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7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43" r:id="rId2"/>
    <p:sldId id="448" r:id="rId3"/>
    <p:sldId id="463" r:id="rId4"/>
    <p:sldId id="396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49" r:id="rId13"/>
    <p:sldId id="482" r:id="rId14"/>
    <p:sldId id="381" r:id="rId15"/>
    <p:sldId id="481" r:id="rId16"/>
    <p:sldId id="42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234" autoAdjust="0"/>
  </p:normalViewPr>
  <p:slideViewPr>
    <p:cSldViewPr>
      <p:cViewPr>
        <p:scale>
          <a:sx n="60" d="100"/>
          <a:sy n="60" d="100"/>
        </p:scale>
        <p:origin x="-141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DC8FCA9-83AD-406C-8E33-293FC22CCE00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A9BFE9A-3A24-42A0-B263-44468B3D6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37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BFE9A-3A24-42A0-B263-44468B3D66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5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2517-B12A-4769-B828-CF16A6F39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47BA-1089-4DFD-98C0-0DD710785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F158-050F-4BBC-89A2-1DDC44C6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6C3E81-B94B-433D-8FD2-0568E70B7C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3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407E-C7F4-4021-AD3A-EDF809FB1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6F8C-B594-4ED0-B642-EE668EF6B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3D7D-43E0-476F-B695-35203AE13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F396-90D6-4B37-AD8F-4816157C1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8BA5-A54E-467A-B64B-3533D0202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1C63-4664-4271-B749-007613FF1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25DA-B747-4DC7-9D81-1EFCD1C67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FDD7-9504-4B61-89CF-37790DBE0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F012E2-3C4B-43B5-B5E9-C8483435A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1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1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1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1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hyperlink" Target="http://www.ocmboces.org/teacherpage.cfm?teacher=987" TargetMode="External"/><Relationship Id="rId26" Type="http://schemas.openxmlformats.org/officeDocument/2006/relationships/image" Target="../media/image16.png"/><Relationship Id="rId3" Type="http://schemas.openxmlformats.org/officeDocument/2006/relationships/tags" Target="../tags/tag129.xml"/><Relationship Id="rId21" Type="http://schemas.openxmlformats.org/officeDocument/2006/relationships/image" Target="../media/image11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1.png"/><Relationship Id="rId25" Type="http://schemas.openxmlformats.org/officeDocument/2006/relationships/image" Target="../media/image15.png"/><Relationship Id="rId2" Type="http://schemas.openxmlformats.org/officeDocument/2006/relationships/tags" Target="../tags/tag128.xml"/><Relationship Id="rId16" Type="http://schemas.openxmlformats.org/officeDocument/2006/relationships/slideLayout" Target="../slideLayouts/slideLayout12.xml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14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ags" Target="../tags/tag136.xml"/><Relationship Id="rId19" Type="http://schemas.openxmlformats.org/officeDocument/2006/relationships/image" Target="../media/image9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1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1" y="2895600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 dirty="0" smtClean="0">
                <a:solidFill>
                  <a:schemeClr val="tx1"/>
                </a:solidFill>
              </a:rPr>
              <a:t>State Ed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6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112837"/>
            <a:ext cx="8534399" cy="5745163"/>
          </a:xfrm>
        </p:spPr>
        <p:txBody>
          <a:bodyPr/>
          <a:lstStyle/>
          <a:p>
            <a:pPr marL="873317" indent="-685800" eaLnBrk="1" hangingPunct="1">
              <a:lnSpc>
                <a:spcPct val="80000"/>
              </a:lnSpc>
              <a:buSzPct val="77000"/>
            </a:pPr>
            <a:r>
              <a:rPr lang="en-US" sz="4800" dirty="0">
                <a:solidFill>
                  <a:srgbClr val="FF0000"/>
                </a:solidFill>
              </a:rPr>
              <a:t>Describe process</a:t>
            </a:r>
          </a:p>
          <a:p>
            <a:pPr marL="873317" indent="-685800" eaLnBrk="1" hangingPunct="1">
              <a:lnSpc>
                <a:spcPct val="80000"/>
              </a:lnSpc>
              <a:buSzPct val="77000"/>
            </a:pPr>
            <a:r>
              <a:rPr lang="en-US" sz="4800" dirty="0">
                <a:solidFill>
                  <a:srgbClr val="FF0000"/>
                </a:solidFill>
              </a:rPr>
              <a:t>Describe tools</a:t>
            </a:r>
          </a:p>
          <a:p>
            <a:pPr marL="873317" indent="-685800" eaLnBrk="1" hangingPunct="1">
              <a:lnSpc>
                <a:spcPct val="80000"/>
              </a:lnSpc>
              <a:buSzPct val="77000"/>
            </a:pPr>
            <a:r>
              <a:rPr lang="en-US" sz="4800" dirty="0">
                <a:solidFill>
                  <a:srgbClr val="FF0000"/>
                </a:solidFill>
              </a:rPr>
              <a:t>Describe reporting</a:t>
            </a:r>
          </a:p>
          <a:p>
            <a:pPr marL="873317" indent="-685800" eaLnBrk="1" hangingPunct="1">
              <a:lnSpc>
                <a:spcPct val="80000"/>
              </a:lnSpc>
              <a:buSzPct val="77000"/>
            </a:pPr>
            <a:r>
              <a:rPr lang="en-US" sz="4800" dirty="0">
                <a:solidFill>
                  <a:srgbClr val="FF0000"/>
                </a:solidFill>
              </a:rPr>
              <a:t>Describe support</a:t>
            </a:r>
          </a:p>
          <a:p>
            <a:pPr marL="873317" indent="-685800" eaLnBrk="1" hangingPunct="1">
              <a:lnSpc>
                <a:spcPct val="80000"/>
              </a:lnSpc>
              <a:buSzPct val="77000"/>
            </a:pPr>
            <a:r>
              <a:rPr lang="en-US" sz="4800" dirty="0">
                <a:solidFill>
                  <a:srgbClr val="FF0000"/>
                </a:solidFill>
              </a:rPr>
              <a:t>Describe training</a:t>
            </a:r>
          </a:p>
          <a:p>
            <a:pPr marL="873317" indent="-685800" eaLnBrk="1" hangingPunct="1">
              <a:lnSpc>
                <a:spcPct val="80000"/>
              </a:lnSpc>
              <a:buSzPct val="77000"/>
            </a:pPr>
            <a:r>
              <a:rPr lang="en-US" sz="4800" dirty="0">
                <a:solidFill>
                  <a:srgbClr val="FF0000"/>
                </a:solidFill>
              </a:rPr>
              <a:t>Describe timing</a:t>
            </a:r>
          </a:p>
          <a:p>
            <a:pPr marL="873317" indent="-685800" eaLnBrk="1" hangingPunct="1">
              <a:lnSpc>
                <a:spcPct val="80000"/>
              </a:lnSpc>
              <a:buSzPct val="77000"/>
            </a:pPr>
            <a:r>
              <a:rPr lang="en-US" sz="4800" dirty="0">
                <a:solidFill>
                  <a:srgbClr val="FF0000"/>
                </a:solidFill>
              </a:rPr>
              <a:t>Describe appeals</a:t>
            </a:r>
          </a:p>
          <a:p>
            <a:pPr marL="873317" indent="-685800" eaLnBrk="1" hangingPunct="1">
              <a:lnSpc>
                <a:spcPct val="80000"/>
              </a:lnSpc>
              <a:buSzPct val="77000"/>
            </a:pPr>
            <a:r>
              <a:rPr lang="en-US" sz="4800" dirty="0">
                <a:solidFill>
                  <a:srgbClr val="FF0000"/>
                </a:solidFill>
              </a:rPr>
              <a:t>Posted to web by 9.1.11</a:t>
            </a:r>
          </a:p>
        </p:txBody>
      </p:sp>
      <p:pic>
        <p:nvPicPr>
          <p:cNvPr id="4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62484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/>
              <a:t>APPR: Plan</a:t>
            </a:r>
            <a:endParaRPr lang="en-US" sz="6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32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295401"/>
            <a:ext cx="8686800" cy="5562600"/>
          </a:xfrm>
        </p:spPr>
        <p:txBody>
          <a:bodyPr/>
          <a:lstStyle/>
          <a:p>
            <a:pPr marL="804114" indent="-68580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Phase-In</a:t>
            </a:r>
          </a:p>
          <a:p>
            <a:pPr marL="804114" indent="-68580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Math &amp; </a:t>
            </a:r>
            <a:r>
              <a:rPr lang="en-US" sz="4800" dirty="0">
                <a:solidFill>
                  <a:srgbClr val="FF0000"/>
                </a:solidFill>
              </a:rPr>
              <a:t>ELA 4-8 </a:t>
            </a:r>
            <a:r>
              <a:rPr lang="en-US" sz="4800" dirty="0" smtClean="0">
                <a:solidFill>
                  <a:srgbClr val="FF0000"/>
                </a:solidFill>
              </a:rPr>
              <a:t>2011-2012</a:t>
            </a:r>
          </a:p>
          <a:p>
            <a:pPr marL="804114" indent="-68580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Everyone </a:t>
            </a:r>
            <a:r>
              <a:rPr lang="en-US" sz="4800" dirty="0">
                <a:solidFill>
                  <a:srgbClr val="FF0000"/>
                </a:solidFill>
              </a:rPr>
              <a:t>else </a:t>
            </a:r>
            <a:r>
              <a:rPr lang="en-US" sz="4800" dirty="0" smtClean="0">
                <a:solidFill>
                  <a:srgbClr val="FF0000"/>
                </a:solidFill>
              </a:rPr>
              <a:t>2012-2013</a:t>
            </a:r>
          </a:p>
          <a:p>
            <a:pPr marL="804114" indent="-68580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Sooner </a:t>
            </a:r>
            <a:r>
              <a:rPr lang="en-US" sz="4800" dirty="0">
                <a:solidFill>
                  <a:srgbClr val="FF0000"/>
                </a:solidFill>
              </a:rPr>
              <a:t>if </a:t>
            </a:r>
            <a:r>
              <a:rPr lang="en-US" sz="4800" dirty="0" smtClean="0">
                <a:solidFill>
                  <a:srgbClr val="FF0000"/>
                </a:solidFill>
              </a:rPr>
              <a:t>possible</a:t>
            </a:r>
          </a:p>
          <a:p>
            <a:pPr marL="804114" indent="-68580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Unless </a:t>
            </a:r>
            <a:r>
              <a:rPr lang="en-US" sz="4800" dirty="0">
                <a:solidFill>
                  <a:srgbClr val="FF0000"/>
                </a:solidFill>
              </a:rPr>
              <a:t>specifically addressed by a labor agreement signed prior to July 1, 2010</a:t>
            </a:r>
          </a:p>
        </p:txBody>
      </p:sp>
      <p:pic>
        <p:nvPicPr>
          <p:cNvPr id="4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28600"/>
            <a:ext cx="77771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/>
              <a:t>APPR: When &amp; Who</a:t>
            </a:r>
            <a:endParaRPr lang="en-US" sz="6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18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1600200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Graduation</a:t>
            </a:r>
            <a:br>
              <a:rPr lang="en-US" sz="6000" b="1" dirty="0" smtClean="0"/>
            </a:br>
            <a:r>
              <a:rPr lang="en-US" sz="6000" b="1" dirty="0" smtClean="0"/>
              <a:t>Requirements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2362200"/>
            <a:ext cx="8610600" cy="441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More CTE Integration?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Revised Regents exam requirements?</a:t>
            </a:r>
            <a:endParaRPr lang="en-US" sz="4800" spc="-80" dirty="0" smtClean="0">
              <a:solidFill>
                <a:srgbClr val="FF0000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3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1600200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Accountability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828800"/>
            <a:ext cx="8610600" cy="3810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Graduation Rate reporting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% with Advance Designation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% with enhanced ELA/Math Assessment</a:t>
            </a:r>
            <a:endParaRPr lang="en-US" sz="4800" spc="-80" dirty="0" smtClean="0">
              <a:solidFill>
                <a:srgbClr val="FF0000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2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53340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Assessment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9-11 ELA and math in RFP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Is there enough money?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6-8 Science with RTTT $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Can’t score own students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Regents going to scaled score and 1,2,3,4</a:t>
            </a:r>
            <a:endParaRPr lang="en-US" sz="4800" spc="-8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No more: LOTE, January</a:t>
            </a:r>
            <a:endParaRPr lang="en-US" sz="4000" spc="-80" dirty="0">
              <a:solidFill>
                <a:srgbClr val="FF0000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7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53340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DASA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524000"/>
            <a:ext cx="83820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Dignity for All Students Act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July 1, 2012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Tack Force formed and meeting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Regulations will come</a:t>
            </a:r>
            <a:endParaRPr lang="en-US" sz="4000" spc="-80" dirty="0">
              <a:solidFill>
                <a:srgbClr val="FF0000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8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tif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hlinkClick r:id="rId18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152400"/>
            <a:ext cx="64770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/>
              <a:t>ASCD Collection:</a:t>
            </a:r>
          </a:p>
          <a:p>
            <a:pPr eaLnBrk="1" hangingPunct="1"/>
            <a:r>
              <a:rPr lang="en-US" b="1" dirty="0" smtClean="0"/>
              <a:t>2010 </a:t>
            </a:r>
            <a:r>
              <a:rPr lang="en-US" b="1" dirty="0" smtClean="0"/>
              <a:t>Supplement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1828800"/>
            <a:ext cx="8092441" cy="4233182"/>
            <a:chOff x="457199" y="1828800"/>
            <a:chExt cx="8092441" cy="4233182"/>
          </a:xfrm>
        </p:grpSpPr>
        <p:pic>
          <p:nvPicPr>
            <p:cNvPr id="1026" name="Picture 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2057400"/>
              <a:ext cx="146304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987096"/>
              <a:ext cx="1213658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419" y="1987096"/>
              <a:ext cx="143256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886200"/>
              <a:ext cx="146304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70" y="4191000"/>
              <a:ext cx="146304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022" y="4233182"/>
              <a:ext cx="1213658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651" y="1828800"/>
              <a:ext cx="1429789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114800"/>
              <a:ext cx="146304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839" y="2914649"/>
              <a:ext cx="1213658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823" y="3429000"/>
              <a:ext cx="1413164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388" y="2976335"/>
              <a:ext cx="1429789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462251" y="6197025"/>
            <a:ext cx="583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… and </a:t>
            </a:r>
            <a:r>
              <a:rPr lang="en-US" sz="3200" b="1" dirty="0" smtClean="0"/>
              <a:t>the ISTE collection!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18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1" y="2895600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 dirty="0" smtClean="0">
                <a:solidFill>
                  <a:schemeClr val="bg1"/>
                </a:solidFill>
              </a:rPr>
              <a:t>State Ed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5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/>
          <a:stretch/>
        </p:blipFill>
        <p:spPr bwMode="auto">
          <a:xfrm>
            <a:off x="0" y="0"/>
            <a:ext cx="9304283" cy="685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5105400"/>
            <a:ext cx="9304282" cy="1905000"/>
          </a:xfrm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chemeClr val="bg1"/>
                </a:solidFill>
              </a:rPr>
              <a:t>New Commissioner</a:t>
            </a:r>
            <a:endParaRPr lang="en-US" sz="6000" b="1" dirty="0" smtClean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927834" y="0"/>
            <a:ext cx="3360683" cy="48006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4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APPR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Draft + Governor intervention = regulations approved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>
                <a:solidFill>
                  <a:srgbClr val="FF0000"/>
                </a:solidFill>
              </a:rPr>
              <a:t>Changed from draft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400" spc="-80" dirty="0" smtClean="0">
                <a:solidFill>
                  <a:srgbClr val="FF0000"/>
                </a:solidFill>
              </a:rPr>
              <a:t>Use of state assessment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400" spc="-80" dirty="0" smtClean="0">
                <a:solidFill>
                  <a:srgbClr val="FF0000"/>
                </a:solidFill>
              </a:rPr>
              <a:t>2/3 of the other 60%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400" spc="-80" dirty="0" smtClean="0">
                <a:solidFill>
                  <a:srgbClr val="FF0000"/>
                </a:solidFill>
              </a:rPr>
              <a:t>Timetable acceleration</a:t>
            </a:r>
            <a:endParaRPr lang="en-US" sz="4400" spc="-80" dirty="0" smtClean="0">
              <a:solidFill>
                <a:srgbClr val="FF0000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6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05446" y="1750219"/>
            <a:ext cx="7733109" cy="5107781"/>
          </a:xfrm>
        </p:spPr>
        <p:txBody>
          <a:bodyPr/>
          <a:lstStyle/>
          <a:p>
            <a:pPr marL="975564" indent="-857250" eaLnBrk="1" hangingPunct="1">
              <a:lnSpc>
                <a:spcPct val="80000"/>
              </a:lnSpc>
            </a:pPr>
            <a:r>
              <a:rPr lang="en-US" sz="4800" dirty="0">
                <a:solidFill>
                  <a:srgbClr val="FF0000"/>
                </a:solidFill>
              </a:rPr>
              <a:t>Annual </a:t>
            </a:r>
            <a:r>
              <a:rPr lang="en-US" sz="4800" dirty="0" smtClean="0">
                <a:solidFill>
                  <a:srgbClr val="FF0000"/>
                </a:solidFill>
              </a:rPr>
              <a:t>Evaluation</a:t>
            </a:r>
          </a:p>
          <a:p>
            <a:pPr marL="975564" indent="-85725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100 </a:t>
            </a:r>
            <a:r>
              <a:rPr lang="en-US" sz="4800" dirty="0">
                <a:solidFill>
                  <a:srgbClr val="FF0000"/>
                </a:solidFill>
              </a:rPr>
              <a:t>point </a:t>
            </a:r>
            <a:r>
              <a:rPr lang="en-US" sz="4800" dirty="0" smtClean="0">
                <a:solidFill>
                  <a:srgbClr val="FF0000"/>
                </a:solidFill>
              </a:rPr>
              <a:t>scale</a:t>
            </a:r>
          </a:p>
          <a:p>
            <a:pPr marL="975564" indent="-85725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Highly Effective</a:t>
            </a:r>
          </a:p>
          <a:p>
            <a:pPr marL="975564" indent="-85725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Effective</a:t>
            </a:r>
          </a:p>
          <a:p>
            <a:pPr marL="975564" indent="-85725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Developing</a:t>
            </a:r>
          </a:p>
          <a:p>
            <a:pPr marL="975564" indent="-85725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Ineffective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62484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/>
              <a:t>APPR</a:t>
            </a:r>
            <a:endParaRPr lang="en-US" sz="6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64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3821906" y="2840831"/>
            <a:ext cx="1607344" cy="1660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62" y="3376613"/>
            <a:ext cx="1232297" cy="58429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When</a:t>
            </a:r>
            <a:br>
              <a:rPr lang="en-US" sz="1100" b="1" dirty="0">
                <a:latin typeface="Arial" pitchFamily="34" charset="0"/>
                <a:cs typeface="Arial" pitchFamily="34" charset="0"/>
              </a:rPr>
            </a:br>
            <a:r>
              <a:rPr lang="en-US" sz="1100" b="1" dirty="0">
                <a:latin typeface="Arial" pitchFamily="34" charset="0"/>
                <a:cs typeface="Arial" pitchFamily="34" charset="0"/>
              </a:rPr>
              <a:t>Value-Added is implemented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" y="1447800"/>
            <a:ext cx="2891218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1447800"/>
            <a:ext cx="2897229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" name="Picture 3" descr="Logotif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28600"/>
            <a:ext cx="62484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/>
              <a:t>APPR: Teachers</a:t>
            </a:r>
            <a:endParaRPr lang="en-US" sz="6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32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3821906" y="2759062"/>
            <a:ext cx="1607344" cy="1660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62" y="3294844"/>
            <a:ext cx="1232297" cy="58429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When</a:t>
            </a:r>
            <a:br>
              <a:rPr lang="en-US" sz="1100" b="1" dirty="0">
                <a:latin typeface="Arial" pitchFamily="34" charset="0"/>
                <a:cs typeface="Arial" pitchFamily="34" charset="0"/>
              </a:rPr>
            </a:br>
            <a:r>
              <a:rPr lang="en-US" sz="1100" b="1" dirty="0">
                <a:latin typeface="Arial" pitchFamily="34" charset="0"/>
                <a:cs typeface="Arial" pitchFamily="34" charset="0"/>
              </a:rPr>
              <a:t>Value-Added is implemented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1468123"/>
            <a:ext cx="2897229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1447800"/>
            <a:ext cx="2897229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" name="Picture 3" descr="Logotif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399" y="228600"/>
            <a:ext cx="65627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/>
              <a:t>APPR: Principals</a:t>
            </a:r>
            <a:endParaRPr lang="en-US" sz="6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44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4721687"/>
              </p:ext>
            </p:extLst>
          </p:nvPr>
        </p:nvGraphicFramePr>
        <p:xfrm>
          <a:off x="642938" y="2107407"/>
          <a:ext cx="7651628" cy="3694917"/>
        </p:xfrm>
        <a:graphic>
          <a:graphicData uri="http://schemas.openxmlformats.org/drawingml/2006/table">
            <a:tbl>
              <a:tblPr/>
              <a:tblGrid>
                <a:gridCol w="1530326"/>
                <a:gridCol w="1530325"/>
                <a:gridCol w="1530326"/>
                <a:gridCol w="1530325"/>
                <a:gridCol w="1530326"/>
              </a:tblGrid>
              <a:tr h="75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ヒラギノ角ゴ ProN W3" charset="0"/>
                        <a:cs typeface="ヒラギノ角ゴ ProN W3" charset="0"/>
                        <a:sym typeface="Arial Narrow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CBC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Student Growth 20%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Achievement</a:t>
                      </a:r>
                      <a:b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</a:b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20%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Other 60%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Composite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</a:tr>
              <a:tr h="71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Ineffective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0-2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0-2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Ranges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determined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locally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0-64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Developing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3-11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3-11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65-74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Effective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12-17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12-17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75-90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Highly</a:t>
                      </a:r>
                      <a:b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</a:b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Effective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18-20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18-20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91-100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APPR: Rating</a:t>
            </a:r>
            <a:endParaRPr lang="en-US" sz="6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97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05446" y="1750219"/>
            <a:ext cx="7733109" cy="5107781"/>
          </a:xfrm>
        </p:spPr>
        <p:txBody>
          <a:bodyPr/>
          <a:lstStyle/>
          <a:p>
            <a:pPr marL="975564" indent="-857250" eaLnBrk="1" hangingPunct="1">
              <a:lnSpc>
                <a:spcPct val="80000"/>
              </a:lnSpc>
            </a:pPr>
            <a:r>
              <a:rPr lang="en-US" sz="4800" dirty="0">
                <a:solidFill>
                  <a:srgbClr val="FF0000"/>
                </a:solidFill>
              </a:rPr>
              <a:t>Required </a:t>
            </a:r>
            <a:r>
              <a:rPr lang="en-US" sz="4800" dirty="0" smtClean="0">
                <a:solidFill>
                  <a:srgbClr val="FF0000"/>
                </a:solidFill>
              </a:rPr>
              <a:t>training</a:t>
            </a:r>
          </a:p>
          <a:p>
            <a:pPr marL="975564" indent="-85725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Lead-evaluator </a:t>
            </a:r>
            <a:r>
              <a:rPr lang="en-US" sz="4800" dirty="0">
                <a:solidFill>
                  <a:srgbClr val="FF0000"/>
                </a:solidFill>
              </a:rPr>
              <a:t>certified to </a:t>
            </a:r>
            <a:r>
              <a:rPr lang="en-US" sz="4800" dirty="0" smtClean="0">
                <a:solidFill>
                  <a:srgbClr val="FF0000"/>
                </a:solidFill>
              </a:rPr>
              <a:t>evaluate</a:t>
            </a:r>
          </a:p>
          <a:p>
            <a:pPr marL="975564" indent="-85725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All </a:t>
            </a:r>
            <a:r>
              <a:rPr lang="en-US" sz="4800" dirty="0">
                <a:solidFill>
                  <a:srgbClr val="FF0000"/>
                </a:solidFill>
              </a:rPr>
              <a:t>evaluators trained to observe and/or </a:t>
            </a:r>
            <a:r>
              <a:rPr lang="en-US" sz="4800" dirty="0" smtClean="0">
                <a:solidFill>
                  <a:srgbClr val="FF0000"/>
                </a:solidFill>
              </a:rPr>
              <a:t>evaluate</a:t>
            </a:r>
          </a:p>
          <a:p>
            <a:pPr marL="975564" indent="-857250"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Ongoing </a:t>
            </a:r>
            <a:r>
              <a:rPr lang="en-US" sz="4800" dirty="0">
                <a:solidFill>
                  <a:srgbClr val="FF0000"/>
                </a:solidFill>
              </a:rPr>
              <a:t>training and monitoring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6"/>
              </a:buBlip>
            </a:pP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62484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/>
              <a:t>APPR: Training</a:t>
            </a:r>
            <a:endParaRPr lang="en-US" sz="6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94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XMn3IWuHUE48OxNVw7w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dYuYnrbWkfa6060HhFz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xtLjb2shLBWR5Z2NzILB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NyIdDBM6JniiipbQYJec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dG5caIe7WJb9F0iv7irL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Jxw4wmcAK4bnq59d4ymi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NyIdDBM6JniiipbQYJec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xtLjb2shLBWR5Z2NzILB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NyIdDBM6JniiipbQYJe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it97nNF8xWn3JVtV4YQY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d6lFTE16KXRvcrBV9REM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EPU6zlJZyV8LA5tTivV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ttWB38SByHcvNYdbphI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OD2gNJUco8hhmqaYiB7X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d6lFTE16KXRvcrBV9REM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EPU6zlJZyV8LA5tTivV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ttWB38SByHcvNYdbphI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OD2gNJUco8hhmqaYiB7X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dHvG6fArPLkJJSTGWsNQ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hFmak4dvNmlZG1Pf3ng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YVzrHRdSIHJlPbU3CUFh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XXHkveVZosWmFfNRzqz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uNmkwGGeyXqlYCJnlYWJ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dHvG6fArPLkJJSTGWsNQ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YVzrHRdSIHJlPbU3CUFh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XXHkveVZosWmFfNRzqz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uNmkwGGeyXqlYCJnlYWJ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AWcJcDwOnPSwNe3l8FIDZ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6CNwK2ZfWNPZrZQ7Xq1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NL3kNWT7cIf1tSxNugP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IXm5elAA1uTwbtLdtBV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MYo8RX5php5IPRw6h2w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j8i3L6Cr0PKTP2sqe3mP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KpvXAaVLCEEzsV2KaNv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hA3uk41LrJCcoSxOvrvf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efAxouSykPpk8VT5PRJ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Xfx9cmi3frdblOUNGwT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M3JBVpCDwlTkhk0ehwgh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7XA4b2bcXju9ttpArTqB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h0wANsfnD7dPWM1Qdzsj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P7RwOG5nQY1fFzxBeJX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IJfs6PVtI833WoNfPRVc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WDxDyAFR9CtHboJgDyi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NG6sjClImOUsbdYa7u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69PltQUEhG4HeDPLfLF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t8wmpeM46WGSD6DKl4y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Yfaap3BaxL3kFHO7qGS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0mZJ8upA0JU69hcfOI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OiqVWeESaDNQeOaGV6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QS6ic7K83Ob5ObOzusF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qzxxUbRaKDI6xHjcybW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i2o48Nlbt8tSQoojs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88gtnIxzZEM8gfuw6J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X4OsO9Rt6xo99T8BL5N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KA8UNlhDtHTabFUToH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J65AovYiAPMtn4SGf48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rgJWWQbpUXVr0t2jpQj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7HOA2d8DnJlOEPRrz76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xW3pDVFhuy2z918lOYg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6cOdrXhceHXi9RxDzdY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OTQQD5o9liqfWuXpKnX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L5GPidi8UDflPRAptH0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BQSgNbo3jtXjqIxCF3T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3O2G2aJh5XsqtPX1q7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owqRSR1XodyhN4e79ek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R0fHEDDLnW0gqwgaiRf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Rc2SNiYvwhooEpCacoj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gwEIRYWtMerB92FMQkN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S1RQx7EROWofWve4rZz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3gzvqxZPYbxECR0qOPV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dT69xLTNineH5OAYCdj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XJJB6WC4BTX53crmtEK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3pRCdqyKdzKrQmslTL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iWx3pscBBAoMPHhVyse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WDYdvgkxJ5Jf6U5a16x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33xK4YdDM8EDZT5bWWh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3ABnPor8ZxHMAUGKblk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AtVc4P9BkTkLZX9H8O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VdiavbKVJKYsZ8rDjBY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rPUJBudvTFstxHTUjYQ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MxX1fuvAFKT7LtfMAfI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ZwAKKph0xODR2nMAfI0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yfjC4IigZayW761Yrx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zpVpFxnAFWJsxqquK6i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uTqS0Z00dxkhXbOkKK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8zPl9LXT0kvtU1ZMxnA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8ftfFqmy2fWOLQ2EQe3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LtgMlXcemtXXrzRU5wx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x6g8JSxlBpD8u0YT5pl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RNptNV9wM5IvVavddkG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ji5RVcr86tn4ftIg5Bc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qY4OnSb07SAju7oW0X4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7RU2uXe5ONUKS6M7OzW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hQqKYoTi1GO44bmNkxm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tVYAR9BeZZzaRcTkneL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Jfh9S8vHSTCoY4U55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HfzeucIjjqFxekAZJ5u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gfOUfs9Gyu0tyy2zEEjZ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oIRgpvfpSnkWyYTJXeS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2BuZtH5ZgL7fFsHS3xFC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NWyFTMMZez7kFfLp1yk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Piiq24bkyhqYOxqNOic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7lMr7Dv7iKXe7gnsKHO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THrdZeJ1FQ2haXEAXx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vfjfrFinac7hoTS6jo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VKjphKL4sAL43z50R8fk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4u9Jh5reY3xVUHkzhj4Xv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fxZDb7PQ3KUkeajy5UUU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fw4f5AdFfBqpUcirg78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1wn52pJHRg64ano0gfm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ncyVxAuGbjOYMD2UcbhX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gbALXl2b5Fz3u0YidEI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v28ZmvvYcRYIxiuIHl1K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JS3UFb70VnTiUUuE8sC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0iKuSn5j9KffVhLEBSCc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xtLjb2shLBWR5Z2NzILB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NyIdDBM6JniiipbQYJec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RWUXTsq2UF0rLmgkMub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NyIdDBM6JniiipbQYJec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NyIdDBM6JniiipbQYJe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QXIUUI14Wqio0qhgWI2z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zV2Vm3Hw5ucMHFhW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NyIdDBM6JniiipbQYJe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249</Words>
  <Application>Microsoft Office PowerPoint</Application>
  <PresentationFormat>On-screen Show (4:3)</PresentationFormat>
  <Paragraphs>95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New Commissioner</vt:lpstr>
      <vt:lpstr>APPR</vt:lpstr>
      <vt:lpstr>PowerPoint Presentation</vt:lpstr>
      <vt:lpstr>PowerPoint Presentation</vt:lpstr>
      <vt:lpstr>PowerPoint Presentation</vt:lpstr>
      <vt:lpstr>APPR: Rating</vt:lpstr>
      <vt:lpstr>PowerPoint Presentation</vt:lpstr>
      <vt:lpstr>PowerPoint Presentation</vt:lpstr>
      <vt:lpstr>PowerPoint Presentation</vt:lpstr>
      <vt:lpstr>Graduation Requirements</vt:lpstr>
      <vt:lpstr>Accountability</vt:lpstr>
      <vt:lpstr>Assessment</vt:lpstr>
      <vt:lpstr>DASA</vt:lpstr>
      <vt:lpstr>PowerPoint Presentation</vt:lpstr>
    </vt:vector>
  </TitlesOfParts>
  <Company>OCM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and Instruction Council</dc:title>
  <dc:creator>ocm boces</dc:creator>
  <cp:lastModifiedBy>Jeff Craig</cp:lastModifiedBy>
  <cp:revision>249</cp:revision>
  <dcterms:created xsi:type="dcterms:W3CDTF">2008-12-11T11:43:58Z</dcterms:created>
  <dcterms:modified xsi:type="dcterms:W3CDTF">2011-05-17T11:28:59Z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1fIMoygnGzrukcQjBe0UwaSFQDGXNJyOrnYWjNLkiPMU</vt:lpwstr>
  </property>
  <property fmtid="{D5CDD505-2E9C-101B-9397-08002B2CF9AE}" pid="4" name="Google.Documents.RevisionId">
    <vt:lpwstr>03340315955878454443</vt:lpwstr>
  </property>
  <property fmtid="{D5CDD505-2E9C-101B-9397-08002B2CF9AE}" pid="5" name="Google.Documents.PreviousRevisionId">
    <vt:lpwstr>13672786787443965966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