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8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Override1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Override2.xml" ContentType="application/vnd.openxmlformats-officedocument.themeOverr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0" r:id="rId10"/>
    <p:sldMasterId id="2147483661" r:id="rId11"/>
    <p:sldMasterId id="2147483816" r:id="rId12"/>
  </p:sldMasterIdLst>
  <p:notesMasterIdLst>
    <p:notesMasterId r:id="rId49"/>
  </p:notesMasterIdLst>
  <p:handoutMasterIdLst>
    <p:handoutMasterId r:id="rId50"/>
  </p:handoutMasterIdLst>
  <p:sldIdLst>
    <p:sldId id="288" r:id="rId13"/>
    <p:sldId id="257" r:id="rId14"/>
    <p:sldId id="305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306" r:id="rId25"/>
    <p:sldId id="267" r:id="rId26"/>
    <p:sldId id="268" r:id="rId27"/>
    <p:sldId id="269" r:id="rId28"/>
    <p:sldId id="270" r:id="rId29"/>
    <p:sldId id="301" r:id="rId30"/>
    <p:sldId id="302" r:id="rId31"/>
    <p:sldId id="303" r:id="rId32"/>
    <p:sldId id="300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6" r:id="rId42"/>
    <p:sldId id="287" r:id="rId43"/>
    <p:sldId id="297" r:id="rId44"/>
    <p:sldId id="289" r:id="rId45"/>
    <p:sldId id="304" r:id="rId46"/>
    <p:sldId id="290" r:id="rId47"/>
    <p:sldId id="291" r:id="rId48"/>
  </p:sldIdLst>
  <p:sldSz cx="13004800" cy="9753600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78" y="-35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198BDBBC-A87F-4E2F-9700-847C5F8E0B23}" type="datetimeFigureOut">
              <a:rPr lang="en-US"/>
              <a:pPr>
                <a:defRPr/>
              </a:pPr>
              <a:t>5/17/2011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BD903291-AF32-4967-9921-4DBBEC840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82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B03CA8-8858-4737-9BA7-17D8AF2DD166}" type="datetimeFigureOut">
              <a:rPr lang="en-US"/>
              <a:pPr>
                <a:defRPr/>
              </a:pPr>
              <a:t>5/17/2011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3AB052-4219-4E50-AC36-C94AD72842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44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32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502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1697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1242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8380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10240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4130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6152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5159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30103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39174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53316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46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9012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210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511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9131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93074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275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8025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4057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21925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10288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8526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6966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9161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386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ltGray">
          <a:xfrm>
            <a:off x="0" y="0"/>
            <a:ext cx="13004800" cy="730408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 bwMode="invGray">
          <a:xfrm>
            <a:off x="0" y="7292975"/>
            <a:ext cx="13004800" cy="6508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4772762"/>
            <a:ext cx="11487573" cy="2379878"/>
          </a:xfrm>
        </p:spPr>
        <p:txBody>
          <a:bodyPr tIns="0" bIns="0" anchor="t"/>
          <a:lstStyle>
            <a:lvl1pPr algn="l">
              <a:defRPr sz="6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600960"/>
            <a:ext cx="11487573" cy="2132787"/>
          </a:xfrm>
        </p:spPr>
        <p:txBody>
          <a:bodyPr lIns="169060" tIns="0" rIns="65023" bIns="0" anchor="b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929D-4CDD-40E2-BC39-DD729A8421EC}" type="datetimeFigureOut">
              <a:rPr lang="en-US"/>
              <a:pPr>
                <a:defRPr/>
              </a:pPr>
              <a:t>5/17/2011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7ACD-3B00-4DD7-90A0-37A3695B4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45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21081"/>
            <a:ext cx="11704320" cy="178165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16C4-A4D5-4767-A0F0-94FEBD5471B7}" type="datetimeFigureOut">
              <a:rPr lang="en-US"/>
              <a:pPr>
                <a:defRPr/>
              </a:pPr>
              <a:t>5/17/2011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7629-59FA-49B4-BAEC-3F174CCF38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685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 bwMode="ltGray">
          <a:xfrm>
            <a:off x="0" y="0"/>
            <a:ext cx="13004800" cy="370205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 bwMode="invGray">
          <a:xfrm>
            <a:off x="0" y="3702050"/>
            <a:ext cx="13004800" cy="6508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393" y="169063"/>
            <a:ext cx="11396540" cy="2327859"/>
          </a:xfrm>
        </p:spPr>
        <p:txBody>
          <a:bodyPr tIns="0" rIns="130046" bIns="0" anchor="b"/>
          <a:lstStyle>
            <a:lvl1pPr algn="l">
              <a:defRPr sz="6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389" y="2600960"/>
            <a:ext cx="11409545" cy="975360"/>
          </a:xfrm>
        </p:spPr>
        <p:txBody>
          <a:bodyPr lIns="208074" tIns="0" rIns="65023" bIns="0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9E20-3051-4443-8E06-39D25ADD9584}" type="datetimeFigureOut">
              <a:rPr lang="en-US"/>
              <a:pPr>
                <a:defRPr/>
              </a:pPr>
              <a:t>5/17/2011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28C8-73AC-45C6-950E-8C34C6720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69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522931"/>
            <a:ext cx="5743787" cy="6576094"/>
          </a:xfrm>
        </p:spPr>
        <p:txBody>
          <a:bodyPr lIns="130046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22931"/>
            <a:ext cx="5743787" cy="657609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C980-5B48-4B95-9C88-6F0894FB9C14}" type="datetimeFigureOut">
              <a:rPr lang="en-US"/>
              <a:pPr>
                <a:defRPr/>
              </a:pPr>
              <a:t>5/17/2011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1EBC-64FF-4554-9422-C4BCB9F15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224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416338"/>
            <a:ext cx="5746045" cy="1017394"/>
          </a:xfrm>
        </p:spPr>
        <p:txBody>
          <a:bodyPr lIns="208074" anchor="ctr"/>
          <a:lstStyle>
            <a:lvl1pPr marL="0" indent="0">
              <a:buNone/>
              <a:defRPr sz="3300" b="1" cap="all" baseline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83750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416338"/>
            <a:ext cx="5748302" cy="1017394"/>
          </a:xfrm>
        </p:spPr>
        <p:txBody>
          <a:bodyPr lIns="208074" anchor="ctr"/>
          <a:lstStyle>
            <a:lvl1pPr marL="0" indent="0">
              <a:buNone/>
              <a:defRPr sz="3300" b="1" cap="all" baseline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483750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D4321-C608-4D9D-A8E6-FA2F526C678D}" type="datetimeFigureOut">
              <a:rPr lang="en-US"/>
              <a:pPr>
                <a:defRPr/>
              </a:pPr>
              <a:t>5/17/2011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A82E-A54B-4891-B139-403868707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72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E967-7861-42BF-AEC4-9B7D9529231B}" type="datetimeFigureOut">
              <a:rPr lang="en-US"/>
              <a:pPr>
                <a:defRPr/>
              </a:pPr>
              <a:t>5/17/2011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D55D-7E53-42B3-93D4-AE7D61B0F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241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CBA5-FE69-4D4F-9B40-1CE8CDE2C29A}" type="datetimeFigureOut">
              <a:rPr lang="en-US"/>
              <a:pPr>
                <a:defRPr/>
              </a:pPr>
              <a:t>5/17/2011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3C01-DA0B-4C08-A315-B9883C800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874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 bwMode="invGray">
          <a:xfrm>
            <a:off x="4060825" y="0"/>
            <a:ext cx="65088" cy="20685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 bwMode="invGray">
          <a:xfrm>
            <a:off x="4060825" y="0"/>
            <a:ext cx="65088" cy="20685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03" y="216746"/>
            <a:ext cx="3589325" cy="1391514"/>
          </a:xfrm>
        </p:spPr>
        <p:txBody>
          <a:bodyPr lIns="104037" bIns="0" anchor="b">
            <a:sp3d prstMaterial="matte"/>
          </a:bodyPr>
          <a:lstStyle>
            <a:lvl1pPr algn="l">
              <a:defRPr sz="28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226" y="2479123"/>
            <a:ext cx="8420467" cy="648374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03" y="2460470"/>
            <a:ext cx="3511296" cy="6502400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8D33C-1D37-4F45-AADD-EF596344538D}" type="datetimeFigureOut">
              <a:rPr lang="en-US"/>
              <a:pPr>
                <a:defRPr/>
              </a:pPr>
              <a:t>5/17/2011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83245-8D7F-4886-A47F-01B5F4BC9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2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3491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4060825" y="0"/>
            <a:ext cx="65088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 bwMode="invGray">
          <a:xfrm>
            <a:off x="4060825" y="0"/>
            <a:ext cx="65088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221081"/>
            <a:ext cx="3591324" cy="1391514"/>
          </a:xfrm>
        </p:spPr>
        <p:txBody>
          <a:bodyPr lIns="104037" bIns="0" anchor="b">
            <a:sp3d prstMaterial="matte"/>
          </a:bodyPr>
          <a:lstStyle>
            <a:lvl1pPr algn="l">
              <a:defRPr sz="28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9857" y="2111727"/>
            <a:ext cx="8885187" cy="7641873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086" y="2457907"/>
            <a:ext cx="3511296" cy="6502400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233363" y="1665288"/>
            <a:ext cx="3589337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C7980-999C-4708-BD49-522B905E2580}" type="datetimeFigureOut">
              <a:rPr lang="en-US"/>
              <a:pPr>
                <a:defRPr/>
              </a:pPr>
              <a:t>5/17/2011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318000" y="1665288"/>
            <a:ext cx="7386638" cy="285750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11860213" y="1665288"/>
            <a:ext cx="104457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DA810-C041-4F83-8127-1E31909998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88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D4DA-A255-4D33-AD08-D250D2AAC85D}" type="datetimeFigureOut">
              <a:rPr lang="en-US"/>
              <a:pPr>
                <a:defRPr/>
              </a:pPr>
              <a:t>5/17/2011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D978-E590-47F0-9ED9-B2364C978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125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invGray">
          <a:xfrm>
            <a:off x="9385300" y="0"/>
            <a:ext cx="65088" cy="97536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 bwMode="ltGray">
          <a:xfrm>
            <a:off x="9455150" y="0"/>
            <a:ext cx="3575050" cy="97536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390600"/>
            <a:ext cx="2709333" cy="832216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433494"/>
            <a:ext cx="8561493" cy="8322169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4812-0F4D-42D1-B20A-30927EB1467B}" type="datetimeFigureOut">
              <a:rPr lang="en-US"/>
              <a:pPr>
                <a:defRPr/>
              </a:pPr>
              <a:t>5/17/2011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756025" y="9069388"/>
            <a:ext cx="5456238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78DCD-355F-4B78-982D-1F8CF19550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01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4557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457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8955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0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9011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86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2729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01347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313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34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1791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0096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3389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776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1232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282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7627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3619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74440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50916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541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8926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5690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2232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6608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0745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1548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459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5774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18988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77822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1085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9108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0512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399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4787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9749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301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420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7847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70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1435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51650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23776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6186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9926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368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7050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93334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61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0216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167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1248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2480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12711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0020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1855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8293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016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5769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7081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15085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6207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78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3772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84390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16789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81766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2188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8901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5182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147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74532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21453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2579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9866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931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38490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54274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76348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2005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2055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510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83240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9126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9184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8701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2425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9331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03682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16044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45030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09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545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15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tags" Target="../tags/tag21.xml"/><Relationship Id="rId2" Type="http://schemas.openxmlformats.org/officeDocument/2006/relationships/slideLayout" Target="../slideLayouts/slideLayout123.xml"/><Relationship Id="rId16" Type="http://schemas.openxmlformats.org/officeDocument/2006/relationships/tags" Target="../tags/tag20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ags" Target="../tags/tag19.xml"/><Relationship Id="rId10" Type="http://schemas.openxmlformats.org/officeDocument/2006/relationships/slideLayout" Target="../slideLayouts/slideLayout131.xml"/><Relationship Id="rId19" Type="http://schemas.openxmlformats.org/officeDocument/2006/relationships/tags" Target="../tags/tag2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ags" Target="../tags/tag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>
            <p:custDataLst>
              <p:tags r:id="rId13"/>
            </p:custDataLst>
          </p:nvPr>
        </p:nvSpPr>
        <p:spPr bwMode="invGray">
          <a:xfrm>
            <a:off x="0" y="2041525"/>
            <a:ext cx="13004800" cy="6508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>
            <p:custDataLst>
              <p:tags r:id="rId14"/>
            </p:custDataLst>
          </p:nvPr>
        </p:nvSpPr>
        <p:spPr bwMode="ltGray">
          <a:xfrm>
            <a:off x="0" y="0"/>
            <a:ext cx="13004800" cy="203835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50875" y="217488"/>
            <a:ext cx="11703050" cy="1778000"/>
          </a:xfrm>
          <a:prstGeom prst="rect">
            <a:avLst/>
          </a:prstGeom>
        </p:spPr>
        <p:txBody>
          <a:bodyPr vert="horz" lIns="130046" tIns="65023" rIns="65023" bIns="65023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9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50875" y="2524125"/>
            <a:ext cx="1170305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028" tIns="130046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50875" y="9212263"/>
            <a:ext cx="3033713" cy="388937"/>
          </a:xfrm>
          <a:prstGeom prst="rect">
            <a:avLst/>
          </a:prstGeom>
        </p:spPr>
        <p:txBody>
          <a:bodyPr vert="horz" lIns="156055" tIns="65023" rIns="65023" bIns="0" rtlCol="0" anchor="b"/>
          <a:lstStyle>
            <a:lvl1pPr algn="l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E5655694-96CF-4E3D-9BC7-C19B5DDA328A}" type="datetimeFigureOut">
              <a:rPr lang="en-US"/>
              <a:pPr>
                <a:defRPr/>
              </a:pPr>
              <a:t>5/17/2011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756025" y="9212263"/>
            <a:ext cx="7832725" cy="388937"/>
          </a:xfrm>
          <a:prstGeom prst="rect">
            <a:avLst/>
          </a:prstGeom>
        </p:spPr>
        <p:txBody>
          <a:bodyPr vert="horz" lIns="65023" tIns="65023" rIns="65023" bIns="0" rtlCol="0" anchor="b"/>
          <a:lstStyle>
            <a:lvl1pPr algn="l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11668125" y="9212263"/>
            <a:ext cx="1044575" cy="388937"/>
          </a:xfrm>
          <a:prstGeom prst="rect">
            <a:avLst/>
          </a:prstGeom>
        </p:spPr>
        <p:txBody>
          <a:bodyPr vert="horz" lIns="130046" tIns="65023" rIns="130046" bIns="0" rtlCol="0" anchor="b"/>
          <a:lstStyle>
            <a:lvl1pPr algn="r" eaLnBrk="1" latinLnBrk="0" hangingPunct="1">
              <a:defRPr kumimoji="0" sz="17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2CFF0AB2-CA27-49B2-8D1B-17D67EEFBA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07" r:id="rId2"/>
    <p:sldLayoutId id="2147484513" r:id="rId3"/>
    <p:sldLayoutId id="2147484508" r:id="rId4"/>
    <p:sldLayoutId id="2147484509" r:id="rId5"/>
    <p:sldLayoutId id="2147484510" r:id="rId6"/>
    <p:sldLayoutId id="2147484514" r:id="rId7"/>
    <p:sldLayoutId id="2147484515" r:id="rId8"/>
    <p:sldLayoutId id="2147484516" r:id="rId9"/>
    <p:sldLayoutId id="2147484511" r:id="rId10"/>
    <p:sldLayoutId id="21474845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623888" indent="-45402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388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416050" indent="-3238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788" indent="-2587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238" indent="-2587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4818" indent="-260092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19" indent="-260092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7020" indent="-260092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122" indent="-260092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1.jpe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1.jpe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.jpe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4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35000" y="2344522"/>
            <a:ext cx="11487573" cy="237987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Teacher and Principal Evaluation</a:t>
            </a:r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87400" y="7620000"/>
            <a:ext cx="11487150" cy="2132013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Next Chapter of </a:t>
            </a:r>
            <a:br>
              <a:rPr lang="en-US" dirty="0" smtClean="0"/>
            </a:br>
            <a:r>
              <a:rPr lang="en-US" dirty="0" smtClean="0"/>
              <a:t>Annual Professional Performance Review (APPR)</a:t>
            </a:r>
          </a:p>
          <a:p>
            <a:pPr algn="ctr" eaLnBrk="1" hangingPunct="1"/>
            <a:endParaRPr lang="en-US" dirty="0" smtClean="0"/>
          </a:p>
          <a:p>
            <a:pPr algn="ctr" eaLnBrk="1" hangingPunct="1"/>
            <a:r>
              <a:rPr lang="en-US" dirty="0" smtClean="0"/>
              <a:t>as described in the April 15th Draft Regulations</a:t>
            </a:r>
          </a:p>
          <a:p>
            <a:pPr algn="ctr" eaLnBrk="1" hangingPunct="1"/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03300" y="2489200"/>
            <a:ext cx="10998200" cy="7264400"/>
          </a:xfrm>
        </p:spPr>
        <p:txBody>
          <a:bodyPr/>
          <a:lstStyle/>
          <a:p>
            <a:pPr marL="16827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600" dirty="0" smtClean="0"/>
              <a:t>Optional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Structure review of teacher artifacts and/or portfolio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Feedback from others using survey tools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>
                <a:ea typeface="Lucida Grande" charset="0"/>
                <a:cs typeface="Lucida Grande" charset="0"/>
              </a:rPr>
              <a:t>Goals and reflection (≤5pts)</a:t>
            </a:r>
            <a:endParaRPr lang="en-US" sz="5800" dirty="0" smtClean="0"/>
          </a:p>
        </p:txBody>
      </p:sp>
      <p:sp>
        <p:nvSpPr>
          <p:cNvPr id="5" name="Rectangle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36600" y="444500"/>
            <a:ext cx="11442700" cy="1155700"/>
          </a:xfrm>
          <a:prstGeom prst="rect">
            <a:avLst/>
          </a:prstGeom>
          <a:ln/>
        </p:spPr>
        <p:txBody>
          <a:bodyPr lIns="130046" tIns="65023" rIns="65023" bIns="65023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dirty="0" smtClean="0"/>
              <a:t>The Other 60 Points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3179670"/>
              </p:ext>
            </p:extLst>
          </p:nvPr>
        </p:nvGraphicFramePr>
        <p:xfrm>
          <a:off x="914400" y="2997200"/>
          <a:ext cx="10882313" cy="5211763"/>
        </p:xfrm>
        <a:graphic>
          <a:graphicData uri="http://schemas.openxmlformats.org/drawingml/2006/table">
            <a:tbl>
              <a:tblPr/>
              <a:tblGrid>
                <a:gridCol w="2176463"/>
                <a:gridCol w="2176462"/>
                <a:gridCol w="2176463"/>
                <a:gridCol w="2176462"/>
                <a:gridCol w="2176463"/>
              </a:tblGrid>
              <a:tr h="1077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ヒラギノ角ゴ ProN W3" charset="0"/>
                        <a:cs typeface="ヒラギノ角ゴ ProN W3" charset="0"/>
                        <a:sym typeface="Arial Narrow" charset="0"/>
                      </a:endParaRP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CBC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Student Growth 20%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Achievement</a:t>
                      </a:r>
                      <a:b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</a:b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20%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Other 60%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Composite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</a:tr>
              <a:tr h="1019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Ineffective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0-2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0-2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Ranges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determined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locally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0-64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Developing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3-11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3-11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65-74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Effective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12-17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12-17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75-90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7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Highly</a:t>
                      </a:r>
                      <a:b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</a:b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Effective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18-20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18-20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91-100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" name="Rectangle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36600" y="444500"/>
            <a:ext cx="11442700" cy="1155700"/>
          </a:xfrm>
          <a:prstGeom prst="rect">
            <a:avLst/>
          </a:prstGeom>
          <a:ln/>
        </p:spPr>
        <p:txBody>
          <a:bodyPr lIns="130046" tIns="65023" rIns="65023" bIns="65023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dirty="0" smtClean="0"/>
              <a:t>Scoring and Rating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Principals</a:t>
            </a:r>
          </a:p>
        </p:txBody>
      </p:sp>
      <p:pic>
        <p:nvPicPr>
          <p:cNvPr id="2867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2319338"/>
            <a:ext cx="5514975" cy="71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36600" y="444500"/>
            <a:ext cx="11442700" cy="1155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Principals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435600" y="4419600"/>
            <a:ext cx="2286000" cy="2362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88000" y="5181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When</a:t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Value-Added is implemented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514600"/>
            <a:ext cx="41347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514600"/>
            <a:ext cx="41347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4322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74700" y="457200"/>
            <a:ext cx="11442700" cy="1155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Growth on State Assessments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003300" y="2489200"/>
            <a:ext cx="10998200" cy="7264400"/>
          </a:xfrm>
        </p:spPr>
        <p:txBody>
          <a:bodyPr/>
          <a:lstStyle/>
          <a:p>
            <a:pPr marL="16827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600" dirty="0" smtClean="0"/>
              <a:t>Elem/Middle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Result of student growth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Added to as measures become available</a:t>
            </a:r>
          </a:p>
          <a:p>
            <a:pPr lvl="1" eaLnBrk="1" hangingPunct="1"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Other measures being used for teachers in the school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03300" y="2489200"/>
            <a:ext cx="10998200" cy="7264400"/>
          </a:xfrm>
        </p:spPr>
        <p:txBody>
          <a:bodyPr/>
          <a:lstStyle/>
          <a:p>
            <a:pPr marL="16827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600" dirty="0" smtClean="0"/>
              <a:t>High School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Result of student growth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Added to as available</a:t>
            </a:r>
          </a:p>
          <a:p>
            <a:pPr lvl="1" eaLnBrk="1" hangingPunct="1"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Progress to graduation</a:t>
            </a:r>
          </a:p>
          <a:p>
            <a:pPr lvl="1" eaLnBrk="1" hangingPunct="1"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Other measures being used for teachers in the school</a:t>
            </a:r>
          </a:p>
        </p:txBody>
      </p:sp>
      <p:sp>
        <p:nvSpPr>
          <p:cNvPr id="5" name="Rectangle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74700" y="457200"/>
            <a:ext cx="11442700" cy="1155700"/>
          </a:xfrm>
          <a:prstGeom prst="rect">
            <a:avLst/>
          </a:prstGeom>
          <a:ln/>
        </p:spPr>
        <p:txBody>
          <a:bodyPr lIns="130046" tIns="65023" rIns="65023" bIns="65023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dirty="0" smtClean="0"/>
              <a:t>Growth on State Assessments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03300" y="2489200"/>
            <a:ext cx="10998200" cy="7264400"/>
          </a:xfrm>
        </p:spPr>
        <p:txBody>
          <a:bodyPr/>
          <a:lstStyle/>
          <a:p>
            <a:pPr marL="16827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600" dirty="0" smtClean="0"/>
              <a:t>Elem/Middle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District-wide achievement measures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Achievement on state tests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Growth or achievement for subgroups</a:t>
            </a:r>
          </a:p>
        </p:txBody>
      </p:sp>
      <p:sp>
        <p:nvSpPr>
          <p:cNvPr id="4" name="Rectangle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74700" y="457200"/>
            <a:ext cx="11442700" cy="1155700"/>
          </a:xfrm>
          <a:prstGeom prst="rect">
            <a:avLst/>
          </a:prstGeom>
          <a:ln/>
        </p:spPr>
        <p:txBody>
          <a:bodyPr lIns="130046" tIns="65023" rIns="65023" bIns="65023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dirty="0"/>
              <a:t>Student Achievement Measures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03300" y="2489200"/>
            <a:ext cx="10998200" cy="7264400"/>
          </a:xfrm>
        </p:spPr>
        <p:txBody>
          <a:bodyPr/>
          <a:lstStyle/>
          <a:p>
            <a:pPr marL="16827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600" dirty="0" smtClean="0"/>
              <a:t>High School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Regents participation rates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College ready rates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Graduation rates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Credit accumulation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Dropout rates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PSAT, SAT, AP, IB, etc.</a:t>
            </a:r>
          </a:p>
        </p:txBody>
      </p:sp>
      <p:sp>
        <p:nvSpPr>
          <p:cNvPr id="4" name="Rectangle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74700" y="457200"/>
            <a:ext cx="11442700" cy="1155700"/>
          </a:xfrm>
          <a:prstGeom prst="rect">
            <a:avLst/>
          </a:prstGeom>
          <a:ln/>
        </p:spPr>
        <p:txBody>
          <a:bodyPr lIns="130046" tIns="65023" rIns="65023" bIns="65023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dirty="0"/>
              <a:t>Student Achievement Measures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55700" y="2362200"/>
            <a:ext cx="10998200" cy="6921500"/>
          </a:xfrm>
        </p:spPr>
        <p:txBody>
          <a:bodyPr/>
          <a:lstStyle/>
          <a:p>
            <a:pPr marL="16827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600" dirty="0" smtClean="0"/>
              <a:t>Required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Multiple measures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>
                <a:ea typeface="Lucida Grande" charset="0"/>
                <a:cs typeface="Lucida Grande" charset="0"/>
              </a:rPr>
              <a:t>≥ </a:t>
            </a:r>
            <a:r>
              <a:rPr lang="en-US" sz="5800" dirty="0" smtClean="0">
                <a:ea typeface="Lucida Grande" charset="0"/>
                <a:cs typeface="Lucida Grande" charset="0"/>
              </a:rPr>
              <a:t>2/3</a:t>
            </a:r>
            <a:r>
              <a:rPr lang="en-US" sz="5800" dirty="0" smtClean="0">
                <a:ea typeface="Lucida Grande" charset="0"/>
                <a:cs typeface="Lucida Grande" charset="0"/>
              </a:rPr>
              <a:t> </a:t>
            </a:r>
            <a:r>
              <a:rPr lang="en-US" sz="5800" dirty="0" smtClean="0">
                <a:ea typeface="Lucida Grande" charset="0"/>
                <a:cs typeface="Lucida Grande" charset="0"/>
              </a:rPr>
              <a:t>based on broad assessment of actions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Include at least two:</a:t>
            </a:r>
          </a:p>
          <a:p>
            <a:pPr lvl="2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200" dirty="0" smtClean="0"/>
              <a:t>Feedback from constituencies</a:t>
            </a:r>
          </a:p>
          <a:p>
            <a:pPr lvl="2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200" dirty="0" smtClean="0"/>
              <a:t>School visits</a:t>
            </a:r>
          </a:p>
          <a:p>
            <a:pPr lvl="2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200" dirty="0" smtClean="0"/>
              <a:t>Review of documents</a:t>
            </a:r>
          </a:p>
        </p:txBody>
      </p:sp>
      <p:sp>
        <p:nvSpPr>
          <p:cNvPr id="4" name="Rectangle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36600" y="444500"/>
            <a:ext cx="11442700" cy="1155700"/>
          </a:xfrm>
          <a:prstGeom prst="rect">
            <a:avLst/>
          </a:prstGeom>
          <a:ln/>
        </p:spPr>
        <p:txBody>
          <a:bodyPr lIns="130046" tIns="65023" rIns="65023" bIns="65023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dirty="0" smtClean="0"/>
              <a:t>The Other 60 Points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55700" y="2362200"/>
            <a:ext cx="10998200" cy="6921500"/>
          </a:xfrm>
        </p:spPr>
        <p:txBody>
          <a:bodyPr/>
          <a:lstStyle/>
          <a:p>
            <a:pPr marL="16827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600" dirty="0" smtClean="0"/>
              <a:t>Required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Locally-selected measure of teacher effectiveness contribution, such as:</a:t>
            </a:r>
          </a:p>
          <a:p>
            <a:pPr lvl="2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400" dirty="0" smtClean="0">
                <a:ea typeface="Lucida Grande" charset="0"/>
                <a:cs typeface="Lucida Grande" charset="0"/>
              </a:rPr>
              <a:t>High performer retention</a:t>
            </a:r>
          </a:p>
          <a:p>
            <a:pPr lvl="2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400" dirty="0" smtClean="0">
                <a:ea typeface="Lucida Grande" charset="0"/>
                <a:cs typeface="Lucida Grande" charset="0"/>
              </a:rPr>
              <a:t>Granted v. denied tenure</a:t>
            </a:r>
          </a:p>
          <a:p>
            <a:pPr lvl="2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400" dirty="0" smtClean="0">
                <a:ea typeface="Lucida Grande" charset="0"/>
                <a:cs typeface="Lucida Grande" charset="0"/>
              </a:rPr>
              <a:t>Teacher satisfaction w/ feedback</a:t>
            </a:r>
          </a:p>
          <a:p>
            <a:pPr lvl="2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400" dirty="0" smtClean="0">
                <a:ea typeface="Lucida Grande" charset="0"/>
                <a:cs typeface="Lucida Grande" charset="0"/>
              </a:rPr>
              <a:t>Evaluation quality</a:t>
            </a:r>
            <a:endParaRPr lang="en-US" sz="4800" dirty="0" smtClean="0">
              <a:ea typeface="Lucida Grande" charset="0"/>
              <a:cs typeface="Lucida Grande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36600" y="444500"/>
            <a:ext cx="11442700" cy="1155700"/>
          </a:xfrm>
          <a:prstGeom prst="rect">
            <a:avLst/>
          </a:prstGeom>
          <a:ln/>
        </p:spPr>
        <p:txBody>
          <a:bodyPr lIns="130046" tIns="65023" rIns="65023" bIns="65023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dirty="0" smtClean="0"/>
              <a:t>The Other 60 Points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Teachers</a:t>
            </a:r>
          </a:p>
        </p:txBody>
      </p:sp>
      <p:pic>
        <p:nvPicPr>
          <p:cNvPr id="19459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286000"/>
            <a:ext cx="7315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55700" y="2362200"/>
            <a:ext cx="10998200" cy="6921500"/>
          </a:xfrm>
        </p:spPr>
        <p:txBody>
          <a:bodyPr/>
          <a:lstStyle/>
          <a:p>
            <a:pPr marL="16827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600" dirty="0" smtClean="0"/>
              <a:t>Required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All standards at least once per year</a:t>
            </a:r>
            <a:endParaRPr lang="en-US" sz="4800" dirty="0" smtClean="0">
              <a:ea typeface="Lucida Grande" charset="0"/>
              <a:cs typeface="Lucida Grande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36600" y="444500"/>
            <a:ext cx="11442700" cy="1155700"/>
          </a:xfrm>
          <a:prstGeom prst="rect">
            <a:avLst/>
          </a:prstGeom>
          <a:ln/>
        </p:spPr>
        <p:txBody>
          <a:bodyPr lIns="130046" tIns="65023" rIns="65023" bIns="65023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dirty="0" smtClean="0"/>
              <a:t>The Other 60 Points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03300" y="2489200"/>
            <a:ext cx="10998200" cy="7264400"/>
          </a:xfrm>
        </p:spPr>
        <p:txBody>
          <a:bodyPr/>
          <a:lstStyle/>
          <a:p>
            <a:pPr marL="16827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600" dirty="0" smtClean="0"/>
              <a:t>Optional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Teacher and/or student attendance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School goals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>
                <a:ea typeface="Lucida Grande" charset="0"/>
                <a:cs typeface="Lucida Grande" charset="0"/>
              </a:rPr>
              <a:t>Goals and reflection (≤5pts)</a:t>
            </a:r>
            <a:endParaRPr lang="en-US" sz="5800" dirty="0" smtClean="0"/>
          </a:p>
        </p:txBody>
      </p:sp>
      <p:sp>
        <p:nvSpPr>
          <p:cNvPr id="5" name="Rectangle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36600" y="444500"/>
            <a:ext cx="11442700" cy="1155700"/>
          </a:xfrm>
          <a:prstGeom prst="rect">
            <a:avLst/>
          </a:prstGeom>
          <a:ln/>
        </p:spPr>
        <p:txBody>
          <a:bodyPr lIns="130046" tIns="65023" rIns="65023" bIns="65023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dirty="0" smtClean="0"/>
              <a:t>The Other 60 Points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Group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9550429"/>
              </p:ext>
            </p:extLst>
          </p:nvPr>
        </p:nvGraphicFramePr>
        <p:xfrm>
          <a:off x="914400" y="2997200"/>
          <a:ext cx="10882313" cy="5211763"/>
        </p:xfrm>
        <a:graphic>
          <a:graphicData uri="http://schemas.openxmlformats.org/drawingml/2006/table">
            <a:tbl>
              <a:tblPr/>
              <a:tblGrid>
                <a:gridCol w="2176463"/>
                <a:gridCol w="2176462"/>
                <a:gridCol w="2176463"/>
                <a:gridCol w="2176462"/>
                <a:gridCol w="2176463"/>
              </a:tblGrid>
              <a:tr h="1077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ヒラギノ角ゴ ProN W3" charset="0"/>
                        <a:cs typeface="ヒラギノ角ゴ ProN W3" charset="0"/>
                        <a:sym typeface="Arial Narrow" charset="0"/>
                      </a:endParaRP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CBC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Student Growth 20%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Achievement</a:t>
                      </a:r>
                      <a:b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</a:b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20%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Other 60%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Composite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</a:tr>
              <a:tr h="1019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Ineffective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0-2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0-2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Ranges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determined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locally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0-64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Developing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3-11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3-11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65-74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Effective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12-17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12-17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75-90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7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Highly</a:t>
                      </a:r>
                      <a:b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</a:b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Effective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>
                        <a:alpha val="9764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18-20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18-20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91-100</a:t>
                      </a:r>
                    </a:p>
                  </a:txBody>
                  <a:tcPr marL="50800" marR="50800" marT="50803" marB="5080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" name="Rectangle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74700" y="457200"/>
            <a:ext cx="11442700" cy="1155700"/>
          </a:xfrm>
          <a:prstGeom prst="rect">
            <a:avLst/>
          </a:prstGeom>
          <a:ln/>
        </p:spPr>
        <p:txBody>
          <a:bodyPr lIns="130046" tIns="65023" rIns="65023" bIns="65023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dirty="0" smtClean="0"/>
              <a:t>Scoring and Rating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Improvement Plans</a:t>
            </a:r>
          </a:p>
        </p:txBody>
      </p:sp>
      <p:pic>
        <p:nvPicPr>
          <p:cNvPr id="3891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3787" r="6351"/>
          <a:stretch>
            <a:fillRect/>
          </a:stretch>
        </p:blipFill>
        <p:spPr bwMode="auto">
          <a:xfrm>
            <a:off x="3768725" y="2286000"/>
            <a:ext cx="5181600" cy="703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 l="6560" t="3787" r="6351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Improvement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Plans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9939" name="Rectangle 1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270000" y="3124200"/>
            <a:ext cx="10464800" cy="6629400"/>
          </a:xfrm>
        </p:spPr>
        <p:txBody>
          <a:bodyPr/>
          <a:lstStyle/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Developing or ineffective (teachers and principals)</a:t>
            </a:r>
          </a:p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Developed through negotiations</a:t>
            </a:r>
          </a:p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Within 10 days after report date for new school year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Appeals Process</a:t>
            </a:r>
          </a:p>
        </p:txBody>
      </p:sp>
      <p:pic>
        <p:nvPicPr>
          <p:cNvPr id="40963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124200"/>
            <a:ext cx="750728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Appeals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Process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1987" name="Rectangle 1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270000" y="3124200"/>
            <a:ext cx="11264900" cy="6629400"/>
          </a:xfrm>
        </p:spPr>
        <p:txBody>
          <a:bodyPr/>
          <a:lstStyle/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Challenge the “substance” of the review</a:t>
            </a:r>
          </a:p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Challenge adherence to standards and methodologies</a:t>
            </a:r>
          </a:p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Challenge adherence to regulations and negotiated procedures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The APPR Plan Requirements</a:t>
            </a:r>
          </a:p>
        </p:txBody>
      </p:sp>
      <p:pic>
        <p:nvPicPr>
          <p:cNvPr id="43011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938463"/>
            <a:ext cx="8497888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Plan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Requirements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4035" name="Rectangle 1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270000" y="3124200"/>
            <a:ext cx="10464800" cy="6629400"/>
          </a:xfrm>
        </p:spPr>
        <p:txBody>
          <a:bodyPr/>
          <a:lstStyle/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Process for data linkage and verification</a:t>
            </a:r>
          </a:p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Process for data (subscores and scores)submission</a:t>
            </a:r>
          </a:p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Assessment security measures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Plan Requirements</a:t>
            </a:r>
          </a:p>
        </p:txBody>
      </p:sp>
      <p:sp>
        <p:nvSpPr>
          <p:cNvPr id="45059" name="Rectangle 1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270000" y="3124200"/>
            <a:ext cx="10464800" cy="6629400"/>
          </a:xfrm>
        </p:spPr>
        <p:txBody>
          <a:bodyPr/>
          <a:lstStyle/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Local achievement measures and scoring </a:t>
            </a:r>
            <a:r>
              <a:rPr lang="en-US" sz="6400" dirty="0" smtClean="0"/>
              <a:t>methodology</a:t>
            </a:r>
          </a:p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Teacher </a:t>
            </a:r>
            <a:r>
              <a:rPr lang="en-US" sz="6400" dirty="0" smtClean="0"/>
              <a:t>60% rubric</a:t>
            </a:r>
          </a:p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Principal 60% rubric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36600" y="444500"/>
            <a:ext cx="11442700" cy="1155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Classroom teachers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435600" y="4419600"/>
            <a:ext cx="2286000" cy="2362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88000" y="5181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When</a:t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Value-Added is implemented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583597"/>
            <a:ext cx="41546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523" y="2583597"/>
            <a:ext cx="41632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1238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Plan Requirements</a:t>
            </a:r>
          </a:p>
        </p:txBody>
      </p:sp>
      <p:sp>
        <p:nvSpPr>
          <p:cNvPr id="48131" name="Rectangle 1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270000" y="3124200"/>
            <a:ext cx="10464800" cy="6629400"/>
          </a:xfrm>
        </p:spPr>
        <p:txBody>
          <a:bodyPr/>
          <a:lstStyle/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How APPR process will be used for PD for teachers and principals</a:t>
            </a:r>
          </a:p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How principals and teachers will receive timely feedback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Plan Requirements</a:t>
            </a:r>
          </a:p>
        </p:txBody>
      </p:sp>
      <p:sp>
        <p:nvSpPr>
          <p:cNvPr id="49155" name="Rectangle 1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270000" y="3124200"/>
            <a:ext cx="10464800" cy="6629400"/>
          </a:xfrm>
        </p:spPr>
        <p:txBody>
          <a:bodyPr/>
          <a:lstStyle/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Improvement Plan process</a:t>
            </a:r>
          </a:p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Evaluator training process</a:t>
            </a:r>
          </a:p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Evaluator reliability over time (recertification)</a:t>
            </a:r>
          </a:p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Appeals process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Help with Your Plan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0179" name="Rectangle 1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270000" y="3124200"/>
            <a:ext cx="10464800" cy="5638800"/>
          </a:xfrm>
        </p:spPr>
        <p:txBody>
          <a:bodyPr/>
          <a:lstStyle/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Template to be developed</a:t>
            </a:r>
          </a:p>
          <a:p>
            <a:pPr marL="647700" indent="-381000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6400" dirty="0" smtClean="0"/>
              <a:t>Archived at site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When and Who?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120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2895600"/>
            <a:ext cx="82200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36600" y="444500"/>
            <a:ext cx="11442700" cy="1155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When and Who?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003300" y="2489200"/>
            <a:ext cx="10998200" cy="7264400"/>
          </a:xfrm>
        </p:spPr>
        <p:txBody>
          <a:bodyPr/>
          <a:lstStyle/>
          <a:p>
            <a:pPr marL="16827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600" dirty="0" smtClean="0"/>
              <a:t>Phase-In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Math and ELA 4-8 2011-2012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Everyone else 2012-2013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Everyone else sooner if possible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Unless specifically addressed by a labor agreement signed prior to July 1, 2010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1546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From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Arial"/>
                <a:cs typeface="Arial"/>
              </a:rPr>
              <a:t>§3012-c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2227" name="Rectangle 1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06400" y="2362200"/>
            <a:ext cx="12268200" cy="7315200"/>
          </a:xfrm>
        </p:spPr>
        <p:txBody>
          <a:bodyPr/>
          <a:lstStyle/>
          <a:p>
            <a:pPr marL="266700" indent="0" eaLnBrk="1" hangingPunct="1">
              <a:lnSpc>
                <a:spcPct val="80000"/>
              </a:lnSpc>
              <a:buSzPct val="77000"/>
              <a:buFont typeface="Wingdings 2" pitchFamily="18" charset="2"/>
              <a:buNone/>
            </a:pPr>
            <a:r>
              <a:rPr lang="en-US" sz="3600" b="1" dirty="0" smtClean="0"/>
              <a:t>Nothing in this section shall be construed to abrogate any conflicting provisions of any collective bargaining agreement in effect on July 1, 2010 </a:t>
            </a:r>
            <a:r>
              <a:rPr lang="en-US" sz="3600" dirty="0" smtClean="0"/>
              <a:t>during the term of such agreement and until the entry into a successor collective bargaining agreement, provided that notwithstanding any other provision of law to the contrary, </a:t>
            </a:r>
            <a:r>
              <a:rPr lang="en-US" sz="3600" b="1" dirty="0" smtClean="0"/>
              <a:t>upon expiration of such term and the entry into a successor collective bargaining agreement the provisions of this section shall apply.  </a:t>
            </a:r>
            <a:r>
              <a:rPr lang="en-US" sz="3600" dirty="0" smtClean="0"/>
              <a:t>However, this section further provides that "nothing in this section or in any rule or regulation promulgated hereunder shall in any way, alter, impair or diminish the rights of a local collective bargaining representative to negotiate evaluation procedures in accordance with article 14 of the Civil Service Law with the school district or board of cooperative educational services". 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From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Arial"/>
                <a:cs typeface="Arial"/>
              </a:rPr>
              <a:t>§3012-c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3251" name="Rectangle 1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06400" y="2362200"/>
            <a:ext cx="12268200" cy="7315200"/>
          </a:xfrm>
        </p:spPr>
        <p:txBody>
          <a:bodyPr/>
          <a:lstStyle/>
          <a:p>
            <a:pPr marL="266700" indent="0" eaLnBrk="1" hangingPunct="1">
              <a:lnSpc>
                <a:spcPct val="80000"/>
              </a:lnSpc>
              <a:buSzPct val="77000"/>
              <a:buFont typeface="Wingdings 2" pitchFamily="18" charset="2"/>
              <a:buNone/>
            </a:pPr>
            <a:r>
              <a:rPr lang="en-US" sz="3600" dirty="0" smtClean="0"/>
              <a:t>The New York State Court of Appeals has held that “[w]here [a collective bargaining agreement] is silent respecting the matter in dispute, unilateral action by a public employer changing terms and conditions of employment violates the statutory duty to bargain and constitutes an improper practice” (Roma, et al. v. Ruffo, et al., 92 NY2d 489 [1998]).  At that point, the district and the union have a duty to bargain these issues.  However, </a:t>
            </a:r>
            <a:r>
              <a:rPr lang="en-US" sz="3600" b="1" dirty="0" smtClean="0"/>
              <a:t>to the extent that the collective bargaining agreement is silent on issues that are not considered terms and conditions or employment or evaluation procedures</a:t>
            </a:r>
            <a:r>
              <a:rPr lang="en-US" sz="3600" dirty="0" smtClean="0"/>
              <a:t> (i.e., evaluation criteria or the standards of evaluation) in Education Law §3012-c, </a:t>
            </a:r>
            <a:r>
              <a:rPr lang="en-US" sz="3600" b="1" dirty="0" smtClean="0"/>
              <a:t>it appears the district is obligated to comply with those portions. </a:t>
            </a:r>
            <a:r>
              <a:rPr lang="en-US" sz="3600" dirty="0" smtClean="0"/>
              <a:t>You should consult with your school attorney to determine what aspects of the new law your district must comply with in light of the Taylor Law.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36600" y="444500"/>
            <a:ext cx="11442700" cy="1155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Growth on State Assessments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003300" y="2489200"/>
            <a:ext cx="10998200" cy="7264400"/>
          </a:xfrm>
        </p:spPr>
        <p:txBody>
          <a:bodyPr/>
          <a:lstStyle/>
          <a:p>
            <a:pPr marL="16827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600" dirty="0" smtClean="0"/>
              <a:t>ELA/Math 4-8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2011-2012 and Beyond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Student Growth (eventually to include subgroups)</a:t>
            </a:r>
          </a:p>
          <a:p>
            <a:pPr lvl="1" eaLnBrk="1" hangingPunct="1"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1 Teacher of record (for now)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03300" y="2489200"/>
            <a:ext cx="10998200" cy="7264400"/>
          </a:xfrm>
        </p:spPr>
        <p:txBody>
          <a:bodyPr/>
          <a:lstStyle/>
          <a:p>
            <a:pPr marL="16827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600" dirty="0" smtClean="0"/>
              <a:t>Other Teachers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2012-2013 and </a:t>
            </a:r>
            <a:r>
              <a:rPr lang="en-US" sz="5800" dirty="0" smtClean="0"/>
              <a:t>Beyond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/>
              <a:t>S</a:t>
            </a:r>
            <a:r>
              <a:rPr lang="en-US" sz="5800" dirty="0" smtClean="0"/>
              <a:t>ooner if possible</a:t>
            </a:r>
            <a:endParaRPr lang="en-US" sz="5800" dirty="0" smtClean="0"/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As assessments become </a:t>
            </a:r>
            <a:r>
              <a:rPr lang="en-US" sz="5800" dirty="0" smtClean="0"/>
              <a:t>available</a:t>
            </a:r>
            <a:endParaRPr lang="en-US" sz="5800" dirty="0" smtClean="0"/>
          </a:p>
          <a:p>
            <a:pPr lvl="1" eaLnBrk="1" hangingPunct="1"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K-3 Progress Monitoring</a:t>
            </a:r>
          </a:p>
        </p:txBody>
      </p:sp>
      <p:sp>
        <p:nvSpPr>
          <p:cNvPr id="5" name="Rectangle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36600" y="444500"/>
            <a:ext cx="11442700" cy="1155700"/>
          </a:xfrm>
          <a:prstGeom prst="rect">
            <a:avLst/>
          </a:prstGeom>
          <a:ln/>
        </p:spPr>
        <p:txBody>
          <a:bodyPr lIns="130046" tIns="65023" rIns="65023" bIns="65023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dirty="0" smtClean="0"/>
              <a:t>Growth on State Assessments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03300" y="2489200"/>
            <a:ext cx="10998200" cy="7264400"/>
          </a:xfrm>
        </p:spPr>
        <p:txBody>
          <a:bodyPr/>
          <a:lstStyle/>
          <a:p>
            <a:pPr marL="16827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600" dirty="0" smtClean="0"/>
              <a:t>If No </a:t>
            </a:r>
            <a:r>
              <a:rPr lang="en-US" sz="9600" dirty="0" smtClean="0"/>
              <a:t>State Test(s)?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State approved 3rd party assessments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Rigorous (verified?)District or BOCES-developed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Agreed to in goal setting</a:t>
            </a:r>
          </a:p>
        </p:txBody>
      </p:sp>
      <p:sp>
        <p:nvSpPr>
          <p:cNvPr id="5" name="Rectangle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36600" y="444500"/>
            <a:ext cx="11442700" cy="1155700"/>
          </a:xfrm>
          <a:prstGeom prst="rect">
            <a:avLst/>
          </a:prstGeom>
          <a:ln/>
        </p:spPr>
        <p:txBody>
          <a:bodyPr lIns="130046" tIns="65023" rIns="65023" bIns="65023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dirty="0" smtClean="0"/>
              <a:t>Growth on State Assessments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03300" y="2489200"/>
            <a:ext cx="10998200" cy="7264400"/>
          </a:xfrm>
        </p:spPr>
        <p:txBody>
          <a:bodyPr/>
          <a:lstStyle/>
          <a:p>
            <a:pPr marL="16827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600" dirty="0" smtClean="0"/>
              <a:t>Locally Selected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Same across all classrooms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State assessments </a:t>
            </a:r>
            <a:r>
              <a:rPr lang="en-US" sz="5800" dirty="0" smtClean="0"/>
              <a:t>can be used</a:t>
            </a:r>
            <a:endParaRPr lang="en-US" sz="5800" dirty="0" smtClean="0"/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Choose from approved 3rd party assessments</a:t>
            </a:r>
          </a:p>
        </p:txBody>
      </p:sp>
      <p:sp>
        <p:nvSpPr>
          <p:cNvPr id="4" name="Rectangle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36600" y="444500"/>
            <a:ext cx="11442700" cy="1155700"/>
          </a:xfrm>
          <a:prstGeom prst="rect">
            <a:avLst/>
          </a:prstGeom>
          <a:ln/>
        </p:spPr>
        <p:txBody>
          <a:bodyPr lIns="130046" tIns="65023" rIns="65023" bIns="65023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dirty="0"/>
              <a:t>Student Achievement Measures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03300" y="2489200"/>
            <a:ext cx="10998200" cy="7264400"/>
          </a:xfrm>
        </p:spPr>
        <p:txBody>
          <a:bodyPr/>
          <a:lstStyle/>
          <a:p>
            <a:pPr marL="16827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600" dirty="0" smtClean="0"/>
              <a:t>Locally Selected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Same across all classrooms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Rigorous (verified?)District or BOCES-developed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Can be group measures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Agreed to in goal setting</a:t>
            </a:r>
          </a:p>
        </p:txBody>
      </p:sp>
      <p:sp>
        <p:nvSpPr>
          <p:cNvPr id="5" name="Rectangle 1"/>
          <p:cNvSpPr txBox="1"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Student Achievement Measures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155700" y="2362200"/>
            <a:ext cx="10998200" cy="6921500"/>
          </a:xfrm>
        </p:spPr>
        <p:txBody>
          <a:bodyPr/>
          <a:lstStyle/>
          <a:p>
            <a:pPr marL="16827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9600" dirty="0" smtClean="0"/>
              <a:t>Required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Multiple measures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>
                <a:ea typeface="Lucida Grande" charset="0"/>
                <a:cs typeface="Lucida Grande" charset="0"/>
              </a:rPr>
              <a:t>≥ </a:t>
            </a:r>
            <a:r>
              <a:rPr lang="en-US" sz="5800" dirty="0" smtClean="0">
                <a:ea typeface="Lucida Grande" charset="0"/>
                <a:cs typeface="Lucida Grande" charset="0"/>
              </a:rPr>
              <a:t>2/3 </a:t>
            </a:r>
            <a:r>
              <a:rPr lang="en-US" sz="5800" dirty="0" smtClean="0">
                <a:ea typeface="Lucida Grande" charset="0"/>
                <a:cs typeface="Lucida Grande" charset="0"/>
              </a:rPr>
              <a:t>based on observation (menu of approved tools)</a:t>
            </a:r>
            <a:endParaRPr lang="en-US" sz="5800" dirty="0" smtClean="0"/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Principal or trained other</a:t>
            </a:r>
          </a:p>
          <a:p>
            <a:pPr lvl="1" eaLnBrk="1" hangingPunct="1">
              <a:lnSpc>
                <a:spcPct val="80000"/>
              </a:lnSpc>
              <a:buSzPct val="77000"/>
              <a:buFont typeface="Gill Sans" charset="0"/>
              <a:buBlip>
                <a:blip r:embed="rId5"/>
              </a:buBlip>
            </a:pPr>
            <a:r>
              <a:rPr lang="en-US" sz="5800" dirty="0" smtClean="0"/>
              <a:t>All standards every year</a:t>
            </a:r>
          </a:p>
        </p:txBody>
      </p:sp>
      <p:sp>
        <p:nvSpPr>
          <p:cNvPr id="4" name="Rectangle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736600" y="444500"/>
            <a:ext cx="11442700" cy="1155700"/>
          </a:xfrm>
          <a:prstGeom prst="rect">
            <a:avLst/>
          </a:prstGeom>
          <a:ln/>
        </p:spPr>
        <p:txBody>
          <a:bodyPr lIns="130046" tIns="65023" rIns="65023" bIns="65023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4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dirty="0" smtClean="0"/>
              <a:t>The Other 60 Points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U8hXHgSgJ5kc8r2KvvA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ApJvudqBa17C0n8f1gX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lMkKK0YPoqsr9e5rqbZ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4P7ZZWgu7wCsA1G9QZmD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7lLf8RVexSKNGNZSLXov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ejdr6ztYdP34VfXjEae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psJywoyBTtZihNAXcIqhB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PUKCxklojKQ6hWcKK4Hkh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YzdohzcCOJ00denoW9J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WB8iXiUgt1ijvSdYMg6d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tJKW5ehVKMW3M2kV3O6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gWYwnFLaxGYm6tEltYk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pj344btfd8MjGs1RhLA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pZHv3QzoQYLev7perfHDZ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4ask405U6JA6tNXzQCaz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5pWRhIk8N9o2SO33BK5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0YiHKeV9anWXc9Brf4G5b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MZZQnT7IIpZN42ndJnAY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IrU8wN0quBGQDWRqkq0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TIydjvrwHELtDbHv7kaa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os2Q61Uy6WBvJadUWrC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cGxyKNi68UjkJQVeActj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TIydjvrwHELtDbHv7kaa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KgtGWv4NNO3eOet9hxoZ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os2Q61Uy6WBvJadUWrC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cGxyKNi68UjkJQVeActj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TIydjvrwHELtDbHv7kaa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os2Q61Uy6WBvJadUWrC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cGxyKNi68UjkJQVeActj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H8W2yIu7lcNIQKYOFvkV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NHBd4EZNst75fmjyg6f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cpqmYIRq6mBSSPWxIE6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xgm5yyPQwAZrYIdl5lsH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24K1Fn0H2AjlhyVfnkH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46cTjYmp5coX4UO7wdH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7eoqmj39XQZJoQov7DpM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hyVfDZ0CWTMGr2lEFnkk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5wiFiu42Gn93EXvCe1HE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lxa5QSc4S9P1I5L3PY6h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YKaSeTYlCtv9YOajUPQT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GJSTSTBI7Fs4X78oeaui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PWNwtYSGMmYvRrcXZit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Eiha0rG5mtxVza4LL7EB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9yE8DUqKWMbzMTW6mpCQ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65rgHcgabO6SFn8nP4rW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huL2TTgWTFKnqlFwuigp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bh3xumsvtXIS5SA3SxEx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V4xgRDSQkBgsyGmdetL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UdyXYzyou4whwb9VpxiX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C2eZe93If2Om706tWkDRZ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pVzGtQds3YqrakHTEjiV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cVhaa3i3ehoHDNCnh6Ha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dG5caIe7WJb9F0iv7irLI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Q51PdvSZFQad0iwiNUoO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2Jxw4wmcAK4bnq59d4ymi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3JLzWpBkUg11PxU1Ylu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6LdDDDz9rLCg65PYCq7D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sAC4LOUfCbQOluj8ZvN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51DSr8zQQsojS4VsrBoGu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9jUyAnAFBtgfPGUqP51jY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L38qe9EfFOpWZRCiEwHz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whVxv3JkpdEJKOOcXvRf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VEMDlUAltf5kuRP2vVvBY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ppH9zZX9kWOBwQvGDAw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hg6OuszbHVIMSvPmuKmf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VEMDlUAltf5kuRP2vVvBY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ppH9zZX9kWOBwQvGDAw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knbIhpQN4egub0W1qCWZ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hg6OuszbHVIMSvPmuKmf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C2eZe93If2Om706tWkDRZ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pVzGtQds3YqrakHTEjiV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7lLf8RVexSKNGNZSLXov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ejdr6ztYdP34VfXjEaet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xtLjb2shLBWR5Z2NzILB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VEMDlUAltf5kuRP2vVvBY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ppH9zZX9kWOBwQvGDAw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hg6OuszbHVIMSvPmuKmf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VEMDlUAltf5kuRP2vVvB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CGnyMEiqwuy1WPwMwUIf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ppH9zZX9kWOBwQvGDAw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hg6OuszbHVIMSvPmuKm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MDpJ7LEAbjEpBy61k8X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zNXtzf8kCvAdTK93wxL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GMOBZPO9nqT8FyrzUTP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mweXFvAziR4p3BLEbor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PnFlShCqEp4lrreBADK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9uHxiSlnurxcHRijDiX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lIajpzOO6EX5eaEkZJ4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NeJnigZs5kwu9YmYsMy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fBC8FijdOVIIUVA2gyO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r0Wsh5X7vH7YYBBwCRM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zm5S4BlQVZmhY3uV8p3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v3UuoOF4Jw6RrAnp1m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PnFlShCqEp4lrreBADK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K7kR2FGFQM9z4l1dGyJ5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9uHxiSlnurxcHRijDiX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lIajpzOO6EX5eaEkZJ4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PPSOWWI2qRK8UW1kr5o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2NYFUsBcKgPwBOTt7ISB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ic1SyYGpttPo0H3Gwy12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gdRMtPb4gKVj56filG6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o3EvYpenODD0LEHbdzip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PnFlShCqEp4lrreBADK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9uHxiSlnurxcHRijDiX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lIajpzOO6EX5eaEkZJ4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GWptR7BS3cRfvqWfEgTC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PnFlShCqEp4lrreBADK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9uHxiSlnurxcHRijDiX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lIajpzOO6EX5eaEkZJ4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PnFlShCqEp4lrreBADK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9uHxiSlnurxcHRijDiX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lIajpzOO6EX5eaEkZJ4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DURPRl3aCT7QXbcJ0EK7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oEro6RvFC5RDEv130xIb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iexKh1zOrhYntapXWi6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6xxeYAKAatyrmcQmAu6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Ryo6rRtpxXNXT4TunpQ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Fg1RE2Bq4Kry8Zc22Z4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3HPe4uLX1WagmsJdJv4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65qV1iGzyiDK8zp6ARxCU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QMEGvdqEVDoWBpi2b4n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vdTk78EwJZMXz9nCam8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7JCOHhOlxxRujgrNb6hZ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b9OmyJHoyXnYL0Yijyru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ocXhQp2IJ47ZGOIi8GsP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ZScNhKrAd1SpGKBogShm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PnFlShCqEp4lrreBADK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l22vjtiCBALpr9bwBMkp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9uHxiSlnurxcHRijDiX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lIajpzOO6EX5eaEkZJ4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dKBqFRurf7uysGEWDk6u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7sWh1LN4Co4Mv332IzJ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GEqUykJ1fAGEGon5Rh7x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gHrHbmCBZBMUZw9Y2hNJ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e35N60bUMMQ6nJsR8no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MNMatCKt0bfdULbvV6C8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jXyVNk2ywORngLW2F4f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vc3AMz5NmjOWsGNZM1q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w1I5IIVuUG8IA8rVKwgJ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6ZaBRN4uWges6KOM83FI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CuzgzTQwI6H9slSdystI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zkigfGhezkBZAy1v0bX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7lLf8RVexSKNGNZSLXov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ejdr6ztYdP34VfXjEae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7lLf8RVexSKNGNZSLXov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ejdr6ztYdP34VfXjEae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xtLjb2shLBWR5Z2NzILB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ZsErG8YzsEVYSOQBFczIJ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MVwDLxHxNC79RLKGMnqwV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8S6CCSzBjQF6Ynog7KTV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739YgQAwIWgLxeGquKJY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Ii31NfiIjxT8mjAGbNfYp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Hedi7Mkk4aHtozBzqHc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AZcr6XWLc6timVKYIOc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RIVa29icWwfDKmnFlIgKk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44Q6OVk2LSpuDe5GGmoj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Z6dGOsYnU2lvV7AZ90r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5Jsw1Y1MsKWCql6Cd9p7B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SSiwS28PYy7t5KT86S3o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87iY5GdnSOgpdlnizWf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iqSQ5HjKQrSkkePghVY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TIydjvrwHELtDbHv7kaa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os2Q61Uy6WBvJadUWrC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cGxyKNi68UjkJQVeActj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H8W2yIu7lcNIQKYOFvkV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NHBd4EZNst75fmjyg6f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cpqmYIRq6mBSSPWxIE6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QXIUUI14Wqio0qhgWI2zi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cEBzV2Vm3Hw5ucMHFhW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umttBJnBTsfmcMLpMPvK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FUkXwjEFP7rphYjDOL6g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Pages>0</Pages>
  <Words>910</Words>
  <Characters>0</Characters>
  <Application>Microsoft Office PowerPoint</Application>
  <PresentationFormat>Custom</PresentationFormat>
  <Lines>0</Lines>
  <Paragraphs>184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Module</vt:lpstr>
      <vt:lpstr>Teacher and Principal Evaluation</vt:lpstr>
      <vt:lpstr>Teachers</vt:lpstr>
      <vt:lpstr>Classroom teachers</vt:lpstr>
      <vt:lpstr>Growth on State Assessments</vt:lpstr>
      <vt:lpstr>PowerPoint Presentation</vt:lpstr>
      <vt:lpstr>PowerPoint Presentation</vt:lpstr>
      <vt:lpstr>PowerPoint Presentation</vt:lpstr>
      <vt:lpstr>Student Achievement Measures</vt:lpstr>
      <vt:lpstr>PowerPoint Presentation</vt:lpstr>
      <vt:lpstr>PowerPoint Presentation</vt:lpstr>
      <vt:lpstr>PowerPoint Presentation</vt:lpstr>
      <vt:lpstr>Principals</vt:lpstr>
      <vt:lpstr>Principals</vt:lpstr>
      <vt:lpstr>Growth on State Assessments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Improvement Plans</vt:lpstr>
      <vt:lpstr>Improvement Plans</vt:lpstr>
      <vt:lpstr>Appeals Process</vt:lpstr>
      <vt:lpstr>Appeals Process</vt:lpstr>
      <vt:lpstr>The APPR Plan Requirements</vt:lpstr>
      <vt:lpstr>Plan Requirements</vt:lpstr>
      <vt:lpstr>Plan Requirements</vt:lpstr>
      <vt:lpstr>Plan Requirements</vt:lpstr>
      <vt:lpstr>Plan Requirements</vt:lpstr>
      <vt:lpstr>Help with Your Plan</vt:lpstr>
      <vt:lpstr>When and Who?</vt:lpstr>
      <vt:lpstr>When and Who?</vt:lpstr>
      <vt:lpstr>From §3012-c</vt:lpstr>
      <vt:lpstr>From §3012-c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and Principal Evaluation</dc:title>
  <dc:subject/>
  <dc:creator/>
  <cp:keywords/>
  <dc:description/>
  <cp:lastModifiedBy>Jeff Craig</cp:lastModifiedBy>
  <cp:revision>37</cp:revision>
  <cp:lastPrinted>2011-05-05T13:13:00Z</cp:lastPrinted>
  <dcterms:modified xsi:type="dcterms:W3CDTF">2011-05-17T16:03:27Z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1zXN5wgTg7go3fnHGxLgZHwrtQMA_Y6ZdsIe4oNpExk4</vt:lpwstr>
  </property>
  <property fmtid="{D5CDD505-2E9C-101B-9397-08002B2CF9AE}" pid="4" name="Google.Documents.RevisionId">
    <vt:lpwstr>07209452777560275193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</Properties>
</file>