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embeddedFontLst>
    <p:embeddedFont>
      <p:font typeface="Alice" panose="020B0604020202020204" charset="0"/>
      <p:regular r:id="rId44"/>
    </p:embeddedFont>
    <p:embeddedFont>
      <p:font typeface="Calibri" panose="020F0502020204030204" pitchFamily="34" charset="0"/>
      <p:regular r:id="rId45"/>
      <p:bold r:id="rId46"/>
      <p:italic r:id="rId47"/>
      <p:boldItalic r:id="rId48"/>
    </p:embeddedFont>
    <p:embeddedFont>
      <p:font typeface="Economica" panose="020B0604020202020204" charset="0"/>
      <p:regular r:id="rId49"/>
      <p:bold r:id="rId50"/>
      <p:italic r:id="rId51"/>
      <p:boldItalic r:id="rId52"/>
    </p:embeddedFont>
    <p:embeddedFont>
      <p:font typeface="Gentium Basic" panose="020B0604020202020204" charset="0"/>
      <p:regular r:id="rId53"/>
      <p:bold r:id="rId54"/>
      <p:italic r:id="rId55"/>
      <p:boldItalic r:id="rId56"/>
    </p:embeddedFont>
    <p:embeddedFont>
      <p:font typeface="Open Sans" panose="020B0604020202020204" charset="0"/>
      <p:regular r:id="rId57"/>
      <p:bold r:id="rId58"/>
      <p:italic r:id="rId59"/>
      <p:boldItalic r:id="rId60"/>
    </p:embeddedFont>
    <p:embeddedFont>
      <p:font typeface="Playfair Display" panose="020B0604020202020204" charset="0"/>
      <p:regular r:id="rId61"/>
      <p:bold r:id="rId62"/>
      <p:italic r:id="rId63"/>
      <p:boldItalic r:id="rId64"/>
    </p:embeddedFont>
    <p:embeddedFont>
      <p:font typeface="PT Serif"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8.fntdata"/><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7.fntdata"/><Relationship Id="rId5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2209e02df_1_4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2209e02df_1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200">
                <a:solidFill>
                  <a:srgbClr val="0A091B"/>
                </a:solidFill>
                <a:latin typeface="Alice"/>
                <a:ea typeface="Alice"/>
                <a:cs typeface="Alice"/>
                <a:sym typeface="Alice"/>
              </a:rPr>
              <a:t>This slide shows the longitudinal impact of SEL programming.  This 2017 meta-analysis included the 82 studies that showed longitudinal effects, and the results show that the gains are LASTING.  SEL programming isn’t just a shot in the arm that benefits in the short term.  There are long lasting benefits that go beyond school outcomes.</a:t>
            </a:r>
            <a:endParaRPr sz="1200">
              <a:solidFill>
                <a:srgbClr val="0A091B"/>
              </a:solidFill>
              <a:latin typeface="Alice"/>
              <a:ea typeface="Alice"/>
              <a:cs typeface="Alice"/>
              <a:sym typeface="Alice"/>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209e02df_1_4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209e02df_1_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2209e02df_1_5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2209e02df_1_5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2209e02df_1_5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2209e02df_1_5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2209e02df_1_2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2209e02df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500"/>
              </a:spcAft>
              <a:buClr>
                <a:schemeClr val="dk1"/>
              </a:buClr>
              <a:buSzPts val="1100"/>
              <a:buFont typeface="Arial"/>
              <a:buNone/>
            </a:pPr>
            <a:r>
              <a:rPr lang="en-US" sz="1400">
                <a:solidFill>
                  <a:srgbClr val="423F37"/>
                </a:solidFill>
                <a:latin typeface="Arial"/>
                <a:ea typeface="Arial"/>
                <a:cs typeface="Arial"/>
                <a:sym typeface="Arial"/>
              </a:rPr>
              <a:t>For these reasons, it’s critically important that schoolwide SEL implementation intentionally nurtures a work environment in which staff feel supported, empowered, able to collaborate effectively and build relational trust, and also able to develop their social and emotional skills.</a:t>
            </a:r>
            <a:endParaRPr/>
          </a:p>
        </p:txBody>
      </p:sp>
      <p:sp>
        <p:nvSpPr>
          <p:cNvPr id="200" name="Google Shape;200;g62209e02df_1_2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2209e02df_1_6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2209e02df_1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62209e02df_1_6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2209e02df_1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2209e02df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62209e02df_1_1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324c852d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324c852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6324c852d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2209e02df_1_6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2209e02df_1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62209e02df_1_6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2209e02df_1_7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2209e02df_1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62209e02df_1_7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439cd7ae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439cd7ae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a:t>You have 2  minutes, and within that time your job is to introduce yourself, greet everybody in the room, by name, and make some brief physical contact. It could be a handshake, high five, fist or elbow bump; there may even be some huggers in the room...” (Groups of 12 or less, one minute; larger groups, two minutes; huge groups, three minutes: “…greet as many people in the room as possible…”) Set the timer and use an agreed-upon attention signal to bring the room to full quiet before</a:t>
            </a:r>
            <a:r>
              <a:rPr lang="en-US" sz="3200"/>
              <a:t>  </a:t>
            </a:r>
            <a:endParaRPr sz="3200"/>
          </a:p>
          <a:p>
            <a:pPr marL="0" lvl="0" indent="0" algn="l" rtl="0">
              <a:spcBef>
                <a:spcPts val="0"/>
              </a:spcBef>
              <a:spcAft>
                <a:spcPts val="0"/>
              </a:spcAft>
              <a:buNone/>
            </a:pPr>
            <a:endParaRPr/>
          </a:p>
        </p:txBody>
      </p:sp>
      <p:sp>
        <p:nvSpPr>
          <p:cNvPr id="104" name="Google Shape;104;g6439cd7ae6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2209e02df_1_7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2209e02df_1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Option 1-Table discussion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Option 2-Have table groups make a T-chart. On the left  side ask them to answer the 1st prompt. On the right side ask them to answer the 2nd. One they have finished ask the table group to post their chart. When all charts are posted ask the group to do a gallery walk. When they return to their seats ask them to reflect on one thing they are each going to personally commit to to help build this competency among staff.</a:t>
            </a:r>
            <a:endParaRPr/>
          </a:p>
        </p:txBody>
      </p:sp>
      <p:sp>
        <p:nvSpPr>
          <p:cNvPr id="241" name="Google Shape;241;g62209e02df_1_7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324c852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324c852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6324c852d8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2209e02df_1_6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2209e02df_1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62209e02df_1_6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2209e02df_1_8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2209e02df_1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through this list. Can anyone relate with 1 to 3 of these items? 4 to 6? More than 6?!</a:t>
            </a:r>
            <a:endParaRPr/>
          </a:p>
        </p:txBody>
      </p:sp>
      <p:sp>
        <p:nvSpPr>
          <p:cNvPr id="262" name="Google Shape;262;g62209e02df_1_8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2209e02df_1_7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2209e02df_1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62209e02df_1_70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2209e02df_1_7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2209e02df_1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Option 1-Table discussion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Option 2-Have table groups make a T-chart. On the left  side ask them to answer the 1st prompt. On the right side ask them to answer the 2nd. One they have finished ask the table group to post their chart. When all charts are posted ask the group to do a gallery walk. When they return to their seats ask them to reflect on one thing they are each going to personally commit to to help build this competency among staff.</a:t>
            </a:r>
            <a:endParaRPr/>
          </a:p>
        </p:txBody>
      </p:sp>
      <p:sp>
        <p:nvSpPr>
          <p:cNvPr id="277" name="Google Shape;277;g62209e02df_1_7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324c852d8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324c852d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6324c852d8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2209e02df_1_6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2209e02df_1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62209e02df_1_6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2209e02df_1_8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2209e02df_1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62209e02df_1_8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2209e02df_1_8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2209e02df_1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Option 1-Table discussion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Option 2-Have table groups make a T-chart. On the left  side ask them to answer the 1st prompt. On the right side ask them to answer the 2nd. One they have finished ask the table group to post their chart. When all charts are posted ask the group to do a gallery walk. When they return to their seats ask them to reflect on one thing they are each going to personally commit to to help build this competency among staff.</a:t>
            </a:r>
            <a:endParaRPr/>
          </a:p>
        </p:txBody>
      </p:sp>
      <p:sp>
        <p:nvSpPr>
          <p:cNvPr id="305" name="Google Shape;305;g62209e02df_1_8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2209e02df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2209e02d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62209e02df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324c852d8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324c852d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6324c852d8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2209e02df_1_6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2209e02df_1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62209e02df_1_6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2209e02df_3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62209e02df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62209e02df_3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2209e02df_3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2209e02df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Option 1-Table discussion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Option 2-Have table groups make a T-chart. On the left  side ask them to answer the 1st prompt. On the right side ask them to answer the 2nd. One they have finished ask the table group to post their chart. When all charts are posted ask the group to do a gallery walk. When they return to their seats ask them to reflect on one thing they are each going to personally commit to to help build this competency among staff.</a:t>
            </a:r>
            <a:endParaRPr/>
          </a:p>
        </p:txBody>
      </p:sp>
      <p:sp>
        <p:nvSpPr>
          <p:cNvPr id="334" name="Google Shape;334;g62209e02df_3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6324c852d8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6324c852d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6324c852d8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2209e02df_1_6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2209e02df_1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62209e02df_1_6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2209e02df_3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2209e02df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62209e02df_3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2209e02df_3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2209e02df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Option 1-Table discussion </a:t>
            </a:r>
            <a:endParaRPr/>
          </a:p>
          <a:p>
            <a:pPr marL="0" lvl="0" indent="0" algn="l" rtl="0">
              <a:spcBef>
                <a:spcPts val="0"/>
              </a:spcBef>
              <a:spcAft>
                <a:spcPts val="0"/>
              </a:spcAft>
              <a:buNone/>
            </a:pPr>
            <a:endParaRPr/>
          </a:p>
          <a:p>
            <a:pPr marL="0" lvl="0" indent="0" algn="l" rtl="0">
              <a:spcBef>
                <a:spcPts val="0"/>
              </a:spcBef>
              <a:spcAft>
                <a:spcPts val="0"/>
              </a:spcAft>
              <a:buNone/>
            </a:pPr>
            <a:r>
              <a:rPr lang="en-US"/>
              <a:t>Option 2-Have table groups make a T-chart. On the left  side ask them to answer the 1st prompt. On the right side ask them to answer the 2nd. One they have finished ask the table group to post their chart. When all charts are posted ask the group to do a gallery walk. When they return to their seats ask them to reflect on one thing they are each going to personally commit to to help build this competency among staff.</a:t>
            </a:r>
            <a:endParaRPr/>
          </a:p>
        </p:txBody>
      </p:sp>
      <p:sp>
        <p:nvSpPr>
          <p:cNvPr id="362" name="Google Shape;362;g62209e02df_3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6324c852d8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6324c852d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6324c852d8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62209e02df_3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62209e02df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Individual Reflection with Optional Shareout</a:t>
            </a:r>
            <a:endParaRPr/>
          </a:p>
        </p:txBody>
      </p:sp>
      <p:sp>
        <p:nvSpPr>
          <p:cNvPr id="376" name="Google Shape;376;g62209e02df_3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2209e02df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2209e02d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Common understanding</a:t>
            </a:r>
            <a:endParaRPr/>
          </a:p>
          <a:p>
            <a:pPr marL="0" lvl="0" indent="0" algn="l" rtl="0">
              <a:spcBef>
                <a:spcPts val="0"/>
              </a:spcBef>
              <a:spcAft>
                <a:spcPts val="0"/>
              </a:spcAft>
              <a:buNone/>
            </a:pPr>
            <a:r>
              <a:rPr lang="en-US"/>
              <a:t>View video  and ask participants to share with an elbow partner what stood out to them.</a:t>
            </a:r>
            <a:endParaRPr/>
          </a:p>
        </p:txBody>
      </p:sp>
      <p:sp>
        <p:nvSpPr>
          <p:cNvPr id="118" name="Google Shape;118;g62209e02df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62209e02df_3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62209e02df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62209e02df_3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209e02df_1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2209e02df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stress the importance of both student and adult </a:t>
            </a:r>
            <a:endParaRPr/>
          </a:p>
        </p:txBody>
      </p:sp>
      <p:sp>
        <p:nvSpPr>
          <p:cNvPr id="126" name="Google Shape;126;g62209e02df_1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2209e02df_1_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2209e02df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62209e02df_1_2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2209e02df_1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2209e02df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62209e02df_1_2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2209e02df_1_2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2209e02df_1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2209e02df_1_3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2209e02df_1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73B1"/>
              </a:buClr>
              <a:buSzPts val="1400"/>
              <a:buFont typeface="Calibri"/>
              <a:buNone/>
              <a:defRPr sz="4400" b="0" i="0" u="none" strike="noStrike" cap="none">
                <a:solidFill>
                  <a:srgbClr val="0073B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1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12"/>
          <p:cNvSpPr/>
          <p:nvPr/>
        </p:nvSpPr>
        <p:spPr>
          <a:xfrm>
            <a:off x="2744013" y="1008933"/>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rgbClr val="155B54"/>
            </a:solidFill>
            <a:prstDash val="solid"/>
            <a:miter lim="8000"/>
            <a:headEnd type="none" w="sm" len="sm"/>
            <a:tailEnd type="none" w="sm" len="sm"/>
          </a:ln>
        </p:spPr>
      </p:sp>
      <p:sp>
        <p:nvSpPr>
          <p:cNvPr id="47" name="Google Shape;47;p12"/>
          <p:cNvSpPr/>
          <p:nvPr/>
        </p:nvSpPr>
        <p:spPr>
          <a:xfrm rot="10800000">
            <a:off x="5318350" y="43556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rgbClr val="155B54"/>
            </a:solidFill>
            <a:prstDash val="solid"/>
            <a:miter lim="8000"/>
            <a:headEnd type="none" w="sm" len="sm"/>
            <a:tailEnd type="none" w="sm" len="sm"/>
          </a:ln>
        </p:spPr>
      </p:sp>
      <p:sp>
        <p:nvSpPr>
          <p:cNvPr id="48" name="Google Shape;48;p12"/>
          <p:cNvSpPr txBox="1">
            <a:spLocks noGrp="1"/>
          </p:cNvSpPr>
          <p:nvPr>
            <p:ph type="ctrTitle"/>
          </p:nvPr>
        </p:nvSpPr>
        <p:spPr>
          <a:xfrm>
            <a:off x="3044700" y="1925674"/>
            <a:ext cx="3054600" cy="204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A6C7E"/>
              </a:buClr>
              <a:buSzPts val="4200"/>
              <a:buFont typeface="PT Serif"/>
              <a:buNone/>
              <a:defRPr>
                <a:solidFill>
                  <a:srgbClr val="1A6C7E"/>
                </a:solidFill>
                <a:latin typeface="PT Serif"/>
                <a:ea typeface="PT Serif"/>
                <a:cs typeface="PT Serif"/>
                <a:sym typeface="PT Serif"/>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49" name="Google Shape;49;p12"/>
          <p:cNvSpPr txBox="1">
            <a:spLocks noGrp="1"/>
          </p:cNvSpPr>
          <p:nvPr>
            <p:ph type="subTitle" idx="1"/>
          </p:nvPr>
        </p:nvSpPr>
        <p:spPr>
          <a:xfrm>
            <a:off x="3044700" y="4155440"/>
            <a:ext cx="3054600" cy="9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53400"/>
              </a:buClr>
              <a:buSzPts val="2100"/>
              <a:buFont typeface="Gentium Basic"/>
              <a:buNone/>
              <a:defRPr sz="2100">
                <a:solidFill>
                  <a:srgbClr val="453400"/>
                </a:solidFill>
                <a:latin typeface="Gentium Basic"/>
                <a:ea typeface="Gentium Basic"/>
                <a:cs typeface="Gentium Basic"/>
                <a:sym typeface="Gentium Basic"/>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50" name="Google Shape;50;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12" descr="1611_OCM-BOCES-IS.png"/>
          <p:cNvPicPr preferRelativeResize="0"/>
          <p:nvPr/>
        </p:nvPicPr>
        <p:blipFill rotWithShape="1">
          <a:blip r:embed="rId2">
            <a:alphaModFix/>
          </a:blip>
          <a:srcRect/>
          <a:stretch/>
        </p:blipFill>
        <p:spPr>
          <a:xfrm>
            <a:off x="0" y="6285580"/>
            <a:ext cx="9144000" cy="513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13"/>
          <p:cNvSpPr/>
          <p:nvPr/>
        </p:nvSpPr>
        <p:spPr>
          <a:xfrm flipH="1">
            <a:off x="7595938" y="613633"/>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rgbClr val="58C2B8"/>
            </a:solidFill>
            <a:prstDash val="solid"/>
            <a:miter lim="8000"/>
            <a:headEnd type="none" w="sm" len="sm"/>
            <a:tailEnd type="none" w="sm" len="sm"/>
          </a:ln>
        </p:spPr>
      </p:sp>
      <p:sp>
        <p:nvSpPr>
          <p:cNvPr id="54" name="Google Shape;54;p13"/>
          <p:cNvSpPr/>
          <p:nvPr/>
        </p:nvSpPr>
        <p:spPr>
          <a:xfrm rot="10800000" flipH="1">
            <a:off x="466425" y="47444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rgbClr val="58C2B8"/>
            </a:solidFill>
            <a:prstDash val="solid"/>
            <a:miter lim="8000"/>
            <a:headEnd type="none" w="sm" len="sm"/>
            <a:tailEnd type="none" w="sm" len="sm"/>
          </a:ln>
        </p:spPr>
      </p:sp>
      <p:sp>
        <p:nvSpPr>
          <p:cNvPr id="55" name="Google Shape;55;p13"/>
          <p:cNvSpPr txBox="1">
            <a:spLocks noGrp="1"/>
          </p:cNvSpPr>
          <p:nvPr>
            <p:ph type="title"/>
          </p:nvPr>
        </p:nvSpPr>
        <p:spPr>
          <a:xfrm>
            <a:off x="773700" y="2408600"/>
            <a:ext cx="7596600" cy="204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3400"/>
              </a:buClr>
              <a:buSzPts val="4200"/>
              <a:buFont typeface="PT Serif"/>
              <a:buNone/>
              <a:defRPr>
                <a:solidFill>
                  <a:srgbClr val="453400"/>
                </a:solidFill>
                <a:latin typeface="PT Serif"/>
                <a:ea typeface="PT Serif"/>
                <a:cs typeface="PT Serif"/>
                <a:sym typeface="PT Serif"/>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56" name="Google Shape;56;p1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13" descr="1611_OCM-BOCES-IS.png"/>
          <p:cNvPicPr preferRelativeResize="0"/>
          <p:nvPr/>
        </p:nvPicPr>
        <p:blipFill rotWithShape="1">
          <a:blip r:embed="rId2">
            <a:alphaModFix/>
          </a:blip>
          <a:srcRect/>
          <a:stretch/>
        </p:blipFill>
        <p:spPr>
          <a:xfrm>
            <a:off x="0" y="6285580"/>
            <a:ext cx="9144000" cy="513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4"/>
          <p:cNvSpPr/>
          <p:nvPr/>
        </p:nvSpPr>
        <p:spPr>
          <a:xfrm>
            <a:off x="0" y="6727600"/>
            <a:ext cx="9144000" cy="130500"/>
          </a:xfrm>
          <a:prstGeom prst="rect">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A6C7E"/>
              </a:buClr>
              <a:buSzPts val="4200"/>
              <a:buFont typeface="PT Serif"/>
              <a:buNone/>
              <a:defRPr>
                <a:solidFill>
                  <a:srgbClr val="1A6C7E"/>
                </a:solidFill>
                <a:latin typeface="PT Serif"/>
                <a:ea typeface="PT Serif"/>
                <a:cs typeface="PT Serif"/>
                <a:sym typeface="PT Serif"/>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1" name="Google Shape;61;p14"/>
          <p:cNvSpPr txBox="1">
            <a:spLocks noGrp="1"/>
          </p:cNvSpPr>
          <p:nvPr>
            <p:ph type="body" idx="1"/>
          </p:nvPr>
        </p:nvSpPr>
        <p:spPr>
          <a:xfrm>
            <a:off x="311700" y="1633633"/>
            <a:ext cx="8520600" cy="447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53400"/>
              </a:buClr>
              <a:buSzPts val="1200"/>
              <a:buFont typeface="Gentium Basic"/>
              <a:buChar char="●"/>
              <a:defRPr>
                <a:solidFill>
                  <a:srgbClr val="453400"/>
                </a:solidFill>
                <a:latin typeface="Gentium Basic"/>
                <a:ea typeface="Gentium Basic"/>
                <a:cs typeface="Gentium Basic"/>
                <a:sym typeface="Gentium Basic"/>
              </a:defRPr>
            </a:lvl1pPr>
            <a:lvl2pPr marL="914400" lvl="1" indent="-304800" rtl="0">
              <a:spcBef>
                <a:spcPts val="1600"/>
              </a:spcBef>
              <a:spcAft>
                <a:spcPts val="0"/>
              </a:spcAft>
              <a:buClr>
                <a:srgbClr val="453400"/>
              </a:buClr>
              <a:buSzPts val="1200"/>
              <a:buFont typeface="Gentium Basic"/>
              <a:buChar char="○"/>
              <a:defRPr>
                <a:solidFill>
                  <a:srgbClr val="453400"/>
                </a:solidFill>
                <a:latin typeface="Gentium Basic"/>
                <a:ea typeface="Gentium Basic"/>
                <a:cs typeface="Gentium Basic"/>
                <a:sym typeface="Gentium Basic"/>
              </a:defRPr>
            </a:lvl2pPr>
            <a:lvl3pPr marL="1371600" lvl="2" indent="-304800" rtl="0">
              <a:spcBef>
                <a:spcPts val="1600"/>
              </a:spcBef>
              <a:spcAft>
                <a:spcPts val="0"/>
              </a:spcAft>
              <a:buClr>
                <a:srgbClr val="453400"/>
              </a:buClr>
              <a:buSzPts val="1200"/>
              <a:buFont typeface="Gentium Basic"/>
              <a:buChar char="■"/>
              <a:defRPr>
                <a:solidFill>
                  <a:srgbClr val="453400"/>
                </a:solidFill>
                <a:latin typeface="Gentium Basic"/>
                <a:ea typeface="Gentium Basic"/>
                <a:cs typeface="Gentium Basic"/>
                <a:sym typeface="Gentium Basic"/>
              </a:defRPr>
            </a:lvl3pPr>
            <a:lvl4pPr marL="1828800" lvl="3" indent="-304800" rtl="0">
              <a:spcBef>
                <a:spcPts val="1600"/>
              </a:spcBef>
              <a:spcAft>
                <a:spcPts val="0"/>
              </a:spcAft>
              <a:buClr>
                <a:srgbClr val="453400"/>
              </a:buClr>
              <a:buSzPts val="1200"/>
              <a:buFont typeface="Gentium Basic"/>
              <a:buChar char="●"/>
              <a:defRPr>
                <a:solidFill>
                  <a:srgbClr val="453400"/>
                </a:solidFill>
                <a:latin typeface="Gentium Basic"/>
                <a:ea typeface="Gentium Basic"/>
                <a:cs typeface="Gentium Basic"/>
                <a:sym typeface="Gentium Basic"/>
              </a:defRPr>
            </a:lvl4pPr>
            <a:lvl5pPr marL="2286000" lvl="4" indent="-317500" rtl="0">
              <a:spcBef>
                <a:spcPts val="1600"/>
              </a:spcBef>
              <a:spcAft>
                <a:spcPts val="0"/>
              </a:spcAft>
              <a:buClr>
                <a:srgbClr val="453400"/>
              </a:buClr>
              <a:buSzPts val="1400"/>
              <a:buFont typeface="Gentium Basic"/>
              <a:buChar char="○"/>
              <a:defRPr>
                <a:solidFill>
                  <a:srgbClr val="453400"/>
                </a:solidFill>
                <a:latin typeface="Gentium Basic"/>
                <a:ea typeface="Gentium Basic"/>
                <a:cs typeface="Gentium Basic"/>
                <a:sym typeface="Gentium Basic"/>
              </a:defRPr>
            </a:lvl5pPr>
            <a:lvl6pPr marL="2743200" lvl="5" indent="-317500" rtl="0">
              <a:spcBef>
                <a:spcPts val="1600"/>
              </a:spcBef>
              <a:spcAft>
                <a:spcPts val="0"/>
              </a:spcAft>
              <a:buClr>
                <a:srgbClr val="453400"/>
              </a:buClr>
              <a:buSzPts val="1400"/>
              <a:buFont typeface="Gentium Basic"/>
              <a:buChar char="■"/>
              <a:defRPr>
                <a:solidFill>
                  <a:srgbClr val="453400"/>
                </a:solidFill>
                <a:latin typeface="Gentium Basic"/>
                <a:ea typeface="Gentium Basic"/>
                <a:cs typeface="Gentium Basic"/>
                <a:sym typeface="Gentium Basic"/>
              </a:defRPr>
            </a:lvl6pPr>
            <a:lvl7pPr marL="3200400" lvl="6" indent="-317500" rtl="0">
              <a:spcBef>
                <a:spcPts val="1600"/>
              </a:spcBef>
              <a:spcAft>
                <a:spcPts val="0"/>
              </a:spcAft>
              <a:buClr>
                <a:srgbClr val="453400"/>
              </a:buClr>
              <a:buSzPts val="1400"/>
              <a:buFont typeface="Gentium Basic"/>
              <a:buChar char="●"/>
              <a:defRPr>
                <a:solidFill>
                  <a:srgbClr val="453400"/>
                </a:solidFill>
                <a:latin typeface="Gentium Basic"/>
                <a:ea typeface="Gentium Basic"/>
                <a:cs typeface="Gentium Basic"/>
                <a:sym typeface="Gentium Basic"/>
              </a:defRPr>
            </a:lvl7pPr>
            <a:lvl8pPr marL="3657600" lvl="7" indent="-317500" rtl="0">
              <a:spcBef>
                <a:spcPts val="1600"/>
              </a:spcBef>
              <a:spcAft>
                <a:spcPts val="0"/>
              </a:spcAft>
              <a:buClr>
                <a:srgbClr val="453400"/>
              </a:buClr>
              <a:buSzPts val="1400"/>
              <a:buFont typeface="Gentium Basic"/>
              <a:buChar char="○"/>
              <a:defRPr>
                <a:solidFill>
                  <a:srgbClr val="453400"/>
                </a:solidFill>
                <a:latin typeface="Gentium Basic"/>
                <a:ea typeface="Gentium Basic"/>
                <a:cs typeface="Gentium Basic"/>
                <a:sym typeface="Gentium Basic"/>
              </a:defRPr>
            </a:lvl8pPr>
            <a:lvl9pPr marL="4114800" lvl="8" indent="-317500" rtl="0">
              <a:spcBef>
                <a:spcPts val="1600"/>
              </a:spcBef>
              <a:spcAft>
                <a:spcPts val="1600"/>
              </a:spcAft>
              <a:buClr>
                <a:srgbClr val="453400"/>
              </a:buClr>
              <a:buSzPts val="1400"/>
              <a:buFont typeface="Gentium Basic"/>
              <a:buChar char="■"/>
              <a:defRPr>
                <a:solidFill>
                  <a:srgbClr val="453400"/>
                </a:solidFill>
                <a:latin typeface="Gentium Basic"/>
                <a:ea typeface="Gentium Basic"/>
                <a:cs typeface="Gentium Basic"/>
                <a:sym typeface="Gentium Basic"/>
              </a:defRPr>
            </a:lvl9pPr>
          </a:lstStyle>
          <a:p>
            <a:endParaRPr/>
          </a:p>
        </p:txBody>
      </p:sp>
      <p:sp>
        <p:nvSpPr>
          <p:cNvPr id="62" name="Google Shape;62;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55B54"/>
              </a:buClr>
              <a:buSzPts val="4200"/>
              <a:buFont typeface="PT Serif"/>
              <a:buNone/>
              <a:defRPr>
                <a:solidFill>
                  <a:srgbClr val="155B54"/>
                </a:solidFill>
                <a:latin typeface="PT Serif"/>
                <a:ea typeface="PT Serif"/>
                <a:cs typeface="PT Serif"/>
                <a:sym typeface="PT Serif"/>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5" name="Google Shape;65;p15"/>
          <p:cNvSpPr txBox="1">
            <a:spLocks noGrp="1"/>
          </p:cNvSpPr>
          <p:nvPr>
            <p:ph type="body" idx="1"/>
          </p:nvPr>
        </p:nvSpPr>
        <p:spPr>
          <a:xfrm>
            <a:off x="311700" y="1633633"/>
            <a:ext cx="3999900" cy="4472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333333"/>
              </a:buClr>
              <a:buSzPts val="1400"/>
              <a:buFont typeface="Gentium Basic"/>
              <a:buChar char="●"/>
              <a:defRPr sz="1400">
                <a:solidFill>
                  <a:srgbClr val="333333"/>
                </a:solidFill>
                <a:latin typeface="Gentium Basic"/>
                <a:ea typeface="Gentium Basic"/>
                <a:cs typeface="Gentium Basic"/>
                <a:sym typeface="Gentium Basic"/>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6" name="Google Shape;66;p15"/>
          <p:cNvSpPr txBox="1">
            <a:spLocks noGrp="1"/>
          </p:cNvSpPr>
          <p:nvPr>
            <p:ph type="body" idx="2"/>
          </p:nvPr>
        </p:nvSpPr>
        <p:spPr>
          <a:xfrm>
            <a:off x="4832400" y="1633633"/>
            <a:ext cx="3999900" cy="4472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333333"/>
              </a:buClr>
              <a:buSzPts val="1400"/>
              <a:buFont typeface="Gentium Basic"/>
              <a:buChar char="●"/>
              <a:defRPr sz="1400">
                <a:solidFill>
                  <a:srgbClr val="333333"/>
                </a:solidFill>
                <a:latin typeface="Gentium Basic"/>
                <a:ea typeface="Gentium Basic"/>
                <a:cs typeface="Gentium Basic"/>
                <a:sym typeface="Gentium Basic"/>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7" name="Google Shape;67;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55B54"/>
              </a:buClr>
              <a:buSzPts val="4200"/>
              <a:buFont typeface="PT Serif"/>
              <a:buNone/>
              <a:defRPr>
                <a:solidFill>
                  <a:srgbClr val="155B54"/>
                </a:solidFill>
                <a:latin typeface="PT Serif"/>
                <a:ea typeface="PT Serif"/>
                <a:cs typeface="PT Serif"/>
                <a:sym typeface="PT Serif"/>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0" name="Google Shape;70;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55B54"/>
              </a:buClr>
              <a:buSzPts val="3000"/>
              <a:buFont typeface="PT Serif"/>
              <a:buNone/>
              <a:defRPr sz="3000">
                <a:solidFill>
                  <a:srgbClr val="155B54"/>
                </a:solidFill>
                <a:latin typeface="PT Serif"/>
                <a:ea typeface="PT Serif"/>
                <a:cs typeface="PT Serif"/>
                <a:sym typeface="PT Serif"/>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3" name="Google Shape;73;p17"/>
          <p:cNvSpPr txBox="1">
            <a:spLocks noGrp="1"/>
          </p:cNvSpPr>
          <p:nvPr>
            <p:ph type="body" idx="1"/>
          </p:nvPr>
        </p:nvSpPr>
        <p:spPr>
          <a:xfrm>
            <a:off x="311700" y="1865867"/>
            <a:ext cx="2808000" cy="371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333333"/>
              </a:buClr>
              <a:buSzPts val="1200"/>
              <a:buFont typeface="Gentium Basic"/>
              <a:buChar char="●"/>
              <a:defRPr sz="1200">
                <a:solidFill>
                  <a:srgbClr val="333333"/>
                </a:solidFill>
                <a:latin typeface="Gentium Basic"/>
                <a:ea typeface="Gentium Basic"/>
                <a:cs typeface="Gentium Basic"/>
                <a:sym typeface="Gentium Basic"/>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18"/>
          <p:cNvSpPr/>
          <p:nvPr/>
        </p:nvSpPr>
        <p:spPr>
          <a:xfrm>
            <a:off x="0" y="6727600"/>
            <a:ext cx="9144000" cy="130500"/>
          </a:xfrm>
          <a:prstGeom prst="rect">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8"/>
          <p:cNvSpPr txBox="1">
            <a:spLocks noGrp="1"/>
          </p:cNvSpPr>
          <p:nvPr>
            <p:ph type="title"/>
          </p:nvPr>
        </p:nvSpPr>
        <p:spPr>
          <a:xfrm>
            <a:off x="490250" y="600200"/>
            <a:ext cx="5878800" cy="5454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55B54"/>
              </a:buClr>
              <a:buSzPts val="4800"/>
              <a:buFont typeface="PT Serif"/>
              <a:buNone/>
              <a:defRPr sz="4800">
                <a:solidFill>
                  <a:srgbClr val="155B54"/>
                </a:solidFill>
                <a:latin typeface="PT Serif"/>
                <a:ea typeface="PT Serif"/>
                <a:cs typeface="PT Serif"/>
                <a:sym typeface="PT Serif"/>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8" name="Google Shape;78;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9"/>
        <p:cNvGrpSpPr/>
        <p:nvPr/>
      </p:nvGrpSpPr>
      <p:grpSpPr>
        <a:xfrm>
          <a:off x="0" y="0"/>
          <a:ext cx="0" cy="0"/>
          <a:chOff x="0" y="0"/>
          <a:chExt cx="0" cy="0"/>
        </a:xfrm>
      </p:grpSpPr>
      <p:sp>
        <p:nvSpPr>
          <p:cNvPr id="80" name="Google Shape;80;p19"/>
          <p:cNvSpPr/>
          <p:nvPr/>
        </p:nvSpPr>
        <p:spPr>
          <a:xfrm>
            <a:off x="4572000" y="-33"/>
            <a:ext cx="4572000" cy="6858000"/>
          </a:xfrm>
          <a:prstGeom prst="rect">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9"/>
          <p:cNvSpPr txBox="1">
            <a:spLocks noGrp="1"/>
          </p:cNvSpPr>
          <p:nvPr>
            <p:ph type="title"/>
          </p:nvPr>
        </p:nvSpPr>
        <p:spPr>
          <a:xfrm>
            <a:off x="265500" y="1239033"/>
            <a:ext cx="4045200" cy="238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A6C7E"/>
              </a:buClr>
              <a:buSzPts val="4200"/>
              <a:buFont typeface="PT Serif"/>
              <a:buNone/>
              <a:defRPr>
                <a:solidFill>
                  <a:srgbClr val="1A6C7E"/>
                </a:solidFill>
                <a:latin typeface="PT Serif"/>
                <a:ea typeface="PT Serif"/>
                <a:cs typeface="PT Serif"/>
                <a:sym typeface="PT Serif"/>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82" name="Google Shape;82;p19"/>
          <p:cNvSpPr txBox="1">
            <a:spLocks noGrp="1"/>
          </p:cNvSpPr>
          <p:nvPr>
            <p:ph type="subTitle" idx="1"/>
          </p:nvPr>
        </p:nvSpPr>
        <p:spPr>
          <a:xfrm>
            <a:off x="265500" y="3692001"/>
            <a:ext cx="4045200" cy="20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53400"/>
              </a:buClr>
              <a:buSzPts val="2400"/>
              <a:buFont typeface="Gentium Basic"/>
              <a:buNone/>
              <a:defRPr sz="2400">
                <a:solidFill>
                  <a:srgbClr val="453400"/>
                </a:solidFill>
                <a:latin typeface="Gentium Basic"/>
                <a:ea typeface="Gentium Basic"/>
                <a:cs typeface="Gentium Basic"/>
                <a:sym typeface="Gentium Basic"/>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83" name="Google Shape;83;p1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Font typeface="Gentium Basic"/>
              <a:buChar char="●"/>
              <a:defRPr>
                <a:solidFill>
                  <a:schemeClr val="lt1"/>
                </a:solidFill>
                <a:latin typeface="Gentium Basic"/>
                <a:ea typeface="Gentium Basic"/>
                <a:cs typeface="Gentium Basic"/>
                <a:sym typeface="Gentium Basic"/>
              </a:defRPr>
            </a:lvl1pPr>
            <a:lvl2pPr marL="914400" lvl="1" indent="-317500" rtl="0">
              <a:spcBef>
                <a:spcPts val="1600"/>
              </a:spcBef>
              <a:spcAft>
                <a:spcPts val="0"/>
              </a:spcAft>
              <a:buClr>
                <a:schemeClr val="lt1"/>
              </a:buClr>
              <a:buSzPts val="1400"/>
              <a:buFont typeface="Gentium Basic"/>
              <a:buChar char="○"/>
              <a:defRPr>
                <a:solidFill>
                  <a:schemeClr val="lt1"/>
                </a:solidFill>
                <a:latin typeface="Gentium Basic"/>
                <a:ea typeface="Gentium Basic"/>
                <a:cs typeface="Gentium Basic"/>
                <a:sym typeface="Gentium Basic"/>
              </a:defRPr>
            </a:lvl2pPr>
            <a:lvl3pPr marL="1371600" lvl="2" indent="-317500" rtl="0">
              <a:spcBef>
                <a:spcPts val="1600"/>
              </a:spcBef>
              <a:spcAft>
                <a:spcPts val="0"/>
              </a:spcAft>
              <a:buClr>
                <a:schemeClr val="lt1"/>
              </a:buClr>
              <a:buSzPts val="1400"/>
              <a:buFont typeface="Gentium Basic"/>
              <a:buChar char="■"/>
              <a:defRPr>
                <a:solidFill>
                  <a:schemeClr val="lt1"/>
                </a:solidFill>
                <a:latin typeface="Gentium Basic"/>
                <a:ea typeface="Gentium Basic"/>
                <a:cs typeface="Gentium Basic"/>
                <a:sym typeface="Gentium Basic"/>
              </a:defRPr>
            </a:lvl3pPr>
            <a:lvl4pPr marL="1828800" lvl="3" indent="-317500" rtl="0">
              <a:spcBef>
                <a:spcPts val="1600"/>
              </a:spcBef>
              <a:spcAft>
                <a:spcPts val="0"/>
              </a:spcAft>
              <a:buClr>
                <a:schemeClr val="lt1"/>
              </a:buClr>
              <a:buSzPts val="1400"/>
              <a:buFont typeface="Gentium Basic"/>
              <a:buChar char="●"/>
              <a:defRPr>
                <a:solidFill>
                  <a:schemeClr val="lt1"/>
                </a:solidFill>
                <a:latin typeface="Gentium Basic"/>
                <a:ea typeface="Gentium Basic"/>
                <a:cs typeface="Gentium Basic"/>
                <a:sym typeface="Gentium Basic"/>
              </a:defRPr>
            </a:lvl4pPr>
            <a:lvl5pPr marL="2286000" lvl="4" indent="-317500" rtl="0">
              <a:spcBef>
                <a:spcPts val="1600"/>
              </a:spcBef>
              <a:spcAft>
                <a:spcPts val="0"/>
              </a:spcAft>
              <a:buClr>
                <a:schemeClr val="lt1"/>
              </a:buClr>
              <a:buSzPts val="1400"/>
              <a:buFont typeface="Gentium Basic"/>
              <a:buChar char="○"/>
              <a:defRPr>
                <a:solidFill>
                  <a:schemeClr val="lt1"/>
                </a:solidFill>
                <a:latin typeface="Gentium Basic"/>
                <a:ea typeface="Gentium Basic"/>
                <a:cs typeface="Gentium Basic"/>
                <a:sym typeface="Gentium Basic"/>
              </a:defRPr>
            </a:lvl5pPr>
            <a:lvl6pPr marL="2743200" lvl="5" indent="-317500" rtl="0">
              <a:spcBef>
                <a:spcPts val="1600"/>
              </a:spcBef>
              <a:spcAft>
                <a:spcPts val="0"/>
              </a:spcAft>
              <a:buClr>
                <a:schemeClr val="lt1"/>
              </a:buClr>
              <a:buSzPts val="1400"/>
              <a:buFont typeface="Gentium Basic"/>
              <a:buChar char="■"/>
              <a:defRPr>
                <a:solidFill>
                  <a:schemeClr val="lt1"/>
                </a:solidFill>
                <a:latin typeface="Gentium Basic"/>
                <a:ea typeface="Gentium Basic"/>
                <a:cs typeface="Gentium Basic"/>
                <a:sym typeface="Gentium Basic"/>
              </a:defRPr>
            </a:lvl6pPr>
            <a:lvl7pPr marL="3200400" lvl="6" indent="-317500" rtl="0">
              <a:spcBef>
                <a:spcPts val="1600"/>
              </a:spcBef>
              <a:spcAft>
                <a:spcPts val="0"/>
              </a:spcAft>
              <a:buClr>
                <a:schemeClr val="lt1"/>
              </a:buClr>
              <a:buSzPts val="1400"/>
              <a:buFont typeface="Gentium Basic"/>
              <a:buChar char="●"/>
              <a:defRPr>
                <a:solidFill>
                  <a:schemeClr val="lt1"/>
                </a:solidFill>
                <a:latin typeface="Gentium Basic"/>
                <a:ea typeface="Gentium Basic"/>
                <a:cs typeface="Gentium Basic"/>
                <a:sym typeface="Gentium Basic"/>
              </a:defRPr>
            </a:lvl7pPr>
            <a:lvl8pPr marL="3657600" lvl="7" indent="-317500" rtl="0">
              <a:spcBef>
                <a:spcPts val="1600"/>
              </a:spcBef>
              <a:spcAft>
                <a:spcPts val="0"/>
              </a:spcAft>
              <a:buClr>
                <a:schemeClr val="lt1"/>
              </a:buClr>
              <a:buSzPts val="1400"/>
              <a:buFont typeface="Gentium Basic"/>
              <a:buChar char="○"/>
              <a:defRPr>
                <a:solidFill>
                  <a:schemeClr val="lt1"/>
                </a:solidFill>
                <a:latin typeface="Gentium Basic"/>
                <a:ea typeface="Gentium Basic"/>
                <a:cs typeface="Gentium Basic"/>
                <a:sym typeface="Gentium Basic"/>
              </a:defRPr>
            </a:lvl8pPr>
            <a:lvl9pPr marL="4114800" lvl="8" indent="-317500" rtl="0">
              <a:spcBef>
                <a:spcPts val="1600"/>
              </a:spcBef>
              <a:spcAft>
                <a:spcPts val="1600"/>
              </a:spcAft>
              <a:buClr>
                <a:schemeClr val="lt1"/>
              </a:buClr>
              <a:buSzPts val="1400"/>
              <a:buFont typeface="Gentium Basic"/>
              <a:buChar char="■"/>
              <a:defRPr>
                <a:solidFill>
                  <a:schemeClr val="lt1"/>
                </a:solidFill>
                <a:latin typeface="Gentium Basic"/>
                <a:ea typeface="Gentium Basic"/>
                <a:cs typeface="Gentium Basic"/>
                <a:sym typeface="Gentium Basic"/>
              </a:defRPr>
            </a:lvl9pPr>
          </a:lstStyle>
          <a:p>
            <a:endParaRPr/>
          </a:p>
        </p:txBody>
      </p:sp>
      <p:sp>
        <p:nvSpPr>
          <p:cNvPr id="84" name="Google Shape;84;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5"/>
        <p:cNvGrpSpPr/>
        <p:nvPr/>
      </p:nvGrpSpPr>
      <p:grpSpPr>
        <a:xfrm>
          <a:off x="0" y="0"/>
          <a:ext cx="0" cy="0"/>
          <a:chOff x="0" y="0"/>
          <a:chExt cx="0" cy="0"/>
        </a:xfrm>
      </p:grpSpPr>
      <p:sp>
        <p:nvSpPr>
          <p:cNvPr id="86" name="Google Shape;86;p20"/>
          <p:cNvSpPr txBox="1">
            <a:spLocks noGrp="1"/>
          </p:cNvSpPr>
          <p:nvPr>
            <p:ph type="body" idx="1"/>
          </p:nvPr>
        </p:nvSpPr>
        <p:spPr>
          <a:xfrm>
            <a:off x="319500" y="5625233"/>
            <a:ext cx="5998800" cy="7983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87" name="Google Shape;87;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21"/>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hasCustomPrompt="1"/>
          </p:nvPr>
        </p:nvSpPr>
        <p:spPr>
          <a:xfrm>
            <a:off x="311700" y="1276167"/>
            <a:ext cx="8520600" cy="283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91" name="Google Shape;91;p21"/>
          <p:cNvSpPr txBox="1">
            <a:spLocks noGrp="1"/>
          </p:cNvSpPr>
          <p:nvPr>
            <p:ph type="body" idx="1"/>
          </p:nvPr>
        </p:nvSpPr>
        <p:spPr>
          <a:xfrm>
            <a:off x="311700" y="4216000"/>
            <a:ext cx="8520600" cy="14289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73B1"/>
              </a:buClr>
              <a:buSzPts val="1400"/>
              <a:buFont typeface="Calibri"/>
              <a:buNone/>
              <a:defRPr sz="4400" b="0" i="0" u="none" strike="noStrike" cap="none">
                <a:solidFill>
                  <a:srgbClr val="0073B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73B1"/>
              </a:buClr>
              <a:buSzPts val="1400"/>
              <a:buFont typeface="Calibri"/>
              <a:buNone/>
              <a:defRPr sz="4400" b="0" i="0" u="none" strike="noStrike" cap="none">
                <a:solidFill>
                  <a:srgbClr val="0073B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4"/>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073B1"/>
              </a:buClr>
              <a:buSzPts val="1400"/>
              <a:buFont typeface="Calibri"/>
              <a:buNone/>
              <a:defRPr sz="4000" b="1" i="0" u="none" strike="noStrike" cap="none">
                <a:solidFill>
                  <a:srgbClr val="0073B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73B1"/>
              </a:buClr>
              <a:buSzPts val="1400"/>
              <a:buFont typeface="Calibri"/>
              <a:buNone/>
              <a:defRPr sz="4400" b="0" i="0" u="none" strike="noStrike" cap="none">
                <a:solidFill>
                  <a:srgbClr val="0073B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 name="Google Shape;28;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73B1"/>
              </a:buClr>
              <a:buSzPts val="1400"/>
              <a:buFont typeface="Calibri"/>
              <a:buNone/>
              <a:defRPr sz="4400" b="0" i="0" u="none" strike="noStrike" cap="none">
                <a:solidFill>
                  <a:srgbClr val="0073B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Google Shape;40;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1611_OCM-BOCES-IS.png"/>
          <p:cNvPicPr preferRelativeResize="0"/>
          <p:nvPr/>
        </p:nvPicPr>
        <p:blipFill rotWithShape="1">
          <a:blip r:embed="rId11">
            <a:alphaModFix/>
          </a:blip>
          <a:srcRect/>
          <a:stretch/>
        </p:blipFill>
        <p:spPr>
          <a:xfrm>
            <a:off x="0" y="6285580"/>
            <a:ext cx="9144000" cy="5138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43" name="Google Shape;43;p11"/>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44" name="Google Shape;44;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schoolguide.casel.org/resource/the-case-for-sel/"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b122xgHaSK7WhwKRtvupCz5dLRm4ePpP7sSBalizHKU/ed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d/16mncltsXsQijQR16joaqSS759Ue1YgY_UjYQ_XyHCEk/edi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hoolguide.casel.org/focus-area-2/overview/"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1Evwgu369Jw"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document/d/1sqNJHg5wsAtwjvV2r7eudlypE1yef7hIw1p-xKG8oj4/edit?usp=shar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4YxyAcV9QX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R-GbW3UHDV1SUF7gAd-YPKzWeVPL8lP8/edit#heading=h.ofmtm16gj69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schoolguide.casel.org/resource/the-case-for-sel/"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3B1"/>
              </a:buClr>
              <a:buFont typeface="Calibri"/>
              <a:buNone/>
            </a:pPr>
            <a:r>
              <a:rPr lang="en-US"/>
              <a:t>Social Emotional Learning </a:t>
            </a:r>
            <a:endParaRPr/>
          </a:p>
          <a:p>
            <a:pPr marL="0" marR="0" lvl="0" indent="0" algn="ctr" rtl="0">
              <a:spcBef>
                <a:spcPts val="0"/>
              </a:spcBef>
              <a:spcAft>
                <a:spcPts val="0"/>
              </a:spcAft>
              <a:buClr>
                <a:srgbClr val="0073B1"/>
              </a:buClr>
              <a:buFont typeface="Calibri"/>
              <a:buNone/>
            </a:pPr>
            <a:r>
              <a:rPr lang="en-US"/>
              <a:t>“You First” Approach</a:t>
            </a:r>
            <a:endParaRPr/>
          </a:p>
        </p:txBody>
      </p:sp>
      <p:sp>
        <p:nvSpPr>
          <p:cNvPr id="100" name="Google Shape;100;p23"/>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a:t>OCM BOCES Special Education Directors Roundtable</a:t>
            </a:r>
            <a:endParaRPr/>
          </a:p>
          <a:p>
            <a:pPr marL="0" lvl="0" indent="0" algn="ctr" rtl="0">
              <a:spcBef>
                <a:spcPts val="640"/>
              </a:spcBef>
              <a:spcAft>
                <a:spcPts val="0"/>
              </a:spcAft>
              <a:buNone/>
            </a:pPr>
            <a:r>
              <a:rPr lang="en-US"/>
              <a:t>10/10/19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Why SEL? </a:t>
            </a:r>
            <a:r>
              <a:rPr lang="en-US" sz="3600"/>
              <a:t>Achievement &amp; Behavior </a:t>
            </a:r>
            <a:endParaRPr sz="3600"/>
          </a:p>
        </p:txBody>
      </p:sp>
      <p:sp>
        <p:nvSpPr>
          <p:cNvPr id="169" name="Google Shape;169;p32"/>
          <p:cNvSpPr txBox="1">
            <a:spLocks noGrp="1"/>
          </p:cNvSpPr>
          <p:nvPr>
            <p:ph type="body" idx="1"/>
          </p:nvPr>
        </p:nvSpPr>
        <p:spPr>
          <a:xfrm>
            <a:off x="311700" y="1633633"/>
            <a:ext cx="8520600" cy="447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p>
        </p:txBody>
      </p:sp>
      <p:pic>
        <p:nvPicPr>
          <p:cNvPr id="170" name="Google Shape;170;p32" descr="1611_OCM-BOCES-IS.png"/>
          <p:cNvPicPr preferRelativeResize="0"/>
          <p:nvPr/>
        </p:nvPicPr>
        <p:blipFill rotWithShape="1">
          <a:blip r:embed="rId3">
            <a:alphaModFix/>
          </a:blip>
          <a:srcRect/>
          <a:stretch/>
        </p:blipFill>
        <p:spPr>
          <a:xfrm>
            <a:off x="1679700" y="6168233"/>
            <a:ext cx="5784600" cy="513900"/>
          </a:xfrm>
          <a:prstGeom prst="rect">
            <a:avLst/>
          </a:prstGeom>
          <a:noFill/>
          <a:ln>
            <a:noFill/>
          </a:ln>
        </p:spPr>
      </p:pic>
      <p:pic>
        <p:nvPicPr>
          <p:cNvPr id="171" name="Google Shape;171;p32"/>
          <p:cNvPicPr preferRelativeResize="0"/>
          <p:nvPr/>
        </p:nvPicPr>
        <p:blipFill>
          <a:blip r:embed="rId4">
            <a:alphaModFix/>
          </a:blip>
          <a:stretch>
            <a:fillRect/>
          </a:stretch>
        </p:blipFill>
        <p:spPr>
          <a:xfrm>
            <a:off x="311701" y="1734405"/>
            <a:ext cx="8129201" cy="2980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311700" y="421233"/>
            <a:ext cx="1529100" cy="338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Why SEL? </a:t>
            </a:r>
            <a:endParaRPr/>
          </a:p>
        </p:txBody>
      </p:sp>
      <p:pic>
        <p:nvPicPr>
          <p:cNvPr id="177" name="Google Shape;177;p33" descr="1611_OCM-BOCES-IS.png"/>
          <p:cNvPicPr preferRelativeResize="0"/>
          <p:nvPr/>
        </p:nvPicPr>
        <p:blipFill rotWithShape="1">
          <a:blip r:embed="rId3">
            <a:alphaModFix/>
          </a:blip>
          <a:srcRect/>
          <a:stretch/>
        </p:blipFill>
        <p:spPr>
          <a:xfrm>
            <a:off x="1679700" y="6168233"/>
            <a:ext cx="5784600" cy="513900"/>
          </a:xfrm>
          <a:prstGeom prst="rect">
            <a:avLst/>
          </a:prstGeom>
          <a:noFill/>
          <a:ln>
            <a:noFill/>
          </a:ln>
        </p:spPr>
      </p:pic>
      <p:pic>
        <p:nvPicPr>
          <p:cNvPr id="178" name="Google Shape;178;p33"/>
          <p:cNvPicPr preferRelativeResize="0"/>
          <p:nvPr/>
        </p:nvPicPr>
        <p:blipFill>
          <a:blip r:embed="rId4">
            <a:alphaModFix/>
          </a:blip>
          <a:stretch>
            <a:fillRect/>
          </a:stretch>
        </p:blipFill>
        <p:spPr>
          <a:xfrm>
            <a:off x="1622502" y="132435"/>
            <a:ext cx="6935425" cy="4526844"/>
          </a:xfrm>
          <a:prstGeom prst="rect">
            <a:avLst/>
          </a:prstGeom>
          <a:noFill/>
          <a:ln>
            <a:noFill/>
          </a:ln>
        </p:spPr>
      </p:pic>
      <p:pic>
        <p:nvPicPr>
          <p:cNvPr id="179" name="Google Shape;179;p33">
            <a:hlinkClick r:id="rId5"/>
          </p:cNvPr>
          <p:cNvPicPr preferRelativeResize="0"/>
          <p:nvPr/>
        </p:nvPicPr>
        <p:blipFill>
          <a:blip r:embed="rId6">
            <a:alphaModFix/>
          </a:blip>
          <a:stretch>
            <a:fillRect/>
          </a:stretch>
        </p:blipFill>
        <p:spPr>
          <a:xfrm>
            <a:off x="8471450" y="5927176"/>
            <a:ext cx="500375" cy="4910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Why SEL? Financial  </a:t>
            </a:r>
            <a:endParaRPr/>
          </a:p>
        </p:txBody>
      </p:sp>
      <p:pic>
        <p:nvPicPr>
          <p:cNvPr id="185" name="Google Shape;185;p34" descr="1611_OCM-BOCES-IS.png"/>
          <p:cNvPicPr preferRelativeResize="0"/>
          <p:nvPr/>
        </p:nvPicPr>
        <p:blipFill rotWithShape="1">
          <a:blip r:embed="rId3">
            <a:alphaModFix/>
          </a:blip>
          <a:srcRect/>
          <a:stretch/>
        </p:blipFill>
        <p:spPr>
          <a:xfrm>
            <a:off x="1679700" y="6168233"/>
            <a:ext cx="5784600" cy="513900"/>
          </a:xfrm>
          <a:prstGeom prst="rect">
            <a:avLst/>
          </a:prstGeom>
          <a:noFill/>
          <a:ln>
            <a:noFill/>
          </a:ln>
        </p:spPr>
      </p:pic>
      <p:sp>
        <p:nvSpPr>
          <p:cNvPr id="186" name="Google Shape;186;p34"/>
          <p:cNvSpPr txBox="1"/>
          <p:nvPr/>
        </p:nvSpPr>
        <p:spPr>
          <a:xfrm>
            <a:off x="299250" y="5800367"/>
            <a:ext cx="8520600" cy="51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800">
                <a:latin typeface="Alice"/>
                <a:ea typeface="Alice"/>
                <a:cs typeface="Alice"/>
                <a:sym typeface="Alice"/>
              </a:rPr>
              <a:t>Source: Belfield, C., Bowden, B., Klapp, A., Levin, H., Shand, R., &amp; Zander, S. (2015). The Economic Value of Social and Emotional Learning. New York: Center for Benefit-Cost Studies in Education.</a:t>
            </a:r>
            <a:endParaRPr sz="800">
              <a:latin typeface="Alice"/>
              <a:ea typeface="Alice"/>
              <a:cs typeface="Alice"/>
              <a:sym typeface="Alice"/>
            </a:endParaRPr>
          </a:p>
        </p:txBody>
      </p:sp>
      <p:pic>
        <p:nvPicPr>
          <p:cNvPr id="187" name="Google Shape;187;p34"/>
          <p:cNvPicPr preferRelativeResize="0"/>
          <p:nvPr/>
        </p:nvPicPr>
        <p:blipFill>
          <a:blip r:embed="rId4">
            <a:alphaModFix/>
          </a:blip>
          <a:stretch>
            <a:fillRect/>
          </a:stretch>
        </p:blipFill>
        <p:spPr>
          <a:xfrm>
            <a:off x="1311538" y="1529633"/>
            <a:ext cx="6372225" cy="304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Why SEL? </a:t>
            </a:r>
            <a:endParaRPr/>
          </a:p>
        </p:txBody>
      </p:sp>
      <p:sp>
        <p:nvSpPr>
          <p:cNvPr id="193" name="Google Shape;193;p35"/>
          <p:cNvSpPr txBox="1">
            <a:spLocks noGrp="1"/>
          </p:cNvSpPr>
          <p:nvPr>
            <p:ph type="body" idx="1"/>
          </p:nvPr>
        </p:nvSpPr>
        <p:spPr>
          <a:xfrm>
            <a:off x="1679700" y="1633633"/>
            <a:ext cx="7152600" cy="447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t>The overwhelming majority of administrators (96%), teachers (93%) and parents (81%) believe that social and emotional learning is just as important as academic learning.</a:t>
            </a:r>
            <a:endParaRPr sz="3600"/>
          </a:p>
          <a:p>
            <a:pPr marL="0" lvl="0" indent="0" algn="l" rtl="0">
              <a:spcBef>
                <a:spcPts val="0"/>
              </a:spcBef>
              <a:spcAft>
                <a:spcPts val="0"/>
              </a:spcAft>
              <a:buNone/>
            </a:pPr>
            <a:endParaRPr sz="2400"/>
          </a:p>
        </p:txBody>
      </p:sp>
      <p:pic>
        <p:nvPicPr>
          <p:cNvPr id="194" name="Google Shape;194;p35" descr="1611_OCM-BOCES-IS.png"/>
          <p:cNvPicPr preferRelativeResize="0"/>
          <p:nvPr/>
        </p:nvPicPr>
        <p:blipFill rotWithShape="1">
          <a:blip r:embed="rId3">
            <a:alphaModFix/>
          </a:blip>
          <a:srcRect/>
          <a:stretch/>
        </p:blipFill>
        <p:spPr>
          <a:xfrm>
            <a:off x="1679700" y="6168233"/>
            <a:ext cx="5784600" cy="513900"/>
          </a:xfrm>
          <a:prstGeom prst="rect">
            <a:avLst/>
          </a:prstGeom>
          <a:noFill/>
          <a:ln>
            <a:noFill/>
          </a:ln>
        </p:spPr>
      </p:pic>
      <p:sp>
        <p:nvSpPr>
          <p:cNvPr id="195" name="Google Shape;195;p35"/>
          <p:cNvSpPr/>
          <p:nvPr/>
        </p:nvSpPr>
        <p:spPr>
          <a:xfrm>
            <a:off x="373126" y="1930900"/>
            <a:ext cx="1159237" cy="1411798"/>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66D78"/>
              </a:solidFill>
            </a:endParaRPr>
          </a:p>
        </p:txBody>
      </p:sp>
      <p:sp>
        <p:nvSpPr>
          <p:cNvPr id="196" name="Google Shape;196;p35"/>
          <p:cNvSpPr txBox="1"/>
          <p:nvPr/>
        </p:nvSpPr>
        <p:spPr>
          <a:xfrm>
            <a:off x="4953075" y="5880367"/>
            <a:ext cx="4003200" cy="28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Font typeface="Arial"/>
              <a:buNone/>
            </a:pPr>
            <a:r>
              <a:rPr lang="en-US" sz="800">
                <a:solidFill>
                  <a:srgbClr val="0A091B"/>
                </a:solidFill>
                <a:latin typeface="Alice"/>
                <a:ea typeface="Alice"/>
                <a:cs typeface="Alice"/>
                <a:sym typeface="Alice"/>
              </a:rPr>
              <a:t> Source: </a:t>
            </a:r>
            <a:r>
              <a:rPr lang="en-US" sz="800" i="1">
                <a:solidFill>
                  <a:srgbClr val="0A091B"/>
                </a:solidFill>
                <a:latin typeface="Alice"/>
                <a:ea typeface="Alice"/>
                <a:cs typeface="Alice"/>
                <a:sym typeface="Alice"/>
              </a:rPr>
              <a:t>2018 Social and Emotional Learning report, 2018</a:t>
            </a:r>
            <a:endParaRPr sz="800">
              <a:solidFill>
                <a:schemeClr val="dk1"/>
              </a:solidFill>
              <a:latin typeface="Alice"/>
              <a:ea typeface="Alice"/>
              <a:cs typeface="Alice"/>
              <a:sym typeface="Alice"/>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Adult SEL?</a:t>
            </a:r>
            <a:endParaRPr/>
          </a:p>
        </p:txBody>
      </p:sp>
      <p:sp>
        <p:nvSpPr>
          <p:cNvPr id="203" name="Google Shape;203;p36"/>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23F37"/>
              </a:buClr>
              <a:buSzPts val="1400"/>
              <a:buFont typeface="Arial"/>
              <a:buAutoNum type="arabicPeriod"/>
            </a:pPr>
            <a:r>
              <a:rPr lang="en-US" sz="1400">
                <a:solidFill>
                  <a:srgbClr val="423F37"/>
                </a:solidFill>
                <a:latin typeface="Arial"/>
                <a:ea typeface="Arial"/>
                <a:cs typeface="Arial"/>
                <a:sym typeface="Arial"/>
              </a:rPr>
              <a:t>Successful SEL implementation depends on how well staff work together to facilitate SEL instruction, foster a positive school community, and model social and emotional competence. This calls on schools to focus on adults’ professional growth as educators as well as their own social and emotional learning (Jones et al., 2018).</a:t>
            </a:r>
            <a:endParaRPr sz="1400">
              <a:solidFill>
                <a:srgbClr val="423F37"/>
              </a:solidFill>
              <a:latin typeface="Arial"/>
              <a:ea typeface="Arial"/>
              <a:cs typeface="Arial"/>
              <a:sym typeface="Arial"/>
            </a:endParaRPr>
          </a:p>
          <a:p>
            <a:pPr marL="457200" lvl="0" indent="0" algn="l" rtl="0">
              <a:lnSpc>
                <a:spcPct val="115000"/>
              </a:lnSpc>
              <a:spcBef>
                <a:spcPts val="1500"/>
              </a:spcBef>
              <a:spcAft>
                <a:spcPts val="0"/>
              </a:spcAft>
              <a:buNone/>
            </a:pPr>
            <a:endParaRPr sz="1400">
              <a:solidFill>
                <a:srgbClr val="423F37"/>
              </a:solidFill>
              <a:latin typeface="Arial"/>
              <a:ea typeface="Arial"/>
              <a:cs typeface="Arial"/>
              <a:sym typeface="Arial"/>
            </a:endParaRPr>
          </a:p>
          <a:p>
            <a:pPr marL="457200" lvl="0" indent="-317500" algn="l" rtl="0">
              <a:lnSpc>
                <a:spcPct val="115000"/>
              </a:lnSpc>
              <a:spcBef>
                <a:spcPts val="1500"/>
              </a:spcBef>
              <a:spcAft>
                <a:spcPts val="0"/>
              </a:spcAft>
              <a:buClr>
                <a:srgbClr val="423F37"/>
              </a:buClr>
              <a:buSzPts val="1400"/>
              <a:buFont typeface="Arial"/>
              <a:buAutoNum type="arabicPeriod"/>
            </a:pPr>
            <a:r>
              <a:rPr lang="en-US" sz="1400">
                <a:solidFill>
                  <a:srgbClr val="423F37"/>
                </a:solidFill>
                <a:latin typeface="Arial"/>
                <a:ea typeface="Arial"/>
                <a:cs typeface="Arial"/>
                <a:sym typeface="Arial"/>
              </a:rPr>
              <a:t>Your school’s implementation plan will likely call on many adults—from teachers to lunchroom staff to out-of-school time partners—to take an active role in promoting social and emotional learning. You may find that staff need to engage with new programming or curricula, take on different responsibilities, or fine-tune their professional practices to serve the goals of your plan.  At the same time, teaching is one of the most stressful occupations in the U.S. (Gallup, 2014). Stress affects teachers’ health and well-being, job satisfaction, job turnover, and student outcomes (Greenberg et al., 2016).</a:t>
            </a:r>
            <a:endParaRPr sz="1400">
              <a:solidFill>
                <a:srgbClr val="423F37"/>
              </a:solidFill>
              <a:latin typeface="Arial"/>
              <a:ea typeface="Arial"/>
              <a:cs typeface="Arial"/>
              <a:sym typeface="Arial"/>
            </a:endParaRPr>
          </a:p>
          <a:p>
            <a:pPr marL="0" lvl="0" indent="0" algn="l" rtl="0">
              <a:lnSpc>
                <a:spcPct val="115000"/>
              </a:lnSpc>
              <a:spcBef>
                <a:spcPts val="1500"/>
              </a:spcBef>
              <a:spcAft>
                <a:spcPts val="0"/>
              </a:spcAft>
              <a:buClr>
                <a:schemeClr val="dk1"/>
              </a:buClr>
              <a:buSzPts val="1100"/>
              <a:buFont typeface="Arial"/>
              <a:buNone/>
            </a:pPr>
            <a:endParaRPr sz="1400">
              <a:solidFill>
                <a:srgbClr val="423F37"/>
              </a:solidFill>
              <a:latin typeface="Arial"/>
              <a:ea typeface="Arial"/>
              <a:cs typeface="Arial"/>
              <a:sym typeface="Arial"/>
            </a:endParaRPr>
          </a:p>
          <a:p>
            <a:pPr marL="0" lvl="0" indent="0" algn="l" rtl="0">
              <a:spcBef>
                <a:spcPts val="15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Why Reflect on our own SEL Competencies? </a:t>
            </a:r>
            <a:endParaRPr/>
          </a:p>
        </p:txBody>
      </p:sp>
      <p:sp>
        <p:nvSpPr>
          <p:cNvPr id="210" name="Google Shape;210;p3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If we don’t take stock in our own competencies, we aren’t going to be able to teach them to kids….</a:t>
            </a:r>
            <a:endParaRPr/>
          </a:p>
          <a:p>
            <a:pPr marL="0" lvl="0" indent="0" algn="l" rtl="0">
              <a:spcBef>
                <a:spcPts val="640"/>
              </a:spcBef>
              <a:spcAft>
                <a:spcPts val="0"/>
              </a:spcAft>
              <a:buNone/>
            </a:pPr>
            <a:endParaRPr/>
          </a:p>
          <a:p>
            <a:pPr marL="457200" lvl="0" indent="-431800" algn="l" rtl="0">
              <a:spcBef>
                <a:spcPts val="640"/>
              </a:spcBef>
              <a:spcAft>
                <a:spcPts val="0"/>
              </a:spcAft>
              <a:buSzPts val="3200"/>
              <a:buChar char="•"/>
            </a:pPr>
            <a:r>
              <a:rPr lang="en-US"/>
              <a:t>We also aren’t going to be able to model for kids how to build upon and develop those competencies….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8"/>
          <p:cNvPicPr preferRelativeResize="0"/>
          <p:nvPr/>
        </p:nvPicPr>
        <p:blipFill>
          <a:blip r:embed="rId3">
            <a:alphaModFix/>
          </a:blip>
          <a:stretch>
            <a:fillRect/>
          </a:stretch>
        </p:blipFill>
        <p:spPr>
          <a:xfrm>
            <a:off x="1508325" y="437775"/>
            <a:ext cx="6501175" cy="55132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ctrTitle"/>
          </p:nvPr>
        </p:nvSpPr>
        <p:spPr>
          <a:xfrm>
            <a:off x="685800" y="2130425"/>
            <a:ext cx="7772400" cy="147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Self-Awareness</a:t>
            </a:r>
            <a:endParaRPr/>
          </a:p>
        </p:txBody>
      </p:sp>
      <p:sp>
        <p:nvSpPr>
          <p:cNvPr id="223" name="Google Shape;223;p39"/>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Self-Awareness</a:t>
            </a:r>
            <a:endParaRPr/>
          </a:p>
        </p:txBody>
      </p:sp>
      <p:sp>
        <p:nvSpPr>
          <p:cNvPr id="230" name="Google Shape;230;p4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000">
                <a:solidFill>
                  <a:srgbClr val="453400"/>
                </a:solidFill>
              </a:rPr>
              <a:t>Encompasses</a:t>
            </a:r>
            <a:endParaRPr sz="3000">
              <a:solidFill>
                <a:srgbClr val="453400"/>
              </a:solidFill>
            </a:endParaRPr>
          </a:p>
          <a:p>
            <a:pPr marL="457200" lvl="0" indent="-342900" algn="l" rtl="0">
              <a:spcBef>
                <a:spcPts val="600"/>
              </a:spcBef>
              <a:spcAft>
                <a:spcPts val="0"/>
              </a:spcAft>
              <a:buClr>
                <a:srgbClr val="453400"/>
              </a:buClr>
              <a:buSzPts val="1800"/>
              <a:buFont typeface="Calibri"/>
              <a:buChar char="●"/>
            </a:pPr>
            <a:r>
              <a:rPr lang="en-US" sz="3000">
                <a:solidFill>
                  <a:srgbClr val="453400"/>
                </a:solidFill>
              </a:rPr>
              <a:t>Identifying emotions</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Accurate self-perception</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Recognizing strengths</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Self-confidence</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Self-efficacy</a:t>
            </a:r>
            <a:endParaRPr sz="3000">
              <a:solidFill>
                <a:srgbClr val="453400"/>
              </a:solidFill>
            </a:endParaRPr>
          </a:p>
          <a:p>
            <a:pPr marL="0" lvl="0" indent="0" algn="l" rtl="0">
              <a:spcBef>
                <a:spcPts val="600"/>
              </a:spcBef>
              <a:spcAft>
                <a:spcPts val="0"/>
              </a:spcAft>
              <a:buNone/>
            </a:pPr>
            <a:r>
              <a:rPr lang="en-US" sz="3000">
                <a:solidFill>
                  <a:srgbClr val="453400"/>
                </a:solidFill>
              </a:rPr>
              <a:t>Reflection: Take a moment to reflect </a:t>
            </a:r>
            <a:endParaRPr sz="3000">
              <a:solidFill>
                <a:srgbClr val="453400"/>
              </a:solidFill>
            </a:endParaRPr>
          </a:p>
          <a:p>
            <a:pPr marL="0" lvl="0" indent="0" algn="l" rtl="0">
              <a:spcBef>
                <a:spcPts val="600"/>
              </a:spcBef>
              <a:spcAft>
                <a:spcPts val="0"/>
              </a:spcAft>
              <a:buClr>
                <a:schemeClr val="dk1"/>
              </a:buClr>
              <a:buSzPts val="1100"/>
              <a:buFont typeface="Arial"/>
              <a:buNone/>
            </a:pPr>
            <a:r>
              <a:rPr lang="en-US" sz="3000">
                <a:solidFill>
                  <a:srgbClr val="453400"/>
                </a:solidFill>
              </a:rPr>
              <a:t>*Individually identify one area in which you may want to build upon.</a:t>
            </a:r>
            <a:endParaRPr sz="3000">
              <a:solidFill>
                <a:srgbClr val="453400"/>
              </a:solidFill>
            </a:endParaRPr>
          </a:p>
          <a:p>
            <a:pPr marL="0" lvl="0" indent="0" algn="l" rtl="0">
              <a:spcBef>
                <a:spcPts val="600"/>
              </a:spcBef>
              <a:spcAft>
                <a:spcPts val="0"/>
              </a:spcAft>
              <a:buNone/>
            </a:pPr>
            <a:endParaRPr sz="3000">
              <a:solidFill>
                <a:srgbClr val="4534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Self-Awareness Activity </a:t>
            </a:r>
            <a:r>
              <a:rPr lang="en-US" sz="1100" u="sng">
                <a:solidFill>
                  <a:schemeClr val="hlink"/>
                </a:solidFill>
                <a:latin typeface="Arial"/>
                <a:ea typeface="Arial"/>
                <a:cs typeface="Arial"/>
                <a:sym typeface="Arial"/>
                <a:hlinkClick r:id="rId3"/>
              </a:rPr>
              <a:t>Activity Materials</a:t>
            </a:r>
            <a:endParaRPr/>
          </a:p>
        </p:txBody>
      </p:sp>
      <p:sp>
        <p:nvSpPr>
          <p:cNvPr id="237" name="Google Shape;237;p41"/>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000">
                <a:solidFill>
                  <a:srgbClr val="453400"/>
                </a:solidFill>
              </a:rPr>
              <a:t>Identifying our Strengths and Acknowledging them</a:t>
            </a:r>
            <a:endParaRPr sz="3000">
              <a:solidFill>
                <a:srgbClr val="453400"/>
              </a:solidFill>
            </a:endParaRPr>
          </a:p>
          <a:p>
            <a:pPr marL="457200" lvl="0" indent="-419100" algn="l" rtl="0">
              <a:spcBef>
                <a:spcPts val="600"/>
              </a:spcBef>
              <a:spcAft>
                <a:spcPts val="0"/>
              </a:spcAft>
              <a:buClr>
                <a:srgbClr val="453400"/>
              </a:buClr>
              <a:buSzPts val="3000"/>
              <a:buChar char="•"/>
            </a:pPr>
            <a:r>
              <a:rPr lang="en-US" sz="3000">
                <a:solidFill>
                  <a:srgbClr val="453400"/>
                </a:solidFill>
              </a:rPr>
              <a:t>Choose statements you’d like to respond to:</a:t>
            </a:r>
            <a:endParaRPr sz="3000">
              <a:solidFill>
                <a:srgbClr val="453400"/>
              </a:solidFill>
            </a:endParaRPr>
          </a:p>
          <a:p>
            <a:pPr marL="0" lvl="0" indent="0" algn="ctr" rtl="0">
              <a:spcBef>
                <a:spcPts val="600"/>
              </a:spcBef>
              <a:spcAft>
                <a:spcPts val="0"/>
              </a:spcAft>
              <a:buNone/>
            </a:pPr>
            <a:r>
              <a:rPr lang="en-US" sz="1800"/>
              <a:t>This is what I want my family and friends to remember me</a:t>
            </a:r>
            <a:endParaRPr sz="1800"/>
          </a:p>
          <a:p>
            <a:pPr marL="0" lvl="0" indent="0" algn="ctr" rtl="0">
              <a:lnSpc>
                <a:spcPct val="115000"/>
              </a:lnSpc>
              <a:spcBef>
                <a:spcPts val="0"/>
              </a:spcBef>
              <a:spcAft>
                <a:spcPts val="0"/>
              </a:spcAft>
              <a:buNone/>
            </a:pPr>
            <a:r>
              <a:rPr lang="en-US" sz="1800"/>
              <a:t>I want my coworker to say this about me</a:t>
            </a:r>
            <a:endParaRPr sz="1800"/>
          </a:p>
          <a:p>
            <a:pPr marL="0" lvl="0" indent="0" algn="ctr" rtl="0">
              <a:lnSpc>
                <a:spcPct val="115000"/>
              </a:lnSpc>
              <a:spcBef>
                <a:spcPts val="0"/>
              </a:spcBef>
              <a:spcAft>
                <a:spcPts val="0"/>
              </a:spcAft>
              <a:buNone/>
            </a:pPr>
            <a:r>
              <a:rPr lang="en-US" sz="1800"/>
              <a:t>I am most confident about</a:t>
            </a:r>
            <a:endParaRPr sz="1800"/>
          </a:p>
          <a:p>
            <a:pPr marL="0" lvl="0" indent="0" algn="ctr" rtl="0">
              <a:lnSpc>
                <a:spcPct val="115000"/>
              </a:lnSpc>
              <a:spcBef>
                <a:spcPts val="0"/>
              </a:spcBef>
              <a:spcAft>
                <a:spcPts val="0"/>
              </a:spcAft>
              <a:buNone/>
            </a:pPr>
            <a:r>
              <a:rPr lang="en-US" sz="1800"/>
              <a:t>This makes me wonderfully unique</a:t>
            </a:r>
            <a:endParaRPr sz="1800"/>
          </a:p>
          <a:p>
            <a:pPr marL="0" lvl="0" indent="0" algn="ctr" rtl="0">
              <a:lnSpc>
                <a:spcPct val="115000"/>
              </a:lnSpc>
              <a:spcBef>
                <a:spcPts val="0"/>
              </a:spcBef>
              <a:spcAft>
                <a:spcPts val="0"/>
              </a:spcAft>
              <a:buNone/>
            </a:pPr>
            <a:r>
              <a:rPr lang="en-US" sz="1800"/>
              <a:t>This is my greatest strength</a:t>
            </a:r>
            <a:endParaRPr sz="1800"/>
          </a:p>
          <a:p>
            <a:pPr marL="0" lvl="0" indent="0" algn="ctr" rtl="0">
              <a:lnSpc>
                <a:spcPct val="115000"/>
              </a:lnSpc>
              <a:spcBef>
                <a:spcPts val="0"/>
              </a:spcBef>
              <a:spcAft>
                <a:spcPts val="0"/>
              </a:spcAft>
              <a:buNone/>
            </a:pPr>
            <a:r>
              <a:rPr lang="en-US" sz="1800"/>
              <a:t>I am most proud of (Can’t say kids)</a:t>
            </a:r>
            <a:endParaRPr sz="1800">
              <a:solidFill>
                <a:srgbClr val="453400"/>
              </a:solidFill>
            </a:endParaRPr>
          </a:p>
          <a:p>
            <a:pPr marL="457200" lvl="0" indent="-419100" algn="l" rtl="0">
              <a:spcBef>
                <a:spcPts val="600"/>
              </a:spcBef>
              <a:spcAft>
                <a:spcPts val="0"/>
              </a:spcAft>
              <a:buClr>
                <a:srgbClr val="453400"/>
              </a:buClr>
              <a:buSzPts val="3000"/>
              <a:buChar char="•"/>
            </a:pPr>
            <a:r>
              <a:rPr lang="en-US" sz="3000">
                <a:solidFill>
                  <a:srgbClr val="453400"/>
                </a:solidFill>
              </a:rPr>
              <a:t>Take four sticky notes </a:t>
            </a:r>
            <a:endParaRPr sz="3000">
              <a:solidFill>
                <a:srgbClr val="453400"/>
              </a:solidFill>
            </a:endParaRPr>
          </a:p>
          <a:p>
            <a:pPr marL="457200" lvl="0" indent="-419100" algn="l" rtl="0">
              <a:spcBef>
                <a:spcPts val="0"/>
              </a:spcBef>
              <a:spcAft>
                <a:spcPts val="0"/>
              </a:spcAft>
              <a:buClr>
                <a:srgbClr val="453400"/>
              </a:buClr>
              <a:buSzPts val="3000"/>
              <a:buChar char="•"/>
            </a:pPr>
            <a:r>
              <a:rPr lang="en-US" sz="3000">
                <a:solidFill>
                  <a:srgbClr val="453400"/>
                </a:solidFill>
              </a:rPr>
              <a:t>Write your responses and post them on the corresponding poster around the room</a:t>
            </a:r>
            <a:endParaRPr sz="3000">
              <a:solidFill>
                <a:srgbClr val="453400"/>
              </a:solidFill>
            </a:endParaRPr>
          </a:p>
          <a:p>
            <a:pPr marL="0" lvl="0" indent="0" algn="l" rtl="0">
              <a:spcBef>
                <a:spcPts val="600"/>
              </a:spcBef>
              <a:spcAft>
                <a:spcPts val="0"/>
              </a:spcAft>
              <a:buNone/>
            </a:pPr>
            <a:endParaRPr sz="3000">
              <a:solidFill>
                <a:srgbClr val="453400"/>
              </a:solidFill>
            </a:endParaRPr>
          </a:p>
          <a:p>
            <a:pPr marL="0" lvl="0" indent="0" algn="l" rtl="0">
              <a:lnSpc>
                <a:spcPct val="115000"/>
              </a:lnSpc>
              <a:spcBef>
                <a:spcPts val="0"/>
              </a:spcBef>
              <a:spcAft>
                <a:spcPts val="0"/>
              </a:spcAft>
              <a:buNone/>
            </a:pPr>
            <a:endParaRPr sz="3000">
              <a:solidFill>
                <a:srgbClr val="453400"/>
              </a:solidFill>
            </a:endParaRPr>
          </a:p>
          <a:p>
            <a:pPr marL="0" lvl="0" indent="0" algn="l" rtl="0">
              <a:spcBef>
                <a:spcPts val="600"/>
              </a:spcBef>
              <a:spcAft>
                <a:spcPts val="0"/>
              </a:spcAft>
              <a:buClr>
                <a:schemeClr val="dk1"/>
              </a:buClr>
              <a:buSzPts val="1100"/>
              <a:buFont typeface="Arial"/>
              <a:buNone/>
            </a:pPr>
            <a:endParaRPr sz="3000">
              <a:solidFill>
                <a:srgbClr val="453400"/>
              </a:solidFill>
            </a:endParaRPr>
          </a:p>
          <a:p>
            <a:pPr marL="0" lvl="0" indent="0" algn="l" rtl="0">
              <a:spcBef>
                <a:spcPts val="64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Welcoming Activity</a:t>
            </a:r>
            <a:endParaRPr/>
          </a:p>
        </p:txBody>
      </p:sp>
      <p:sp>
        <p:nvSpPr>
          <p:cNvPr id="107" name="Google Shape;107;p24"/>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a:t>Greeting Frenzy </a:t>
            </a:r>
            <a:endParaRPr/>
          </a:p>
          <a:p>
            <a:pPr marL="342900" lvl="0" indent="-139700" algn="l" rtl="0">
              <a:spcBef>
                <a:spcPts val="640"/>
              </a:spcBef>
              <a:spcAft>
                <a:spcPts val="0"/>
              </a:spcAft>
              <a:buNone/>
            </a:pPr>
            <a:r>
              <a:rPr lang="en-US"/>
              <a:t>Time: 2 minutes</a:t>
            </a:r>
            <a:endParaRPr/>
          </a:p>
          <a:p>
            <a:pPr marL="203200" lvl="0" indent="0" algn="l" rtl="0">
              <a:spcBef>
                <a:spcPts val="640"/>
              </a:spcBef>
              <a:spcAft>
                <a:spcPts val="0"/>
              </a:spcAft>
              <a:buNone/>
            </a:pPr>
            <a:r>
              <a:rPr lang="en-US"/>
              <a:t>Goal: Greet as many people in the room as possible</a:t>
            </a:r>
            <a:endParaRPr/>
          </a:p>
          <a:p>
            <a:pPr marL="203200" lvl="0" indent="0" algn="l" rtl="0">
              <a:spcBef>
                <a:spcPts val="640"/>
              </a:spcBef>
              <a:spcAft>
                <a:spcPts val="0"/>
              </a:spcAft>
              <a:buNone/>
            </a:pPr>
            <a:r>
              <a:rPr lang="en-US"/>
              <a:t>Process: Introduce yourself, greet everyone in the room by name and make some sort or brief physical contact such as a handshake, high five, fist or elbow bump. </a:t>
            </a:r>
            <a:endParaRPr/>
          </a:p>
          <a:p>
            <a:pPr marL="203200" lvl="0" indent="0" algn="l" rtl="0">
              <a:spcBef>
                <a:spcPts val="64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Self-Awareness Application</a:t>
            </a:r>
            <a:endParaRPr/>
          </a:p>
        </p:txBody>
      </p:sp>
      <p:sp>
        <p:nvSpPr>
          <p:cNvPr id="244" name="Google Shape;244;p42"/>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At your tables, </a:t>
            </a:r>
            <a:endParaRPr/>
          </a:p>
          <a:p>
            <a:pPr marL="457200" lvl="0" indent="-431800" algn="l" rtl="0">
              <a:spcBef>
                <a:spcPts val="640"/>
              </a:spcBef>
              <a:spcAft>
                <a:spcPts val="0"/>
              </a:spcAft>
              <a:buSzPts val="3200"/>
              <a:buChar char="•"/>
            </a:pPr>
            <a:r>
              <a:rPr lang="en-US"/>
              <a:t>Identify all of the ways in this building that we help each other build this competency.</a:t>
            </a:r>
            <a:endParaRPr/>
          </a:p>
          <a:p>
            <a:pPr marL="457200" lvl="0" indent="-431800" algn="l" rtl="0">
              <a:spcBef>
                <a:spcPts val="0"/>
              </a:spcBef>
              <a:spcAft>
                <a:spcPts val="0"/>
              </a:spcAft>
              <a:buSzPts val="3200"/>
              <a:buChar char="•"/>
            </a:pPr>
            <a:r>
              <a:rPr lang="en-US"/>
              <a:t>Identify all of the ways that you wish we helped each other build this competency.</a:t>
            </a:r>
            <a:endParaRPr/>
          </a:p>
          <a:p>
            <a:pPr marL="457200" lvl="0" indent="-431800" algn="l" rtl="0">
              <a:spcBef>
                <a:spcPts val="0"/>
              </a:spcBef>
              <a:spcAft>
                <a:spcPts val="0"/>
              </a:spcAft>
              <a:buSzPts val="3200"/>
              <a:buChar char="•"/>
            </a:pPr>
            <a:r>
              <a:rPr lang="en-US"/>
              <a:t>Identify one thing you personally commit to doing to help build this competency among staff </a:t>
            </a:r>
            <a:endParaRPr/>
          </a:p>
          <a:p>
            <a:pPr marL="0" lvl="0" indent="0" algn="l" rtl="0">
              <a:spcBef>
                <a:spcPts val="64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ctrTitle"/>
          </p:nvPr>
        </p:nvSpPr>
        <p:spPr>
          <a:xfrm>
            <a:off x="685800" y="2130425"/>
            <a:ext cx="7772400" cy="147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Self-Management</a:t>
            </a:r>
            <a:endParaRPr/>
          </a:p>
        </p:txBody>
      </p:sp>
      <p:sp>
        <p:nvSpPr>
          <p:cNvPr id="251" name="Google Shape;251;p43"/>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Self-Management</a:t>
            </a:r>
            <a:endParaRPr/>
          </a:p>
        </p:txBody>
      </p:sp>
      <p:sp>
        <p:nvSpPr>
          <p:cNvPr id="258" name="Google Shape;258;p44"/>
          <p:cNvSpPr txBox="1">
            <a:spLocks noGrp="1"/>
          </p:cNvSpPr>
          <p:nvPr>
            <p:ph type="body" idx="1"/>
          </p:nvPr>
        </p:nvSpPr>
        <p:spPr>
          <a:xfrm>
            <a:off x="457200" y="1264025"/>
            <a:ext cx="8229600" cy="452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000">
                <a:solidFill>
                  <a:srgbClr val="453400"/>
                </a:solidFill>
              </a:rPr>
              <a:t>Encompasses:</a:t>
            </a:r>
            <a:endParaRPr sz="3000">
              <a:solidFill>
                <a:srgbClr val="453400"/>
              </a:solidFill>
            </a:endParaRPr>
          </a:p>
          <a:p>
            <a:pPr marL="457200" lvl="0" indent="-342900" algn="l" rtl="0">
              <a:spcBef>
                <a:spcPts val="600"/>
              </a:spcBef>
              <a:spcAft>
                <a:spcPts val="0"/>
              </a:spcAft>
              <a:buClr>
                <a:srgbClr val="453400"/>
              </a:buClr>
              <a:buSzPts val="1800"/>
              <a:buFont typeface="Calibri"/>
              <a:buChar char="●"/>
            </a:pPr>
            <a:r>
              <a:rPr lang="en-US" sz="3000">
                <a:solidFill>
                  <a:srgbClr val="453400"/>
                </a:solidFill>
              </a:rPr>
              <a:t>Impulse control</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Stress management</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Self-discipline</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Self-motivation</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Goal-setting</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Organizational skills</a:t>
            </a:r>
            <a:endParaRPr sz="3000">
              <a:solidFill>
                <a:srgbClr val="453400"/>
              </a:solidFill>
            </a:endParaRPr>
          </a:p>
          <a:p>
            <a:pPr marL="0" lvl="0" indent="0" algn="l" rtl="0">
              <a:spcBef>
                <a:spcPts val="600"/>
              </a:spcBef>
              <a:spcAft>
                <a:spcPts val="0"/>
              </a:spcAft>
              <a:buNone/>
            </a:pPr>
            <a:r>
              <a:rPr lang="en-US" sz="3000">
                <a:solidFill>
                  <a:srgbClr val="453400"/>
                </a:solidFill>
              </a:rPr>
              <a:t>Reflection: Take a moment to reflect </a:t>
            </a:r>
            <a:endParaRPr sz="3000">
              <a:solidFill>
                <a:srgbClr val="453400"/>
              </a:solidFill>
            </a:endParaRPr>
          </a:p>
          <a:p>
            <a:pPr marL="0" lvl="0" indent="0" algn="l" rtl="0">
              <a:spcBef>
                <a:spcPts val="600"/>
              </a:spcBef>
              <a:spcAft>
                <a:spcPts val="0"/>
              </a:spcAft>
              <a:buClr>
                <a:schemeClr val="dk1"/>
              </a:buClr>
              <a:buSzPts val="1100"/>
              <a:buFont typeface="Arial"/>
              <a:buNone/>
            </a:pPr>
            <a:r>
              <a:rPr lang="en-US" sz="3000">
                <a:solidFill>
                  <a:srgbClr val="453400"/>
                </a:solidFill>
              </a:rPr>
              <a:t>*Individually identify one area in which you may want to build upon.</a:t>
            </a:r>
            <a:endParaRPr sz="3000">
              <a:solidFill>
                <a:srgbClr val="4534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Self-Management Common Mistakes</a:t>
            </a:r>
            <a:endParaRPr/>
          </a:p>
        </p:txBody>
      </p:sp>
      <p:sp>
        <p:nvSpPr>
          <p:cNvPr id="265" name="Google Shape;265;p4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2400">
                <a:solidFill>
                  <a:srgbClr val="333333"/>
                </a:solidFill>
              </a:rPr>
              <a:t>1. Not using “to-do” lists.</a:t>
            </a:r>
            <a:endParaRPr sz="2400">
              <a:solidFill>
                <a:srgbClr val="333333"/>
              </a:solidFill>
            </a:endParaRPr>
          </a:p>
          <a:p>
            <a:pPr marL="0" lvl="0" indent="0" algn="l" rtl="0">
              <a:spcBef>
                <a:spcPts val="600"/>
              </a:spcBef>
              <a:spcAft>
                <a:spcPts val="0"/>
              </a:spcAft>
              <a:buClr>
                <a:schemeClr val="dk1"/>
              </a:buClr>
              <a:buSzPts val="1100"/>
              <a:buFont typeface="Arial"/>
              <a:buNone/>
            </a:pPr>
            <a:r>
              <a:rPr lang="en-US" sz="2400">
                <a:solidFill>
                  <a:srgbClr val="333333"/>
                </a:solidFill>
              </a:rPr>
              <a:t>2. Multitasking</a:t>
            </a:r>
            <a:endParaRPr sz="2400">
              <a:solidFill>
                <a:srgbClr val="333333"/>
              </a:solidFill>
            </a:endParaRPr>
          </a:p>
          <a:p>
            <a:pPr marL="0" lvl="0" indent="0" algn="l" rtl="0">
              <a:spcBef>
                <a:spcPts val="600"/>
              </a:spcBef>
              <a:spcAft>
                <a:spcPts val="0"/>
              </a:spcAft>
              <a:buClr>
                <a:schemeClr val="dk1"/>
              </a:buClr>
              <a:buSzPts val="1100"/>
              <a:buFont typeface="Arial"/>
              <a:buNone/>
            </a:pPr>
            <a:r>
              <a:rPr lang="en-US" sz="2400">
                <a:solidFill>
                  <a:srgbClr val="333333"/>
                </a:solidFill>
              </a:rPr>
              <a:t>3. Not taking breaks</a:t>
            </a:r>
            <a:endParaRPr sz="2400">
              <a:solidFill>
                <a:srgbClr val="333333"/>
              </a:solidFill>
            </a:endParaRPr>
          </a:p>
          <a:p>
            <a:pPr marL="0" lvl="0" indent="0" algn="l" rtl="0">
              <a:spcBef>
                <a:spcPts val="600"/>
              </a:spcBef>
              <a:spcAft>
                <a:spcPts val="0"/>
              </a:spcAft>
              <a:buClr>
                <a:schemeClr val="dk1"/>
              </a:buClr>
              <a:buSzPts val="1100"/>
              <a:buFont typeface="Arial"/>
              <a:buNone/>
            </a:pPr>
            <a:r>
              <a:rPr lang="en-US" sz="2400">
                <a:solidFill>
                  <a:srgbClr val="333333"/>
                </a:solidFill>
              </a:rPr>
              <a:t>4. Thriving on “busy”</a:t>
            </a:r>
            <a:endParaRPr sz="2400">
              <a:solidFill>
                <a:srgbClr val="333333"/>
              </a:solidFill>
            </a:endParaRPr>
          </a:p>
          <a:p>
            <a:pPr marL="0" lvl="0" indent="0" algn="l" rtl="0">
              <a:spcBef>
                <a:spcPts val="600"/>
              </a:spcBef>
              <a:spcAft>
                <a:spcPts val="0"/>
              </a:spcAft>
              <a:buNone/>
            </a:pPr>
            <a:r>
              <a:rPr lang="en-US" sz="2400">
                <a:solidFill>
                  <a:srgbClr val="333333"/>
                </a:solidFill>
              </a:rPr>
              <a:t>5. Saying “yes” much more often than no</a:t>
            </a:r>
            <a:endParaRPr sz="2400">
              <a:solidFill>
                <a:srgbClr val="333333"/>
              </a:solidFill>
            </a:endParaRPr>
          </a:p>
          <a:p>
            <a:pPr marL="0" lvl="0" indent="0" algn="l" rtl="0">
              <a:spcBef>
                <a:spcPts val="600"/>
              </a:spcBef>
              <a:spcAft>
                <a:spcPts val="0"/>
              </a:spcAft>
              <a:buNone/>
            </a:pPr>
            <a:r>
              <a:rPr lang="en-US" sz="2400">
                <a:solidFill>
                  <a:srgbClr val="333333"/>
                </a:solidFill>
              </a:rPr>
              <a:t>6. Failing to manage distractions</a:t>
            </a:r>
            <a:endParaRPr sz="2400">
              <a:solidFill>
                <a:srgbClr val="333333"/>
              </a:solidFill>
            </a:endParaRPr>
          </a:p>
          <a:p>
            <a:pPr marL="0" lvl="0" indent="0" algn="l" rtl="0">
              <a:spcBef>
                <a:spcPts val="600"/>
              </a:spcBef>
              <a:spcAft>
                <a:spcPts val="0"/>
              </a:spcAft>
              <a:buNone/>
            </a:pPr>
            <a:r>
              <a:rPr lang="en-US" sz="2400">
                <a:solidFill>
                  <a:srgbClr val="333333"/>
                </a:solidFill>
              </a:rPr>
              <a:t>7. Not setting personal goals</a:t>
            </a:r>
            <a:endParaRPr sz="2400">
              <a:solidFill>
                <a:srgbClr val="333333"/>
              </a:solidFill>
            </a:endParaRPr>
          </a:p>
          <a:p>
            <a:pPr marL="0" lvl="0" indent="0" algn="l" rtl="0">
              <a:spcBef>
                <a:spcPts val="600"/>
              </a:spcBef>
              <a:spcAft>
                <a:spcPts val="0"/>
              </a:spcAft>
              <a:buNone/>
            </a:pPr>
            <a:r>
              <a:rPr lang="en-US" sz="2400">
                <a:solidFill>
                  <a:srgbClr val="333333"/>
                </a:solidFill>
              </a:rPr>
              <a:t>8. Not prioritizing  </a:t>
            </a:r>
            <a:endParaRPr sz="2400">
              <a:solidFill>
                <a:srgbClr val="333333"/>
              </a:solidFill>
            </a:endParaRPr>
          </a:p>
          <a:p>
            <a:pPr marL="0" lvl="0" indent="0" algn="l" rtl="0">
              <a:spcBef>
                <a:spcPts val="600"/>
              </a:spcBef>
              <a:spcAft>
                <a:spcPts val="0"/>
              </a:spcAft>
              <a:buNone/>
            </a:pPr>
            <a:r>
              <a:rPr lang="en-US" sz="2400">
                <a:solidFill>
                  <a:srgbClr val="333333"/>
                </a:solidFill>
              </a:rPr>
              <a:t>9. Forgetting your “why”</a:t>
            </a:r>
            <a:endParaRPr sz="2400">
              <a:solidFill>
                <a:srgbClr val="333333"/>
              </a:solidFill>
            </a:endParaRPr>
          </a:p>
          <a:p>
            <a:pPr marL="0" lvl="0" indent="0" algn="l" rtl="0">
              <a:spcBef>
                <a:spcPts val="600"/>
              </a:spcBef>
              <a:spcAft>
                <a:spcPts val="0"/>
              </a:spcAft>
              <a:buClr>
                <a:schemeClr val="dk1"/>
              </a:buClr>
              <a:buSzPts val="1100"/>
              <a:buFont typeface="Arial"/>
              <a:buNone/>
            </a:pPr>
            <a:r>
              <a:rPr lang="en-US" sz="2400">
                <a:solidFill>
                  <a:srgbClr val="333333"/>
                </a:solidFill>
              </a:rPr>
              <a:t>10. Neglecting self-care</a:t>
            </a:r>
            <a:endParaRPr sz="2400">
              <a:solidFill>
                <a:srgbClr val="33333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Self-Management Activity</a:t>
            </a:r>
            <a:endParaRPr/>
          </a:p>
        </p:txBody>
      </p:sp>
      <p:sp>
        <p:nvSpPr>
          <p:cNvPr id="272" name="Google Shape;272;p46"/>
          <p:cNvSpPr txBox="1">
            <a:spLocks noGrp="1"/>
          </p:cNvSpPr>
          <p:nvPr>
            <p:ph type="body" idx="1"/>
          </p:nvPr>
        </p:nvSpPr>
        <p:spPr>
          <a:xfrm>
            <a:off x="75450" y="1119300"/>
            <a:ext cx="4877700" cy="4895100"/>
          </a:xfrm>
          <a:prstGeom prst="rect">
            <a:avLst/>
          </a:prstGeom>
        </p:spPr>
        <p:txBody>
          <a:bodyPr spcFirstLastPara="1" wrap="square" lIns="91425" tIns="91425" rIns="91425" bIns="91425" anchor="t" anchorCtr="0">
            <a:noAutofit/>
          </a:bodyPr>
          <a:lstStyle/>
          <a:p>
            <a:pPr marL="457200" lvl="0" indent="-342900" algn="l" rtl="0">
              <a:spcBef>
                <a:spcPts val="640"/>
              </a:spcBef>
              <a:spcAft>
                <a:spcPts val="0"/>
              </a:spcAft>
              <a:buSzPts val="1800"/>
              <a:buAutoNum type="arabicPeriod"/>
            </a:pPr>
            <a:r>
              <a:rPr lang="en-US" sz="1800"/>
              <a:t>Make a list of everything you have on your plate. One item per sticky note.</a:t>
            </a:r>
            <a:endParaRPr sz="1800"/>
          </a:p>
          <a:p>
            <a:pPr marL="457200" lvl="0" indent="-342900" algn="l" rtl="0">
              <a:spcBef>
                <a:spcPts val="0"/>
              </a:spcBef>
              <a:spcAft>
                <a:spcPts val="0"/>
              </a:spcAft>
              <a:buSzPts val="1800"/>
              <a:buAutoNum type="arabicPeriod"/>
            </a:pPr>
            <a:r>
              <a:rPr lang="en-US" sz="1800"/>
              <a:t>Assign each item a score for effort and a score for impact. </a:t>
            </a:r>
            <a:endParaRPr sz="1800"/>
          </a:p>
          <a:p>
            <a:pPr marL="914400" lvl="0" indent="-342900" algn="l" rtl="0">
              <a:spcBef>
                <a:spcPts val="0"/>
              </a:spcBef>
              <a:spcAft>
                <a:spcPts val="0"/>
              </a:spcAft>
              <a:buSzPts val="1800"/>
              <a:buChar char="•"/>
            </a:pPr>
            <a:r>
              <a:rPr lang="en-US" sz="1800"/>
              <a:t>High Effort or, Low Effort</a:t>
            </a:r>
            <a:endParaRPr sz="1800"/>
          </a:p>
          <a:p>
            <a:pPr marL="914400" lvl="0" indent="-342900" algn="l" rtl="0">
              <a:spcBef>
                <a:spcPts val="0"/>
              </a:spcBef>
              <a:spcAft>
                <a:spcPts val="0"/>
              </a:spcAft>
              <a:buSzPts val="1800"/>
              <a:buChar char="•"/>
            </a:pPr>
            <a:r>
              <a:rPr lang="en-US" sz="1800"/>
              <a:t>High Impact or Low Impact</a:t>
            </a:r>
            <a:endParaRPr sz="1800"/>
          </a:p>
          <a:p>
            <a:pPr marL="457200" lvl="0" indent="-342900" algn="l" rtl="0">
              <a:spcBef>
                <a:spcPts val="0"/>
              </a:spcBef>
              <a:spcAft>
                <a:spcPts val="0"/>
              </a:spcAft>
              <a:buSzPts val="1800"/>
              <a:buAutoNum type="arabicPeriod"/>
            </a:pPr>
            <a:r>
              <a:rPr lang="en-US" sz="1800"/>
              <a:t>Categorize each item on your list into one of the boxes on the Priority Matrix. </a:t>
            </a:r>
            <a:endParaRPr sz="1800"/>
          </a:p>
          <a:p>
            <a:pPr marL="914400" lvl="0" indent="-342900" algn="l" rtl="0">
              <a:spcBef>
                <a:spcPts val="0"/>
              </a:spcBef>
              <a:spcAft>
                <a:spcPts val="0"/>
              </a:spcAft>
              <a:buSzPts val="1800"/>
              <a:buChar char="•"/>
            </a:pPr>
            <a:r>
              <a:rPr lang="en-US" sz="1800" u="sng"/>
              <a:t>Quick Win</a:t>
            </a:r>
            <a:r>
              <a:rPr lang="en-US" sz="1800"/>
              <a:t>-Low effort, High Impact</a:t>
            </a:r>
            <a:endParaRPr sz="1800"/>
          </a:p>
          <a:p>
            <a:pPr marL="914400" lvl="0" indent="-342900" algn="l" rtl="0">
              <a:spcBef>
                <a:spcPts val="0"/>
              </a:spcBef>
              <a:spcAft>
                <a:spcPts val="0"/>
              </a:spcAft>
              <a:buSzPts val="1800"/>
              <a:buChar char="•"/>
            </a:pPr>
            <a:r>
              <a:rPr lang="en-US" sz="1800" u="sng"/>
              <a:t>Major Project</a:t>
            </a:r>
            <a:r>
              <a:rPr lang="en-US" sz="1800"/>
              <a:t>-High Effort, High Impact</a:t>
            </a:r>
            <a:endParaRPr sz="1800"/>
          </a:p>
          <a:p>
            <a:pPr marL="914400" lvl="0" indent="-342900" algn="l" rtl="0">
              <a:spcBef>
                <a:spcPts val="0"/>
              </a:spcBef>
              <a:spcAft>
                <a:spcPts val="0"/>
              </a:spcAft>
              <a:buSzPts val="1800"/>
              <a:buChar char="•"/>
            </a:pPr>
            <a:r>
              <a:rPr lang="en-US" sz="1800" u="sng"/>
              <a:t>Fill-in</a:t>
            </a:r>
            <a:r>
              <a:rPr lang="en-US" sz="1800"/>
              <a:t>-Low Effort, Low Impact</a:t>
            </a:r>
            <a:endParaRPr sz="1800"/>
          </a:p>
          <a:p>
            <a:pPr marL="914400" lvl="0" indent="-342900" algn="l" rtl="0">
              <a:spcBef>
                <a:spcPts val="0"/>
              </a:spcBef>
              <a:spcAft>
                <a:spcPts val="0"/>
              </a:spcAft>
              <a:buSzPts val="1800"/>
              <a:buChar char="•"/>
            </a:pPr>
            <a:r>
              <a:rPr lang="en-US" sz="1800" u="sng"/>
              <a:t>Thankless Task</a:t>
            </a:r>
            <a:r>
              <a:rPr lang="en-US" sz="1800"/>
              <a:t>- High Effort, Low Impact</a:t>
            </a:r>
            <a:endParaRPr sz="1800"/>
          </a:p>
          <a:p>
            <a:pPr marL="0" lvl="0" indent="0" algn="l" rtl="0">
              <a:spcBef>
                <a:spcPts val="0"/>
              </a:spcBef>
              <a:spcAft>
                <a:spcPts val="0"/>
              </a:spcAft>
              <a:buNone/>
            </a:pPr>
            <a:endParaRPr sz="1800"/>
          </a:p>
          <a:p>
            <a:pPr marL="0" lvl="0" indent="0" algn="ctr" rtl="0">
              <a:spcBef>
                <a:spcPts val="0"/>
              </a:spcBef>
              <a:spcAft>
                <a:spcPts val="0"/>
              </a:spcAft>
              <a:buNone/>
            </a:pPr>
            <a:r>
              <a:rPr lang="en-US" sz="1800" b="1"/>
              <a:t>Give Quick wins the highest priority</a:t>
            </a:r>
            <a:endParaRPr sz="1800" b="1"/>
          </a:p>
          <a:p>
            <a:pPr marL="0" lvl="0" indent="0" algn="ctr" rtl="0">
              <a:spcBef>
                <a:spcPts val="0"/>
              </a:spcBef>
              <a:spcAft>
                <a:spcPts val="0"/>
              </a:spcAft>
              <a:buNone/>
            </a:pPr>
            <a:r>
              <a:rPr lang="en-US" sz="1800" b="1"/>
              <a:t>Spend your remaining time on Major Projects</a:t>
            </a:r>
            <a:endParaRPr sz="1800" b="1"/>
          </a:p>
          <a:p>
            <a:pPr marL="0" lvl="0" indent="0" algn="ctr" rtl="0">
              <a:spcBef>
                <a:spcPts val="0"/>
              </a:spcBef>
              <a:spcAft>
                <a:spcPts val="0"/>
              </a:spcAft>
              <a:buNone/>
            </a:pPr>
            <a:r>
              <a:rPr lang="en-US" sz="1800" b="1" u="sng"/>
              <a:t>If</a:t>
            </a:r>
            <a:r>
              <a:rPr lang="en-US" sz="1800" b="1"/>
              <a:t> you have remaining time, do your Fill-Ins</a:t>
            </a:r>
            <a:endParaRPr sz="1800" b="1"/>
          </a:p>
          <a:p>
            <a:pPr marL="0" lvl="0" indent="0" algn="ctr" rtl="0">
              <a:spcBef>
                <a:spcPts val="0"/>
              </a:spcBef>
              <a:spcAft>
                <a:spcPts val="0"/>
              </a:spcAft>
              <a:buNone/>
            </a:pPr>
            <a:r>
              <a:rPr lang="en-US" sz="1800" b="1"/>
              <a:t>Eliminate Thankless Tasks!</a:t>
            </a:r>
            <a:endParaRPr sz="1800" b="1"/>
          </a:p>
          <a:p>
            <a:pPr marL="914400" lvl="0" indent="0" algn="l" rtl="0">
              <a:spcBef>
                <a:spcPts val="640"/>
              </a:spcBef>
              <a:spcAft>
                <a:spcPts val="0"/>
              </a:spcAft>
              <a:buNone/>
            </a:pPr>
            <a:endParaRPr sz="1800"/>
          </a:p>
          <a:p>
            <a:pPr marL="457200" lvl="0" indent="0" algn="l" rtl="0">
              <a:spcBef>
                <a:spcPts val="640"/>
              </a:spcBef>
              <a:spcAft>
                <a:spcPts val="0"/>
              </a:spcAft>
              <a:buNone/>
            </a:pPr>
            <a:endParaRPr sz="1800"/>
          </a:p>
        </p:txBody>
      </p:sp>
      <p:pic>
        <p:nvPicPr>
          <p:cNvPr id="273" name="Google Shape;273;p46"/>
          <p:cNvPicPr preferRelativeResize="0"/>
          <p:nvPr/>
        </p:nvPicPr>
        <p:blipFill>
          <a:blip r:embed="rId3">
            <a:alphaModFix/>
          </a:blip>
          <a:stretch>
            <a:fillRect/>
          </a:stretch>
        </p:blipFill>
        <p:spPr>
          <a:xfrm>
            <a:off x="4869650" y="1897175"/>
            <a:ext cx="4274350" cy="3339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Self-Management Application</a:t>
            </a:r>
            <a:endParaRPr/>
          </a:p>
        </p:txBody>
      </p:sp>
      <p:sp>
        <p:nvSpPr>
          <p:cNvPr id="280" name="Google Shape;280;p4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At your tables, </a:t>
            </a:r>
            <a:endParaRPr/>
          </a:p>
          <a:p>
            <a:pPr marL="457200" lvl="0" indent="-431800" algn="l" rtl="0">
              <a:spcBef>
                <a:spcPts val="640"/>
              </a:spcBef>
              <a:spcAft>
                <a:spcPts val="0"/>
              </a:spcAft>
              <a:buSzPts val="3200"/>
              <a:buChar char="•"/>
            </a:pPr>
            <a:r>
              <a:rPr lang="en-US"/>
              <a:t>Identify all of the ways in this building that we help each other build this competency.</a:t>
            </a:r>
            <a:endParaRPr/>
          </a:p>
          <a:p>
            <a:pPr marL="457200" lvl="0" indent="-431800" algn="l" rtl="0">
              <a:spcBef>
                <a:spcPts val="0"/>
              </a:spcBef>
              <a:spcAft>
                <a:spcPts val="0"/>
              </a:spcAft>
              <a:buSzPts val="3200"/>
              <a:buChar char="•"/>
            </a:pPr>
            <a:r>
              <a:rPr lang="en-US"/>
              <a:t>Identify all of the ways that you wish we helped each other build this competency.</a:t>
            </a:r>
            <a:endParaRPr/>
          </a:p>
          <a:p>
            <a:pPr marL="457200" lvl="0" indent="-431800" algn="l" rtl="0">
              <a:spcBef>
                <a:spcPts val="0"/>
              </a:spcBef>
              <a:spcAft>
                <a:spcPts val="0"/>
              </a:spcAft>
              <a:buSzPts val="3200"/>
              <a:buChar char="•"/>
            </a:pPr>
            <a:r>
              <a:rPr lang="en-US"/>
              <a:t>Identify one thing you personally commit to doing to help build this competency among staff.</a:t>
            </a:r>
            <a:endParaRPr/>
          </a:p>
          <a:p>
            <a:pPr marL="0" lvl="0" indent="0" algn="l" rtl="0">
              <a:spcBef>
                <a:spcPts val="640"/>
              </a:spcBef>
              <a:spcAft>
                <a:spcPts val="0"/>
              </a:spcAft>
              <a:buNone/>
            </a:pPr>
            <a:endParaRPr/>
          </a:p>
          <a:p>
            <a:pPr marL="0" lvl="0" indent="0" algn="l" rtl="0">
              <a:spcBef>
                <a:spcPts val="64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8"/>
          <p:cNvSpPr txBox="1">
            <a:spLocks noGrp="1"/>
          </p:cNvSpPr>
          <p:nvPr>
            <p:ph type="ctrTitle"/>
          </p:nvPr>
        </p:nvSpPr>
        <p:spPr>
          <a:xfrm>
            <a:off x="685800" y="2130425"/>
            <a:ext cx="7772400" cy="147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Relationship Skills</a:t>
            </a:r>
            <a:endParaRPr/>
          </a:p>
        </p:txBody>
      </p:sp>
      <p:sp>
        <p:nvSpPr>
          <p:cNvPr id="287" name="Google Shape;287;p48"/>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9"/>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Relationship Skills</a:t>
            </a:r>
            <a:endParaRPr/>
          </a:p>
        </p:txBody>
      </p:sp>
      <p:sp>
        <p:nvSpPr>
          <p:cNvPr id="294" name="Google Shape;294;p49"/>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Encompass:</a:t>
            </a:r>
            <a:endParaRPr/>
          </a:p>
          <a:p>
            <a:pPr marL="457200" lvl="0" indent="-342900" algn="l" rtl="0">
              <a:spcBef>
                <a:spcPts val="600"/>
              </a:spcBef>
              <a:spcAft>
                <a:spcPts val="0"/>
              </a:spcAft>
              <a:buClr>
                <a:srgbClr val="453400"/>
              </a:buClr>
              <a:buSzPts val="1800"/>
              <a:buFont typeface="Calibri"/>
              <a:buChar char="●"/>
            </a:pPr>
            <a:r>
              <a:rPr lang="en-US" sz="3000">
                <a:solidFill>
                  <a:srgbClr val="453400"/>
                </a:solidFill>
              </a:rPr>
              <a:t>Communication</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Social engagement</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Relationship-building</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Teamwork</a:t>
            </a:r>
            <a:endParaRPr sz="3000">
              <a:solidFill>
                <a:srgbClr val="453400"/>
              </a:solidFill>
            </a:endParaRPr>
          </a:p>
          <a:p>
            <a:pPr marL="0" lvl="0" indent="0" algn="l" rtl="0">
              <a:spcBef>
                <a:spcPts val="600"/>
              </a:spcBef>
              <a:spcAft>
                <a:spcPts val="0"/>
              </a:spcAft>
              <a:buNone/>
            </a:pPr>
            <a:r>
              <a:rPr lang="en-US" sz="3000">
                <a:solidFill>
                  <a:srgbClr val="453400"/>
                </a:solidFill>
              </a:rPr>
              <a:t>Reflection: take a moment to reflect</a:t>
            </a:r>
            <a:endParaRPr sz="3000">
              <a:solidFill>
                <a:srgbClr val="453400"/>
              </a:solidFill>
            </a:endParaRPr>
          </a:p>
          <a:p>
            <a:pPr marL="0" lvl="0" indent="0" algn="l" rtl="0">
              <a:spcBef>
                <a:spcPts val="600"/>
              </a:spcBef>
              <a:spcAft>
                <a:spcPts val="0"/>
              </a:spcAft>
              <a:buClr>
                <a:schemeClr val="dk1"/>
              </a:buClr>
              <a:buSzPts val="1100"/>
              <a:buFont typeface="Arial"/>
              <a:buNone/>
            </a:pPr>
            <a:r>
              <a:rPr lang="en-US" sz="3000">
                <a:solidFill>
                  <a:srgbClr val="453400"/>
                </a:solidFill>
              </a:rPr>
              <a:t>*Individually identify one area in which you may want to build upon.</a:t>
            </a:r>
            <a:endParaRPr sz="3000">
              <a:solidFill>
                <a:srgbClr val="453400"/>
              </a:solidFill>
            </a:endParaRPr>
          </a:p>
          <a:p>
            <a:pPr marL="0" lvl="0" indent="0" algn="l" rtl="0">
              <a:spcBef>
                <a:spcPts val="600"/>
              </a:spcBef>
              <a:spcAft>
                <a:spcPts val="0"/>
              </a:spcAft>
              <a:buNone/>
            </a:pPr>
            <a:endParaRPr sz="3000">
              <a:solidFill>
                <a:srgbClr val="4534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0"/>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Relationship Skills Activity-</a:t>
            </a:r>
            <a:r>
              <a:rPr lang="en-US" sz="1100" u="sng">
                <a:solidFill>
                  <a:schemeClr val="hlink"/>
                </a:solidFill>
                <a:latin typeface="Arial"/>
                <a:ea typeface="Arial"/>
                <a:cs typeface="Arial"/>
                <a:sym typeface="Arial"/>
                <a:hlinkClick r:id="rId3"/>
              </a:rPr>
              <a:t>Activity Materials</a:t>
            </a:r>
            <a:endParaRPr/>
          </a:p>
        </p:txBody>
      </p:sp>
      <p:sp>
        <p:nvSpPr>
          <p:cNvPr id="301" name="Google Shape;301;p50"/>
          <p:cNvSpPr txBox="1">
            <a:spLocks noGrp="1"/>
          </p:cNvSpPr>
          <p:nvPr>
            <p:ph type="body" idx="1"/>
          </p:nvPr>
        </p:nvSpPr>
        <p:spPr>
          <a:xfrm>
            <a:off x="457200" y="13099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Commonalities</a:t>
            </a:r>
            <a:endParaRPr/>
          </a:p>
          <a:p>
            <a:pPr marL="457200" lvl="0" indent="-431800" algn="l" rtl="0">
              <a:spcBef>
                <a:spcPts val="640"/>
              </a:spcBef>
              <a:spcAft>
                <a:spcPts val="0"/>
              </a:spcAft>
              <a:buSzPts val="3200"/>
              <a:buChar char="•"/>
            </a:pPr>
            <a:r>
              <a:rPr lang="en-US"/>
              <a:t>Count off by groups of 3</a:t>
            </a:r>
            <a:endParaRPr/>
          </a:p>
          <a:p>
            <a:pPr marL="457200" lvl="0" indent="-431800" algn="l" rtl="0">
              <a:spcBef>
                <a:spcPts val="0"/>
              </a:spcBef>
              <a:spcAft>
                <a:spcPts val="0"/>
              </a:spcAft>
              <a:buSzPts val="3200"/>
              <a:buChar char="•"/>
            </a:pPr>
            <a:r>
              <a:rPr lang="en-US"/>
              <a:t>In your group identify 3 things that you have in common</a:t>
            </a:r>
            <a:endParaRPr/>
          </a:p>
          <a:p>
            <a:pPr marL="457200" lvl="0" indent="-431800" algn="l" rtl="0">
              <a:spcBef>
                <a:spcPts val="0"/>
              </a:spcBef>
              <a:spcAft>
                <a:spcPts val="0"/>
              </a:spcAft>
              <a:buSzPts val="3200"/>
              <a:buChar char="•"/>
            </a:pPr>
            <a:r>
              <a:rPr lang="en-US"/>
              <a:t>Share with the larger group</a:t>
            </a:r>
            <a:endParaRPr/>
          </a:p>
          <a:p>
            <a:pPr marL="457200" lvl="0" indent="-431800" algn="l" rtl="0">
              <a:spcBef>
                <a:spcPts val="0"/>
              </a:spcBef>
              <a:spcAft>
                <a:spcPts val="0"/>
              </a:spcAft>
              <a:buSzPts val="3200"/>
              <a:buChar char="•"/>
            </a:pPr>
            <a:r>
              <a:rPr lang="en-US"/>
              <a:t>Join another group of 3. In your now group of 6 identify 3 things you have in common that weren’t previously mentioned</a:t>
            </a:r>
            <a:endParaRPr/>
          </a:p>
          <a:p>
            <a:pPr marL="457200" lvl="0" indent="-431800" algn="l" rtl="0">
              <a:spcBef>
                <a:spcPts val="0"/>
              </a:spcBef>
              <a:spcAft>
                <a:spcPts val="0"/>
              </a:spcAft>
              <a:buSzPts val="3200"/>
              <a:buChar char="•"/>
            </a:pPr>
            <a:r>
              <a:rPr lang="en-US"/>
              <a:t>Continue the process until you are one large group!</a:t>
            </a:r>
            <a:endParaRPr/>
          </a:p>
          <a:p>
            <a:pPr marL="0" lvl="0" indent="0" algn="l" rtl="0">
              <a:spcBef>
                <a:spcPts val="64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1"/>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Relationship Skills Application</a:t>
            </a:r>
            <a:endParaRPr/>
          </a:p>
        </p:txBody>
      </p:sp>
      <p:sp>
        <p:nvSpPr>
          <p:cNvPr id="308" name="Google Shape;308;p51"/>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a:t>At your tables, </a:t>
            </a:r>
            <a:endParaRPr/>
          </a:p>
          <a:p>
            <a:pPr marL="457200" lvl="0" indent="-431800" algn="l" rtl="0">
              <a:spcBef>
                <a:spcPts val="640"/>
              </a:spcBef>
              <a:spcAft>
                <a:spcPts val="0"/>
              </a:spcAft>
              <a:buSzPts val="3200"/>
              <a:buChar char="•"/>
            </a:pPr>
            <a:r>
              <a:rPr lang="en-US"/>
              <a:t>Identify all of the ways in this building that we help each other build this competency.</a:t>
            </a:r>
            <a:endParaRPr/>
          </a:p>
          <a:p>
            <a:pPr marL="457200" lvl="0" indent="-431800" algn="l" rtl="0">
              <a:spcBef>
                <a:spcPts val="0"/>
              </a:spcBef>
              <a:spcAft>
                <a:spcPts val="0"/>
              </a:spcAft>
              <a:buSzPts val="3200"/>
              <a:buChar char="•"/>
            </a:pPr>
            <a:r>
              <a:rPr lang="en-US"/>
              <a:t>Identify all of the ways that you wish we helped each other build this competency.</a:t>
            </a:r>
            <a:endParaRPr/>
          </a:p>
          <a:p>
            <a:pPr marL="457200" lvl="0" indent="-431800" algn="l" rtl="0">
              <a:spcBef>
                <a:spcPts val="0"/>
              </a:spcBef>
              <a:spcAft>
                <a:spcPts val="0"/>
              </a:spcAft>
              <a:buSzPts val="3200"/>
              <a:buChar char="•"/>
            </a:pPr>
            <a:r>
              <a:rPr lang="en-US"/>
              <a:t>Identify one thing you personally commit to doing to help build this competency among staff.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5"/>
          <p:cNvSpPr txBox="1">
            <a:spLocks noGrp="1"/>
          </p:cNvSpPr>
          <p:nvPr>
            <p:ph type="ctrTitle"/>
          </p:nvPr>
        </p:nvSpPr>
        <p:spPr>
          <a:xfrm>
            <a:off x="685800" y="2130425"/>
            <a:ext cx="7772400" cy="147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Adult SEL CASEL Website and Resources</a:t>
            </a:r>
            <a:endParaRPr/>
          </a:p>
        </p:txBody>
      </p:sp>
      <p:sp>
        <p:nvSpPr>
          <p:cNvPr id="114" name="Google Shape;114;p25"/>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800" u="sng">
                <a:solidFill>
                  <a:srgbClr val="1155CC"/>
                </a:solidFill>
                <a:latin typeface="Arial"/>
                <a:ea typeface="Arial"/>
                <a:cs typeface="Arial"/>
                <a:sym typeface="Arial"/>
                <a:hlinkClick r:id="rId3"/>
              </a:rPr>
              <a:t>https://schoolguide.casel.org/focus-area-2/overview/</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2"/>
          <p:cNvSpPr txBox="1">
            <a:spLocks noGrp="1"/>
          </p:cNvSpPr>
          <p:nvPr>
            <p:ph type="ctrTitle"/>
          </p:nvPr>
        </p:nvSpPr>
        <p:spPr>
          <a:xfrm>
            <a:off x="685800" y="2130425"/>
            <a:ext cx="7772400" cy="147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Social Awareness</a:t>
            </a:r>
            <a:endParaRPr/>
          </a:p>
        </p:txBody>
      </p:sp>
      <p:sp>
        <p:nvSpPr>
          <p:cNvPr id="315" name="Google Shape;315;p52"/>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3"/>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Social Awareness</a:t>
            </a:r>
            <a:endParaRPr/>
          </a:p>
        </p:txBody>
      </p:sp>
      <p:sp>
        <p:nvSpPr>
          <p:cNvPr id="322" name="Google Shape;322;p53"/>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000">
                <a:solidFill>
                  <a:srgbClr val="453400"/>
                </a:solidFill>
              </a:rPr>
              <a:t>Encompasses:</a:t>
            </a:r>
            <a:endParaRPr sz="3000">
              <a:solidFill>
                <a:srgbClr val="453400"/>
              </a:solidFill>
            </a:endParaRPr>
          </a:p>
          <a:p>
            <a:pPr marL="457200" lvl="0" indent="-342900" algn="l" rtl="0">
              <a:spcBef>
                <a:spcPts val="600"/>
              </a:spcBef>
              <a:spcAft>
                <a:spcPts val="0"/>
              </a:spcAft>
              <a:buClr>
                <a:srgbClr val="453400"/>
              </a:buClr>
              <a:buSzPts val="1800"/>
              <a:buFont typeface="Calibri"/>
              <a:buChar char="●"/>
            </a:pPr>
            <a:r>
              <a:rPr lang="en-US" sz="3000">
                <a:solidFill>
                  <a:srgbClr val="453400"/>
                </a:solidFill>
              </a:rPr>
              <a:t>Perspective-taking</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Empathy</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Appreciating diversity</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Respect for others</a:t>
            </a:r>
            <a:endParaRPr sz="3000">
              <a:solidFill>
                <a:srgbClr val="453400"/>
              </a:solidFill>
            </a:endParaRPr>
          </a:p>
          <a:p>
            <a:pPr marL="0" lvl="0" indent="0" algn="l" rtl="0">
              <a:spcBef>
                <a:spcPts val="600"/>
              </a:spcBef>
              <a:spcAft>
                <a:spcPts val="0"/>
              </a:spcAft>
              <a:buNone/>
            </a:pPr>
            <a:r>
              <a:rPr lang="en-US" sz="3000">
                <a:solidFill>
                  <a:srgbClr val="453400"/>
                </a:solidFill>
              </a:rPr>
              <a:t>Reflection: Reflect on this competency</a:t>
            </a:r>
            <a:endParaRPr sz="3000">
              <a:solidFill>
                <a:srgbClr val="453400"/>
              </a:solidFill>
            </a:endParaRPr>
          </a:p>
          <a:p>
            <a:pPr marL="0" lvl="0" indent="0" algn="l" rtl="0">
              <a:spcBef>
                <a:spcPts val="600"/>
              </a:spcBef>
              <a:spcAft>
                <a:spcPts val="0"/>
              </a:spcAft>
              <a:buNone/>
            </a:pPr>
            <a:r>
              <a:rPr lang="en-US" sz="3000">
                <a:solidFill>
                  <a:srgbClr val="453400"/>
                </a:solidFill>
              </a:rPr>
              <a:t>*Individually identify one area in which you may want to build upon.</a:t>
            </a:r>
            <a:endParaRPr sz="3000">
              <a:solidFill>
                <a:srgbClr val="453400"/>
              </a:solidFill>
            </a:endParaRPr>
          </a:p>
          <a:p>
            <a:pPr marL="0" lvl="0" indent="0" algn="l" rtl="0">
              <a:spcBef>
                <a:spcPts val="600"/>
              </a:spcBef>
              <a:spcAft>
                <a:spcPts val="0"/>
              </a:spcAft>
              <a:buNone/>
            </a:pPr>
            <a:endParaRPr sz="3000">
              <a:solidFill>
                <a:srgbClr val="4534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Social Awareness Activity</a:t>
            </a:r>
            <a:endParaRPr/>
          </a:p>
        </p:txBody>
      </p:sp>
      <p:pic>
        <p:nvPicPr>
          <p:cNvPr id="329" name="Google Shape;329;p54" descr="What is the best way to ease someone's pain and suffering? In this beautifully animated RSA Short, Dr Brené Brown reminds us that we can only create a genuine empathic connection if we are brave enough to really get in touch with our own fragilities. &#10;&#10;Voice: Dr Brené Brown&#10;Animation: Katy Davis (AKA Gobblynne) www.gobblynne.com&#10;Production and Editing: Al Francis-Sears and Abi Stephenson &#10;&#10;Watch Dr Brené Brown's full talk 'The Power of Vulnerability' here:&#10;https://www.youtube.com/watch?v=sXSjc-pbXk4 &#10;&#10;Dr Brené Brown is a research professor and best-selling author of &quot;Daring Greatly: How the Courage to be Vulnerable Transforms the Way We Live, Love, Parent and Lead&quot; (Penguin Portfolio, 2013).  &#10;She has spent the past decade studying vulnerability, courage, worthiness, and shame. &#10;&#10;Find out more about the RSA: http://www.thersa.org &#10;Follow the RSA on Twitter: http://www.twitter.com/thersaorg&#10;Like the RSA on Facebook: http://www.facebook.com/thersaorg" title="Brené Brown on Empathy">
            <a:hlinkClick r:id="rId3"/>
          </p:cNvPr>
          <p:cNvPicPr preferRelativeResize="0"/>
          <p:nvPr/>
        </p:nvPicPr>
        <p:blipFill>
          <a:blip r:embed="rId4">
            <a:alphaModFix/>
          </a:blip>
          <a:stretch>
            <a:fillRect/>
          </a:stretch>
        </p:blipFill>
        <p:spPr>
          <a:xfrm>
            <a:off x="2286000" y="1202250"/>
            <a:ext cx="4572000" cy="3429000"/>
          </a:xfrm>
          <a:prstGeom prst="rect">
            <a:avLst/>
          </a:prstGeom>
          <a:noFill/>
          <a:ln>
            <a:noFill/>
          </a:ln>
        </p:spPr>
      </p:pic>
      <p:sp>
        <p:nvSpPr>
          <p:cNvPr id="330" name="Google Shape;330;p54"/>
          <p:cNvSpPr txBox="1"/>
          <p:nvPr/>
        </p:nvSpPr>
        <p:spPr>
          <a:xfrm>
            <a:off x="834775" y="4790500"/>
            <a:ext cx="7716900" cy="145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ctr" rtl="0">
              <a:lnSpc>
                <a:spcPct val="115000"/>
              </a:lnSpc>
              <a:spcBef>
                <a:spcPts val="0"/>
              </a:spcBef>
              <a:spcAft>
                <a:spcPts val="0"/>
              </a:spcAft>
              <a:buNone/>
            </a:pPr>
            <a:r>
              <a:rPr lang="en-US" sz="1200">
                <a:solidFill>
                  <a:schemeClr val="dk1"/>
                </a:solidFill>
                <a:latin typeface="Calibri"/>
                <a:ea typeface="Calibri"/>
                <a:cs typeface="Calibri"/>
                <a:sym typeface="Calibri"/>
              </a:rPr>
              <a:t>Empathy is feeling </a:t>
            </a:r>
            <a:r>
              <a:rPr lang="en-US" sz="1200" u="sng">
                <a:solidFill>
                  <a:schemeClr val="dk1"/>
                </a:solidFill>
                <a:latin typeface="Calibri"/>
                <a:ea typeface="Calibri"/>
                <a:cs typeface="Calibri"/>
                <a:sym typeface="Calibri"/>
              </a:rPr>
              <a:t>with </a:t>
            </a:r>
            <a:r>
              <a:rPr lang="en-US" sz="1200">
                <a:solidFill>
                  <a:schemeClr val="dk1"/>
                </a:solidFill>
                <a:latin typeface="Calibri"/>
                <a:ea typeface="Calibri"/>
                <a:cs typeface="Calibri"/>
                <a:sym typeface="Calibri"/>
              </a:rPr>
              <a:t>people. </a:t>
            </a:r>
            <a:endParaRPr sz="12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1200">
                <a:solidFill>
                  <a:schemeClr val="dk1"/>
                </a:solidFill>
                <a:latin typeface="Calibri"/>
                <a:ea typeface="Calibri"/>
                <a:cs typeface="Calibri"/>
                <a:sym typeface="Calibri"/>
              </a:rPr>
              <a:t>It is a sacred space. When someone is in a deep hole, it is climbing  down with them. </a:t>
            </a:r>
            <a:endParaRPr sz="12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Empathy is a vulnerable choice because you have to connect to something painful within yourself. </a:t>
            </a:r>
            <a:endParaRPr sz="12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*Rarely can a response make something better, what makes something better is a connection. </a:t>
            </a:r>
            <a:endParaRPr sz="12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Social Awareness Application</a:t>
            </a:r>
            <a:endParaRPr/>
          </a:p>
        </p:txBody>
      </p:sp>
      <p:sp>
        <p:nvSpPr>
          <p:cNvPr id="337" name="Google Shape;337;p5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a:t>At your tables, </a:t>
            </a:r>
            <a:endParaRPr/>
          </a:p>
          <a:p>
            <a:pPr marL="457200" lvl="0" indent="-431800" algn="l" rtl="0">
              <a:spcBef>
                <a:spcPts val="640"/>
              </a:spcBef>
              <a:spcAft>
                <a:spcPts val="0"/>
              </a:spcAft>
              <a:buSzPts val="3200"/>
              <a:buChar char="•"/>
            </a:pPr>
            <a:r>
              <a:rPr lang="en-US"/>
              <a:t>Identify all of the ways in this building that we help each other build this competency.</a:t>
            </a:r>
            <a:endParaRPr/>
          </a:p>
          <a:p>
            <a:pPr marL="457200" lvl="0" indent="-431800" algn="l" rtl="0">
              <a:spcBef>
                <a:spcPts val="0"/>
              </a:spcBef>
              <a:spcAft>
                <a:spcPts val="0"/>
              </a:spcAft>
              <a:buSzPts val="3200"/>
              <a:buChar char="•"/>
            </a:pPr>
            <a:r>
              <a:rPr lang="en-US"/>
              <a:t>Identify all of the ways that you wish we helped each other build this competency.</a:t>
            </a:r>
            <a:endParaRPr/>
          </a:p>
          <a:p>
            <a:pPr marL="457200" lvl="0" indent="-431800" algn="l" rtl="0">
              <a:spcBef>
                <a:spcPts val="0"/>
              </a:spcBef>
              <a:spcAft>
                <a:spcPts val="0"/>
              </a:spcAft>
              <a:buSzPts val="3200"/>
              <a:buChar char="•"/>
            </a:pPr>
            <a:r>
              <a:rPr lang="en-US"/>
              <a:t>Identify one thing you personally commit to doing to help build this competency among staff.</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txBox="1">
            <a:spLocks noGrp="1"/>
          </p:cNvSpPr>
          <p:nvPr>
            <p:ph type="ctrTitle"/>
          </p:nvPr>
        </p:nvSpPr>
        <p:spPr>
          <a:xfrm>
            <a:off x="685800" y="2130425"/>
            <a:ext cx="7772400" cy="147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Responsible Decision Making</a:t>
            </a:r>
            <a:endParaRPr/>
          </a:p>
        </p:txBody>
      </p:sp>
      <p:sp>
        <p:nvSpPr>
          <p:cNvPr id="344" name="Google Shape;344;p56"/>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Responsible Decision Making</a:t>
            </a:r>
            <a:endParaRPr/>
          </a:p>
        </p:txBody>
      </p:sp>
      <p:sp>
        <p:nvSpPr>
          <p:cNvPr id="351" name="Google Shape;351;p57"/>
          <p:cNvSpPr txBox="1">
            <a:spLocks noGrp="1"/>
          </p:cNvSpPr>
          <p:nvPr>
            <p:ph type="body" idx="1"/>
          </p:nvPr>
        </p:nvSpPr>
        <p:spPr>
          <a:xfrm>
            <a:off x="457200" y="1334100"/>
            <a:ext cx="8229600" cy="452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000">
                <a:solidFill>
                  <a:srgbClr val="453400"/>
                </a:solidFill>
              </a:rPr>
              <a:t>Encompasses:</a:t>
            </a:r>
            <a:endParaRPr sz="3000">
              <a:solidFill>
                <a:srgbClr val="453400"/>
              </a:solidFill>
            </a:endParaRPr>
          </a:p>
          <a:p>
            <a:pPr marL="457200" lvl="0" indent="-342900" algn="l" rtl="0">
              <a:spcBef>
                <a:spcPts val="600"/>
              </a:spcBef>
              <a:spcAft>
                <a:spcPts val="0"/>
              </a:spcAft>
              <a:buClr>
                <a:srgbClr val="453400"/>
              </a:buClr>
              <a:buSzPts val="1800"/>
              <a:buFont typeface="Calibri"/>
              <a:buChar char="●"/>
            </a:pPr>
            <a:r>
              <a:rPr lang="en-US" sz="3000">
                <a:solidFill>
                  <a:srgbClr val="453400"/>
                </a:solidFill>
              </a:rPr>
              <a:t>Identifying problems</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Analyzing situations</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Solving problems</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Evaluating</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Reflecting</a:t>
            </a:r>
            <a:endParaRPr sz="3000">
              <a:solidFill>
                <a:srgbClr val="453400"/>
              </a:solidFill>
            </a:endParaRPr>
          </a:p>
          <a:p>
            <a:pPr marL="457200" lvl="0" indent="-342900" algn="l" rtl="0">
              <a:spcBef>
                <a:spcPts val="0"/>
              </a:spcBef>
              <a:spcAft>
                <a:spcPts val="0"/>
              </a:spcAft>
              <a:buClr>
                <a:srgbClr val="453400"/>
              </a:buClr>
              <a:buSzPts val="1800"/>
              <a:buFont typeface="Calibri"/>
              <a:buChar char="●"/>
            </a:pPr>
            <a:r>
              <a:rPr lang="en-US" sz="3000">
                <a:solidFill>
                  <a:srgbClr val="453400"/>
                </a:solidFill>
              </a:rPr>
              <a:t>Ethical responsibility</a:t>
            </a:r>
            <a:endParaRPr sz="3000">
              <a:solidFill>
                <a:srgbClr val="453400"/>
              </a:solidFill>
            </a:endParaRPr>
          </a:p>
          <a:p>
            <a:pPr marL="0" lvl="0" indent="0" algn="l" rtl="0">
              <a:spcBef>
                <a:spcPts val="600"/>
              </a:spcBef>
              <a:spcAft>
                <a:spcPts val="0"/>
              </a:spcAft>
              <a:buNone/>
            </a:pPr>
            <a:r>
              <a:rPr lang="en-US" sz="3000">
                <a:solidFill>
                  <a:srgbClr val="453400"/>
                </a:solidFill>
              </a:rPr>
              <a:t>Reflection: reflect on this competency</a:t>
            </a:r>
            <a:endParaRPr sz="3000">
              <a:solidFill>
                <a:srgbClr val="453400"/>
              </a:solidFill>
            </a:endParaRPr>
          </a:p>
          <a:p>
            <a:pPr marL="0" lvl="0" indent="0" algn="l" rtl="0">
              <a:spcBef>
                <a:spcPts val="600"/>
              </a:spcBef>
              <a:spcAft>
                <a:spcPts val="0"/>
              </a:spcAft>
              <a:buClr>
                <a:schemeClr val="dk1"/>
              </a:buClr>
              <a:buSzPts val="1100"/>
              <a:buFont typeface="Arial"/>
              <a:buNone/>
            </a:pPr>
            <a:r>
              <a:rPr lang="en-US" sz="3000">
                <a:solidFill>
                  <a:srgbClr val="453400"/>
                </a:solidFill>
              </a:rPr>
              <a:t>*Individually identify one area you commit to helping yourself build upon in this competency.</a:t>
            </a:r>
            <a:endParaRPr sz="3000">
              <a:solidFill>
                <a:srgbClr val="453400"/>
              </a:solidFill>
            </a:endParaRPr>
          </a:p>
          <a:p>
            <a:pPr marL="0" lvl="0" indent="0" algn="l" rtl="0">
              <a:spcBef>
                <a:spcPts val="600"/>
              </a:spcBef>
              <a:spcAft>
                <a:spcPts val="0"/>
              </a:spcAft>
              <a:buNone/>
            </a:pPr>
            <a:endParaRPr sz="3000">
              <a:solidFill>
                <a:srgbClr val="4534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8"/>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Responsible Decision-Making Activity</a:t>
            </a:r>
            <a:r>
              <a:rPr lang="en-US" sz="1200" u="sng">
                <a:solidFill>
                  <a:schemeClr val="hlink"/>
                </a:solidFill>
                <a:hlinkClick r:id="rId3"/>
              </a:rPr>
              <a:t>Activity Materials</a:t>
            </a:r>
            <a:r>
              <a:rPr lang="en-US" sz="1200"/>
              <a:t> </a:t>
            </a:r>
            <a:endParaRPr sz="1200"/>
          </a:p>
        </p:txBody>
      </p:sp>
      <p:sp>
        <p:nvSpPr>
          <p:cNvPr id="358" name="Google Shape;358;p5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What you value in life has a major impact on how you make decisions.</a:t>
            </a:r>
            <a:endParaRPr/>
          </a:p>
          <a:p>
            <a:pPr marL="457200" lvl="0" indent="-431800" algn="l" rtl="0">
              <a:spcBef>
                <a:spcPts val="640"/>
              </a:spcBef>
              <a:spcAft>
                <a:spcPts val="0"/>
              </a:spcAft>
              <a:buSzPts val="3200"/>
              <a:buChar char="•"/>
            </a:pPr>
            <a:r>
              <a:rPr lang="en-US"/>
              <a:t>Take a moment of “I” time to complete the Life Satisfaction Chart. </a:t>
            </a:r>
            <a:endParaRPr/>
          </a:p>
          <a:p>
            <a:pPr marL="457200" lvl="0" indent="-431800" algn="l" rtl="0">
              <a:spcBef>
                <a:spcPts val="0"/>
              </a:spcBef>
              <a:spcAft>
                <a:spcPts val="0"/>
              </a:spcAft>
              <a:buSzPts val="3200"/>
              <a:buChar char="•"/>
            </a:pPr>
            <a:r>
              <a:rPr lang="en-US"/>
              <a:t>Are your responses in line with what you value in life?</a:t>
            </a:r>
            <a:endParaRPr/>
          </a:p>
          <a:p>
            <a:pPr marL="457200" lvl="0" indent="-431800" algn="l" rtl="0">
              <a:spcBef>
                <a:spcPts val="0"/>
              </a:spcBef>
              <a:spcAft>
                <a:spcPts val="0"/>
              </a:spcAft>
              <a:buSzPts val="3200"/>
              <a:buChar char="•"/>
            </a:pPr>
            <a:r>
              <a:rPr lang="en-US"/>
              <a:t>Turn to a partner and share one way you will balance your chart with what you value in life.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Responsible Decision-Making Application</a:t>
            </a:r>
            <a:endParaRPr/>
          </a:p>
        </p:txBody>
      </p:sp>
      <p:sp>
        <p:nvSpPr>
          <p:cNvPr id="365" name="Google Shape;365;p59"/>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a:t>At your tables, </a:t>
            </a:r>
            <a:endParaRPr/>
          </a:p>
          <a:p>
            <a:pPr marL="457200" lvl="0" indent="-431800" algn="l" rtl="0">
              <a:spcBef>
                <a:spcPts val="640"/>
              </a:spcBef>
              <a:spcAft>
                <a:spcPts val="0"/>
              </a:spcAft>
              <a:buSzPts val="3200"/>
              <a:buChar char="•"/>
            </a:pPr>
            <a:r>
              <a:rPr lang="en-US"/>
              <a:t>Identify all of the ways in this building that we help each other build this competency.</a:t>
            </a:r>
            <a:endParaRPr/>
          </a:p>
          <a:p>
            <a:pPr marL="457200" lvl="0" indent="-431800" algn="l" rtl="0">
              <a:spcBef>
                <a:spcPts val="0"/>
              </a:spcBef>
              <a:spcAft>
                <a:spcPts val="0"/>
              </a:spcAft>
              <a:buSzPts val="3200"/>
              <a:buChar char="•"/>
            </a:pPr>
            <a:r>
              <a:rPr lang="en-US"/>
              <a:t>Identify all of the ways that you wish we helped each other build this competency.</a:t>
            </a:r>
            <a:endParaRPr/>
          </a:p>
          <a:p>
            <a:pPr marL="457200" lvl="0" indent="-431800" algn="l" rtl="0">
              <a:spcBef>
                <a:spcPts val="0"/>
              </a:spcBef>
              <a:spcAft>
                <a:spcPts val="0"/>
              </a:spcAft>
              <a:buSzPts val="3200"/>
              <a:buChar char="•"/>
            </a:pPr>
            <a:r>
              <a:rPr lang="en-US"/>
              <a:t>Identify one thing you personally commit to doing to help build this competency among staff.</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a:spLocks noGrp="1"/>
          </p:cNvSpPr>
          <p:nvPr>
            <p:ph type="ctrTitle"/>
          </p:nvPr>
        </p:nvSpPr>
        <p:spPr>
          <a:xfrm>
            <a:off x="685800" y="2130425"/>
            <a:ext cx="7772400" cy="147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Reflection and Action</a:t>
            </a:r>
            <a:endParaRPr/>
          </a:p>
        </p:txBody>
      </p:sp>
      <p:sp>
        <p:nvSpPr>
          <p:cNvPr id="372" name="Google Shape;372;p60"/>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Reflection and Action</a:t>
            </a:r>
            <a:endParaRPr/>
          </a:p>
        </p:txBody>
      </p:sp>
      <p:sp>
        <p:nvSpPr>
          <p:cNvPr id="379" name="Google Shape;379;p61"/>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a:solidFill>
                  <a:srgbClr val="453400"/>
                </a:solidFill>
              </a:rPr>
              <a:t>Take 5 minutes to review all of your responses. Those marked </a:t>
            </a:r>
            <a:r>
              <a:rPr lang="en-US" sz="3000" i="1">
                <a:solidFill>
                  <a:srgbClr val="453400"/>
                </a:solidFill>
              </a:rPr>
              <a:t>often </a:t>
            </a:r>
            <a:r>
              <a:rPr lang="en-US" sz="3000">
                <a:solidFill>
                  <a:srgbClr val="453400"/>
                </a:solidFill>
              </a:rPr>
              <a:t>could be indicators of strength, marked </a:t>
            </a:r>
            <a:r>
              <a:rPr lang="en-US" sz="3000" i="1">
                <a:solidFill>
                  <a:srgbClr val="453400"/>
                </a:solidFill>
              </a:rPr>
              <a:t>rarely</a:t>
            </a:r>
            <a:r>
              <a:rPr lang="en-US" sz="3000">
                <a:solidFill>
                  <a:srgbClr val="453400"/>
                </a:solidFill>
              </a:rPr>
              <a:t> could be indicators of challenge. </a:t>
            </a:r>
            <a:endParaRPr sz="3000">
              <a:solidFill>
                <a:srgbClr val="453400"/>
              </a:solidFill>
            </a:endParaRPr>
          </a:p>
          <a:p>
            <a:pPr marL="0" lvl="0" indent="0" algn="l" rtl="0">
              <a:lnSpc>
                <a:spcPct val="115000"/>
              </a:lnSpc>
              <a:spcBef>
                <a:spcPts val="0"/>
              </a:spcBef>
              <a:spcAft>
                <a:spcPts val="0"/>
              </a:spcAft>
              <a:buNone/>
            </a:pPr>
            <a:endParaRPr sz="2400">
              <a:solidFill>
                <a:srgbClr val="453400"/>
              </a:solidFill>
            </a:endParaRPr>
          </a:p>
          <a:p>
            <a:pPr marL="0" lvl="0" indent="0" algn="l" rtl="0">
              <a:lnSpc>
                <a:spcPct val="115000"/>
              </a:lnSpc>
              <a:spcBef>
                <a:spcPts val="0"/>
              </a:spcBef>
              <a:spcAft>
                <a:spcPts val="0"/>
              </a:spcAft>
              <a:buNone/>
            </a:pPr>
            <a:r>
              <a:rPr lang="en-US" sz="2400">
                <a:solidFill>
                  <a:srgbClr val="453400"/>
                </a:solidFill>
              </a:rPr>
              <a:t>Individual Reflection </a:t>
            </a:r>
            <a:endParaRPr sz="2400">
              <a:solidFill>
                <a:srgbClr val="453400"/>
              </a:solidFill>
            </a:endParaRPr>
          </a:p>
          <a:p>
            <a:pPr marL="457200" lvl="0" indent="-381000" algn="l" rtl="0">
              <a:lnSpc>
                <a:spcPct val="115000"/>
              </a:lnSpc>
              <a:spcBef>
                <a:spcPts val="0"/>
              </a:spcBef>
              <a:spcAft>
                <a:spcPts val="0"/>
              </a:spcAft>
              <a:buClr>
                <a:srgbClr val="453400"/>
              </a:buClr>
              <a:buSzPts val="2400"/>
              <a:buFont typeface="Calibri"/>
              <a:buChar char="●"/>
            </a:pPr>
            <a:r>
              <a:rPr lang="en-US" sz="2400">
                <a:solidFill>
                  <a:srgbClr val="453400"/>
                </a:solidFill>
              </a:rPr>
              <a:t>Which strengths made you most proud? </a:t>
            </a:r>
            <a:endParaRPr sz="2400">
              <a:solidFill>
                <a:srgbClr val="453400"/>
              </a:solidFill>
            </a:endParaRPr>
          </a:p>
          <a:p>
            <a:pPr marL="457200" lvl="0" indent="-381000" algn="l" rtl="0">
              <a:lnSpc>
                <a:spcPct val="115000"/>
              </a:lnSpc>
              <a:spcBef>
                <a:spcPts val="0"/>
              </a:spcBef>
              <a:spcAft>
                <a:spcPts val="0"/>
              </a:spcAft>
              <a:buClr>
                <a:srgbClr val="453400"/>
              </a:buClr>
              <a:buSzPts val="2400"/>
              <a:buFont typeface="Calibri"/>
              <a:buChar char="●"/>
            </a:pPr>
            <a:r>
              <a:rPr lang="en-US" sz="2400">
                <a:solidFill>
                  <a:srgbClr val="453400"/>
                </a:solidFill>
              </a:rPr>
              <a:t>How do these strengths affect your interactions with students? </a:t>
            </a:r>
            <a:endParaRPr sz="2400">
              <a:solidFill>
                <a:srgbClr val="453400"/>
              </a:solidFill>
            </a:endParaRPr>
          </a:p>
          <a:p>
            <a:pPr marL="457200" lvl="0" indent="-381000" algn="l" rtl="0">
              <a:lnSpc>
                <a:spcPct val="115000"/>
              </a:lnSpc>
              <a:spcBef>
                <a:spcPts val="0"/>
              </a:spcBef>
              <a:spcAft>
                <a:spcPts val="0"/>
              </a:spcAft>
              <a:buClr>
                <a:srgbClr val="453400"/>
              </a:buClr>
              <a:buSzPts val="2400"/>
              <a:buFont typeface="Calibri"/>
              <a:buChar char="●"/>
            </a:pPr>
            <a:r>
              <a:rPr lang="en-US" sz="2400">
                <a:solidFill>
                  <a:srgbClr val="453400"/>
                </a:solidFill>
              </a:rPr>
              <a:t>How might enhancing your area(s) of challenge benefit your interactions with students?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6" descr="Social and emotional learning (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 title="What Is Social and Emotional Learning (SEL)">
            <a:hlinkClick r:id="rId3"/>
          </p:cNvPr>
          <p:cNvPicPr preferRelativeResize="0"/>
          <p:nvPr/>
        </p:nvPicPr>
        <p:blipFill>
          <a:blip r:embed="rId4">
            <a:alphaModFix/>
          </a:blip>
          <a:stretch>
            <a:fillRect/>
          </a:stretch>
        </p:blipFill>
        <p:spPr>
          <a:xfrm>
            <a:off x="2400375" y="1714508"/>
            <a:ext cx="4572000" cy="3429000"/>
          </a:xfrm>
          <a:prstGeom prst="rect">
            <a:avLst/>
          </a:prstGeom>
          <a:noFill/>
          <a:ln>
            <a:noFill/>
          </a:ln>
        </p:spPr>
      </p:pic>
      <p:sp>
        <p:nvSpPr>
          <p:cNvPr id="121" name="Google Shape;121;p26"/>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What is Social Emotional Learning</a:t>
            </a:r>
            <a:endParaRPr/>
          </a:p>
        </p:txBody>
      </p:sp>
      <p:sp>
        <p:nvSpPr>
          <p:cNvPr id="122" name="Google Shape;122;p26"/>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2"/>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One Word </a:t>
            </a:r>
            <a:endParaRPr/>
          </a:p>
        </p:txBody>
      </p:sp>
      <p:sp>
        <p:nvSpPr>
          <p:cNvPr id="386" name="Google Shape;386;p62"/>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Take one minute of “I” and decide on a word that best reflects your experiences today.</a:t>
            </a:r>
            <a:endParaRPr/>
          </a:p>
          <a:p>
            <a:pPr marL="0" lvl="0" indent="0" algn="l" rtl="0">
              <a:spcBef>
                <a:spcPts val="640"/>
              </a:spcBef>
              <a:spcAft>
                <a:spcPts val="0"/>
              </a:spcAft>
              <a:buNone/>
            </a:pPr>
            <a:endParaRPr/>
          </a:p>
          <a:p>
            <a:pPr marL="0" lvl="0" indent="0" algn="l" rtl="0">
              <a:spcBef>
                <a:spcPts val="640"/>
              </a:spcBef>
              <a:spcAft>
                <a:spcPts val="0"/>
              </a:spcAft>
              <a:buNone/>
            </a:pPr>
            <a:r>
              <a:rPr lang="en-US"/>
              <a:t>Share your word round robin style.</a:t>
            </a:r>
            <a:endParaRPr/>
          </a:p>
          <a:p>
            <a:pPr marL="0" lvl="0" indent="0" algn="l" rtl="0">
              <a:spcBef>
                <a:spcPts val="640"/>
              </a:spcBef>
              <a:spcAft>
                <a:spcPts val="0"/>
              </a:spcAft>
              <a:buNone/>
            </a:pPr>
            <a:endParaRPr/>
          </a:p>
          <a:p>
            <a:pPr marL="0" lvl="0" indent="0" algn="l" rtl="0">
              <a:spcBef>
                <a:spcPts val="64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What is Social Emotional Learning</a:t>
            </a:r>
            <a:endParaRPr/>
          </a:p>
        </p:txBody>
      </p:sp>
      <p:sp>
        <p:nvSpPr>
          <p:cNvPr id="129" name="Google Shape;129;p2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a:solidFill>
                  <a:srgbClr val="666666"/>
                </a:solidFill>
              </a:rPr>
              <a:t>Social and emotional learning (SEL) is the process through which children </a:t>
            </a:r>
            <a:r>
              <a:rPr lang="en-US" sz="3000" b="1" u="sng">
                <a:solidFill>
                  <a:srgbClr val="666666"/>
                </a:solidFill>
              </a:rPr>
              <a:t>and</a:t>
            </a:r>
            <a:r>
              <a:rPr lang="en-US" sz="3000">
                <a:solidFill>
                  <a:srgbClr val="666666"/>
                </a:solidFill>
              </a:rPr>
              <a:t> adults understand and manage emotions, set and achieve positive goals, feel and show empathy for others, establish and maintain positive relationships, and make responsible decisions.</a:t>
            </a:r>
            <a:endParaRPr sz="3000">
              <a:solidFill>
                <a:srgbClr val="666666"/>
              </a:solidFill>
            </a:endParaRPr>
          </a:p>
          <a:p>
            <a:pPr marL="0" lvl="0" indent="0" algn="r" rtl="0">
              <a:spcBef>
                <a:spcPts val="0"/>
              </a:spcBef>
              <a:spcAft>
                <a:spcPts val="0"/>
              </a:spcAft>
              <a:buClr>
                <a:schemeClr val="dk1"/>
              </a:buClr>
              <a:buSzPts val="1100"/>
              <a:buFont typeface="Arial"/>
              <a:buNone/>
            </a:pPr>
            <a:r>
              <a:rPr lang="en-US" sz="1000"/>
              <a:t>https://casel.org/what-is-sel/</a:t>
            </a:r>
            <a:endParaRPr sz="1000"/>
          </a:p>
          <a:p>
            <a:pPr marL="0" lvl="0" indent="0" algn="l" rtl="0">
              <a:spcBef>
                <a:spcPts val="64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NYSED Goals</a:t>
            </a:r>
            <a:endParaRPr/>
          </a:p>
        </p:txBody>
      </p:sp>
      <p:sp>
        <p:nvSpPr>
          <p:cNvPr id="136" name="Google Shape;136;p2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a:solidFill>
                  <a:srgbClr val="434343"/>
                </a:solidFill>
              </a:rPr>
              <a:t>1. Develop self-awareness and self-management skills essential to success in school and in life.</a:t>
            </a:r>
            <a:endParaRPr sz="30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3000">
                <a:solidFill>
                  <a:srgbClr val="434343"/>
                </a:solidFill>
              </a:rPr>
              <a:t>2. Use social awareness and interpersonal skills to establish and maintain positive relationships.</a:t>
            </a:r>
            <a:endParaRPr sz="30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3000">
                <a:solidFill>
                  <a:srgbClr val="434343"/>
                </a:solidFill>
              </a:rPr>
              <a:t>3. Demonstrate ethical decision-making skills and responsible behaviors in personal, school, and community contexts.</a:t>
            </a:r>
            <a:endParaRPr sz="30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Why SEL?</a:t>
            </a:r>
            <a:r>
              <a:rPr lang="en-US" sz="1100" u="sng">
                <a:solidFill>
                  <a:schemeClr val="hlink"/>
                </a:solidFill>
                <a:latin typeface="Arial"/>
                <a:ea typeface="Arial"/>
                <a:cs typeface="Arial"/>
                <a:sym typeface="Arial"/>
                <a:hlinkClick r:id="rId3"/>
              </a:rPr>
              <a:t>Activity Materials</a:t>
            </a:r>
            <a:endParaRPr/>
          </a:p>
        </p:txBody>
      </p:sp>
      <p:sp>
        <p:nvSpPr>
          <p:cNvPr id="143" name="Google Shape;143;p29"/>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solidFill>
                  <a:srgbClr val="434343"/>
                </a:solidFill>
              </a:rPr>
              <a:t>What do the Statistics say?</a:t>
            </a:r>
            <a:endParaRPr>
              <a:solidFill>
                <a:srgbClr val="434343"/>
              </a:solidFill>
            </a:endParaRPr>
          </a:p>
          <a:p>
            <a:pPr marL="457200" lvl="0" indent="-431800" algn="l" rtl="0">
              <a:spcBef>
                <a:spcPts val="640"/>
              </a:spcBef>
              <a:spcAft>
                <a:spcPts val="0"/>
              </a:spcAft>
              <a:buClr>
                <a:srgbClr val="434343"/>
              </a:buClr>
              <a:buSzPts val="3200"/>
              <a:buChar char="•"/>
            </a:pPr>
            <a:r>
              <a:rPr lang="en-US">
                <a:solidFill>
                  <a:srgbClr val="434343"/>
                </a:solidFill>
              </a:rPr>
              <a:t>Count off by groups of 6</a:t>
            </a:r>
            <a:endParaRPr>
              <a:solidFill>
                <a:srgbClr val="434343"/>
              </a:solidFill>
            </a:endParaRPr>
          </a:p>
          <a:p>
            <a:pPr marL="457200" lvl="0" indent="-431800" algn="l" rtl="0">
              <a:spcBef>
                <a:spcPts val="0"/>
              </a:spcBef>
              <a:spcAft>
                <a:spcPts val="0"/>
              </a:spcAft>
              <a:buClr>
                <a:srgbClr val="434343"/>
              </a:buClr>
              <a:buSzPts val="3200"/>
              <a:buChar char="•"/>
            </a:pPr>
            <a:r>
              <a:rPr lang="en-US">
                <a:solidFill>
                  <a:srgbClr val="434343"/>
                </a:solidFill>
              </a:rPr>
              <a:t>Find your corresponding group number</a:t>
            </a:r>
            <a:endParaRPr>
              <a:solidFill>
                <a:srgbClr val="434343"/>
              </a:solidFill>
            </a:endParaRPr>
          </a:p>
          <a:p>
            <a:pPr marL="457200" lvl="0" indent="-431800" algn="l" rtl="0">
              <a:spcBef>
                <a:spcPts val="0"/>
              </a:spcBef>
              <a:spcAft>
                <a:spcPts val="0"/>
              </a:spcAft>
              <a:buClr>
                <a:srgbClr val="434343"/>
              </a:buClr>
              <a:buSzPts val="3200"/>
              <a:buChar char="•"/>
            </a:pPr>
            <a:r>
              <a:rPr lang="en-US">
                <a:solidFill>
                  <a:srgbClr val="434343"/>
                </a:solidFill>
              </a:rPr>
              <a:t>As a group share your individual statistics and then develop a summary based on all of the information you heard</a:t>
            </a:r>
            <a:endParaRPr>
              <a:solidFill>
                <a:srgbClr val="434343"/>
              </a:solidFill>
            </a:endParaRPr>
          </a:p>
          <a:p>
            <a:pPr marL="457200" lvl="0" indent="-431800" algn="l" rtl="0">
              <a:spcBef>
                <a:spcPts val="0"/>
              </a:spcBef>
              <a:spcAft>
                <a:spcPts val="0"/>
              </a:spcAft>
              <a:buClr>
                <a:srgbClr val="434343"/>
              </a:buClr>
              <a:buSzPts val="3200"/>
              <a:buChar char="•"/>
            </a:pPr>
            <a:r>
              <a:rPr lang="en-US">
                <a:solidFill>
                  <a:srgbClr val="434343"/>
                </a:solidFill>
              </a:rPr>
              <a:t>Share your summary with the large group</a:t>
            </a:r>
            <a:endParaRPr>
              <a:solidFill>
                <a:srgbClr val="434343"/>
              </a:solidFill>
            </a:endParaRPr>
          </a:p>
          <a:p>
            <a:pPr marL="0" lvl="0" indent="0" algn="l" rtl="0">
              <a:spcBef>
                <a:spcPts val="64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a:t>Why SEL? </a:t>
            </a:r>
            <a:r>
              <a:rPr lang="en-US" sz="3600"/>
              <a:t>College &amp; Career Readiness</a:t>
            </a:r>
            <a:endParaRPr/>
          </a:p>
        </p:txBody>
      </p:sp>
      <p:sp>
        <p:nvSpPr>
          <p:cNvPr id="149" name="Google Shape;149;p30"/>
          <p:cNvSpPr txBox="1">
            <a:spLocks noGrp="1"/>
          </p:cNvSpPr>
          <p:nvPr>
            <p:ph type="body" idx="1"/>
          </p:nvPr>
        </p:nvSpPr>
        <p:spPr>
          <a:xfrm>
            <a:off x="1581925" y="1411533"/>
            <a:ext cx="7250400" cy="110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Font typeface="Arial"/>
              <a:buNone/>
            </a:pPr>
            <a:r>
              <a:rPr lang="en-US">
                <a:solidFill>
                  <a:srgbClr val="0A091B"/>
                </a:solidFill>
              </a:rPr>
              <a:t>Of surveyed executives say skills such as </a:t>
            </a:r>
            <a:r>
              <a:rPr lang="en-US">
                <a:solidFill>
                  <a:srgbClr val="1A6C7E"/>
                </a:solidFill>
              </a:rPr>
              <a:t>problem-solving and communicating clearly</a:t>
            </a:r>
            <a:r>
              <a:rPr lang="en-US">
                <a:solidFill>
                  <a:srgbClr val="0078C0"/>
                </a:solidFill>
              </a:rPr>
              <a:t> </a:t>
            </a:r>
            <a:r>
              <a:rPr lang="en-US">
                <a:solidFill>
                  <a:srgbClr val="0A091B"/>
                </a:solidFill>
              </a:rPr>
              <a:t>are equally or more important than technical skills</a:t>
            </a:r>
            <a:endParaRPr>
              <a:solidFill>
                <a:schemeClr val="dk1"/>
              </a:solidFill>
            </a:endParaRPr>
          </a:p>
          <a:p>
            <a:pPr marL="0" lvl="0" indent="0" algn="l" rtl="0">
              <a:spcBef>
                <a:spcPts val="0"/>
              </a:spcBef>
              <a:spcAft>
                <a:spcPts val="0"/>
              </a:spcAft>
              <a:buNone/>
            </a:pPr>
            <a:endParaRPr sz="2400"/>
          </a:p>
        </p:txBody>
      </p:sp>
      <p:pic>
        <p:nvPicPr>
          <p:cNvPr id="150" name="Google Shape;150;p30" descr="1611_OCM-BOCES-IS.png"/>
          <p:cNvPicPr preferRelativeResize="0"/>
          <p:nvPr/>
        </p:nvPicPr>
        <p:blipFill rotWithShape="1">
          <a:blip r:embed="rId3">
            <a:alphaModFix/>
          </a:blip>
          <a:srcRect/>
          <a:stretch/>
        </p:blipFill>
        <p:spPr>
          <a:xfrm>
            <a:off x="1679700" y="6168233"/>
            <a:ext cx="5784600" cy="513900"/>
          </a:xfrm>
          <a:prstGeom prst="rect">
            <a:avLst/>
          </a:prstGeom>
          <a:noFill/>
          <a:ln>
            <a:noFill/>
          </a:ln>
        </p:spPr>
      </p:pic>
      <p:pic>
        <p:nvPicPr>
          <p:cNvPr id="151" name="Google Shape;151;p30"/>
          <p:cNvPicPr preferRelativeResize="0"/>
          <p:nvPr/>
        </p:nvPicPr>
        <p:blipFill>
          <a:blip r:embed="rId4">
            <a:alphaModFix/>
          </a:blip>
          <a:stretch>
            <a:fillRect/>
          </a:stretch>
        </p:blipFill>
        <p:spPr>
          <a:xfrm>
            <a:off x="1268925" y="2519933"/>
            <a:ext cx="6606149" cy="2736275"/>
          </a:xfrm>
          <a:prstGeom prst="rect">
            <a:avLst/>
          </a:prstGeom>
          <a:noFill/>
          <a:ln>
            <a:noFill/>
          </a:ln>
        </p:spPr>
      </p:pic>
      <p:sp>
        <p:nvSpPr>
          <p:cNvPr id="152" name="Google Shape;152;p30"/>
          <p:cNvSpPr txBox="1"/>
          <p:nvPr/>
        </p:nvSpPr>
        <p:spPr>
          <a:xfrm>
            <a:off x="311700" y="1470767"/>
            <a:ext cx="1084200" cy="9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134F5C"/>
                </a:solidFill>
                <a:latin typeface="Playfair Display"/>
                <a:ea typeface="Playfair Display"/>
                <a:cs typeface="Playfair Display"/>
                <a:sym typeface="Playfair Display"/>
              </a:rPr>
              <a:t>92%</a:t>
            </a:r>
            <a:endParaRPr sz="3600" b="1">
              <a:solidFill>
                <a:srgbClr val="134F5C"/>
              </a:solidFill>
              <a:latin typeface="Playfair Display"/>
              <a:ea typeface="Playfair Display"/>
              <a:cs typeface="Playfair Display"/>
              <a:sym typeface="Playfair Display"/>
            </a:endParaRPr>
          </a:p>
        </p:txBody>
      </p:sp>
      <p:sp>
        <p:nvSpPr>
          <p:cNvPr id="153" name="Google Shape;153;p30"/>
          <p:cNvSpPr txBox="1"/>
          <p:nvPr/>
        </p:nvSpPr>
        <p:spPr>
          <a:xfrm>
            <a:off x="6316425" y="5854233"/>
            <a:ext cx="27144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rgbClr val="0A091B"/>
                </a:solidFill>
                <a:latin typeface="Alice"/>
                <a:ea typeface="Alice"/>
                <a:cs typeface="Alice"/>
                <a:sym typeface="Alice"/>
              </a:rPr>
              <a:t>Source: Future of Jobs Report, World Economic Forum</a:t>
            </a:r>
            <a:endParaRPr sz="800">
              <a:latin typeface="Alice"/>
              <a:ea typeface="Alice"/>
              <a:cs typeface="Alice"/>
              <a:sym typeface="Alice"/>
            </a:endParaRPr>
          </a:p>
        </p:txBody>
      </p:sp>
      <p:sp>
        <p:nvSpPr>
          <p:cNvPr id="154" name="Google Shape;154;p30"/>
          <p:cNvSpPr/>
          <p:nvPr/>
        </p:nvSpPr>
        <p:spPr>
          <a:xfrm>
            <a:off x="240300" y="1529733"/>
            <a:ext cx="1227000" cy="991500"/>
          </a:xfrm>
          <a:prstGeom prst="homePlate">
            <a:avLst>
              <a:gd name="adj" fmla="val 50000"/>
            </a:avLst>
          </a:prstGeom>
          <a:noFill/>
          <a:ln w="9525" cap="flat" cmpd="sng">
            <a:solidFill>
              <a:srgbClr val="134F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30">
            <a:hlinkClick r:id="rId5"/>
          </p:cNvPr>
          <p:cNvPicPr preferRelativeResize="0"/>
          <p:nvPr/>
        </p:nvPicPr>
        <p:blipFill>
          <a:blip r:embed="rId6">
            <a:alphaModFix/>
          </a:blip>
          <a:stretch>
            <a:fillRect/>
          </a:stretch>
        </p:blipFill>
        <p:spPr>
          <a:xfrm>
            <a:off x="8171300" y="5199543"/>
            <a:ext cx="500375" cy="4910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311700" y="421233"/>
            <a:ext cx="8520600" cy="110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Why SEL? </a:t>
            </a:r>
            <a:r>
              <a:rPr lang="en-US" sz="3600"/>
              <a:t>College &amp; Career Readiness </a:t>
            </a:r>
            <a:endParaRPr sz="3600"/>
          </a:p>
        </p:txBody>
      </p:sp>
      <p:pic>
        <p:nvPicPr>
          <p:cNvPr id="161" name="Google Shape;161;p31" descr="1611_OCM-BOCES-IS.png"/>
          <p:cNvPicPr preferRelativeResize="0"/>
          <p:nvPr/>
        </p:nvPicPr>
        <p:blipFill rotWithShape="1">
          <a:blip r:embed="rId3">
            <a:alphaModFix/>
          </a:blip>
          <a:srcRect/>
          <a:stretch/>
        </p:blipFill>
        <p:spPr>
          <a:xfrm>
            <a:off x="1679700" y="6168233"/>
            <a:ext cx="5784600" cy="513900"/>
          </a:xfrm>
          <a:prstGeom prst="rect">
            <a:avLst/>
          </a:prstGeom>
          <a:noFill/>
          <a:ln>
            <a:noFill/>
          </a:ln>
        </p:spPr>
      </p:pic>
      <p:sp>
        <p:nvSpPr>
          <p:cNvPr id="162" name="Google Shape;162;p31"/>
          <p:cNvSpPr txBox="1"/>
          <p:nvPr/>
        </p:nvSpPr>
        <p:spPr>
          <a:xfrm>
            <a:off x="1296850" y="5800367"/>
            <a:ext cx="7696500" cy="52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Font typeface="Arial"/>
              <a:buNone/>
            </a:pPr>
            <a:r>
              <a:rPr lang="en-US" sz="800">
                <a:solidFill>
                  <a:srgbClr val="0A091B"/>
                </a:solidFill>
                <a:latin typeface="Alice"/>
                <a:ea typeface="Alice"/>
                <a:cs typeface="Alice"/>
                <a:sym typeface="Alice"/>
              </a:rPr>
              <a:t>Source: </a:t>
            </a:r>
            <a:r>
              <a:rPr lang="en-US" sz="800" i="1">
                <a:solidFill>
                  <a:srgbClr val="0A091B"/>
                </a:solidFill>
                <a:latin typeface="Alice"/>
                <a:ea typeface="Alice"/>
                <a:cs typeface="Alice"/>
                <a:sym typeface="Alice"/>
              </a:rPr>
              <a:t>Damon E. Jones, Mark Greenberg, and Max Crowley. Early Social-Emotional Functioning and Public Health: The Relationship Between Kindergarten Social Competence and Future Wellness. American Journal of Public Health: November 2015, Vol. 105, No. 11, pp. 2283-2290. </a:t>
            </a:r>
            <a:endParaRPr sz="800">
              <a:latin typeface="Alice"/>
              <a:ea typeface="Alice"/>
              <a:cs typeface="Alice"/>
              <a:sym typeface="Alice"/>
            </a:endParaRPr>
          </a:p>
        </p:txBody>
      </p:sp>
      <p:pic>
        <p:nvPicPr>
          <p:cNvPr id="163" name="Google Shape;163;p31"/>
          <p:cNvPicPr preferRelativeResize="0"/>
          <p:nvPr/>
        </p:nvPicPr>
        <p:blipFill>
          <a:blip r:embed="rId4">
            <a:alphaModFix/>
          </a:blip>
          <a:stretch>
            <a:fillRect/>
          </a:stretch>
        </p:blipFill>
        <p:spPr>
          <a:xfrm>
            <a:off x="914150" y="1633633"/>
            <a:ext cx="6819900" cy="3200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2413</Words>
  <Application>Microsoft Office PowerPoint</Application>
  <PresentationFormat>On-screen Show (4:3)</PresentationFormat>
  <Paragraphs>249</Paragraphs>
  <Slides>40</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Gentium Basic</vt:lpstr>
      <vt:lpstr>Open Sans</vt:lpstr>
      <vt:lpstr>Calibri</vt:lpstr>
      <vt:lpstr>Economica</vt:lpstr>
      <vt:lpstr>Arial</vt:lpstr>
      <vt:lpstr>PT Serif</vt:lpstr>
      <vt:lpstr>Playfair Display</vt:lpstr>
      <vt:lpstr>Alice</vt:lpstr>
      <vt:lpstr>Office Theme</vt:lpstr>
      <vt:lpstr>Luxe</vt:lpstr>
      <vt:lpstr>Social Emotional Learning  “You First” Approach</vt:lpstr>
      <vt:lpstr>Welcoming Activity</vt:lpstr>
      <vt:lpstr>Adult SEL CASEL Website and Resources</vt:lpstr>
      <vt:lpstr>What is Social Emotional Learning</vt:lpstr>
      <vt:lpstr>What is Social Emotional Learning</vt:lpstr>
      <vt:lpstr>NYSED Goals</vt:lpstr>
      <vt:lpstr>Why SEL?Activity Materials</vt:lpstr>
      <vt:lpstr>Why SEL? College &amp; Career Readiness</vt:lpstr>
      <vt:lpstr>Why SEL? College &amp; Career Readiness </vt:lpstr>
      <vt:lpstr>Why SEL? Achievement &amp; Behavior </vt:lpstr>
      <vt:lpstr>Why SEL? </vt:lpstr>
      <vt:lpstr>Why SEL? Financial  </vt:lpstr>
      <vt:lpstr>Why SEL? </vt:lpstr>
      <vt:lpstr>Why Adult SEL?</vt:lpstr>
      <vt:lpstr>Why Reflect on our own SEL Competencies? </vt:lpstr>
      <vt:lpstr>PowerPoint Presentation</vt:lpstr>
      <vt:lpstr>Self-Awareness</vt:lpstr>
      <vt:lpstr>Self-Awareness</vt:lpstr>
      <vt:lpstr>Self-Awareness Activity Activity Materials</vt:lpstr>
      <vt:lpstr>Self-Awareness Application</vt:lpstr>
      <vt:lpstr>Self-Management</vt:lpstr>
      <vt:lpstr>Self-Management</vt:lpstr>
      <vt:lpstr>Self-Management Common Mistakes</vt:lpstr>
      <vt:lpstr>Self-Management Activity</vt:lpstr>
      <vt:lpstr>Self-Management Application</vt:lpstr>
      <vt:lpstr>Relationship Skills</vt:lpstr>
      <vt:lpstr>Relationship Skills</vt:lpstr>
      <vt:lpstr>Relationship Skills Activity-Activity Materials</vt:lpstr>
      <vt:lpstr>Relationship Skills Application</vt:lpstr>
      <vt:lpstr>Social Awareness</vt:lpstr>
      <vt:lpstr>Social Awareness</vt:lpstr>
      <vt:lpstr>Social Awareness Activity</vt:lpstr>
      <vt:lpstr>Social Awareness Application</vt:lpstr>
      <vt:lpstr>Responsible Decision Making</vt:lpstr>
      <vt:lpstr>Responsible Decision Making</vt:lpstr>
      <vt:lpstr>Responsible Decision-Making ActivityActivity Materials </vt:lpstr>
      <vt:lpstr>Responsible Decision-Making Application</vt:lpstr>
      <vt:lpstr>Reflection and Action</vt:lpstr>
      <vt:lpstr>Reflection and Action</vt:lpstr>
      <vt:lpstr>One Word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Emotional Learning  “You First” Approach</dc:title>
  <dc:creator>Brenda Cussen</dc:creator>
  <cp:lastModifiedBy>Brenda Cussen</cp:lastModifiedBy>
  <cp:revision>1</cp:revision>
  <dcterms:modified xsi:type="dcterms:W3CDTF">2019-12-13T16:35:38Z</dcterms:modified>
</cp:coreProperties>
</file>