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954838" cy="9240838"/>
  <p:embeddedFontLs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659" cy="46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75" tIns="90775" rIns="90775" bIns="90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608" y="0"/>
            <a:ext cx="3013659" cy="46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75" tIns="90775" rIns="90775" bIns="90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128" cy="415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75" tIns="90775" rIns="90775" bIns="90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536"/>
            <a:ext cx="3013659" cy="46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75" tIns="90775" rIns="90775" bIns="90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608" y="8777536"/>
            <a:ext cx="3013659" cy="46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.sli.do/event/jsabdnxn/question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128" cy="415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Randi	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128" cy="4158692"/>
          </a:xfrm>
          <a:prstGeom prst="rect">
            <a:avLst/>
          </a:prstGeom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</a:t>
            </a:r>
            <a:endParaRPr/>
          </a:p>
        </p:txBody>
      </p:sp>
      <p:sp>
        <p:nvSpPr>
          <p:cNvPr id="122" name="Google Shape;1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1ea3c03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1ea3c03fd_0_9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000" cy="4158600"/>
          </a:xfrm>
          <a:prstGeom prst="rect">
            <a:avLst/>
          </a:prstGeom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</a:t>
            </a:r>
            <a:endParaRPr/>
          </a:p>
        </p:txBody>
      </p:sp>
      <p:sp>
        <p:nvSpPr>
          <p:cNvPr id="130" name="Google Shape;130;g61ea3c03fd_0_9:notes"/>
          <p:cNvSpPr txBox="1">
            <a:spLocks noGrp="1"/>
          </p:cNvSpPr>
          <p:nvPr>
            <p:ph type="sldNum" idx="12"/>
          </p:nvPr>
        </p:nvSpPr>
        <p:spPr>
          <a:xfrm>
            <a:off x="3939608" y="8777536"/>
            <a:ext cx="3013800" cy="461700"/>
          </a:xfrm>
          <a:prstGeom prst="rect">
            <a:avLst/>
          </a:prstGeom>
        </p:spPr>
        <p:txBody>
          <a:bodyPr spcFirstLastPara="1" wrap="square" lIns="90625" tIns="45300" rIns="90625" bIns="45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1ea3c03f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1ea3c03fd_0_19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000" cy="4158600"/>
          </a:xfrm>
          <a:prstGeom prst="rect">
            <a:avLst/>
          </a:prstGeom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Randi</a:t>
            </a:r>
            <a:endParaRPr/>
          </a:p>
        </p:txBody>
      </p:sp>
      <p:sp>
        <p:nvSpPr>
          <p:cNvPr id="139" name="Google Shape;139;g61ea3c03fd_0_19:notes"/>
          <p:cNvSpPr txBox="1">
            <a:spLocks noGrp="1"/>
          </p:cNvSpPr>
          <p:nvPr>
            <p:ph type="sldNum" idx="12"/>
          </p:nvPr>
        </p:nvSpPr>
        <p:spPr>
          <a:xfrm>
            <a:off x="3939608" y="8777536"/>
            <a:ext cx="3013800" cy="461700"/>
          </a:xfrm>
          <a:prstGeom prst="rect">
            <a:avLst/>
          </a:prstGeom>
        </p:spPr>
        <p:txBody>
          <a:bodyPr spcFirstLastPara="1" wrap="square" lIns="90625" tIns="45300" rIns="90625" bIns="45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1ea3c03f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1ea3c03fd_0_34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000" cy="4158600"/>
          </a:xfrm>
          <a:prstGeom prst="rect">
            <a:avLst/>
          </a:prstGeom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Randi</a:t>
            </a:r>
            <a:endParaRPr/>
          </a:p>
        </p:txBody>
      </p:sp>
      <p:sp>
        <p:nvSpPr>
          <p:cNvPr id="148" name="Google Shape;148;g61ea3c03fd_0_34:notes"/>
          <p:cNvSpPr txBox="1">
            <a:spLocks noGrp="1"/>
          </p:cNvSpPr>
          <p:nvPr>
            <p:ph type="sldNum" idx="12"/>
          </p:nvPr>
        </p:nvSpPr>
        <p:spPr>
          <a:xfrm>
            <a:off x="3939608" y="8777536"/>
            <a:ext cx="3013800" cy="461700"/>
          </a:xfrm>
          <a:prstGeom prst="rect">
            <a:avLst/>
          </a:prstGeom>
        </p:spPr>
        <p:txBody>
          <a:bodyPr spcFirstLastPara="1" wrap="square" lIns="90625" tIns="45300" rIns="90625" bIns="45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1ea3c03f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1ea3c03fd_0_42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000" cy="4158600"/>
          </a:xfrm>
          <a:prstGeom prst="rect">
            <a:avLst/>
          </a:prstGeom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Randi/Dan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https://admin.sli.do/event/jsabdnxn/questions</a:t>
            </a:r>
            <a:endParaRPr/>
          </a:p>
        </p:txBody>
      </p:sp>
      <p:sp>
        <p:nvSpPr>
          <p:cNvPr id="156" name="Google Shape;156;g61ea3c03fd_0_42:notes"/>
          <p:cNvSpPr txBox="1">
            <a:spLocks noGrp="1"/>
          </p:cNvSpPr>
          <p:nvPr>
            <p:ph type="sldNum" idx="12"/>
          </p:nvPr>
        </p:nvSpPr>
        <p:spPr>
          <a:xfrm>
            <a:off x="3939608" y="8777536"/>
            <a:ext cx="3013800" cy="461700"/>
          </a:xfrm>
          <a:prstGeom prst="rect">
            <a:avLst/>
          </a:prstGeom>
        </p:spPr>
        <p:txBody>
          <a:bodyPr spcFirstLastPara="1" wrap="square" lIns="90625" tIns="45300" rIns="90625" bIns="45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1ea3c03f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1ea3c03fd_0_49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000" cy="4158600"/>
          </a:xfrm>
          <a:prstGeom prst="rect">
            <a:avLst/>
          </a:prstGeom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Randi/Dan</a:t>
            </a:r>
            <a:endParaRPr/>
          </a:p>
        </p:txBody>
      </p:sp>
      <p:sp>
        <p:nvSpPr>
          <p:cNvPr id="164" name="Google Shape;164;g61ea3c03fd_0_49:notes"/>
          <p:cNvSpPr txBox="1">
            <a:spLocks noGrp="1"/>
          </p:cNvSpPr>
          <p:nvPr>
            <p:ph type="sldNum" idx="12"/>
          </p:nvPr>
        </p:nvSpPr>
        <p:spPr>
          <a:xfrm>
            <a:off x="3939608" y="8777536"/>
            <a:ext cx="3013800" cy="461700"/>
          </a:xfrm>
          <a:prstGeom prst="rect">
            <a:avLst/>
          </a:prstGeom>
        </p:spPr>
        <p:txBody>
          <a:bodyPr spcFirstLastPara="1" wrap="square" lIns="90625" tIns="45300" rIns="90625" bIns="45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128" cy="4158692"/>
          </a:xfrm>
          <a:prstGeom prst="rect">
            <a:avLst/>
          </a:prstGeom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Randi</a:t>
            </a: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000" cy="4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Randi</a:t>
            </a:r>
            <a:endParaRPr/>
          </a:p>
        </p:txBody>
      </p:sp>
      <p:sp>
        <p:nvSpPr>
          <p:cNvPr id="76" name="Google Shape;76;p3:notes"/>
          <p:cNvSpPr txBox="1">
            <a:spLocks noGrp="1"/>
          </p:cNvSpPr>
          <p:nvPr>
            <p:ph type="sldNum" idx="12"/>
          </p:nvPr>
        </p:nvSpPr>
        <p:spPr>
          <a:xfrm>
            <a:off x="3939608" y="8777536"/>
            <a:ext cx="301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128" cy="4158692"/>
          </a:xfrm>
          <a:prstGeom prst="rect">
            <a:avLst/>
          </a:prstGeom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Randi</a:t>
            </a:r>
            <a:endParaRPr b="1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Restorative practices</a:t>
            </a:r>
            <a:r>
              <a:rPr lang="en-US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has its roots in </a:t>
            </a:r>
            <a:r>
              <a:rPr lang="en-US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restorative justice</a:t>
            </a:r>
            <a:r>
              <a:rPr lang="en-US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, a way of looking at criminal </a:t>
            </a:r>
            <a:r>
              <a:rPr lang="en-US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justice</a:t>
            </a:r>
            <a:r>
              <a:rPr lang="en-US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that emphasizes repairing the harm done to people and relationships rather than only punishing offenders (Zehr, 1990). ... It was originally envisioned as a family empowerment process, not as </a:t>
            </a:r>
            <a:r>
              <a:rPr lang="en-US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restorative justice.</a:t>
            </a:r>
            <a:endParaRPr/>
          </a:p>
        </p:txBody>
      </p:sp>
      <p:sp>
        <p:nvSpPr>
          <p:cNvPr id="81" name="Google Shape;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128" cy="4158692"/>
          </a:xfrm>
          <a:prstGeom prst="rect">
            <a:avLst/>
          </a:prstGeom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Randi</a:t>
            </a: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128" cy="4158692"/>
          </a:xfrm>
          <a:prstGeom prst="rect">
            <a:avLst/>
          </a:prstGeom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</a:t>
            </a: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128" cy="4158692"/>
          </a:xfrm>
          <a:prstGeom prst="rect">
            <a:avLst/>
          </a:prstGeom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</a:t>
            </a:r>
            <a:endParaRPr/>
          </a:p>
        </p:txBody>
      </p:sp>
      <p:sp>
        <p:nvSpPr>
          <p:cNvPr id="102" name="Google Shape;1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000" cy="4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Dan</a:t>
            </a:r>
            <a:endParaRPr/>
          </a:p>
        </p:txBody>
      </p:sp>
      <p:sp>
        <p:nvSpPr>
          <p:cNvPr id="109" name="Google Shape;109;p9:notes"/>
          <p:cNvSpPr txBox="1">
            <a:spLocks noGrp="1"/>
          </p:cNvSpPr>
          <p:nvPr>
            <p:ph type="sldNum" idx="12"/>
          </p:nvPr>
        </p:nvSpPr>
        <p:spPr>
          <a:xfrm>
            <a:off x="3939608" y="8777536"/>
            <a:ext cx="301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94855" y="4388768"/>
            <a:ext cx="5565128" cy="4158692"/>
          </a:xfrm>
          <a:prstGeom prst="rect">
            <a:avLst/>
          </a:prstGeom>
        </p:spPr>
        <p:txBody>
          <a:bodyPr spcFirstLastPara="1" wrap="square" lIns="90775" tIns="90775" rIns="90775" bIns="90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</a:t>
            </a: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PP_MainTemplate_OC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descr="PP_BodyTempla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690915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4648200" y="1690915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PP_BodyTempla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457200" y="2374448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4645025" y="162582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4"/>
          </p:nvPr>
        </p:nvSpPr>
        <p:spPr>
          <a:xfrm>
            <a:off x="4645025" y="235630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 descr="PP_BodyTempla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 descr="PP_BodyTempla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 descr="PP_BodyTempla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575050" y="45448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57200" y="161653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 descr="PP_BodyTempla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 descr="PP_BodyTempla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 rot="5400000">
            <a:off x="2309018" y="-7018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 descr="PP_BodyTempla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 rot="5400000">
            <a:off x="4732337" y="235313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 rot="5400000">
            <a:off x="541338" y="37193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hesler@ocmboce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downs@ocmboces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rp.org/library/whatisrp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obyZY4Xza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okman Old Style"/>
              <a:buNone/>
            </a:pPr>
            <a:r>
              <a:rPr lang="en-US" sz="3600">
                <a:latin typeface="Bookman Old Style"/>
                <a:ea typeface="Bookman Old Style"/>
                <a:cs typeface="Bookman Old Style"/>
                <a:sym typeface="Bookman Old Style"/>
              </a:rPr>
              <a:t>Restorative Practices Overview  </a:t>
            </a:r>
            <a:endParaRPr sz="3600" b="1" i="0" u="none" strike="noStrike" cap="non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subTitle" idx="1"/>
          </p:nvPr>
        </p:nvSpPr>
        <p:spPr>
          <a:xfrm>
            <a:off x="1371600" y="292959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Randi Downs &amp;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Dan Hesler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dhesler@ocmboces.org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rdowns@ocmboces.org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000"/>
              <a:t>Fair Process</a:t>
            </a:r>
            <a:endParaRPr sz="4000"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457200" y="1313141"/>
            <a:ext cx="7865700" cy="4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Engagement</a:t>
            </a:r>
            <a:endParaRPr/>
          </a:p>
          <a:p>
            <a:pPr marL="91440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Explanation</a:t>
            </a:r>
            <a:endParaRPr/>
          </a:p>
          <a:p>
            <a:pPr marL="91440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Expectation Clarity 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38" y="4316013"/>
            <a:ext cx="25431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Restorative Practices Continuum </a:t>
            </a:r>
            <a:endParaRPr sz="3600"/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2625" y="4271723"/>
            <a:ext cx="5798775" cy="17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/>
          <p:nvPr/>
        </p:nvSpPr>
        <p:spPr>
          <a:xfrm>
            <a:off x="2014275" y="5866050"/>
            <a:ext cx="4314300" cy="67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80% Proactive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783025" y="1210425"/>
            <a:ext cx="2981324" cy="31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Trainings and Resources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 b="0">
                <a:solidFill>
                  <a:srgbClr val="000000"/>
                </a:solidFill>
              </a:rPr>
              <a:t>https://www.iirp.edu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457200" y="1690915"/>
            <a:ext cx="4038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/>
              <a:t>Introduction to Restorative Practices and Using Circles Effectively- Days 1 &amp; 2 </a:t>
            </a:r>
            <a:r>
              <a:rPr lang="en-US"/>
              <a:t> 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2"/>
          </p:nvPr>
        </p:nvSpPr>
        <p:spPr>
          <a:xfrm>
            <a:off x="4648200" y="1690915"/>
            <a:ext cx="4038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/>
              <a:t>Facilitating Restorative Conferences- Days 3 &amp; 4</a:t>
            </a:r>
            <a:endParaRPr sz="2400"/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7399" y="3160175"/>
            <a:ext cx="5129200" cy="29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457200" y="29217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OCM BOCES</a:t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300" y="2210925"/>
            <a:ext cx="6335301" cy="28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050" y="2572050"/>
            <a:ext cx="1885150" cy="23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43850"/>
            <a:ext cx="9144000" cy="34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1499250" y="542750"/>
            <a:ext cx="72735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</a:t>
            </a:r>
            <a:r>
              <a:rPr lang="en-US" sz="36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sz="3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4500" y="542750"/>
            <a:ext cx="4354999" cy="268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457200" y="1690915"/>
            <a:ext cx="4038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2"/>
          </p:nvPr>
        </p:nvSpPr>
        <p:spPr>
          <a:xfrm>
            <a:off x="4648200" y="1690915"/>
            <a:ext cx="4038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75" y="365625"/>
            <a:ext cx="8865225" cy="61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Restorative Practice</a:t>
            </a:r>
            <a:endParaRPr/>
          </a:p>
        </p:txBody>
      </p:sp>
      <p:sp>
        <p:nvSpPr>
          <p:cNvPr id="71" name="Google Shape;71;p12"/>
          <p:cNvSpPr txBox="1"/>
          <p:nvPr/>
        </p:nvSpPr>
        <p:spPr>
          <a:xfrm>
            <a:off x="940875" y="1730825"/>
            <a:ext cx="7861500" cy="2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 emerging field of study that enables people to restore and build community in an increasingly disconnected world.</a:t>
            </a:r>
            <a:r>
              <a:rPr lang="en-US" sz="30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-US" sz="3000" u="sng">
                <a:solidFill>
                  <a:srgbClr val="0097A7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www.iirp.org</a:t>
            </a:r>
            <a:r>
              <a:rPr lang="en-US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6038" y="3843025"/>
            <a:ext cx="4798778" cy="251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 descr="To learn more visit https://www.iirp.edu/" title="What is Restorative Practices?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600" y="964150"/>
            <a:ext cx="7270850" cy="49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History</a:t>
            </a:r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499" y="2104075"/>
            <a:ext cx="3818109" cy="408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457200" y="1690915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2"/>
          </p:nvPr>
        </p:nvSpPr>
        <p:spPr>
          <a:xfrm>
            <a:off x="4648200" y="1690915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825" y="647600"/>
            <a:ext cx="8610000" cy="54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90915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" y="95025"/>
            <a:ext cx="9144000" cy="66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410075" y="421350"/>
            <a:ext cx="8670900" cy="3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000" b="1">
                <a:solidFill>
                  <a:srgbClr val="990000"/>
                </a:solidFill>
              </a:rPr>
              <a:t>Restorative Practice </a:t>
            </a:r>
            <a:r>
              <a:rPr lang="en-US" sz="3000">
                <a:solidFill>
                  <a:srgbClr val="990000"/>
                </a:solidFill>
              </a:rPr>
              <a:t>identifies both proactive (building relationships and developing community) and reactive (repairing harm and restoring relationships) approaches (Davey, 2007).</a:t>
            </a:r>
            <a:endParaRPr sz="3000">
              <a:solidFill>
                <a:srgbClr val="990000"/>
              </a:solidFill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 amt="39000"/>
          </a:blip>
          <a:srcRect/>
          <a:stretch/>
        </p:blipFill>
        <p:spPr>
          <a:xfrm>
            <a:off x="60538" y="50850"/>
            <a:ext cx="9022925" cy="675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Restorative Practices</a:t>
            </a: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511800" y="1508353"/>
            <a:ext cx="8120400" cy="44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Fundamental Hypothesis/Social Discipline Window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Fair Process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Psychology of Affect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Restorative Practices Continuum</a:t>
            </a:r>
            <a:endParaRPr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Social Discipline Window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0" y="1690915"/>
            <a:ext cx="8229600" cy="4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775" y="1589050"/>
            <a:ext cx="6042575" cy="44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812_OCM_PP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On-screen Show (4:3)</PresentationFormat>
  <Paragraphs>56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Roboto</vt:lpstr>
      <vt:lpstr>Arial</vt:lpstr>
      <vt:lpstr>Calibri</vt:lpstr>
      <vt:lpstr>Cambria</vt:lpstr>
      <vt:lpstr>Bookman Old Style</vt:lpstr>
      <vt:lpstr>0812_OCM_PPtemplate</vt:lpstr>
      <vt:lpstr>Restorative Practices Overview  </vt:lpstr>
      <vt:lpstr>Restorative Practice</vt:lpstr>
      <vt:lpstr>PowerPoint Presentation</vt:lpstr>
      <vt:lpstr>History</vt:lpstr>
      <vt:lpstr>PowerPoint Presentation</vt:lpstr>
      <vt:lpstr>PowerPoint Presentation</vt:lpstr>
      <vt:lpstr>PowerPoint Presentation</vt:lpstr>
      <vt:lpstr>Restorative Practices</vt:lpstr>
      <vt:lpstr>Social Discipline Window</vt:lpstr>
      <vt:lpstr>Fair Process</vt:lpstr>
      <vt:lpstr>Restorative Practices Continuum </vt:lpstr>
      <vt:lpstr>Trainings and Resources  https://www.iirp.edu</vt:lpstr>
      <vt:lpstr>OCM BOCES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Restorative Practices Overview  </dc:title>
  <dc:creator>Brenda Cussen</dc:creator>
  <cp:lastModifiedBy>Brenda Cussen</cp:lastModifiedBy>
  <cp:revision>1</cp:revision>
  <dcterms:modified xsi:type="dcterms:W3CDTF">2019-12-13T15:55:32Z</dcterms:modified>
</cp:coreProperties>
</file>