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9" r:id="rId1"/>
  </p:sldMasterIdLst>
  <p:sldIdLst>
    <p:sldId id="256" r:id="rId2"/>
    <p:sldId id="267" r:id="rId3"/>
    <p:sldId id="268" r:id="rId4"/>
    <p:sldId id="269" r:id="rId5"/>
    <p:sldId id="257" r:id="rId6"/>
    <p:sldId id="266" r:id="rId7"/>
    <p:sldId id="263" r:id="rId8"/>
    <p:sldId id="260" r:id="rId9"/>
    <p:sldId id="261" r:id="rId10"/>
    <p:sldId id="262" r:id="rId11"/>
    <p:sldId id="265" r:id="rId12"/>
    <p:sldId id="270" r:id="rId13"/>
    <p:sldId id="271" r:id="rId14"/>
    <p:sldId id="264" r:id="rId1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221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62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52D8CD49-805D-485B-90EF-64D05191BB7A}" type="datetimeFigureOut">
              <a:rPr lang="en-US" smtClean="0"/>
              <a:t>12/13/2019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CBE6960E-57DA-4CFA-98AB-7135A5B289CC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155782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D8CD49-805D-485B-90EF-64D05191BB7A}" type="datetimeFigureOut">
              <a:rPr lang="en-US" smtClean="0"/>
              <a:t>12/13/2019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E6960E-57DA-4CFA-98AB-7135A5B289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99902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D8CD49-805D-485B-90EF-64D05191BB7A}" type="datetimeFigureOut">
              <a:rPr lang="en-US" smtClean="0"/>
              <a:t>12/13/2019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E6960E-57DA-4CFA-98AB-7135A5B289CC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9457071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D8CD49-805D-485B-90EF-64D05191BB7A}" type="datetimeFigureOut">
              <a:rPr lang="en-US" smtClean="0"/>
              <a:t>12/13/2019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E6960E-57DA-4CFA-98AB-7135A5B289CC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9209802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D8CD49-805D-485B-90EF-64D05191BB7A}" type="datetimeFigureOut">
              <a:rPr lang="en-US" smtClean="0"/>
              <a:t>12/13/2019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E6960E-57DA-4CFA-98AB-7135A5B289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401738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D8CD49-805D-485B-90EF-64D05191BB7A}" type="datetimeFigureOut">
              <a:rPr lang="en-US" smtClean="0"/>
              <a:t>12/13/2019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E6960E-57DA-4CFA-98AB-7135A5B289CC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2759943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D8CD49-805D-485B-90EF-64D05191BB7A}" type="datetimeFigureOut">
              <a:rPr lang="en-US" smtClean="0"/>
              <a:t>12/13/2019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E6960E-57DA-4CFA-98AB-7135A5B289CC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7251723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D8CD49-805D-485B-90EF-64D05191BB7A}" type="datetimeFigureOut">
              <a:rPr lang="en-US" smtClean="0"/>
              <a:t>12/13/2019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E6960E-57DA-4CFA-98AB-7135A5B289CC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3782115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D8CD49-805D-485B-90EF-64D05191BB7A}" type="datetimeFigureOut">
              <a:rPr lang="en-US" smtClean="0"/>
              <a:t>12/13/2019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E6960E-57DA-4CFA-98AB-7135A5B289CC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481106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D8CD49-805D-485B-90EF-64D05191BB7A}" type="datetimeFigureOut">
              <a:rPr lang="en-US" smtClean="0"/>
              <a:t>12/13/2019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E6960E-57DA-4CFA-98AB-7135A5B289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6320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D8CD49-805D-485B-90EF-64D05191BB7A}" type="datetimeFigureOut">
              <a:rPr lang="en-US" smtClean="0"/>
              <a:t>12/13/2019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E6960E-57DA-4CFA-98AB-7135A5B289CC}" type="slidenum">
              <a:rPr lang="en-US" smtClean="0"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508258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D8CD49-805D-485B-90EF-64D05191BB7A}" type="datetimeFigureOut">
              <a:rPr lang="en-US" smtClean="0"/>
              <a:t>12/13/2019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E6960E-57DA-4CFA-98AB-7135A5B289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25808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D8CD49-805D-485B-90EF-64D05191BB7A}" type="datetimeFigureOut">
              <a:rPr lang="en-US" smtClean="0"/>
              <a:t>12/13/2019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E6960E-57DA-4CFA-98AB-7135A5B289CC}" type="slidenum">
              <a:rPr lang="en-US" smtClean="0"/>
              <a:t>‹#›</a:t>
            </a:fld>
            <a:endParaRPr lang="en-US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675341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D8CD49-805D-485B-90EF-64D05191BB7A}" type="datetimeFigureOut">
              <a:rPr lang="en-US" smtClean="0"/>
              <a:t>12/13/2019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E6960E-57DA-4CFA-98AB-7135A5B289CC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331267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D8CD49-805D-485B-90EF-64D05191BB7A}" type="datetimeFigureOut">
              <a:rPr lang="en-US" smtClean="0"/>
              <a:t>12/13/2019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E6960E-57DA-4CFA-98AB-7135A5B289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9375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D8CD49-805D-485B-90EF-64D05191BB7A}" type="datetimeFigureOut">
              <a:rPr lang="en-US" smtClean="0"/>
              <a:t>12/13/2019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E6960E-57DA-4CFA-98AB-7135A5B289CC}" type="slidenum">
              <a:rPr lang="en-US" smtClean="0"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646073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D8CD49-805D-485B-90EF-64D05191BB7A}" type="datetimeFigureOut">
              <a:rPr lang="en-US" smtClean="0"/>
              <a:t>12/13/2019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E6960E-57DA-4CFA-98AB-7135A5B289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59077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52D8CD49-805D-485B-90EF-64D05191BB7A}" type="datetimeFigureOut">
              <a:rPr lang="en-US" smtClean="0"/>
              <a:t>12/13/2019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CBE6960E-57DA-4CFA-98AB-7135A5B289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83719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0" r:id="rId1"/>
    <p:sldLayoutId id="2147483691" r:id="rId2"/>
    <p:sldLayoutId id="2147483692" r:id="rId3"/>
    <p:sldLayoutId id="2147483693" r:id="rId4"/>
    <p:sldLayoutId id="2147483694" r:id="rId5"/>
    <p:sldLayoutId id="2147483695" r:id="rId6"/>
    <p:sldLayoutId id="2147483696" r:id="rId7"/>
    <p:sldLayoutId id="2147483697" r:id="rId8"/>
    <p:sldLayoutId id="2147483698" r:id="rId9"/>
    <p:sldLayoutId id="2147483699" r:id="rId10"/>
    <p:sldLayoutId id="2147483700" r:id="rId11"/>
    <p:sldLayoutId id="2147483701" r:id="rId12"/>
    <p:sldLayoutId id="2147483702" r:id="rId13"/>
    <p:sldLayoutId id="2147483703" r:id="rId14"/>
    <p:sldLayoutId id="2147483704" r:id="rId15"/>
    <p:sldLayoutId id="2147483705" r:id="rId16"/>
    <p:sldLayoutId id="2147483706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hyperlink" Target="http://www.cnyric.org/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mailto:royer@ocmboces.org" TargetMode="External"/><Relationship Id="rId2" Type="http://schemas.openxmlformats.org/officeDocument/2006/relationships/hyperlink" Target="mailto:Alarocca@ocmboces.org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pg"/><Relationship Id="rId4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NYSAA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Ryan </a:t>
            </a:r>
            <a:r>
              <a:rPr lang="en-US" dirty="0" err="1"/>
              <a:t>Oyer</a:t>
            </a:r>
            <a:r>
              <a:rPr lang="en-US" dirty="0"/>
              <a:t>, OCM BOCES, royer@ocmboces.org</a:t>
            </a:r>
          </a:p>
          <a:p>
            <a:r>
              <a:rPr lang="en-US" dirty="0"/>
              <a:t>Pam Culbertson, CNYRIC, pculbertson@cnyric.org</a:t>
            </a:r>
          </a:p>
          <a:p>
            <a:r>
              <a:rPr lang="en-US" dirty="0"/>
              <a:t>October 10, 2019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08067" y="118219"/>
            <a:ext cx="2484107" cy="8104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026182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45711" y="3332994"/>
            <a:ext cx="9333333" cy="177142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19757" y="2569153"/>
            <a:ext cx="7419975" cy="238125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306681" y="936575"/>
            <a:ext cx="216843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Cognos Level 2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22639" y="682183"/>
            <a:ext cx="2484107" cy="8104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417251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Access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Cognos Level 1</a:t>
            </a:r>
          </a:p>
          <a:p>
            <a:pPr lvl="1"/>
            <a:r>
              <a:rPr lang="en-US" sz="3200" dirty="0"/>
              <a:t>RIC – District Administration Approval</a:t>
            </a:r>
          </a:p>
          <a:p>
            <a:r>
              <a:rPr lang="en-US" sz="3600" dirty="0"/>
              <a:t>Cognos Level 2</a:t>
            </a:r>
          </a:p>
          <a:p>
            <a:pPr lvl="1"/>
            <a:r>
              <a:rPr lang="en-US" sz="3200" dirty="0"/>
              <a:t>NYSED Portal - Superintendent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24741" y="698136"/>
            <a:ext cx="2484107" cy="8104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339738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NYSAA Musts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Identify who is responsible for Technology Implementation(downloading new software)</a:t>
            </a:r>
          </a:p>
          <a:p>
            <a:endParaRPr lang="en-US" dirty="0"/>
          </a:p>
          <a:p>
            <a:r>
              <a:rPr lang="en-US" dirty="0"/>
              <a:t>Identify who is responsible for roster management</a:t>
            </a:r>
          </a:p>
          <a:p>
            <a:endParaRPr lang="en-US" dirty="0"/>
          </a:p>
          <a:p>
            <a:r>
              <a:rPr lang="en-US" dirty="0"/>
              <a:t>Double Check NYSAA Administration Grade Level against Student’s Birthdate</a:t>
            </a:r>
          </a:p>
          <a:p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24741" y="698136"/>
            <a:ext cx="2484107" cy="8104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372732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CNYRIC District </a:t>
            </a:r>
            <a:br>
              <a:rPr lang="en-US" dirty="0"/>
            </a:br>
            <a:r>
              <a:rPr lang="en-US" dirty="0"/>
              <a:t>Data Coordinator Contacts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95401" y="2556932"/>
            <a:ext cx="9990908" cy="3318936"/>
          </a:xfrm>
        </p:spPr>
        <p:txBody>
          <a:bodyPr/>
          <a:lstStyle/>
          <a:p>
            <a:r>
              <a:rPr lang="en-US" dirty="0">
                <a:hlinkClick r:id="rId2"/>
              </a:rPr>
              <a:t>www.cnyric.org</a:t>
            </a:r>
            <a:endParaRPr lang="en-US" dirty="0"/>
          </a:p>
          <a:p>
            <a:endParaRPr lang="en-US" dirty="0"/>
          </a:p>
        </p:txBody>
      </p:sp>
      <p:grpSp>
        <p:nvGrpSpPr>
          <p:cNvPr id="17" name="Group 16"/>
          <p:cNvGrpSpPr/>
          <p:nvPr/>
        </p:nvGrpSpPr>
        <p:grpSpPr>
          <a:xfrm>
            <a:off x="1526584" y="2659787"/>
            <a:ext cx="9509346" cy="2982650"/>
            <a:chOff x="1526584" y="2659787"/>
            <a:chExt cx="9509346" cy="2982650"/>
          </a:xfrm>
        </p:grpSpPr>
        <p:sp>
          <p:nvSpPr>
            <p:cNvPr id="5" name="Right Arrow 4"/>
            <p:cNvSpPr/>
            <p:nvPr/>
          </p:nvSpPr>
          <p:spPr>
            <a:xfrm rot="10800000">
              <a:off x="3193458" y="4557848"/>
              <a:ext cx="1070175" cy="365760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5" name="Group 14"/>
            <p:cNvGrpSpPr/>
            <p:nvPr/>
          </p:nvGrpSpPr>
          <p:grpSpPr>
            <a:xfrm>
              <a:off x="1526584" y="2659787"/>
              <a:ext cx="9509346" cy="2982650"/>
              <a:chOff x="1526584" y="2659787"/>
              <a:chExt cx="9509346" cy="2982650"/>
            </a:xfrm>
          </p:grpSpPr>
          <p:pic>
            <p:nvPicPr>
              <p:cNvPr id="4" name="Picture 3"/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526584" y="3116987"/>
                <a:ext cx="1666875" cy="2505075"/>
              </a:xfrm>
              <a:prstGeom prst="rect">
                <a:avLst/>
              </a:prstGeom>
            </p:spPr>
          </p:pic>
          <p:pic>
            <p:nvPicPr>
              <p:cNvPr id="6" name="Picture 5"/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4360678" y="2659787"/>
                <a:ext cx="3000375" cy="457200"/>
              </a:xfrm>
              <a:prstGeom prst="rect">
                <a:avLst/>
              </a:prstGeom>
            </p:spPr>
          </p:pic>
          <p:pic>
            <p:nvPicPr>
              <p:cNvPr id="12" name="Picture 11"/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4360678" y="3480262"/>
                <a:ext cx="3609975" cy="2162175"/>
              </a:xfrm>
              <a:prstGeom prst="rect">
                <a:avLst/>
              </a:prstGeom>
            </p:spPr>
          </p:pic>
          <p:sp>
            <p:nvSpPr>
              <p:cNvPr id="9" name="Right Arrow 8"/>
              <p:cNvSpPr/>
              <p:nvPr/>
            </p:nvSpPr>
            <p:spPr>
              <a:xfrm rot="10800000">
                <a:off x="5718654" y="4186644"/>
                <a:ext cx="1521229" cy="365760"/>
              </a:xfrm>
              <a:prstGeom prst="rightArrow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" name="TextBox 9"/>
              <p:cNvSpPr txBox="1"/>
              <p:nvPr/>
            </p:nvSpPr>
            <p:spPr>
              <a:xfrm>
                <a:off x="7112362" y="3208107"/>
                <a:ext cx="3923568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dirty="0"/>
                  <a:t>Select district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dirty="0"/>
                  <a:t>“Data Services Contacts” section</a:t>
                </a:r>
              </a:p>
            </p:txBody>
          </p:sp>
        </p:grpSp>
      </p:grpSp>
      <p:pic>
        <p:nvPicPr>
          <p:cNvPr id="16" name="Picture 1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11679" y="698136"/>
            <a:ext cx="2484107" cy="8104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047650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Questions</a:t>
            </a:r>
          </a:p>
        </p:txBody>
      </p:sp>
      <p:pic>
        <p:nvPicPr>
          <p:cNvPr id="4" name="Picture 3" descr="Sondaggi – ROSEBUD – Arts, Critique, Journalism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7250" y="2979964"/>
            <a:ext cx="2857500" cy="28575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24741" y="706048"/>
            <a:ext cx="2484107" cy="8104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675799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Training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95402" y="2436470"/>
            <a:ext cx="9601196" cy="3865771"/>
          </a:xfrm>
        </p:spPr>
        <p:txBody>
          <a:bodyPr>
            <a:normAutofit lnSpcReduction="10000"/>
          </a:bodyPr>
          <a:lstStyle/>
          <a:p>
            <a:r>
              <a:rPr lang="en-US" dirty="0"/>
              <a:t>Test Administration Trainers</a:t>
            </a:r>
          </a:p>
          <a:p>
            <a:pPr lvl="2"/>
            <a:r>
              <a:rPr lang="en-US" dirty="0"/>
              <a:t>Alison </a:t>
            </a:r>
            <a:r>
              <a:rPr lang="en-US" dirty="0" err="1"/>
              <a:t>LaRocca</a:t>
            </a:r>
            <a:r>
              <a:rPr lang="en-US" dirty="0"/>
              <a:t>- </a:t>
            </a:r>
            <a:r>
              <a:rPr lang="en-US" dirty="0">
                <a:hlinkClick r:id="rId2"/>
              </a:rPr>
              <a:t>Alarocca@ocmboces.org</a:t>
            </a:r>
            <a:endParaRPr lang="en-US" dirty="0"/>
          </a:p>
          <a:p>
            <a:pPr lvl="2"/>
            <a:r>
              <a:rPr lang="en-US" dirty="0"/>
              <a:t>Ryan Oyer- </a:t>
            </a:r>
            <a:r>
              <a:rPr lang="en-US" dirty="0">
                <a:hlinkClick r:id="rId3"/>
              </a:rPr>
              <a:t>royer@ocmboces.org</a:t>
            </a:r>
            <a:r>
              <a:rPr lang="en-US" dirty="0"/>
              <a:t> </a:t>
            </a:r>
          </a:p>
          <a:p>
            <a:r>
              <a:rPr lang="en-US" dirty="0"/>
              <a:t>Testing Dates</a:t>
            </a:r>
          </a:p>
          <a:p>
            <a:pPr lvl="2"/>
            <a:r>
              <a:rPr lang="en-US" dirty="0"/>
              <a:t>New Teacher Training(New to NYSAA)- January 17</a:t>
            </a:r>
            <a:r>
              <a:rPr lang="en-US" baseline="30000" dirty="0"/>
              <a:t>th</a:t>
            </a:r>
            <a:r>
              <a:rPr lang="en-US" dirty="0"/>
              <a:t> 8:30-3:00 Main Campus</a:t>
            </a:r>
          </a:p>
          <a:p>
            <a:pPr lvl="2"/>
            <a:r>
              <a:rPr lang="en-US" dirty="0"/>
              <a:t>Veteran Teacher Training-January 23</a:t>
            </a:r>
            <a:r>
              <a:rPr lang="en-US" baseline="30000" dirty="0"/>
              <a:t>rd</a:t>
            </a:r>
            <a:r>
              <a:rPr lang="en-US" dirty="0"/>
              <a:t> 8:30-3:00 LGI Room @ Thompson Road</a:t>
            </a:r>
          </a:p>
          <a:p>
            <a:r>
              <a:rPr lang="en-US" dirty="0"/>
              <a:t>Prior to Training</a:t>
            </a:r>
          </a:p>
          <a:p>
            <a:pPr lvl="2"/>
            <a:r>
              <a:rPr lang="en-US" dirty="0"/>
              <a:t>Teachers MUST be added as users in Educator Portal</a:t>
            </a:r>
          </a:p>
          <a:p>
            <a:pPr lvl="2"/>
            <a:r>
              <a:rPr lang="en-US" dirty="0"/>
              <a:t>Rosters Assigned to Teachers</a:t>
            </a:r>
          </a:p>
          <a:p>
            <a:pPr lvl="2"/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06936" y="706046"/>
            <a:ext cx="2484107" cy="8104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848510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NYSAA News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Technology Update</a:t>
            </a:r>
          </a:p>
          <a:p>
            <a:pPr lvl="1"/>
            <a:r>
              <a:rPr lang="en-US" dirty="0"/>
              <a:t>Kite Client needs to be removed and reinstalled</a:t>
            </a:r>
          </a:p>
          <a:p>
            <a:pPr marL="457200" lvl="1" indent="0">
              <a:buNone/>
            </a:pPr>
            <a:endParaRPr lang="en-US" dirty="0"/>
          </a:p>
          <a:p>
            <a:r>
              <a:rPr lang="en-US" dirty="0"/>
              <a:t>Student Learning Profiles</a:t>
            </a:r>
          </a:p>
          <a:p>
            <a:pPr lvl="1"/>
            <a:r>
              <a:rPr lang="en-US" dirty="0"/>
              <a:t>Describes student skills as they relate to each essential element</a:t>
            </a:r>
          </a:p>
          <a:p>
            <a:pPr lvl="1"/>
            <a:r>
              <a:rPr lang="en-US" dirty="0"/>
              <a:t>Became available in Educator Portal September 25th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06936" y="706046"/>
            <a:ext cx="2484107" cy="8104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78962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Student Learning Profiles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743755" y="2557463"/>
            <a:ext cx="6704490" cy="331787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3872" y="710668"/>
            <a:ext cx="2484107" cy="8104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231831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NYSAA Data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Enrollment</a:t>
            </a:r>
          </a:p>
          <a:p>
            <a:r>
              <a:rPr lang="en-US" dirty="0"/>
              <a:t>Grade Level 13 (K-6 Elementary) or 14 (7-12 Secondary) - Ungraded</a:t>
            </a:r>
          </a:p>
          <a:p>
            <a:r>
              <a:rPr lang="en-US" dirty="0"/>
              <a:t>Program Service Code 0220, Eligible for Alternate Assessment</a:t>
            </a:r>
          </a:p>
          <a:p>
            <a:r>
              <a:rPr lang="en-US" dirty="0"/>
              <a:t>Type of Disability</a:t>
            </a:r>
          </a:p>
          <a:p>
            <a:r>
              <a:rPr lang="en-US" dirty="0"/>
              <a:t>Birth Date – Match with Age Ranges for Testing on NYSAA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06936" y="706046"/>
            <a:ext cx="2484107" cy="8104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38454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NYSAA Due Dates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NYSED One-Time Pull – Thursday, November 7, 2019</a:t>
            </a:r>
          </a:p>
          <a:p>
            <a:pPr lvl="1"/>
            <a:r>
              <a:rPr lang="en-US" sz="2400" dirty="0"/>
              <a:t>KITE System Automatically Populated</a:t>
            </a:r>
          </a:p>
          <a:p>
            <a:pPr lvl="1"/>
            <a:r>
              <a:rPr lang="en-US" sz="2400" dirty="0"/>
              <a:t>Students identified as NYSAA-eligible for loading of final enrollment file to Educator Portal Program Service Code 0220, Eligible for Alternate Assessment – November 18, 2019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06935" y="711199"/>
            <a:ext cx="2484107" cy="8104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821802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06435" y="1289821"/>
            <a:ext cx="2476500" cy="399097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27173" y="1151708"/>
            <a:ext cx="4152900" cy="4267200"/>
          </a:xfrm>
          <a:prstGeom prst="rect">
            <a:avLst/>
          </a:prstGeom>
        </p:spPr>
      </p:pic>
      <p:sp>
        <p:nvSpPr>
          <p:cNvPr id="6" name="Right Arrow 5"/>
          <p:cNvSpPr/>
          <p:nvPr/>
        </p:nvSpPr>
        <p:spPr>
          <a:xfrm>
            <a:off x="824148" y="3732415"/>
            <a:ext cx="1521229" cy="36576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ight Arrow 6"/>
          <p:cNvSpPr/>
          <p:nvPr/>
        </p:nvSpPr>
        <p:spPr>
          <a:xfrm rot="20169422">
            <a:off x="5657405" y="5626530"/>
            <a:ext cx="1521229" cy="36576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883525" y="782376"/>
            <a:ext cx="216843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Cognos Level 1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97142" y="600687"/>
            <a:ext cx="1615522" cy="5270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813554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883525" y="782376"/>
            <a:ext cx="216843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Cognos Level 1</a:t>
            </a:r>
          </a:p>
        </p:txBody>
      </p:sp>
      <p:grpSp>
        <p:nvGrpSpPr>
          <p:cNvPr id="9" name="Group 8"/>
          <p:cNvGrpSpPr/>
          <p:nvPr/>
        </p:nvGrpSpPr>
        <p:grpSpPr>
          <a:xfrm>
            <a:off x="659127" y="1833562"/>
            <a:ext cx="10847619" cy="3914286"/>
            <a:chOff x="659127" y="1833562"/>
            <a:chExt cx="10847619" cy="3914286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659127" y="1833562"/>
              <a:ext cx="10847619" cy="3914286"/>
            </a:xfrm>
            <a:prstGeom prst="rect">
              <a:avLst/>
            </a:prstGeom>
          </p:spPr>
        </p:pic>
        <p:sp>
          <p:nvSpPr>
            <p:cNvPr id="8" name="TextBox 7"/>
            <p:cNvSpPr txBox="1"/>
            <p:nvPr/>
          </p:nvSpPr>
          <p:spPr>
            <a:xfrm>
              <a:off x="5473337" y="5172891"/>
              <a:ext cx="509452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/>
                <a:t>Sec</a:t>
              </a:r>
            </a:p>
          </p:txBody>
        </p:sp>
      </p:grpSp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22639" y="682183"/>
            <a:ext cx="2484107" cy="8104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323104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32391" y="2590454"/>
            <a:ext cx="3448050" cy="188595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84217" y="2508712"/>
            <a:ext cx="1943100" cy="36195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85515" y="2590454"/>
            <a:ext cx="3971925" cy="704850"/>
          </a:xfrm>
          <a:prstGeom prst="rect">
            <a:avLst/>
          </a:prstGeom>
        </p:spPr>
      </p:pic>
      <p:sp>
        <p:nvSpPr>
          <p:cNvPr id="9" name="Right Arrow 8"/>
          <p:cNvSpPr/>
          <p:nvPr/>
        </p:nvSpPr>
        <p:spPr>
          <a:xfrm rot="10800000">
            <a:off x="6422364" y="3600450"/>
            <a:ext cx="1521229" cy="36576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1071549" y="936575"/>
            <a:ext cx="216843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Cognos Level 2</a:t>
            </a:r>
          </a:p>
        </p:txBody>
      </p:sp>
      <p:sp>
        <p:nvSpPr>
          <p:cNvPr id="11" name="Right Arrow 10"/>
          <p:cNvSpPr/>
          <p:nvPr/>
        </p:nvSpPr>
        <p:spPr>
          <a:xfrm rot="11875084">
            <a:off x="3036002" y="4701541"/>
            <a:ext cx="1521229" cy="36576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22639" y="682183"/>
            <a:ext cx="2484107" cy="8104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2453161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117</TotalTime>
  <Words>280</Words>
  <Application>Microsoft Office PowerPoint</Application>
  <PresentationFormat>Widescreen</PresentationFormat>
  <Paragraphs>53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7" baseType="lpstr">
      <vt:lpstr>Arial</vt:lpstr>
      <vt:lpstr>Garamond</vt:lpstr>
      <vt:lpstr>Organic</vt:lpstr>
      <vt:lpstr>NYSAA</vt:lpstr>
      <vt:lpstr>Training</vt:lpstr>
      <vt:lpstr>NYSAA News</vt:lpstr>
      <vt:lpstr>Student Learning Profiles</vt:lpstr>
      <vt:lpstr>NYSAA Data </vt:lpstr>
      <vt:lpstr>NYSAA Due Dates </vt:lpstr>
      <vt:lpstr>PowerPoint Presentation</vt:lpstr>
      <vt:lpstr>PowerPoint Presentation</vt:lpstr>
      <vt:lpstr>PowerPoint Presentation</vt:lpstr>
      <vt:lpstr>PowerPoint Presentation</vt:lpstr>
      <vt:lpstr>Access</vt:lpstr>
      <vt:lpstr>NYSAA Musts</vt:lpstr>
      <vt:lpstr>CNYRIC District  Data Coordinator Contacts</vt:lpstr>
      <vt:lpstr>Questions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Pamela Culbertson</dc:creator>
  <cp:lastModifiedBy>Brenda Cussen</cp:lastModifiedBy>
  <cp:revision>20</cp:revision>
  <dcterms:created xsi:type="dcterms:W3CDTF">2018-10-23T19:00:23Z</dcterms:created>
  <dcterms:modified xsi:type="dcterms:W3CDTF">2019-12-13T15:54:46Z</dcterms:modified>
</cp:coreProperties>
</file>