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1198C6-36EF-41AF-8690-3A3B1517CC44}">
  <a:tblStyle styleId="{0A1198C6-36EF-41AF-8690-3A3B1517CC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c58b18731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c58b18731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63dd50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c63dd502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c58b1873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c58b1873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ctrTitle"/>
          </p:nvPr>
        </p:nvSpPr>
        <p:spPr>
          <a:xfrm>
            <a:off x="477600" y="630225"/>
            <a:ext cx="82257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"/>
              <a:t>Functional Behavior Assessments/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"/>
              <a:t>Behavior Intervention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"/>
              <a:t>Plans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" sz="3000"/>
              <a:t>December 2019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2338800" y="58822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Staff Trainings: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Internal BOCES: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SW are trained on a regular basis by the psychologist regarding FBA data and Progress Monitoring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BIP reviews are done as needed with changes/ addendums documented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Annual summaries reviewed at annual CSE mtgs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2"/>
          </p:nvPr>
        </p:nvSpPr>
        <p:spPr>
          <a:xfrm>
            <a:off x="5678126" y="1498650"/>
            <a:ext cx="3465900" cy="31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Through CETAS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Trainings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Support in evaluation and writing formal BIPs based on FBA evaluation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Support with data sheets and monitoring 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Checks and balances regarding state regulations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50668" y="210877"/>
            <a:ext cx="8229600" cy="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FBA Must Haves:                                                  BIP Must Haves:         </a:t>
            </a:r>
            <a:endParaRPr/>
          </a:p>
        </p:txBody>
      </p:sp>
      <p:graphicFrame>
        <p:nvGraphicFramePr>
          <p:cNvPr id="160" name="Google Shape;160;p27"/>
          <p:cNvGraphicFramePr/>
          <p:nvPr/>
        </p:nvGraphicFramePr>
        <p:xfrm>
          <a:off x="762000" y="45720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{0A1198C6-36EF-41AF-8690-3A3B1517CC44}</a:tableStyleId>
              </a:tblPr>
              <a:tblGrid>
                <a:gridCol w="24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Obtain parental consent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Contact student’s home district to request parental consent for completion of an FBA/BIP.</a:t>
                      </a:r>
                      <a:endParaRPr/>
                    </a:p>
                    <a:p>
                      <a:pPr marL="254000" marR="0" lvl="0" indent="-254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Noto Sans Symbols"/>
                        <a:buChar char="∙"/>
                      </a:pPr>
                      <a:r>
                        <a:rPr lang="en" sz="500" u="none" strike="noStrike" cap="none"/>
                        <a:t>District will ask if the parent has been notified </a:t>
                      </a:r>
                      <a:endParaRPr/>
                    </a:p>
                    <a:p>
                      <a:pPr marL="254000" marR="0" lvl="0" indent="-254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Noto Sans Symbols"/>
                        <a:buChar char="∙"/>
                      </a:pPr>
                      <a:r>
                        <a:rPr lang="en" sz="500" u="none" strike="noStrike" cap="none"/>
                        <a:t>District may ask for a written justification for an FBA</a:t>
                      </a:r>
                      <a:endParaRPr/>
                    </a:p>
                    <a:p>
                      <a:pPr marL="254000" marR="0" lvl="0" indent="-254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Noto Sans Symbols"/>
                        <a:buChar char="∙"/>
                      </a:pPr>
                      <a:r>
                        <a:rPr lang="en" sz="500" u="none" strike="noStrike" cap="none"/>
                        <a:t>Follow-up with district monthly to monitor status of consent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Identify the behavior in concrete terms (observable, measurable, concrete language)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Behavior should be identified as a team (staff members working with student)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Identify contextual factors that contribute to the behavior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Collect data and gather information 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Identify sequence of events that reliably predict the behavior (Antecedent Events, Setting Events, Maintaining Consequences)   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Direct observation of student – Collect Baseline Data. Observe student for at least 10-20 minutes across settings over at least three occasions or until data is stable. Data should address frequency, duration, latency, intensity. 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Complete interviews with teacher, parent and student (if appropriate)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Complete motivation / behavior checklists 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Review student records (academic, behavior, assessments, medical)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Generate hypotheses statements  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Global Hypothesis:  “(Student) is a young person who enjoys…. And is interested or successful in ….   Student might benefit from….”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Specific Hypothesis:  “When (describe context), this student (describe behavior) to (get / avoid consequences). This pattern is more likely to occur when…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Build a “Competing Behavior Pathway” to identify possible elements of a behavioral intervention plan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Includes setting event, triggering antecedent, desired / problem / replacement behaviors and maintaining consequences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Replacement behavior should ultimately lead to desired behavior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Replacement behavior and problem behavior must have the same function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Replacement behavior must be easier or more motivating for the student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Determine need for development of a Behavior Intervention Plan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33550" marR="335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Review following guidelines to determine next steps: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 The CSE or CPSE shall consider the development of a BIP, as such term is defined in 200.1(mmm) for a student with a disability when: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(i) the student exhibits persistent behaviors that impede his or her learning or that of others, despite consistently implemented general school-wide or classroom-wide interventions;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(ii) the student’s behavior places the student or others at risk of harm or injury;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(iii) the CSE or CPSE is considering more restrictive programs or placements as a result of the student’s behavior.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Section 201.3 If the manifestation team makes the determination that the behavior was a manifestation of the student’s disability – conduct and implement and /or modify the BIP. </a:t>
                      </a:r>
                      <a:endParaRPr/>
                    </a:p>
                  </a:txBody>
                  <a:tcPr marL="33550" marR="3355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61" name="Google Shape;161;p27"/>
          <p:cNvGraphicFramePr/>
          <p:nvPr/>
        </p:nvGraphicFramePr>
        <p:xfrm>
          <a:off x="4648200" y="45720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{0A1198C6-36EF-41AF-8690-3A3B1517CC44}</a:tableStyleId>
              </a:tblPr>
              <a:tblGrid>
                <a:gridCol w="28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A Behavioral Intervention Plan must include: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Baseline measure of problem behavior, including frequency, duration, intensity and / or latency of targeted behaviors. Baseline measure must include data taken across activities, settings, people and times of day.  Baseline will be used as a standard to evaluate intervention effectiveness. 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Expected behavioral changes (general outcome, long and short-term goals, maintenance &amp; generalization)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What methods will be used to measure and monitor progress toward goals (How will progress be recorded, at what frequency and by whom?)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What form will data be collected, displayed and shared in?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Create decision rules / criteria to determine if the BIP should be maintained, faded, modified or discontinued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Determine individual responsible for monitoring progress and integrity of implementation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Intervention Strategies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Strategies to alter antecedent events and prevent the occurrence of behaviors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Strategies to teach individual alternative and adaptive behaviors to the student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Provision of consequences for targeted inappropriate behavior(s)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Provision of alternative, acceptable behaviors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Procedural steps for crisis intervention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BIP must include the individual(s) responsible for each step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Schedule to measure effectiveness of the interventions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Must include frequency, duration and intensity of targeted behaviors at scheduled intervals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Progress Monitoring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Implementation must include regular progress monitoring of frequency, duration and intensity of behavioral intervention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BIP must specify how frequently progress should be monitored and reviewed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 </a:t>
                      </a:r>
                      <a:endParaRPr/>
                    </a:p>
                  </a:txBody>
                  <a:tcPr marL="42500" marR="425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5"/>
                        <a:buFont typeface="Arial"/>
                        <a:buNone/>
                      </a:pPr>
                      <a:r>
                        <a:rPr lang="en" sz="500" u="none" strike="noStrike" cap="none"/>
                        <a:t>A student’s need for a behavioral intervention plan must be documented on the student’s IEP and reviewed at least annually by the CSE / CPSE</a:t>
                      </a:r>
                      <a:endParaRPr/>
                    </a:p>
                  </a:txBody>
                  <a:tcPr marL="42500" marR="4250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</a:pPr>
            <a:r>
              <a:rPr lang="en" sz="1400" b="0" i="0" u="none" strike="noStrike" cap="none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Example of FBA data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Including: Antecedent / Trigger Key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                Setting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                Duration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                Intensity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                Latency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</a:pPr>
            <a:endParaRPr sz="14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50" y="1931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sz="1800" b="0" i="0" u="none" strike="noStrike" cap="none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Example of BIP Progress Monitoring Data sheet</a:t>
            </a:r>
            <a:endParaRPr/>
          </a:p>
        </p:txBody>
      </p:sp>
      <p:sp>
        <p:nvSpPr>
          <p:cNvPr id="173" name="Google Shape;173;p29"/>
          <p:cNvSpPr/>
          <p:nvPr/>
        </p:nvSpPr>
        <p:spPr>
          <a:xfrm>
            <a:off x="861950" y="162500"/>
            <a:ext cx="268500" cy="7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75" y="64625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sz="1800" b="0" i="0" u="none" strike="noStrike" cap="none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Example of Progress Monitoring for the BIP</a:t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5413"/>
            <a:ext cx="5345777" cy="445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body" idx="2"/>
          </p:nvPr>
        </p:nvSpPr>
        <p:spPr>
          <a:xfrm>
            <a:off x="5843671" y="157632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/>
              <a:t>       </a:t>
            </a:r>
            <a:r>
              <a:rPr lang="en" sz="3000">
                <a:solidFill>
                  <a:srgbClr val="FFFFFF"/>
                </a:solidFill>
              </a:rPr>
              <a:t>Summary of     Daily Behavior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1425"/>
            <a:ext cx="5757898" cy="4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927675" y="575950"/>
            <a:ext cx="7794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Quick Reminders…...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1"/>
          </p:nvPr>
        </p:nvSpPr>
        <p:spPr>
          <a:xfrm>
            <a:off x="780697" y="1595775"/>
            <a:ext cx="79509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Parents permission is needed for the FBA to be conducted followed by a CSE for the evaluation review and if meets the level of a BIP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 order to be considered for a higher level of program (BOCES) a FBA / BIP needs to be completed and followed with integrity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Microsoft Office PowerPoint</Application>
  <PresentationFormat>On-screen Show (16:9)</PresentationFormat>
  <Paragraphs>118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Noto Sans Symbols</vt:lpstr>
      <vt:lpstr>Lato</vt:lpstr>
      <vt:lpstr>Calibri</vt:lpstr>
      <vt:lpstr>Arial</vt:lpstr>
      <vt:lpstr>Raleway</vt:lpstr>
      <vt:lpstr>swiss-2</vt:lpstr>
      <vt:lpstr>Office Theme</vt:lpstr>
      <vt:lpstr>Functional Behavior Assessments/ Behavior Intervention Plans December 2019 </vt:lpstr>
      <vt:lpstr>Staff Trainings:</vt:lpstr>
      <vt:lpstr>FBA Must Haves:                                                  BIP Must Haves:         </vt:lpstr>
      <vt:lpstr>PowerPoint Presentation</vt:lpstr>
      <vt:lpstr>PowerPoint Presentation</vt:lpstr>
      <vt:lpstr>PowerPoint Presentation</vt:lpstr>
      <vt:lpstr>PowerPoint Presentation</vt:lpstr>
      <vt:lpstr>Quick Reminders…...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Behavior Assessments/ Behavior Intervention Plans December 2019 </dc:title>
  <dc:creator>Brenda Cussen</dc:creator>
  <cp:lastModifiedBy>Brenda Cussen</cp:lastModifiedBy>
  <cp:revision>1</cp:revision>
  <dcterms:modified xsi:type="dcterms:W3CDTF">2019-12-13T16:46:44Z</dcterms:modified>
</cp:coreProperties>
</file>