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0" r:id="rId1"/>
    <p:sldMasterId id="2147483671" r:id="rId2"/>
  </p:sldMasterIdLst>
  <p:notesMasterIdLst>
    <p:notesMasterId r:id="rId43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</p:sldIdLst>
  <p:sldSz cx="9144000" cy="6858000" type="screen4x3"/>
  <p:notesSz cx="7023100" cy="93091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5610"/>
    <p:restoredTop sz="94586"/>
  </p:normalViewPr>
  <p:slideViewPr>
    <p:cSldViewPr snapToGrid="0">
      <p:cViewPr varScale="1">
        <p:scale>
          <a:sx n="104" d="100"/>
          <a:sy n="104" d="100"/>
        </p:scale>
        <p:origin x="1784" y="2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notesMaster" Target="notesMasters/notesMaster1.xml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43343" cy="465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75" tIns="46375" rIns="92775" bIns="463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8132" y="0"/>
            <a:ext cx="3043343" cy="465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75" tIns="46375" rIns="92775" bIns="463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82688" y="696913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75" tIns="46375" rIns="92775" bIns="463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42029"/>
            <a:ext cx="3043343" cy="465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75" tIns="46375" rIns="92775" bIns="463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75" tIns="46375" rIns="92775" bIns="463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2775" tIns="46375" rIns="92775" bIns="46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5e5aaa5aac_4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57800" cy="3492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5e5aaa5aac_4_30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00" cy="4189200"/>
          </a:xfrm>
          <a:prstGeom prst="rect">
            <a:avLst/>
          </a:prstGeom>
        </p:spPr>
        <p:txBody>
          <a:bodyPr spcFirstLastPara="1" wrap="square" lIns="92775" tIns="46375" rIns="92775" bIns="46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g5e5aaa5aac_4_30:notes"/>
          <p:cNvSpPr txBox="1">
            <a:spLocks noGrp="1"/>
          </p:cNvSpPr>
          <p:nvPr>
            <p:ph type="sldNum" idx="12"/>
          </p:nvPr>
        </p:nvSpPr>
        <p:spPr>
          <a:xfrm>
            <a:off x="3978132" y="8842029"/>
            <a:ext cx="3043200" cy="465600"/>
          </a:xfrm>
          <a:prstGeom prst="rect">
            <a:avLst/>
          </a:prstGeom>
        </p:spPr>
        <p:txBody>
          <a:bodyPr spcFirstLastPara="1" wrap="square" lIns="92775" tIns="46375" rIns="92775" bIns="463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6150745112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57800" cy="3492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6150745112_0_89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00" cy="4189200"/>
          </a:xfrm>
          <a:prstGeom prst="rect">
            <a:avLst/>
          </a:prstGeom>
        </p:spPr>
        <p:txBody>
          <a:bodyPr spcFirstLastPara="1" wrap="square" lIns="92775" tIns="46375" rIns="92775" bIns="46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g6150745112_0_89:notes"/>
          <p:cNvSpPr txBox="1">
            <a:spLocks noGrp="1"/>
          </p:cNvSpPr>
          <p:nvPr>
            <p:ph type="sldNum" idx="12"/>
          </p:nvPr>
        </p:nvSpPr>
        <p:spPr>
          <a:xfrm>
            <a:off x="3978132" y="8842029"/>
            <a:ext cx="3043200" cy="465600"/>
          </a:xfrm>
          <a:prstGeom prst="rect">
            <a:avLst/>
          </a:prstGeom>
        </p:spPr>
        <p:txBody>
          <a:bodyPr spcFirstLastPara="1" wrap="square" lIns="92775" tIns="46375" rIns="92775" bIns="463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60bdb58bf3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60bdb58bf3_0_48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00" cy="4189200"/>
          </a:xfrm>
          <a:prstGeom prst="rect">
            <a:avLst/>
          </a:prstGeom>
        </p:spPr>
        <p:txBody>
          <a:bodyPr spcFirstLastPara="1" wrap="square" lIns="92775" tIns="46375" rIns="92775" bIns="46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g60bdb58bf3_0_48:notes"/>
          <p:cNvSpPr txBox="1">
            <a:spLocks noGrp="1"/>
          </p:cNvSpPr>
          <p:nvPr>
            <p:ph type="sldNum" idx="12"/>
          </p:nvPr>
        </p:nvSpPr>
        <p:spPr>
          <a:xfrm>
            <a:off x="3978132" y="8842029"/>
            <a:ext cx="3043200" cy="465600"/>
          </a:xfrm>
          <a:prstGeom prst="rect">
            <a:avLst/>
          </a:prstGeom>
        </p:spPr>
        <p:txBody>
          <a:bodyPr spcFirstLastPara="1" wrap="square" lIns="92775" tIns="46375" rIns="92775" bIns="463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5e5aaa5aac_4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57800" cy="3492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5e5aaa5aac_4_34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00" cy="4189200"/>
          </a:xfrm>
          <a:prstGeom prst="rect">
            <a:avLst/>
          </a:prstGeom>
        </p:spPr>
        <p:txBody>
          <a:bodyPr spcFirstLastPara="1" wrap="square" lIns="92775" tIns="46375" rIns="92775" bIns="46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g5e5aaa5aac_4_34:notes"/>
          <p:cNvSpPr txBox="1">
            <a:spLocks noGrp="1"/>
          </p:cNvSpPr>
          <p:nvPr>
            <p:ph type="sldNum" idx="12"/>
          </p:nvPr>
        </p:nvSpPr>
        <p:spPr>
          <a:xfrm>
            <a:off x="3978132" y="8842029"/>
            <a:ext cx="3043200" cy="465600"/>
          </a:xfrm>
          <a:prstGeom prst="rect">
            <a:avLst/>
          </a:prstGeom>
        </p:spPr>
        <p:txBody>
          <a:bodyPr spcFirstLastPara="1" wrap="square" lIns="92775" tIns="46375" rIns="92775" bIns="463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5e5aaa5aac_4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57800" cy="3492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5e5aaa5aac_4_38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00" cy="4189200"/>
          </a:xfrm>
          <a:prstGeom prst="rect">
            <a:avLst/>
          </a:prstGeom>
        </p:spPr>
        <p:txBody>
          <a:bodyPr spcFirstLastPara="1" wrap="square" lIns="92775" tIns="46375" rIns="92775" bIns="46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g5e5aaa5aac_4_38:notes"/>
          <p:cNvSpPr txBox="1">
            <a:spLocks noGrp="1"/>
          </p:cNvSpPr>
          <p:nvPr>
            <p:ph type="sldNum" idx="12"/>
          </p:nvPr>
        </p:nvSpPr>
        <p:spPr>
          <a:xfrm>
            <a:off x="3978132" y="8842029"/>
            <a:ext cx="3043200" cy="465600"/>
          </a:xfrm>
          <a:prstGeom prst="rect">
            <a:avLst/>
          </a:prstGeom>
        </p:spPr>
        <p:txBody>
          <a:bodyPr spcFirstLastPara="1" wrap="square" lIns="92775" tIns="46375" rIns="92775" bIns="463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61d2131d8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57800" cy="3492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61d2131d84_0_0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00" cy="4189200"/>
          </a:xfrm>
          <a:prstGeom prst="rect">
            <a:avLst/>
          </a:prstGeom>
        </p:spPr>
        <p:txBody>
          <a:bodyPr spcFirstLastPara="1" wrap="square" lIns="92775" tIns="46375" rIns="92775" bIns="46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g61d2131d84_0_0:notes"/>
          <p:cNvSpPr txBox="1">
            <a:spLocks noGrp="1"/>
          </p:cNvSpPr>
          <p:nvPr>
            <p:ph type="sldNum" idx="12"/>
          </p:nvPr>
        </p:nvSpPr>
        <p:spPr>
          <a:xfrm>
            <a:off x="3978132" y="8842029"/>
            <a:ext cx="3043200" cy="465600"/>
          </a:xfrm>
          <a:prstGeom prst="rect">
            <a:avLst/>
          </a:prstGeom>
        </p:spPr>
        <p:txBody>
          <a:bodyPr spcFirstLastPara="1" wrap="square" lIns="92775" tIns="46375" rIns="92775" bIns="463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61df243cc9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57800" cy="3492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61df243cc9_0_99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00" cy="4189200"/>
          </a:xfrm>
          <a:prstGeom prst="rect">
            <a:avLst/>
          </a:prstGeom>
        </p:spPr>
        <p:txBody>
          <a:bodyPr spcFirstLastPara="1" wrap="square" lIns="92775" tIns="46375" rIns="92775" bIns="46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g61df243cc9_0_99:notes"/>
          <p:cNvSpPr txBox="1">
            <a:spLocks noGrp="1"/>
          </p:cNvSpPr>
          <p:nvPr>
            <p:ph type="sldNum" idx="12"/>
          </p:nvPr>
        </p:nvSpPr>
        <p:spPr>
          <a:xfrm>
            <a:off x="3978132" y="8842029"/>
            <a:ext cx="3043200" cy="465600"/>
          </a:xfrm>
          <a:prstGeom prst="rect">
            <a:avLst/>
          </a:prstGeom>
        </p:spPr>
        <p:txBody>
          <a:bodyPr spcFirstLastPara="1" wrap="square" lIns="92775" tIns="46375" rIns="92775" bIns="463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61df243cc9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57800" cy="3492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g61df243cc9_0_106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00" cy="41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75" tIns="46375" rIns="92775" bIns="46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g61df243cc9_0_106:notes"/>
          <p:cNvSpPr txBox="1">
            <a:spLocks noGrp="1"/>
          </p:cNvSpPr>
          <p:nvPr>
            <p:ph type="sldNum" idx="12"/>
          </p:nvPr>
        </p:nvSpPr>
        <p:spPr>
          <a:xfrm>
            <a:off x="3978132" y="8842029"/>
            <a:ext cx="3043200" cy="4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75" tIns="46375" rIns="92775" bIns="463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61df243cc9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57800" cy="3492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g61df243cc9_0_114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00" cy="41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75" tIns="46375" rIns="92775" bIns="46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g61df243cc9_0_114:notes"/>
          <p:cNvSpPr txBox="1">
            <a:spLocks noGrp="1"/>
          </p:cNvSpPr>
          <p:nvPr>
            <p:ph type="sldNum" idx="12"/>
          </p:nvPr>
        </p:nvSpPr>
        <p:spPr>
          <a:xfrm>
            <a:off x="3978132" y="8842029"/>
            <a:ext cx="3043200" cy="4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75" tIns="46375" rIns="92775" bIns="463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61df243cc9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Google Shape;286;g61df243cc9_0_122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00" cy="41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75" tIns="46375" rIns="92775" bIns="46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g61df243cc9_0_122:notes"/>
          <p:cNvSpPr txBox="1">
            <a:spLocks noGrp="1"/>
          </p:cNvSpPr>
          <p:nvPr>
            <p:ph type="sldNum" idx="12"/>
          </p:nvPr>
        </p:nvSpPr>
        <p:spPr>
          <a:xfrm>
            <a:off x="3978132" y="8842029"/>
            <a:ext cx="3043200" cy="4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75" tIns="46375" rIns="92775" bIns="463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61df243cc9_0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57800" cy="3492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g61df243cc9_0_326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00" cy="41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75" tIns="46375" rIns="92775" bIns="46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Because of the nature of the varied services a BOCES provides, facilities can be a challenge.  Some of our services are provided centrally, others are provided in our component school districts.  While leasing provides flexibility, it is not necessarily the most cost-effective approach.</a:t>
            </a:r>
            <a:endParaRPr/>
          </a:p>
        </p:txBody>
      </p:sp>
      <p:sp>
        <p:nvSpPr>
          <p:cNvPr id="140" name="Google Shape;140;g61df243cc9_0_326:notes"/>
          <p:cNvSpPr txBox="1">
            <a:spLocks noGrp="1"/>
          </p:cNvSpPr>
          <p:nvPr>
            <p:ph type="sldNum" idx="12"/>
          </p:nvPr>
        </p:nvSpPr>
        <p:spPr>
          <a:xfrm>
            <a:off x="3978132" y="8842029"/>
            <a:ext cx="3043200" cy="4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75" tIns="46375" rIns="92775" bIns="463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61df243cc9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61df243cc9_0_129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00" cy="4189200"/>
          </a:xfrm>
          <a:prstGeom prst="rect">
            <a:avLst/>
          </a:prstGeom>
        </p:spPr>
        <p:txBody>
          <a:bodyPr spcFirstLastPara="1" wrap="square" lIns="92775" tIns="46375" rIns="92775" bIns="46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g61df243cc9_0_129:notes"/>
          <p:cNvSpPr txBox="1">
            <a:spLocks noGrp="1"/>
          </p:cNvSpPr>
          <p:nvPr>
            <p:ph type="sldNum" idx="12"/>
          </p:nvPr>
        </p:nvSpPr>
        <p:spPr>
          <a:xfrm>
            <a:off x="3978132" y="8842029"/>
            <a:ext cx="3043200" cy="465600"/>
          </a:xfrm>
          <a:prstGeom prst="rect">
            <a:avLst/>
          </a:prstGeom>
        </p:spPr>
        <p:txBody>
          <a:bodyPr spcFirstLastPara="1" wrap="square" lIns="92775" tIns="46375" rIns="92775" bIns="463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61df243cc9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61df243cc9_0_136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00" cy="4189200"/>
          </a:xfrm>
          <a:prstGeom prst="rect">
            <a:avLst/>
          </a:prstGeom>
        </p:spPr>
        <p:txBody>
          <a:bodyPr spcFirstLastPara="1" wrap="square" lIns="92775" tIns="46375" rIns="92775" bIns="46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National investment company out of Chicago - who they received the offer from </a:t>
            </a:r>
            <a:endParaRPr/>
          </a:p>
        </p:txBody>
      </p:sp>
      <p:sp>
        <p:nvSpPr>
          <p:cNvPr id="303" name="Google Shape;303;g61df243cc9_0_136:notes"/>
          <p:cNvSpPr txBox="1">
            <a:spLocks noGrp="1"/>
          </p:cNvSpPr>
          <p:nvPr>
            <p:ph type="sldNum" idx="12"/>
          </p:nvPr>
        </p:nvSpPr>
        <p:spPr>
          <a:xfrm>
            <a:off x="3978132" y="8842029"/>
            <a:ext cx="3043200" cy="465600"/>
          </a:xfrm>
          <a:prstGeom prst="rect">
            <a:avLst/>
          </a:prstGeom>
        </p:spPr>
        <p:txBody>
          <a:bodyPr spcFirstLastPara="1" wrap="square" lIns="92775" tIns="46375" rIns="92775" bIns="463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61df243cc9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57800" cy="3492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61df243cc9_0_143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00" cy="4189200"/>
          </a:xfrm>
          <a:prstGeom prst="rect">
            <a:avLst/>
          </a:prstGeom>
        </p:spPr>
        <p:txBody>
          <a:bodyPr spcFirstLastPara="1" wrap="square" lIns="92775" tIns="46375" rIns="92775" bIns="46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g61df243cc9_0_143:notes"/>
          <p:cNvSpPr txBox="1">
            <a:spLocks noGrp="1"/>
          </p:cNvSpPr>
          <p:nvPr>
            <p:ph type="sldNum" idx="12"/>
          </p:nvPr>
        </p:nvSpPr>
        <p:spPr>
          <a:xfrm>
            <a:off x="3978132" y="8842029"/>
            <a:ext cx="3043200" cy="465600"/>
          </a:xfrm>
          <a:prstGeom prst="rect">
            <a:avLst/>
          </a:prstGeom>
        </p:spPr>
        <p:txBody>
          <a:bodyPr spcFirstLastPara="1" wrap="square" lIns="92775" tIns="46375" rIns="92775" bIns="463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61df243cc9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57800" cy="3492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61df243cc9_0_150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00" cy="4189200"/>
          </a:xfrm>
          <a:prstGeom prst="rect">
            <a:avLst/>
          </a:prstGeom>
        </p:spPr>
        <p:txBody>
          <a:bodyPr spcFirstLastPara="1" wrap="square" lIns="92775" tIns="46375" rIns="92775" bIns="46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g61df243cc9_0_150:notes"/>
          <p:cNvSpPr txBox="1">
            <a:spLocks noGrp="1"/>
          </p:cNvSpPr>
          <p:nvPr>
            <p:ph type="sldNum" idx="12"/>
          </p:nvPr>
        </p:nvSpPr>
        <p:spPr>
          <a:xfrm>
            <a:off x="3978132" y="8842029"/>
            <a:ext cx="3043200" cy="465600"/>
          </a:xfrm>
          <a:prstGeom prst="rect">
            <a:avLst/>
          </a:prstGeom>
        </p:spPr>
        <p:txBody>
          <a:bodyPr spcFirstLastPara="1" wrap="square" lIns="92775" tIns="46375" rIns="92775" bIns="463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61df243cc9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57800" cy="3492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61df243cc9_0_157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00" cy="4189200"/>
          </a:xfrm>
          <a:prstGeom prst="rect">
            <a:avLst/>
          </a:prstGeom>
        </p:spPr>
        <p:txBody>
          <a:bodyPr spcFirstLastPara="1" wrap="square" lIns="92775" tIns="46375" rIns="92775" bIns="46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g61df243cc9_0_157:notes"/>
          <p:cNvSpPr txBox="1">
            <a:spLocks noGrp="1"/>
          </p:cNvSpPr>
          <p:nvPr>
            <p:ph type="sldNum" idx="12"/>
          </p:nvPr>
        </p:nvSpPr>
        <p:spPr>
          <a:xfrm>
            <a:off x="3978132" y="8842029"/>
            <a:ext cx="3043200" cy="465600"/>
          </a:xfrm>
          <a:prstGeom prst="rect">
            <a:avLst/>
          </a:prstGeom>
        </p:spPr>
        <p:txBody>
          <a:bodyPr spcFirstLastPara="1" wrap="square" lIns="92775" tIns="46375" rIns="92775" bIns="463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61d2131d84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57800" cy="3492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61d2131d84_0_16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00" cy="4189200"/>
          </a:xfrm>
          <a:prstGeom prst="rect">
            <a:avLst/>
          </a:prstGeom>
        </p:spPr>
        <p:txBody>
          <a:bodyPr spcFirstLastPara="1" wrap="square" lIns="92775" tIns="46375" rIns="92775" bIns="46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g61d2131d84_0_16:notes"/>
          <p:cNvSpPr txBox="1">
            <a:spLocks noGrp="1"/>
          </p:cNvSpPr>
          <p:nvPr>
            <p:ph type="sldNum" idx="12"/>
          </p:nvPr>
        </p:nvSpPr>
        <p:spPr>
          <a:xfrm>
            <a:off x="3978132" y="8842029"/>
            <a:ext cx="3043200" cy="465600"/>
          </a:xfrm>
          <a:prstGeom prst="rect">
            <a:avLst/>
          </a:prstGeom>
        </p:spPr>
        <p:txBody>
          <a:bodyPr spcFirstLastPara="1" wrap="square" lIns="92775" tIns="46375" rIns="92775" bIns="463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61df243cc9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61df243cc9_0_170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00" cy="4189200"/>
          </a:xfrm>
          <a:prstGeom prst="rect">
            <a:avLst/>
          </a:prstGeom>
        </p:spPr>
        <p:txBody>
          <a:bodyPr spcFirstLastPara="1" wrap="square" lIns="92775" tIns="46375" rIns="92775" bIns="46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g61df243cc9_0_170:notes"/>
          <p:cNvSpPr txBox="1">
            <a:spLocks noGrp="1"/>
          </p:cNvSpPr>
          <p:nvPr>
            <p:ph type="sldNum" idx="12"/>
          </p:nvPr>
        </p:nvSpPr>
        <p:spPr>
          <a:xfrm>
            <a:off x="3978132" y="8842029"/>
            <a:ext cx="3043200" cy="465600"/>
          </a:xfrm>
          <a:prstGeom prst="rect">
            <a:avLst/>
          </a:prstGeom>
        </p:spPr>
        <p:txBody>
          <a:bodyPr spcFirstLastPara="1" wrap="square" lIns="92775" tIns="46375" rIns="92775" bIns="463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6150745112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57800" cy="3492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2" name="Google Shape;352;g6150745112_0_51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00" cy="41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75" tIns="46375" rIns="92775" bIns="46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Because of the nature of the varied services a BOCES provides, facilities can be a challenge.  Some of our services are provided centrally, others are provided in our component school districts.  While leasing provides flexibility, it is not necessarily the most cost-effective approach.</a:t>
            </a:r>
            <a:endParaRPr/>
          </a:p>
        </p:txBody>
      </p:sp>
      <p:sp>
        <p:nvSpPr>
          <p:cNvPr id="353" name="Google Shape;353;g6150745112_0_51:notes"/>
          <p:cNvSpPr txBox="1">
            <a:spLocks noGrp="1"/>
          </p:cNvSpPr>
          <p:nvPr>
            <p:ph type="sldNum" idx="12"/>
          </p:nvPr>
        </p:nvSpPr>
        <p:spPr>
          <a:xfrm>
            <a:off x="3978132" y="8842029"/>
            <a:ext cx="3043200" cy="4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75" tIns="46375" rIns="92775" bIns="463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60bdb58bf3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57800" cy="3492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1" name="Google Shape;361;g60bdb58bf3_0_65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00" cy="41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75" tIns="46375" rIns="92775" bIns="46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Because of the nature of the varied services a BOCES provides, facilities can be a challenge.  Some of our services are provided centrally, others are provided in our component school districts.  While leasing provides flexibility, it is not necessarily the most cost-effective approach.</a:t>
            </a:r>
            <a:endParaRPr/>
          </a:p>
        </p:txBody>
      </p:sp>
      <p:sp>
        <p:nvSpPr>
          <p:cNvPr id="362" name="Google Shape;362;g60bdb58bf3_0_65:notes"/>
          <p:cNvSpPr txBox="1">
            <a:spLocks noGrp="1"/>
          </p:cNvSpPr>
          <p:nvPr>
            <p:ph type="sldNum" idx="12"/>
          </p:nvPr>
        </p:nvSpPr>
        <p:spPr>
          <a:xfrm>
            <a:off x="3978132" y="8842029"/>
            <a:ext cx="3043200" cy="4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75" tIns="46375" rIns="92775" bIns="463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6150745112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57800" cy="3492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0" name="Google Shape;370;g6150745112_0_20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00" cy="41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75" tIns="46375" rIns="92775" bIns="46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Because of the nature of the varied services a BOCES provides, facilities can be a challenge.  Some of our services are provided centrally, others are provided in our component school districts.  While leasing provides flexibility, it is not necessarily the most cost-effective approach.</a:t>
            </a:r>
            <a:endParaRPr/>
          </a:p>
        </p:txBody>
      </p:sp>
      <p:sp>
        <p:nvSpPr>
          <p:cNvPr id="371" name="Google Shape;371;g6150745112_0_20:notes"/>
          <p:cNvSpPr txBox="1">
            <a:spLocks noGrp="1"/>
          </p:cNvSpPr>
          <p:nvPr>
            <p:ph type="sldNum" idx="12"/>
          </p:nvPr>
        </p:nvSpPr>
        <p:spPr>
          <a:xfrm>
            <a:off x="3978132" y="8842029"/>
            <a:ext cx="3043200" cy="4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75" tIns="46375" rIns="92775" bIns="463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61df243cc9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57800" cy="3492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g61df243cc9_0_7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00" cy="41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75" tIns="46375" rIns="92775" bIns="46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Because of the nature of the varied services a BOCES provides, facilities can be a challenge.  Some of our services are provided centrally, others are provided in our component school districts.  While leasing provides flexibility, it is not necessarily the most cost-effective approach.</a:t>
            </a:r>
            <a:endParaRPr/>
          </a:p>
        </p:txBody>
      </p:sp>
      <p:sp>
        <p:nvSpPr>
          <p:cNvPr id="149" name="Google Shape;149;g61df243cc9_0_7:notes"/>
          <p:cNvSpPr txBox="1">
            <a:spLocks noGrp="1"/>
          </p:cNvSpPr>
          <p:nvPr>
            <p:ph type="sldNum" idx="12"/>
          </p:nvPr>
        </p:nvSpPr>
        <p:spPr>
          <a:xfrm>
            <a:off x="3978132" y="8842029"/>
            <a:ext cx="3043200" cy="4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75" tIns="46375" rIns="92775" bIns="463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6150745112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57800" cy="3492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9" name="Google Shape;379;g6150745112_0_40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00" cy="41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75" tIns="46375" rIns="92775" bIns="46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Because of the nature of the varied services a BOCES provides, facilities can be a challenge.  Some of our services are provided centrally, others are provided in our component school districts.  While leasing provides flexibility, it is not necessarily the most cost-effective approach.</a:t>
            </a:r>
            <a:endParaRPr/>
          </a:p>
        </p:txBody>
      </p:sp>
      <p:sp>
        <p:nvSpPr>
          <p:cNvPr id="380" name="Google Shape;380;g6150745112_0_40:notes"/>
          <p:cNvSpPr txBox="1">
            <a:spLocks noGrp="1"/>
          </p:cNvSpPr>
          <p:nvPr>
            <p:ph type="sldNum" idx="12"/>
          </p:nvPr>
        </p:nvSpPr>
        <p:spPr>
          <a:xfrm>
            <a:off x="3978132" y="8842029"/>
            <a:ext cx="3043200" cy="4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75" tIns="46375" rIns="92775" bIns="463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6150745112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57800" cy="3492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8" name="Google Shape;388;g6150745112_0_29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00" cy="41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75" tIns="46375" rIns="92775" bIns="46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Because of the nature of the varied services a BOCES provides, facilities can be a challenge.  Some of our services are provided centrally, others are provided in our component school districts.  While leasing provides flexibility, it is not necessarily the most cost-effective approach.</a:t>
            </a:r>
            <a:endParaRPr/>
          </a:p>
        </p:txBody>
      </p:sp>
      <p:sp>
        <p:nvSpPr>
          <p:cNvPr id="389" name="Google Shape;389;g6150745112_0_29:notes"/>
          <p:cNvSpPr txBox="1">
            <a:spLocks noGrp="1"/>
          </p:cNvSpPr>
          <p:nvPr>
            <p:ph type="sldNum" idx="12"/>
          </p:nvPr>
        </p:nvSpPr>
        <p:spPr>
          <a:xfrm>
            <a:off x="3978132" y="8842029"/>
            <a:ext cx="3043200" cy="4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75" tIns="46375" rIns="92775" bIns="463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6150745112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57800" cy="3492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7" name="Google Shape;397;g6150745112_0_12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00" cy="41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75" tIns="46375" rIns="92775" bIns="46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Because of the nature of the varied services a BOCES provides, facilities can be a challenge.  Some of our services are provided centrally, others are provided in our component school districts.  While leasing provides flexibility, it is not necessarily the most cost-effective approach.</a:t>
            </a:r>
            <a:endParaRPr/>
          </a:p>
        </p:txBody>
      </p:sp>
      <p:sp>
        <p:nvSpPr>
          <p:cNvPr id="398" name="Google Shape;398;g6150745112_0_12:notes"/>
          <p:cNvSpPr txBox="1">
            <a:spLocks noGrp="1"/>
          </p:cNvSpPr>
          <p:nvPr>
            <p:ph type="sldNum" idx="12"/>
          </p:nvPr>
        </p:nvSpPr>
        <p:spPr>
          <a:xfrm>
            <a:off x="3978132" y="8842029"/>
            <a:ext cx="3043200" cy="4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75" tIns="46375" rIns="92775" bIns="463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61df243cc9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57800" cy="3492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5" name="Google Shape;405;g61df243cc9_0_186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00" cy="41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75" tIns="46375" rIns="92775" bIns="46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Highlighted points</a:t>
            </a:r>
            <a:endParaRPr/>
          </a:p>
        </p:txBody>
      </p:sp>
      <p:sp>
        <p:nvSpPr>
          <p:cNvPr id="406" name="Google Shape;406;g61df243cc9_0_186:notes"/>
          <p:cNvSpPr txBox="1">
            <a:spLocks noGrp="1"/>
          </p:cNvSpPr>
          <p:nvPr>
            <p:ph type="sldNum" idx="12"/>
          </p:nvPr>
        </p:nvSpPr>
        <p:spPr>
          <a:xfrm>
            <a:off x="3978132" y="8842029"/>
            <a:ext cx="3043200" cy="4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75" tIns="46375" rIns="92775" bIns="463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4" name="Google Shape;414;p8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75" tIns="46375" rIns="92775" bIns="46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 referendum is required to approve the purchase of the building.</a:t>
            </a:r>
            <a:endParaRPr/>
          </a:p>
        </p:txBody>
      </p:sp>
      <p:sp>
        <p:nvSpPr>
          <p:cNvPr id="415" name="Google Shape;415;p8:notes"/>
          <p:cNvSpPr txBox="1">
            <a:spLocks noGrp="1"/>
          </p:cNvSpPr>
          <p:nvPr>
            <p:ph type="sldNum" idx="12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75" tIns="46375" rIns="92775" bIns="463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6150745112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57800" cy="3492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2" name="Google Shape;422;g6150745112_0_82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00" cy="41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75" tIns="46375" rIns="92775" bIns="46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 referendum is required to approve the purchase of the building.</a:t>
            </a:r>
            <a:endParaRPr/>
          </a:p>
        </p:txBody>
      </p:sp>
      <p:sp>
        <p:nvSpPr>
          <p:cNvPr id="423" name="Google Shape;423;g6150745112_0_82:notes"/>
          <p:cNvSpPr txBox="1">
            <a:spLocks noGrp="1"/>
          </p:cNvSpPr>
          <p:nvPr>
            <p:ph type="sldNum" idx="12"/>
          </p:nvPr>
        </p:nvSpPr>
        <p:spPr>
          <a:xfrm>
            <a:off x="3978132" y="8842029"/>
            <a:ext cx="3043200" cy="4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75" tIns="46375" rIns="92775" bIns="463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6150745112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57800" cy="3492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0" name="Google Shape;430;g6150745112_0_99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00" cy="41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75" tIns="46375" rIns="92775" bIns="46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 referendum is required to approve the purchase of the building.</a:t>
            </a:r>
            <a:endParaRPr/>
          </a:p>
        </p:txBody>
      </p:sp>
      <p:sp>
        <p:nvSpPr>
          <p:cNvPr id="431" name="Google Shape;431;g6150745112_0_99:notes"/>
          <p:cNvSpPr txBox="1">
            <a:spLocks noGrp="1"/>
          </p:cNvSpPr>
          <p:nvPr>
            <p:ph type="sldNum" idx="12"/>
          </p:nvPr>
        </p:nvSpPr>
        <p:spPr>
          <a:xfrm>
            <a:off x="3978132" y="8842029"/>
            <a:ext cx="3043200" cy="4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75" tIns="46375" rIns="92775" bIns="463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6150745112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57800" cy="3492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8" name="Google Shape;438;g6150745112_0_106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00" cy="41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75" tIns="46375" rIns="92775" bIns="46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 referendum is required to approve the purchase of the building.</a:t>
            </a:r>
            <a:endParaRPr/>
          </a:p>
        </p:txBody>
      </p:sp>
      <p:sp>
        <p:nvSpPr>
          <p:cNvPr id="439" name="Google Shape;439;g6150745112_0_106:notes"/>
          <p:cNvSpPr txBox="1">
            <a:spLocks noGrp="1"/>
          </p:cNvSpPr>
          <p:nvPr>
            <p:ph type="sldNum" idx="12"/>
          </p:nvPr>
        </p:nvSpPr>
        <p:spPr>
          <a:xfrm>
            <a:off x="3978132" y="8842029"/>
            <a:ext cx="3043200" cy="4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75" tIns="46375" rIns="92775" bIns="463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60bdb58bf3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57800" cy="3492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6" name="Google Shape;446;g60bdb58bf3_0_15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00" cy="41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75" tIns="46375" rIns="92775" bIns="46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 referendum is required to approve the purchase of the building.</a:t>
            </a:r>
            <a:endParaRPr/>
          </a:p>
        </p:txBody>
      </p:sp>
      <p:sp>
        <p:nvSpPr>
          <p:cNvPr id="447" name="Google Shape;447;g60bdb58bf3_0_15:notes"/>
          <p:cNvSpPr txBox="1">
            <a:spLocks noGrp="1"/>
          </p:cNvSpPr>
          <p:nvPr>
            <p:ph type="sldNum" idx="12"/>
          </p:nvPr>
        </p:nvSpPr>
        <p:spPr>
          <a:xfrm>
            <a:off x="3978132" y="8842029"/>
            <a:ext cx="3043200" cy="4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75" tIns="46375" rIns="92775" bIns="463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60bdb58bf3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57800" cy="3492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60bdb58bf3_0_29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00" cy="4189200"/>
          </a:xfrm>
          <a:prstGeom prst="rect">
            <a:avLst/>
          </a:prstGeom>
        </p:spPr>
        <p:txBody>
          <a:bodyPr spcFirstLastPara="1" wrap="square" lIns="92775" tIns="46375" rIns="92775" bIns="46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g60bdb58bf3_0_29:notes"/>
          <p:cNvSpPr txBox="1">
            <a:spLocks noGrp="1"/>
          </p:cNvSpPr>
          <p:nvPr>
            <p:ph type="sldNum" idx="12"/>
          </p:nvPr>
        </p:nvSpPr>
        <p:spPr>
          <a:xfrm>
            <a:off x="3978132" y="8842029"/>
            <a:ext cx="3043200" cy="465600"/>
          </a:xfrm>
          <a:prstGeom prst="rect">
            <a:avLst/>
          </a:prstGeom>
        </p:spPr>
        <p:txBody>
          <a:bodyPr spcFirstLastPara="1" wrap="square" lIns="92775" tIns="46375" rIns="92775" bIns="463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61df243cc9_0_14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00" cy="4189200"/>
          </a:xfrm>
          <a:prstGeom prst="rect">
            <a:avLst/>
          </a:prstGeom>
        </p:spPr>
        <p:txBody>
          <a:bodyPr spcFirstLastPara="1" wrap="square" lIns="92775" tIns="46375" rIns="92775" bIns="46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g61df243cc9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57800" cy="3492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5ef8015c3f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57800" cy="3492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5ef8015c3f_0_86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00" cy="4189200"/>
          </a:xfrm>
          <a:prstGeom prst="rect">
            <a:avLst/>
          </a:prstGeom>
        </p:spPr>
        <p:txBody>
          <a:bodyPr spcFirstLastPara="1" wrap="square" lIns="92775" tIns="46375" rIns="92775" bIns="46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g5ef8015c3f_0_86:notes"/>
          <p:cNvSpPr txBox="1">
            <a:spLocks noGrp="1"/>
          </p:cNvSpPr>
          <p:nvPr>
            <p:ph type="sldNum" idx="12"/>
          </p:nvPr>
        </p:nvSpPr>
        <p:spPr>
          <a:xfrm>
            <a:off x="3978132" y="8842029"/>
            <a:ext cx="3043200" cy="465600"/>
          </a:xfrm>
          <a:prstGeom prst="rect">
            <a:avLst/>
          </a:prstGeom>
        </p:spPr>
        <p:txBody>
          <a:bodyPr spcFirstLastPara="1" wrap="square" lIns="92775" tIns="46375" rIns="92775" bIns="463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61df243cc9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57800" cy="3492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61df243cc9_0_20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00" cy="4189200"/>
          </a:xfrm>
          <a:prstGeom prst="rect">
            <a:avLst/>
          </a:prstGeom>
        </p:spPr>
        <p:txBody>
          <a:bodyPr spcFirstLastPara="1" wrap="square" lIns="92775" tIns="46375" rIns="92775" bIns="46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g61df243cc9_0_20:notes"/>
          <p:cNvSpPr txBox="1">
            <a:spLocks noGrp="1"/>
          </p:cNvSpPr>
          <p:nvPr>
            <p:ph type="sldNum" idx="12"/>
          </p:nvPr>
        </p:nvSpPr>
        <p:spPr>
          <a:xfrm>
            <a:off x="3978132" y="8842029"/>
            <a:ext cx="3043200" cy="465600"/>
          </a:xfrm>
          <a:prstGeom prst="rect">
            <a:avLst/>
          </a:prstGeom>
        </p:spPr>
        <p:txBody>
          <a:bodyPr spcFirstLastPara="1" wrap="square" lIns="92775" tIns="46375" rIns="92775" bIns="463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61df243cc9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57800" cy="3492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61df243cc9_0_29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00" cy="4189200"/>
          </a:xfrm>
          <a:prstGeom prst="rect">
            <a:avLst/>
          </a:prstGeom>
        </p:spPr>
        <p:txBody>
          <a:bodyPr spcFirstLastPara="1" wrap="square" lIns="92775" tIns="46375" rIns="92775" bIns="46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g61df243cc9_0_29:notes"/>
          <p:cNvSpPr txBox="1">
            <a:spLocks noGrp="1"/>
          </p:cNvSpPr>
          <p:nvPr>
            <p:ph type="sldNum" idx="12"/>
          </p:nvPr>
        </p:nvSpPr>
        <p:spPr>
          <a:xfrm>
            <a:off x="3978132" y="8842029"/>
            <a:ext cx="3043200" cy="465600"/>
          </a:xfrm>
          <a:prstGeom prst="rect">
            <a:avLst/>
          </a:prstGeom>
        </p:spPr>
        <p:txBody>
          <a:bodyPr spcFirstLastPara="1" wrap="square" lIns="92775" tIns="46375" rIns="92775" bIns="463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61df243cc9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57800" cy="3492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g61df243cc9_0_39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00" cy="41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75" tIns="46375" rIns="92775" bIns="46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OCM BOCES owns two campuses; our other sites are leased from school districts or other community entities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saving district money through collaboration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collapsed leases and purchased this building provided improved space for Special Ed, Innovation Tech and Adult Ed and improved conference space</a:t>
            </a:r>
            <a:endParaRPr/>
          </a:p>
        </p:txBody>
      </p:sp>
      <p:sp>
        <p:nvSpPr>
          <p:cNvPr id="185" name="Google Shape;185;g61df243cc9_0_39:notes"/>
          <p:cNvSpPr txBox="1">
            <a:spLocks noGrp="1"/>
          </p:cNvSpPr>
          <p:nvPr>
            <p:ph type="sldNum" idx="12"/>
          </p:nvPr>
        </p:nvSpPr>
        <p:spPr>
          <a:xfrm>
            <a:off x="3978132" y="8842029"/>
            <a:ext cx="3043200" cy="4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75" tIns="46375" rIns="92775" bIns="463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61df243cc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57800" cy="3492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61df243cc9_0_48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00" cy="4189200"/>
          </a:xfrm>
          <a:prstGeom prst="rect">
            <a:avLst/>
          </a:prstGeom>
        </p:spPr>
        <p:txBody>
          <a:bodyPr spcFirstLastPara="1" wrap="square" lIns="92775" tIns="46375" rIns="92775" bIns="46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g61df243cc9_0_48:notes"/>
          <p:cNvSpPr txBox="1">
            <a:spLocks noGrp="1"/>
          </p:cNvSpPr>
          <p:nvPr>
            <p:ph type="sldNum" idx="12"/>
          </p:nvPr>
        </p:nvSpPr>
        <p:spPr>
          <a:xfrm>
            <a:off x="3978132" y="8842029"/>
            <a:ext cx="3043200" cy="465600"/>
          </a:xfrm>
          <a:prstGeom prst="rect">
            <a:avLst/>
          </a:prstGeom>
        </p:spPr>
        <p:txBody>
          <a:bodyPr spcFirstLastPara="1" wrap="square" lIns="92775" tIns="46375" rIns="92775" bIns="463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61df243cc9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57800" cy="3492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g61df243cc9_0_91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00" cy="41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75" tIns="46375" rIns="92775" bIns="46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g61df243cc9_0_91:notes"/>
          <p:cNvSpPr txBox="1">
            <a:spLocks noGrp="1"/>
          </p:cNvSpPr>
          <p:nvPr>
            <p:ph type="sldNum" idx="12"/>
          </p:nvPr>
        </p:nvSpPr>
        <p:spPr>
          <a:xfrm>
            <a:off x="3978132" y="8842029"/>
            <a:ext cx="3043200" cy="4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75" tIns="46375" rIns="92775" bIns="463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685800" y="176756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  <a:defRPr sz="4400" b="1" i="0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1371600" y="352334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1" descr="PP_BodyTemplate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1"/>
          <p:cNvSpPr txBox="1">
            <a:spLocks noGrp="1"/>
          </p:cNvSpPr>
          <p:nvPr>
            <p:ph type="title"/>
          </p:nvPr>
        </p:nvSpPr>
        <p:spPr>
          <a:xfrm>
            <a:off x="457200" y="45606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1"/>
          <p:cNvSpPr txBox="1">
            <a:spLocks noGrp="1"/>
          </p:cNvSpPr>
          <p:nvPr>
            <p:ph type="body" idx="1"/>
          </p:nvPr>
        </p:nvSpPr>
        <p:spPr>
          <a:xfrm rot="5400000">
            <a:off x="2309018" y="-7018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 txBox="1">
            <a:spLocks noGrp="1"/>
          </p:cNvSpPr>
          <p:nvPr>
            <p:ph type="sldNum" idx="12"/>
          </p:nvPr>
        </p:nvSpPr>
        <p:spPr>
          <a:xfrm>
            <a:off x="493488" y="644706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2" descr="PP_BodyTemplate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2"/>
          <p:cNvSpPr txBox="1">
            <a:spLocks noGrp="1"/>
          </p:cNvSpPr>
          <p:nvPr>
            <p:ph type="title"/>
          </p:nvPr>
        </p:nvSpPr>
        <p:spPr>
          <a:xfrm rot="5400000">
            <a:off x="4732337" y="235313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37193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12"/>
          <p:cNvSpPr txBox="1">
            <a:spLocks noGrp="1"/>
          </p:cNvSpPr>
          <p:nvPr>
            <p:ph type="sldNum" idx="12"/>
          </p:nvPr>
        </p:nvSpPr>
        <p:spPr>
          <a:xfrm>
            <a:off x="493488" y="644706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457200" y="36535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T Sans Narrow"/>
              <a:buNone/>
              <a:defRPr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body" idx="1"/>
          </p:nvPr>
        </p:nvSpPr>
        <p:spPr>
          <a:xfrm>
            <a:off x="457200" y="169091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sldNum" idx="12"/>
          </p:nvPr>
        </p:nvSpPr>
        <p:spPr>
          <a:xfrm>
            <a:off x="493488" y="644739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>
            <a:spLocks noGrp="1"/>
          </p:cNvSpPr>
          <p:nvPr>
            <p:ph type="title"/>
          </p:nvPr>
        </p:nvSpPr>
        <p:spPr>
          <a:xfrm>
            <a:off x="457200" y="36535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body" idx="1"/>
          </p:nvPr>
        </p:nvSpPr>
        <p:spPr>
          <a:xfrm>
            <a:off x="457200" y="1625828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body" idx="2"/>
          </p:nvPr>
        </p:nvSpPr>
        <p:spPr>
          <a:xfrm>
            <a:off x="457200" y="2374448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body" idx="3"/>
          </p:nvPr>
        </p:nvSpPr>
        <p:spPr>
          <a:xfrm>
            <a:off x="4645025" y="1625828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body" idx="4"/>
          </p:nvPr>
        </p:nvSpPr>
        <p:spPr>
          <a:xfrm>
            <a:off x="4645025" y="235630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83" name="Google Shape;83;p15"/>
          <p:cNvSpPr txBox="1">
            <a:spLocks noGrp="1"/>
          </p:cNvSpPr>
          <p:nvPr>
            <p:ph type="sldNum" idx="12"/>
          </p:nvPr>
        </p:nvSpPr>
        <p:spPr>
          <a:xfrm>
            <a:off x="493488" y="644739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6" descr="PP_MainTemplate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6"/>
          <p:cNvSpPr txBox="1">
            <a:spLocks noGrp="1"/>
          </p:cNvSpPr>
          <p:nvPr>
            <p:ph type="ctrTitle"/>
          </p:nvPr>
        </p:nvSpPr>
        <p:spPr>
          <a:xfrm>
            <a:off x="685800" y="176756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  <a:defRPr sz="4400" b="1" i="0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subTitle" idx="1"/>
          </p:nvPr>
        </p:nvSpPr>
        <p:spPr>
          <a:xfrm>
            <a:off x="1371600" y="352334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/>
          <p:nvPr/>
        </p:nvSpPr>
        <p:spPr>
          <a:xfrm>
            <a:off x="25" y="941525"/>
            <a:ext cx="9144000" cy="49281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cap="none"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sldNum" idx="12"/>
          </p:nvPr>
        </p:nvSpPr>
        <p:spPr>
          <a:xfrm>
            <a:off x="493488" y="644739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/>
          <p:nvPr/>
        </p:nvSpPr>
        <p:spPr>
          <a:xfrm>
            <a:off x="25" y="941525"/>
            <a:ext cx="9144000" cy="49281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title"/>
          </p:nvPr>
        </p:nvSpPr>
        <p:spPr>
          <a:xfrm>
            <a:off x="457200" y="36535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body" idx="1"/>
          </p:nvPr>
        </p:nvSpPr>
        <p:spPr>
          <a:xfrm>
            <a:off x="457200" y="1690915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97" name="Google Shape;97;p18"/>
          <p:cNvSpPr txBox="1">
            <a:spLocks noGrp="1"/>
          </p:cNvSpPr>
          <p:nvPr>
            <p:ph type="body" idx="2"/>
          </p:nvPr>
        </p:nvSpPr>
        <p:spPr>
          <a:xfrm>
            <a:off x="4648200" y="1690915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sldNum" idx="12"/>
          </p:nvPr>
        </p:nvSpPr>
        <p:spPr>
          <a:xfrm>
            <a:off x="493488" y="644739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/>
          <p:nvPr/>
        </p:nvSpPr>
        <p:spPr>
          <a:xfrm>
            <a:off x="25" y="941525"/>
            <a:ext cx="9144000" cy="49281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title"/>
          </p:nvPr>
        </p:nvSpPr>
        <p:spPr>
          <a:xfrm>
            <a:off x="457200" y="36535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sldNum" idx="12"/>
          </p:nvPr>
        </p:nvSpPr>
        <p:spPr>
          <a:xfrm>
            <a:off x="493488" y="644739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/>
          <p:nvPr/>
        </p:nvSpPr>
        <p:spPr>
          <a:xfrm>
            <a:off x="25" y="941525"/>
            <a:ext cx="9144000" cy="49281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0"/>
          <p:cNvSpPr txBox="1">
            <a:spLocks noGrp="1"/>
          </p:cNvSpPr>
          <p:nvPr>
            <p:ph type="sldNum" idx="12"/>
          </p:nvPr>
        </p:nvSpPr>
        <p:spPr>
          <a:xfrm>
            <a:off x="493488" y="644739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/>
          <p:cNvSpPr/>
          <p:nvPr/>
        </p:nvSpPr>
        <p:spPr>
          <a:xfrm>
            <a:off x="25" y="941525"/>
            <a:ext cx="9144000" cy="49281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21"/>
          <p:cNvSpPr txBox="1">
            <a:spLocks noGrp="1"/>
          </p:cNvSpPr>
          <p:nvPr>
            <p:ph type="title"/>
          </p:nvPr>
        </p:nvSpPr>
        <p:spPr>
          <a:xfrm>
            <a:off x="457200" y="454480"/>
            <a:ext cx="30084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1"/>
          <p:cNvSpPr txBox="1">
            <a:spLocks noGrp="1"/>
          </p:cNvSpPr>
          <p:nvPr>
            <p:ph type="body" idx="1"/>
          </p:nvPr>
        </p:nvSpPr>
        <p:spPr>
          <a:xfrm>
            <a:off x="3575050" y="45448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10" name="Google Shape;110;p21"/>
          <p:cNvSpPr txBox="1">
            <a:spLocks noGrp="1"/>
          </p:cNvSpPr>
          <p:nvPr>
            <p:ph type="body" idx="2"/>
          </p:nvPr>
        </p:nvSpPr>
        <p:spPr>
          <a:xfrm>
            <a:off x="457200" y="161653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11" name="Google Shape;111;p21"/>
          <p:cNvSpPr txBox="1">
            <a:spLocks noGrp="1"/>
          </p:cNvSpPr>
          <p:nvPr>
            <p:ph type="sldNum" idx="12"/>
          </p:nvPr>
        </p:nvSpPr>
        <p:spPr>
          <a:xfrm>
            <a:off x="493488" y="644739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3" descr="PP_BodyTemplate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57200" y="36535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457200" y="1690915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493488" y="644739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2"/>
          <p:cNvSpPr/>
          <p:nvPr/>
        </p:nvSpPr>
        <p:spPr>
          <a:xfrm>
            <a:off x="25" y="941525"/>
            <a:ext cx="9144000" cy="49281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" name="Google Shape;116;p22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17" name="Google Shape;117;p22"/>
          <p:cNvSpPr txBox="1">
            <a:spLocks noGrp="1"/>
          </p:cNvSpPr>
          <p:nvPr>
            <p:ph type="sldNum" idx="12"/>
          </p:nvPr>
        </p:nvSpPr>
        <p:spPr>
          <a:xfrm>
            <a:off x="493488" y="644739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3"/>
          <p:cNvSpPr/>
          <p:nvPr/>
        </p:nvSpPr>
        <p:spPr>
          <a:xfrm>
            <a:off x="25" y="941525"/>
            <a:ext cx="9144000" cy="49281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23"/>
          <p:cNvSpPr txBox="1">
            <a:spLocks noGrp="1"/>
          </p:cNvSpPr>
          <p:nvPr>
            <p:ph type="title"/>
          </p:nvPr>
        </p:nvSpPr>
        <p:spPr>
          <a:xfrm>
            <a:off x="457200" y="45606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3"/>
          <p:cNvSpPr txBox="1">
            <a:spLocks noGrp="1"/>
          </p:cNvSpPr>
          <p:nvPr>
            <p:ph type="body" idx="1"/>
          </p:nvPr>
        </p:nvSpPr>
        <p:spPr>
          <a:xfrm rot="5400000">
            <a:off x="2308950" y="-70120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3"/>
          <p:cNvSpPr txBox="1">
            <a:spLocks noGrp="1"/>
          </p:cNvSpPr>
          <p:nvPr>
            <p:ph type="sldNum" idx="12"/>
          </p:nvPr>
        </p:nvSpPr>
        <p:spPr>
          <a:xfrm>
            <a:off x="493488" y="6447065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4"/>
          <p:cNvSpPr txBox="1">
            <a:spLocks noGrp="1"/>
          </p:cNvSpPr>
          <p:nvPr>
            <p:ph type="title"/>
          </p:nvPr>
        </p:nvSpPr>
        <p:spPr>
          <a:xfrm rot="5400000">
            <a:off x="4732350" y="2353118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4"/>
          <p:cNvSpPr txBox="1">
            <a:spLocks noGrp="1"/>
          </p:cNvSpPr>
          <p:nvPr>
            <p:ph type="body" idx="1"/>
          </p:nvPr>
        </p:nvSpPr>
        <p:spPr>
          <a:xfrm rot="5400000">
            <a:off x="541350" y="371918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24"/>
          <p:cNvSpPr txBox="1">
            <a:spLocks noGrp="1"/>
          </p:cNvSpPr>
          <p:nvPr>
            <p:ph type="sldNum" idx="12"/>
          </p:nvPr>
        </p:nvSpPr>
        <p:spPr>
          <a:xfrm>
            <a:off x="493488" y="6447065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4" descr="PP_BodyTemplate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cap="none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493488" y="644739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5" descr="PP_BodyTemplate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457200" y="36535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457200" y="1690915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2"/>
          </p:nvPr>
        </p:nvSpPr>
        <p:spPr>
          <a:xfrm>
            <a:off x="4648200" y="1690915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493488" y="644739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6" descr="PP_BodyTemplate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36535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25828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57200" y="2374448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body" idx="3"/>
          </p:nvPr>
        </p:nvSpPr>
        <p:spPr>
          <a:xfrm>
            <a:off x="4645025" y="1625828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4"/>
          </p:nvPr>
        </p:nvSpPr>
        <p:spPr>
          <a:xfrm>
            <a:off x="4645025" y="235630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493488" y="644739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7" descr="PP_BodyTemplate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457200" y="36535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ldNum" idx="12"/>
          </p:nvPr>
        </p:nvSpPr>
        <p:spPr>
          <a:xfrm>
            <a:off x="493488" y="644739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8" descr="PP_BodyTemplate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8"/>
          <p:cNvSpPr txBox="1">
            <a:spLocks noGrp="1"/>
          </p:cNvSpPr>
          <p:nvPr>
            <p:ph type="sldNum" idx="12"/>
          </p:nvPr>
        </p:nvSpPr>
        <p:spPr>
          <a:xfrm>
            <a:off x="493488" y="644739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9" descr="PP_BodyTemplate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457200" y="45448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1"/>
          </p:nvPr>
        </p:nvSpPr>
        <p:spPr>
          <a:xfrm>
            <a:off x="3575050" y="45448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body" idx="2"/>
          </p:nvPr>
        </p:nvSpPr>
        <p:spPr>
          <a:xfrm>
            <a:off x="457200" y="161653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ldNum" idx="12"/>
          </p:nvPr>
        </p:nvSpPr>
        <p:spPr>
          <a:xfrm>
            <a:off x="493488" y="644739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0" descr="PP_BodyTemplate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sldNum" idx="12"/>
          </p:nvPr>
        </p:nvSpPr>
        <p:spPr>
          <a:xfrm>
            <a:off x="493488" y="644739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45606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763487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493488" y="644706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3"/>
          <p:cNvSpPr txBox="1">
            <a:spLocks noGrp="1"/>
          </p:cNvSpPr>
          <p:nvPr>
            <p:ph type="title"/>
          </p:nvPr>
        </p:nvSpPr>
        <p:spPr>
          <a:xfrm>
            <a:off x="457200" y="45606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body" idx="1"/>
          </p:nvPr>
        </p:nvSpPr>
        <p:spPr>
          <a:xfrm>
            <a:off x="457200" y="1763487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ldNum" idx="12"/>
          </p:nvPr>
        </p:nvSpPr>
        <p:spPr>
          <a:xfrm>
            <a:off x="493488" y="6447065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9.jp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0.jp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1.jp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2.jp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3.jp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4.jp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cmboces.org/crownroadcampus" TargetMode="External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5"/>
          <p:cNvPicPr preferRelativeResize="0"/>
          <p:nvPr/>
        </p:nvPicPr>
        <p:blipFill rotWithShape="1">
          <a:blip r:embed="rId3">
            <a:alphaModFix/>
          </a:blip>
          <a:srcRect l="3372" t="9970" b="13035"/>
          <a:stretch/>
        </p:blipFill>
        <p:spPr>
          <a:xfrm>
            <a:off x="0" y="1700700"/>
            <a:ext cx="9144000" cy="492228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5"/>
          <p:cNvSpPr/>
          <p:nvPr/>
        </p:nvSpPr>
        <p:spPr>
          <a:xfrm>
            <a:off x="0" y="0"/>
            <a:ext cx="9144000" cy="1918200"/>
          </a:xfrm>
          <a:prstGeom prst="rect">
            <a:avLst/>
          </a:prstGeom>
          <a:solidFill>
            <a:srgbClr val="3D85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25"/>
          <p:cNvSpPr txBox="1">
            <a:spLocks noGrp="1"/>
          </p:cNvSpPr>
          <p:nvPr>
            <p:ph type="ctrTitle"/>
          </p:nvPr>
        </p:nvSpPr>
        <p:spPr>
          <a:xfrm>
            <a:off x="536400" y="160675"/>
            <a:ext cx="8023200" cy="1006200"/>
          </a:xfrm>
          <a:prstGeom prst="rect">
            <a:avLst/>
          </a:prstGeom>
          <a:noFill/>
          <a:ln>
            <a:noFill/>
          </a:ln>
          <a:effectLst>
            <a:outerShdw blurRad="57150" dist="9525" dir="5400000" algn="bl" rotWithShape="0">
              <a:srgbClr val="000000">
                <a:alpha val="9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</a:pPr>
            <a:r>
              <a:rPr lang="en-US" sz="4000" dirty="0">
                <a:latin typeface="PT Sans Narrow"/>
                <a:ea typeface="PT Sans Narrow"/>
                <a:cs typeface="PT Sans Narrow"/>
                <a:sym typeface="PT Sans Narrow"/>
              </a:rPr>
              <a:t>OCM BOCES Crown Road Campus</a:t>
            </a:r>
            <a:endParaRPr sz="4000" dirty="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34" name="Google Shape;134;p25"/>
          <p:cNvSpPr txBox="1">
            <a:spLocks noGrp="1"/>
          </p:cNvSpPr>
          <p:nvPr>
            <p:ph type="subTitle" idx="1"/>
          </p:nvPr>
        </p:nvSpPr>
        <p:spPr>
          <a:xfrm>
            <a:off x="460800" y="1058213"/>
            <a:ext cx="8174400" cy="690300"/>
          </a:xfrm>
          <a:prstGeom prst="rect">
            <a:avLst/>
          </a:prstGeom>
          <a:noFill/>
          <a:ln>
            <a:noFill/>
          </a:ln>
          <a:effectLst>
            <a:outerShdw blurRad="57150" dist="9525" dir="5400000" algn="bl" rotWithShape="0">
              <a:srgbClr val="000000">
                <a:alpha val="9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</a:pPr>
            <a:r>
              <a:rPr lang="en-US" sz="3600"/>
              <a:t>Responsible Planning for the Future</a:t>
            </a:r>
            <a:endParaRPr sz="3600"/>
          </a:p>
        </p:txBody>
      </p:sp>
      <p:sp>
        <p:nvSpPr>
          <p:cNvPr id="135" name="Google Shape;135;p25"/>
          <p:cNvSpPr/>
          <p:nvPr/>
        </p:nvSpPr>
        <p:spPr>
          <a:xfrm>
            <a:off x="0" y="6485300"/>
            <a:ext cx="9144000" cy="1006200"/>
          </a:xfrm>
          <a:prstGeom prst="rect">
            <a:avLst/>
          </a:prstGeom>
          <a:solidFill>
            <a:srgbClr val="3D85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6" name="Google Shape;13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69754" y="4702225"/>
            <a:ext cx="1742151" cy="1985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34"/>
          <p:cNvPicPr preferRelativeResize="0"/>
          <p:nvPr/>
        </p:nvPicPr>
        <p:blipFill rotWithShape="1">
          <a:blip r:embed="rId3">
            <a:alphaModFix/>
          </a:blip>
          <a:srcRect t="13404" b="15294"/>
          <a:stretch/>
        </p:blipFill>
        <p:spPr>
          <a:xfrm>
            <a:off x="0" y="957675"/>
            <a:ext cx="9144000" cy="488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42288" y="6140549"/>
            <a:ext cx="2333726" cy="550425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4"/>
          <p:cNvSpPr txBox="1">
            <a:spLocks noGrp="1"/>
          </p:cNvSpPr>
          <p:nvPr>
            <p:ph type="title" idx="4294967295"/>
          </p:nvPr>
        </p:nvSpPr>
        <p:spPr>
          <a:xfrm>
            <a:off x="0" y="1112450"/>
            <a:ext cx="9144000" cy="914400"/>
          </a:xfrm>
          <a:prstGeom prst="rect">
            <a:avLst/>
          </a:prstGeom>
          <a:noFill/>
          <a:ln>
            <a:noFill/>
          </a:ln>
          <a:effectLst>
            <a:outerShdw blurRad="57150" dist="9525" algn="bl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6000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Regular Classrooms</a:t>
            </a:r>
            <a:endParaRPr sz="6000"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35"/>
          <p:cNvPicPr preferRelativeResize="0"/>
          <p:nvPr/>
        </p:nvPicPr>
        <p:blipFill rotWithShape="1">
          <a:blip r:embed="rId3">
            <a:alphaModFix/>
          </a:blip>
          <a:srcRect t="7456" b="12189"/>
          <a:stretch/>
        </p:blipFill>
        <p:spPr>
          <a:xfrm>
            <a:off x="0" y="946775"/>
            <a:ext cx="9144000" cy="487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42288" y="6140549"/>
            <a:ext cx="2333726" cy="550425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5"/>
          <p:cNvSpPr txBox="1">
            <a:spLocks noGrp="1"/>
          </p:cNvSpPr>
          <p:nvPr>
            <p:ph type="title" idx="4294967295"/>
          </p:nvPr>
        </p:nvSpPr>
        <p:spPr>
          <a:xfrm>
            <a:off x="0" y="1112450"/>
            <a:ext cx="9144000" cy="914400"/>
          </a:xfrm>
          <a:prstGeom prst="rect">
            <a:avLst/>
          </a:prstGeom>
          <a:noFill/>
          <a:ln>
            <a:noFill/>
          </a:ln>
          <a:effectLst>
            <a:outerShdw blurRad="57150" dist="9525" algn="bl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6000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Regular Classrooms</a:t>
            </a:r>
            <a:endParaRPr sz="6000"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36"/>
          <p:cNvPicPr preferRelativeResize="0"/>
          <p:nvPr/>
        </p:nvPicPr>
        <p:blipFill rotWithShape="1">
          <a:blip r:embed="rId3">
            <a:alphaModFix/>
          </a:blip>
          <a:srcRect l="3213" t="13314" b="9768"/>
          <a:stretch/>
        </p:blipFill>
        <p:spPr>
          <a:xfrm>
            <a:off x="0" y="946775"/>
            <a:ext cx="9144000" cy="4903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42288" y="6140549"/>
            <a:ext cx="2333726" cy="550425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6"/>
          <p:cNvSpPr txBox="1">
            <a:spLocks noGrp="1"/>
          </p:cNvSpPr>
          <p:nvPr>
            <p:ph type="title" idx="4294967295"/>
          </p:nvPr>
        </p:nvSpPr>
        <p:spPr>
          <a:xfrm>
            <a:off x="0" y="1066800"/>
            <a:ext cx="9144000" cy="914400"/>
          </a:xfrm>
          <a:prstGeom prst="rect">
            <a:avLst/>
          </a:prstGeom>
          <a:noFill/>
          <a:ln>
            <a:noFill/>
          </a:ln>
          <a:effectLst>
            <a:outerShdw blurRad="57150" dist="9525" algn="bl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5000" dirty="0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Rooms for Related Services</a:t>
            </a:r>
            <a:endParaRPr sz="5000" dirty="0"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37"/>
          <p:cNvPicPr preferRelativeResize="0"/>
          <p:nvPr/>
        </p:nvPicPr>
        <p:blipFill rotWithShape="1">
          <a:blip r:embed="rId3">
            <a:alphaModFix/>
          </a:blip>
          <a:srcRect b="19858"/>
          <a:stretch/>
        </p:blipFill>
        <p:spPr>
          <a:xfrm>
            <a:off x="0" y="935525"/>
            <a:ext cx="9144000" cy="4885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42288" y="6140549"/>
            <a:ext cx="2333726" cy="550425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7"/>
          <p:cNvSpPr txBox="1">
            <a:spLocks noGrp="1"/>
          </p:cNvSpPr>
          <p:nvPr>
            <p:ph type="title" idx="4294967295"/>
          </p:nvPr>
        </p:nvSpPr>
        <p:spPr>
          <a:xfrm>
            <a:off x="0" y="1137225"/>
            <a:ext cx="9144000" cy="914400"/>
          </a:xfrm>
          <a:prstGeom prst="rect">
            <a:avLst/>
          </a:prstGeom>
          <a:noFill/>
          <a:ln>
            <a:noFill/>
          </a:ln>
          <a:effectLst>
            <a:outerShdw blurRad="57150" dist="9525" algn="bl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6000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Three Activity Rooms</a:t>
            </a:r>
            <a:endParaRPr sz="6000"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38"/>
          <p:cNvPicPr preferRelativeResize="0"/>
          <p:nvPr/>
        </p:nvPicPr>
        <p:blipFill rotWithShape="1">
          <a:blip r:embed="rId3">
            <a:alphaModFix/>
          </a:blip>
          <a:srcRect l="13651" t="2145" b="24141"/>
          <a:stretch/>
        </p:blipFill>
        <p:spPr>
          <a:xfrm>
            <a:off x="0" y="979725"/>
            <a:ext cx="9144000" cy="495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42288" y="6140549"/>
            <a:ext cx="2333726" cy="550425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38"/>
          <p:cNvSpPr txBox="1">
            <a:spLocks noGrp="1"/>
          </p:cNvSpPr>
          <p:nvPr>
            <p:ph type="title" idx="4294967295"/>
          </p:nvPr>
        </p:nvSpPr>
        <p:spPr>
          <a:xfrm>
            <a:off x="0" y="1161975"/>
            <a:ext cx="9144000" cy="914400"/>
          </a:xfrm>
          <a:prstGeom prst="rect">
            <a:avLst/>
          </a:prstGeom>
          <a:noFill/>
          <a:ln>
            <a:noFill/>
          </a:ln>
          <a:effectLst>
            <a:outerShdw blurRad="57150" dist="9525" algn="bl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6000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Playground</a:t>
            </a:r>
            <a:endParaRPr sz="6000"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39"/>
          <p:cNvPicPr preferRelativeResize="0"/>
          <p:nvPr/>
        </p:nvPicPr>
        <p:blipFill rotWithShape="1">
          <a:blip r:embed="rId3">
            <a:alphaModFix/>
          </a:blip>
          <a:srcRect t="15231" b="7488"/>
          <a:stretch/>
        </p:blipFill>
        <p:spPr>
          <a:xfrm>
            <a:off x="0" y="978050"/>
            <a:ext cx="9144000" cy="485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42288" y="6140549"/>
            <a:ext cx="2333726" cy="550425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9"/>
          <p:cNvSpPr txBox="1">
            <a:spLocks noGrp="1"/>
          </p:cNvSpPr>
          <p:nvPr>
            <p:ph type="title" idx="4294967295"/>
          </p:nvPr>
        </p:nvSpPr>
        <p:spPr>
          <a:xfrm>
            <a:off x="0" y="1161975"/>
            <a:ext cx="9144000" cy="914400"/>
          </a:xfrm>
          <a:prstGeom prst="rect">
            <a:avLst/>
          </a:prstGeom>
          <a:noFill/>
          <a:ln>
            <a:noFill/>
          </a:ln>
          <a:effectLst>
            <a:outerShdw blurRad="57150" dist="9525" algn="bl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6000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Cafeteria</a:t>
            </a:r>
            <a:endParaRPr sz="6000"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0"/>
          <p:cNvSpPr txBox="1">
            <a:spLocks noGrp="1"/>
          </p:cNvSpPr>
          <p:nvPr>
            <p:ph type="body" idx="4294967295"/>
          </p:nvPr>
        </p:nvSpPr>
        <p:spPr>
          <a:xfrm>
            <a:off x="1003900" y="2353725"/>
            <a:ext cx="7818900" cy="3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Char char="●"/>
            </a:pPr>
            <a:r>
              <a:rPr lang="en-US" sz="2200"/>
              <a:t>Building condition</a:t>
            </a:r>
            <a:endParaRPr sz="2200"/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Char char="○"/>
            </a:pPr>
            <a:r>
              <a:rPr lang="en-US" sz="2200"/>
              <a:t>Very good </a:t>
            </a:r>
            <a:endParaRPr sz="2200"/>
          </a:p>
          <a:p>
            <a:pPr marL="1371600" lvl="2" indent="-3810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■"/>
            </a:pPr>
            <a:r>
              <a:rPr lang="en-US" sz="2200"/>
              <a:t>New HVAC 2017</a:t>
            </a:r>
            <a:endParaRPr sz="2200"/>
          </a:p>
          <a:p>
            <a:pPr marL="1371600" lvl="2" indent="-3810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■"/>
            </a:pPr>
            <a:r>
              <a:rPr lang="en-US" sz="2200"/>
              <a:t>Main hallways are block</a:t>
            </a:r>
            <a:endParaRPr sz="2200"/>
          </a:p>
          <a:p>
            <a:pPr marL="1371600" lvl="2" indent="-3810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■"/>
            </a:pPr>
            <a:r>
              <a:rPr lang="en-US" sz="2200"/>
              <a:t>Flooring in good repair </a:t>
            </a:r>
            <a:endParaRPr sz="2200"/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Char char="○"/>
            </a:pPr>
            <a:r>
              <a:rPr lang="en-US" sz="2200"/>
              <a:t>Standard classrooms and rooms for related services</a:t>
            </a:r>
            <a:endParaRPr sz="2200"/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Char char="○"/>
            </a:pPr>
            <a:r>
              <a:rPr lang="en-US" sz="2200"/>
              <a:t>Specially designed sensory rooms</a:t>
            </a:r>
            <a:endParaRPr sz="2200"/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Char char="○"/>
            </a:pPr>
            <a:r>
              <a:rPr lang="en-US" sz="2200"/>
              <a:t>Three activity rooms</a:t>
            </a:r>
            <a:endParaRPr sz="2200"/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Char char="○"/>
            </a:pPr>
            <a:r>
              <a:rPr lang="en-US" sz="2200"/>
              <a:t>Cafeteria</a:t>
            </a:r>
            <a:endParaRPr sz="2200"/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Char char="○"/>
            </a:pPr>
            <a:r>
              <a:rPr lang="en-US" sz="2200"/>
              <a:t>Playground</a:t>
            </a:r>
            <a:endParaRPr sz="2200"/>
          </a:p>
        </p:txBody>
      </p:sp>
      <p:sp>
        <p:nvSpPr>
          <p:cNvPr id="264" name="Google Shape;264;p40"/>
          <p:cNvSpPr txBox="1"/>
          <p:nvPr/>
        </p:nvSpPr>
        <p:spPr>
          <a:xfrm>
            <a:off x="0" y="1772375"/>
            <a:ext cx="9144000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dk1"/>
                </a:solidFill>
              </a:rPr>
              <a:t>Facility Overview</a:t>
            </a:r>
            <a:endParaRPr sz="3000" b="1"/>
          </a:p>
        </p:txBody>
      </p:sp>
      <p:sp>
        <p:nvSpPr>
          <p:cNvPr id="265" name="Google Shape;265;p40"/>
          <p:cNvSpPr txBox="1">
            <a:spLocks noGrp="1"/>
          </p:cNvSpPr>
          <p:nvPr>
            <p:ph type="title" idx="4294967295"/>
          </p:nvPr>
        </p:nvSpPr>
        <p:spPr>
          <a:xfrm>
            <a:off x="0" y="914400"/>
            <a:ext cx="9144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60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Crown Road Campus</a:t>
            </a:r>
            <a:endParaRPr sz="60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1"/>
          <p:cNvSpPr txBox="1">
            <a:spLocks noGrp="1"/>
          </p:cNvSpPr>
          <p:nvPr>
            <p:ph type="body" idx="4294967295"/>
          </p:nvPr>
        </p:nvSpPr>
        <p:spPr>
          <a:xfrm>
            <a:off x="856375" y="2509775"/>
            <a:ext cx="7830600" cy="34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5600" algn="l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●"/>
            </a:pPr>
            <a:r>
              <a:rPr lang="en-US" sz="2600"/>
              <a:t>Special Education (K-12)</a:t>
            </a:r>
            <a:endParaRPr sz="2600"/>
          </a:p>
          <a:p>
            <a:pPr marL="914400" lvl="1" indent="-393700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2600"/>
              <a:buChar char="○"/>
            </a:pPr>
            <a:r>
              <a:rPr lang="en-US" sz="2600"/>
              <a:t>20 8:1:1 classrooms for students with emotional disabilities</a:t>
            </a:r>
            <a:endParaRPr sz="2600"/>
          </a:p>
          <a:p>
            <a:pPr marL="914400" lvl="1" indent="-393700" algn="l" rtl="0">
              <a:spcBef>
                <a:spcPts val="2000"/>
              </a:spcBef>
              <a:spcAft>
                <a:spcPts val="2000"/>
              </a:spcAft>
              <a:buClr>
                <a:schemeClr val="accent1"/>
              </a:buClr>
              <a:buSzPts val="2600"/>
              <a:buChar char="○"/>
            </a:pPr>
            <a:r>
              <a:rPr lang="en-US" sz="2600"/>
              <a:t>4 12:1:4 classrooms for students on Autism spectrum with behavioral issues</a:t>
            </a:r>
            <a:endParaRPr sz="2600"/>
          </a:p>
        </p:txBody>
      </p:sp>
      <p:sp>
        <p:nvSpPr>
          <p:cNvPr id="272" name="Google Shape;272;p41"/>
          <p:cNvSpPr txBox="1">
            <a:spLocks noGrp="1"/>
          </p:cNvSpPr>
          <p:nvPr>
            <p:ph type="title" idx="4294967295"/>
          </p:nvPr>
        </p:nvSpPr>
        <p:spPr>
          <a:xfrm>
            <a:off x="0" y="914400"/>
            <a:ext cx="9144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60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Crown Road Campus</a:t>
            </a:r>
            <a:endParaRPr sz="60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73" name="Google Shape;273;p41"/>
          <p:cNvSpPr txBox="1"/>
          <p:nvPr/>
        </p:nvSpPr>
        <p:spPr>
          <a:xfrm>
            <a:off x="0" y="1828800"/>
            <a:ext cx="9144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dk1"/>
                </a:solidFill>
              </a:rPr>
              <a:t>Current Programs</a:t>
            </a:r>
            <a:endParaRPr sz="3000" b="1"/>
          </a:p>
        </p:txBody>
      </p:sp>
      <p:pic>
        <p:nvPicPr>
          <p:cNvPr id="274" name="Google Shape;27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2288" y="6140549"/>
            <a:ext cx="2333726" cy="55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r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2"/>
          <p:cNvSpPr txBox="1">
            <a:spLocks noGrp="1"/>
          </p:cNvSpPr>
          <p:nvPr>
            <p:ph type="body" idx="4294967295"/>
          </p:nvPr>
        </p:nvSpPr>
        <p:spPr>
          <a:xfrm>
            <a:off x="996150" y="2799175"/>
            <a:ext cx="7221900" cy="17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56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●"/>
            </a:pPr>
            <a:r>
              <a:rPr lang="en-US" sz="2600"/>
              <a:t>Innovative Education - Reach (Grades 7/8)</a:t>
            </a:r>
            <a:endParaRPr sz="2600"/>
          </a:p>
          <a:p>
            <a:pPr marL="457200" lvl="0" indent="-355600" algn="l" rtl="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2000"/>
              <a:buChar char="●"/>
            </a:pPr>
            <a:r>
              <a:rPr lang="en-US" sz="2600"/>
              <a:t>Mental Health Clinic staffed by Liberty Resources</a:t>
            </a:r>
            <a:endParaRPr sz="2600"/>
          </a:p>
        </p:txBody>
      </p:sp>
      <p:sp>
        <p:nvSpPr>
          <p:cNvPr id="281" name="Google Shape;281;p42"/>
          <p:cNvSpPr txBox="1">
            <a:spLocks noGrp="1"/>
          </p:cNvSpPr>
          <p:nvPr>
            <p:ph type="title" idx="4294967295"/>
          </p:nvPr>
        </p:nvSpPr>
        <p:spPr>
          <a:xfrm>
            <a:off x="0" y="914400"/>
            <a:ext cx="9144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60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Crown Road Campus</a:t>
            </a:r>
            <a:endParaRPr sz="60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82" name="Google Shape;282;p42"/>
          <p:cNvSpPr txBox="1"/>
          <p:nvPr/>
        </p:nvSpPr>
        <p:spPr>
          <a:xfrm>
            <a:off x="35100" y="1828800"/>
            <a:ext cx="9144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dk1"/>
                </a:solidFill>
              </a:rPr>
              <a:t>Current Programs</a:t>
            </a:r>
            <a:endParaRPr sz="3000" b="1"/>
          </a:p>
        </p:txBody>
      </p:sp>
      <p:pic>
        <p:nvPicPr>
          <p:cNvPr id="283" name="Google Shape;28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2288" y="6140549"/>
            <a:ext cx="2333726" cy="55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3"/>
          <p:cNvSpPr txBox="1">
            <a:spLocks noGrp="1"/>
          </p:cNvSpPr>
          <p:nvPr>
            <p:ph type="body" idx="4294967295"/>
          </p:nvPr>
        </p:nvSpPr>
        <p:spPr>
          <a:xfrm>
            <a:off x="1006371" y="2163561"/>
            <a:ext cx="7643359" cy="42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accent1"/>
                </a:solidFill>
              </a:rPr>
              <a:t>Option #1</a:t>
            </a:r>
            <a:r>
              <a:rPr lang="en-US" sz="2400" dirty="0">
                <a:solidFill>
                  <a:schemeClr val="accent1"/>
                </a:solidFill>
              </a:rPr>
              <a:t>:</a:t>
            </a:r>
            <a:r>
              <a:rPr lang="en-US" sz="2400" dirty="0"/>
              <a:t>  Remain a tenant at Crown </a:t>
            </a:r>
            <a:r>
              <a:rPr lang="en-US" sz="2400"/>
              <a:t>Road </a:t>
            </a:r>
            <a:r>
              <a:rPr lang="en-US" sz="2400" smtClean="0"/>
              <a:t>Campus for </a:t>
            </a:r>
            <a:r>
              <a:rPr lang="en-US" sz="2400" dirty="0" smtClean="0"/>
              <a:t>the duration </a:t>
            </a:r>
            <a:r>
              <a:rPr lang="en-US" sz="2400" dirty="0"/>
              <a:t>of the lease and potentially beyond</a:t>
            </a:r>
            <a:endParaRPr sz="2400" dirty="0"/>
          </a:p>
          <a:p>
            <a:pPr marL="0" lvl="0" indent="0" algn="l" rtl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accent1"/>
                </a:solidFill>
              </a:rPr>
              <a:t>Option #2:</a:t>
            </a:r>
            <a:r>
              <a:rPr lang="en-US" sz="2400" dirty="0"/>
              <a:t>  Relocate after end of lease term and </a:t>
            </a:r>
            <a:r>
              <a:rPr lang="en-US" sz="2400" dirty="0" smtClean="0"/>
              <a:t>enter into </a:t>
            </a:r>
            <a:r>
              <a:rPr lang="en-US" sz="2400" dirty="0"/>
              <a:t>a new lease at a different location</a:t>
            </a:r>
            <a:endParaRPr sz="2400" dirty="0"/>
          </a:p>
          <a:p>
            <a:pPr marL="0" lvl="0" indent="0" algn="l" rtl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accent1"/>
                </a:solidFill>
              </a:rPr>
              <a:t>Option #3:</a:t>
            </a:r>
            <a:r>
              <a:rPr lang="en-US" sz="2400" dirty="0"/>
              <a:t>  Build a new building </a:t>
            </a:r>
            <a:endParaRPr sz="2400" dirty="0"/>
          </a:p>
          <a:p>
            <a:pPr marL="0" lvl="0" indent="0" algn="l" rtl="0">
              <a:spcBef>
                <a:spcPts val="2400"/>
              </a:spcBef>
              <a:spcAft>
                <a:spcPts val="2400"/>
              </a:spcAft>
              <a:buNone/>
            </a:pPr>
            <a:r>
              <a:rPr lang="en-US" sz="2400" b="1" dirty="0">
                <a:solidFill>
                  <a:schemeClr val="accent1"/>
                </a:solidFill>
              </a:rPr>
              <a:t>Option #4:</a:t>
            </a:r>
            <a:r>
              <a:rPr lang="en-US" sz="2400" dirty="0"/>
              <a:t>  Purchase Crown Road Campus</a:t>
            </a:r>
            <a:endParaRPr sz="2400" dirty="0"/>
          </a:p>
        </p:txBody>
      </p:sp>
      <p:sp>
        <p:nvSpPr>
          <p:cNvPr id="290" name="Google Shape;290;p43"/>
          <p:cNvSpPr txBox="1">
            <a:spLocks noGrp="1"/>
          </p:cNvSpPr>
          <p:nvPr>
            <p:ph type="title" idx="4294967295"/>
          </p:nvPr>
        </p:nvSpPr>
        <p:spPr>
          <a:xfrm>
            <a:off x="0" y="1041150"/>
            <a:ext cx="9144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60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Options</a:t>
            </a:r>
            <a:endParaRPr sz="60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291" name="Google Shape;291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2288" y="6140549"/>
            <a:ext cx="2333726" cy="55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r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6"/>
          <p:cNvSpPr txBox="1">
            <a:spLocks noGrp="1"/>
          </p:cNvSpPr>
          <p:nvPr>
            <p:ph type="body" idx="4294967295"/>
          </p:nvPr>
        </p:nvSpPr>
        <p:spPr>
          <a:xfrm>
            <a:off x="3911375" y="2228050"/>
            <a:ext cx="4622700" cy="31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640"/>
              </a:spcBef>
              <a:spcAft>
                <a:spcPts val="2400"/>
              </a:spcAft>
              <a:buNone/>
            </a:pPr>
            <a:r>
              <a:rPr lang="en-US" sz="2400"/>
              <a:t>OCM BOCES strives to provide a high-quality education for all students while being fiscally responsible to the people who live and work in our 23 component districts.  </a:t>
            </a:r>
            <a:endParaRPr sz="2400"/>
          </a:p>
        </p:txBody>
      </p:sp>
      <p:sp>
        <p:nvSpPr>
          <p:cNvPr id="143" name="Google Shape;143;p26"/>
          <p:cNvSpPr txBox="1">
            <a:spLocks noGrp="1"/>
          </p:cNvSpPr>
          <p:nvPr>
            <p:ph type="title" idx="4294967295"/>
          </p:nvPr>
        </p:nvSpPr>
        <p:spPr>
          <a:xfrm>
            <a:off x="0" y="1131425"/>
            <a:ext cx="9144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60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Why are we here?</a:t>
            </a:r>
            <a:endParaRPr sz="60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144" name="Google Shape;14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2288" y="6140549"/>
            <a:ext cx="2333726" cy="55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6"/>
          <p:cNvPicPr preferRelativeResize="0"/>
          <p:nvPr/>
        </p:nvPicPr>
        <p:blipFill rotWithShape="1">
          <a:blip r:embed="rId4">
            <a:alphaModFix/>
          </a:blip>
          <a:srcRect l="10650" t="4915" r="28662"/>
          <a:stretch/>
        </p:blipFill>
        <p:spPr>
          <a:xfrm>
            <a:off x="1063000" y="2401524"/>
            <a:ext cx="2584500" cy="272693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4"/>
          <p:cNvSpPr txBox="1">
            <a:spLocks noGrp="1"/>
          </p:cNvSpPr>
          <p:nvPr>
            <p:ph type="body" idx="4294967295"/>
          </p:nvPr>
        </p:nvSpPr>
        <p:spPr>
          <a:xfrm>
            <a:off x="1474932" y="2232561"/>
            <a:ext cx="6408678" cy="41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2667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●"/>
            </a:pPr>
            <a:r>
              <a:rPr lang="en-US" sz="2400" dirty="0"/>
              <a:t>2018-19 school year was the first year of </a:t>
            </a:r>
            <a:br>
              <a:rPr lang="en-US" sz="2400" dirty="0"/>
            </a:br>
            <a:r>
              <a:rPr lang="en-US" sz="2400" dirty="0" smtClean="0"/>
              <a:t>a 10-year </a:t>
            </a:r>
            <a:r>
              <a:rPr lang="en-US" sz="2400" dirty="0"/>
              <a:t>lease</a:t>
            </a:r>
            <a:endParaRPr sz="2400" dirty="0"/>
          </a:p>
          <a:p>
            <a:pPr marL="342900" lvl="0" indent="-266700" algn="l" rtl="0">
              <a:spcBef>
                <a:spcPts val="240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●"/>
            </a:pPr>
            <a:r>
              <a:rPr lang="en-US" sz="2400" dirty="0"/>
              <a:t>Initial lease term expires after the 2027-28 school year.</a:t>
            </a:r>
            <a:endParaRPr sz="2400" dirty="0"/>
          </a:p>
          <a:p>
            <a:pPr marL="342900" lvl="0" indent="-266700" algn="l" rtl="0">
              <a:spcBef>
                <a:spcPts val="2400"/>
              </a:spcBef>
              <a:spcAft>
                <a:spcPts val="2400"/>
              </a:spcAft>
              <a:buClr>
                <a:schemeClr val="accent1"/>
              </a:buClr>
              <a:buSzPts val="2000"/>
              <a:buChar char="●"/>
            </a:pPr>
            <a:r>
              <a:rPr lang="en-US" sz="2400" dirty="0"/>
              <a:t>Lease includes two, 5-year options after initial lease term.</a:t>
            </a:r>
            <a:endParaRPr sz="3000" dirty="0"/>
          </a:p>
        </p:txBody>
      </p:sp>
      <p:sp>
        <p:nvSpPr>
          <p:cNvPr id="298" name="Google Shape;298;p44"/>
          <p:cNvSpPr txBox="1">
            <a:spLocks noGrp="1"/>
          </p:cNvSpPr>
          <p:nvPr>
            <p:ph type="title" idx="4294967295"/>
          </p:nvPr>
        </p:nvSpPr>
        <p:spPr>
          <a:xfrm>
            <a:off x="0" y="1034100"/>
            <a:ext cx="9144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60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Option #1 Lease</a:t>
            </a:r>
            <a:endParaRPr sz="60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299" name="Google Shape;29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2288" y="6140549"/>
            <a:ext cx="2333726" cy="55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r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5"/>
          <p:cNvSpPr txBox="1">
            <a:spLocks noGrp="1"/>
          </p:cNvSpPr>
          <p:nvPr>
            <p:ph type="body" idx="4294967295"/>
          </p:nvPr>
        </p:nvSpPr>
        <p:spPr>
          <a:xfrm>
            <a:off x="371639" y="1828800"/>
            <a:ext cx="8683800" cy="49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2667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●"/>
            </a:pPr>
            <a:r>
              <a:rPr lang="en-US" sz="2200" dirty="0"/>
              <a:t>For the remainder of the lease, namely 2019-20 through 2027-28, OCM BOCES will pay ATRAP Corporation approximately </a:t>
            </a:r>
            <a:r>
              <a:rPr lang="en-US" sz="2200" b="1" dirty="0"/>
              <a:t>$10,428,000</a:t>
            </a:r>
            <a:r>
              <a:rPr lang="en-US" sz="2200" dirty="0"/>
              <a:t> in lease payments and taxes.</a:t>
            </a:r>
            <a:endParaRPr sz="2200" dirty="0"/>
          </a:p>
          <a:p>
            <a:pPr marL="342900" lvl="0" indent="-266700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●"/>
            </a:pPr>
            <a:r>
              <a:rPr lang="en-US" sz="2200" dirty="0"/>
              <a:t>During the first 5-year option after expiration of the current lease, OCM BOCES will pay ATRAP Corporation an estimated $6,505,000 for a 14-year total of approximately </a:t>
            </a:r>
            <a:r>
              <a:rPr lang="en-US" sz="2200" b="1" dirty="0"/>
              <a:t>$16,933,000</a:t>
            </a:r>
            <a:r>
              <a:rPr lang="en-US" sz="2200" dirty="0"/>
              <a:t>.</a:t>
            </a:r>
            <a:endParaRPr sz="2200" dirty="0"/>
          </a:p>
          <a:p>
            <a:pPr marL="342900" lvl="0" indent="-266700" algn="l" rtl="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2000"/>
              <a:buFont typeface="Calibri"/>
              <a:buChar char="●"/>
            </a:pPr>
            <a:r>
              <a:rPr lang="en-US" sz="2200" dirty="0"/>
              <a:t>During the second 5-year option, OCM BOCES will pay ATRAP Corporation an estimated $6,982,000 for a 19-year total of approximately </a:t>
            </a:r>
            <a:r>
              <a:rPr lang="en-US" sz="2200" b="1" dirty="0"/>
              <a:t>$23,915,000</a:t>
            </a:r>
            <a:r>
              <a:rPr lang="en-US" sz="2200" dirty="0"/>
              <a:t>.</a:t>
            </a:r>
            <a:endParaRPr sz="2200" dirty="0"/>
          </a:p>
        </p:txBody>
      </p:sp>
      <p:sp>
        <p:nvSpPr>
          <p:cNvPr id="306" name="Google Shape;306;p45"/>
          <p:cNvSpPr txBox="1">
            <a:spLocks noGrp="1"/>
          </p:cNvSpPr>
          <p:nvPr>
            <p:ph type="title" idx="4294967295"/>
          </p:nvPr>
        </p:nvSpPr>
        <p:spPr>
          <a:xfrm>
            <a:off x="125" y="914400"/>
            <a:ext cx="9144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000" dirty="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Crown Road Campus Lease</a:t>
            </a:r>
            <a:endParaRPr sz="4000" dirty="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307" name="Google Shape;307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2288" y="6140549"/>
            <a:ext cx="2333726" cy="55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r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6"/>
          <p:cNvSpPr txBox="1">
            <a:spLocks noGrp="1"/>
          </p:cNvSpPr>
          <p:nvPr>
            <p:ph type="body" idx="4294967295"/>
          </p:nvPr>
        </p:nvSpPr>
        <p:spPr>
          <a:xfrm>
            <a:off x="982888" y="2251050"/>
            <a:ext cx="8021400" cy="41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266700" algn="l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●"/>
            </a:pPr>
            <a:r>
              <a:rPr lang="en-US" sz="2400"/>
              <a:t>Enter into a new agreement</a:t>
            </a:r>
            <a:endParaRPr sz="2400"/>
          </a:p>
          <a:p>
            <a:pPr marL="342900" lvl="0" indent="-266700" algn="l" rtl="0">
              <a:spcBef>
                <a:spcPts val="240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●"/>
            </a:pPr>
            <a:r>
              <a:rPr lang="en-US" sz="2400"/>
              <a:t>Renovate the space</a:t>
            </a:r>
            <a:endParaRPr sz="2400"/>
          </a:p>
          <a:p>
            <a:pPr marL="342900" lvl="0" indent="-266700" algn="l" rtl="0">
              <a:spcBef>
                <a:spcPts val="240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●"/>
            </a:pPr>
            <a:r>
              <a:rPr lang="en-US" sz="2400"/>
              <a:t>$215-$260 per square foot for renovations</a:t>
            </a:r>
            <a:endParaRPr sz="2400"/>
          </a:p>
          <a:p>
            <a:pPr marL="342900" lvl="0" indent="-266700" algn="l" rtl="0">
              <a:spcBef>
                <a:spcPts val="2400"/>
              </a:spcBef>
              <a:spcAft>
                <a:spcPts val="2400"/>
              </a:spcAft>
              <a:buClr>
                <a:schemeClr val="accent1"/>
              </a:buClr>
              <a:buSzPts val="2000"/>
              <a:buChar char="●"/>
            </a:pPr>
            <a:r>
              <a:rPr lang="en-US" sz="2400"/>
              <a:t>Renovations on our behalf would be reflected in our lease terms</a:t>
            </a:r>
            <a:endParaRPr sz="2400"/>
          </a:p>
        </p:txBody>
      </p:sp>
      <p:sp>
        <p:nvSpPr>
          <p:cNvPr id="314" name="Google Shape;314;p46"/>
          <p:cNvSpPr txBox="1">
            <a:spLocks noGrp="1"/>
          </p:cNvSpPr>
          <p:nvPr>
            <p:ph type="title" idx="4294967295"/>
          </p:nvPr>
        </p:nvSpPr>
        <p:spPr>
          <a:xfrm>
            <a:off x="0" y="1034100"/>
            <a:ext cx="9144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60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Option #2 Relocate </a:t>
            </a:r>
            <a:endParaRPr sz="60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315" name="Google Shape;315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2288" y="6140549"/>
            <a:ext cx="2333726" cy="55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r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7"/>
          <p:cNvSpPr txBox="1">
            <a:spLocks noGrp="1"/>
          </p:cNvSpPr>
          <p:nvPr>
            <p:ph type="body" idx="4294967295"/>
          </p:nvPr>
        </p:nvSpPr>
        <p:spPr>
          <a:xfrm>
            <a:off x="1229050" y="2384825"/>
            <a:ext cx="6943200" cy="41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27305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●"/>
            </a:pPr>
            <a:r>
              <a:rPr lang="en-US" sz="3000"/>
              <a:t>$435-$520 per square foot for new construction (Source: Fiscal Advisors)</a:t>
            </a:r>
            <a:endParaRPr sz="3000"/>
          </a:p>
          <a:p>
            <a:pPr marL="342900" lvl="0" indent="-273050" algn="l" rtl="0">
              <a:spcBef>
                <a:spcPts val="2400"/>
              </a:spcBef>
              <a:spcAft>
                <a:spcPts val="2400"/>
              </a:spcAft>
              <a:buClr>
                <a:schemeClr val="accent1"/>
              </a:buClr>
              <a:buSzPts val="2100"/>
              <a:buChar char="●"/>
            </a:pPr>
            <a:r>
              <a:rPr lang="en-US" sz="3000"/>
              <a:t>$435 x 83,600 sq feet = $36,366,000</a:t>
            </a:r>
            <a:endParaRPr sz="3000"/>
          </a:p>
        </p:txBody>
      </p:sp>
      <p:sp>
        <p:nvSpPr>
          <p:cNvPr id="322" name="Google Shape;322;p47"/>
          <p:cNvSpPr txBox="1">
            <a:spLocks noGrp="1"/>
          </p:cNvSpPr>
          <p:nvPr>
            <p:ph type="title" idx="4294967295"/>
          </p:nvPr>
        </p:nvSpPr>
        <p:spPr>
          <a:xfrm>
            <a:off x="-35225" y="1069325"/>
            <a:ext cx="9144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60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Option #3 Build New</a:t>
            </a:r>
            <a:endParaRPr sz="60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323" name="Google Shape;323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2288" y="6140549"/>
            <a:ext cx="2333726" cy="55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r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8"/>
          <p:cNvSpPr txBox="1">
            <a:spLocks noGrp="1"/>
          </p:cNvSpPr>
          <p:nvPr>
            <p:ph type="body" idx="4294967295"/>
          </p:nvPr>
        </p:nvSpPr>
        <p:spPr>
          <a:xfrm>
            <a:off x="922500" y="2304150"/>
            <a:ext cx="7400400" cy="31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Make purchase offer for $12,850,000 </a:t>
            </a:r>
            <a:r>
              <a:rPr lang="en-US" sz="2600"/>
              <a:t/>
            </a:r>
            <a:br>
              <a:rPr lang="en-US" sz="2600"/>
            </a:br>
            <a:r>
              <a:rPr lang="en-US" sz="2600"/>
              <a:t>(cost savings to districts)</a:t>
            </a:r>
            <a:endParaRPr sz="2600"/>
          </a:p>
          <a:p>
            <a:pPr marL="0" lvl="0" indent="0" algn="ctr" rtl="0">
              <a:spcBef>
                <a:spcPts val="3000"/>
              </a:spcBef>
              <a:spcAft>
                <a:spcPts val="0"/>
              </a:spcAft>
              <a:buNone/>
            </a:pPr>
            <a:r>
              <a:rPr lang="en-US" sz="2200" b="1"/>
              <a:t>Assumptions</a:t>
            </a:r>
            <a:endParaRPr sz="2200" b="1"/>
          </a:p>
          <a:p>
            <a:pPr marL="342900" lvl="0" indent="-2667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•"/>
            </a:pPr>
            <a:r>
              <a:rPr lang="en-US" sz="2000"/>
              <a:t>20-year bond repayment schedule</a:t>
            </a:r>
            <a:endParaRPr sz="2000"/>
          </a:p>
          <a:p>
            <a:pPr marL="342900" lvl="0" indent="-2667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•"/>
            </a:pPr>
            <a:r>
              <a:rPr lang="en-US" sz="2000"/>
              <a:t>4-5% interest rate</a:t>
            </a:r>
            <a:endParaRPr sz="2000"/>
          </a:p>
          <a:p>
            <a:pPr marL="342900" lvl="0" indent="-2667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•"/>
            </a:pPr>
            <a:r>
              <a:rPr lang="en-US" sz="2000"/>
              <a:t>Finance through the Dormitory Authority of New York (DASNY)</a:t>
            </a:r>
            <a:endParaRPr sz="2000"/>
          </a:p>
          <a:p>
            <a:pPr marL="3429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6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400"/>
          </a:p>
          <a:p>
            <a:pPr marL="3429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400"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400"/>
          </a:p>
          <a:p>
            <a:pPr marL="3429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400"/>
          </a:p>
          <a:p>
            <a:pPr marL="342900" lvl="0" indent="0" algn="l" rtl="0">
              <a:spcBef>
                <a:spcPts val="600"/>
              </a:spcBef>
              <a:spcAft>
                <a:spcPts val="600"/>
              </a:spcAft>
              <a:buNone/>
            </a:pPr>
            <a:endParaRPr sz="3000"/>
          </a:p>
        </p:txBody>
      </p:sp>
      <p:sp>
        <p:nvSpPr>
          <p:cNvPr id="330" name="Google Shape;330;p48"/>
          <p:cNvSpPr txBox="1">
            <a:spLocks noGrp="1"/>
          </p:cNvSpPr>
          <p:nvPr>
            <p:ph type="title" idx="4294967295"/>
          </p:nvPr>
        </p:nvSpPr>
        <p:spPr>
          <a:xfrm>
            <a:off x="0" y="1020025"/>
            <a:ext cx="9144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60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Option #4: Purchase </a:t>
            </a:r>
            <a:r>
              <a:rPr lang="en-US" sz="3000" b="0" i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(Recommended)</a:t>
            </a:r>
            <a:endParaRPr sz="3000" b="0" i="1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331" name="Google Shape;331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56363" y="6112374"/>
            <a:ext cx="2333726" cy="55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r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49"/>
          <p:cNvPicPr preferRelativeResize="0"/>
          <p:nvPr/>
        </p:nvPicPr>
        <p:blipFill rotWithShape="1">
          <a:blip r:embed="rId3">
            <a:alphaModFix/>
          </a:blip>
          <a:srcRect r="1584"/>
          <a:stretch/>
        </p:blipFill>
        <p:spPr>
          <a:xfrm>
            <a:off x="537950" y="1677900"/>
            <a:ext cx="8142600" cy="408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42288" y="6140549"/>
            <a:ext cx="2333726" cy="550425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49"/>
          <p:cNvSpPr txBox="1">
            <a:spLocks noGrp="1"/>
          </p:cNvSpPr>
          <p:nvPr>
            <p:ph type="title" idx="4294967295"/>
          </p:nvPr>
        </p:nvSpPr>
        <p:spPr>
          <a:xfrm>
            <a:off x="0" y="866000"/>
            <a:ext cx="9144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0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Estimated Savings </a:t>
            </a:r>
            <a:endParaRPr sz="4000" b="0" i="1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340" name="Google Shape;340;p49"/>
          <p:cNvSpPr txBox="1"/>
          <p:nvPr/>
        </p:nvSpPr>
        <p:spPr>
          <a:xfrm>
            <a:off x="5886575" y="5798900"/>
            <a:ext cx="26475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/>
              <a:t>Source: Fiscal Advisors, Project Estimates</a:t>
            </a:r>
            <a:endParaRPr sz="9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r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50"/>
          <p:cNvPicPr preferRelativeResize="0"/>
          <p:nvPr/>
        </p:nvPicPr>
        <p:blipFill rotWithShape="1">
          <a:blip r:embed="rId3">
            <a:alphaModFix/>
          </a:blip>
          <a:srcRect l="2856" r="656"/>
          <a:stretch/>
        </p:blipFill>
        <p:spPr>
          <a:xfrm>
            <a:off x="718425" y="494275"/>
            <a:ext cx="7850800" cy="6025751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50"/>
          <p:cNvSpPr/>
          <p:nvPr/>
        </p:nvSpPr>
        <p:spPr>
          <a:xfrm>
            <a:off x="98854" y="232350"/>
            <a:ext cx="8649730" cy="97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50"/>
          <p:cNvSpPr txBox="1">
            <a:spLocks noGrp="1"/>
          </p:cNvSpPr>
          <p:nvPr>
            <p:ph type="title" idx="4294967295"/>
          </p:nvPr>
        </p:nvSpPr>
        <p:spPr>
          <a:xfrm>
            <a:off x="806650" y="264450"/>
            <a:ext cx="5457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0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Impact by Component</a:t>
            </a:r>
            <a:endParaRPr sz="4000" b="0" i="1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r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51"/>
          <p:cNvSpPr txBox="1">
            <a:spLocks noGrp="1"/>
          </p:cNvSpPr>
          <p:nvPr>
            <p:ph type="body" idx="4294967295"/>
          </p:nvPr>
        </p:nvSpPr>
        <p:spPr>
          <a:xfrm>
            <a:off x="4398700" y="2525650"/>
            <a:ext cx="4377600" cy="30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Purchasing the facility would create a better return on investment for OCM BOCES and our 23 component districts.</a:t>
            </a:r>
            <a:endParaRPr sz="2800"/>
          </a:p>
        </p:txBody>
      </p:sp>
      <p:sp>
        <p:nvSpPr>
          <p:cNvPr id="356" name="Google Shape;356;p51"/>
          <p:cNvSpPr txBox="1">
            <a:spLocks noGrp="1"/>
          </p:cNvSpPr>
          <p:nvPr>
            <p:ph type="title" idx="4294967295"/>
          </p:nvPr>
        </p:nvSpPr>
        <p:spPr>
          <a:xfrm>
            <a:off x="0" y="1291575"/>
            <a:ext cx="9144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50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The Benefits</a:t>
            </a:r>
            <a:endParaRPr sz="50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357" name="Google Shape;357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2288" y="6140549"/>
            <a:ext cx="2333726" cy="55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3425" y="2601850"/>
            <a:ext cx="3392370" cy="226157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52"/>
          <p:cNvSpPr txBox="1">
            <a:spLocks noGrp="1"/>
          </p:cNvSpPr>
          <p:nvPr>
            <p:ph type="body" idx="4294967295"/>
          </p:nvPr>
        </p:nvSpPr>
        <p:spPr>
          <a:xfrm>
            <a:off x="4254025" y="2399938"/>
            <a:ext cx="4737000" cy="2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Purchasing the site offers </a:t>
            </a:r>
            <a:endParaRPr sz="2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a sound investment opportunity, just as buying </a:t>
            </a:r>
            <a:br>
              <a:rPr lang="en-US" sz="2800"/>
            </a:br>
            <a:r>
              <a:rPr lang="en-US" sz="2800"/>
              <a:t>a home offers a source </a:t>
            </a:r>
            <a:br>
              <a:rPr lang="en-US" sz="2800"/>
            </a:br>
            <a:r>
              <a:rPr lang="en-US" sz="2800"/>
              <a:t>of financial equity and potential appreciation.</a:t>
            </a:r>
            <a:endParaRPr sz="2800"/>
          </a:p>
        </p:txBody>
      </p:sp>
      <p:sp>
        <p:nvSpPr>
          <p:cNvPr id="365" name="Google Shape;365;p52"/>
          <p:cNvSpPr txBox="1">
            <a:spLocks noGrp="1"/>
          </p:cNvSpPr>
          <p:nvPr>
            <p:ph type="title" idx="4294967295"/>
          </p:nvPr>
        </p:nvSpPr>
        <p:spPr>
          <a:xfrm>
            <a:off x="0" y="1291575"/>
            <a:ext cx="9144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50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The Benefits</a:t>
            </a:r>
            <a:endParaRPr sz="50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366" name="Google Shape;366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2288" y="6140549"/>
            <a:ext cx="2333726" cy="55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52"/>
          <p:cNvPicPr preferRelativeResize="0"/>
          <p:nvPr/>
        </p:nvPicPr>
        <p:blipFill rotWithShape="1">
          <a:blip r:embed="rId4">
            <a:alphaModFix/>
          </a:blip>
          <a:srcRect l="15739"/>
          <a:stretch/>
        </p:blipFill>
        <p:spPr>
          <a:xfrm>
            <a:off x="788250" y="2536375"/>
            <a:ext cx="3161070" cy="250093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53"/>
          <p:cNvSpPr txBox="1">
            <a:spLocks noGrp="1"/>
          </p:cNvSpPr>
          <p:nvPr>
            <p:ph type="body" idx="4294967295"/>
          </p:nvPr>
        </p:nvSpPr>
        <p:spPr>
          <a:xfrm>
            <a:off x="4024950" y="2462638"/>
            <a:ext cx="4714800" cy="27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The building is in good physical condition, with updated HVAC and well-maintained floors and rooms that meet the needs of all students. </a:t>
            </a:r>
            <a:endParaRPr sz="28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</p:txBody>
      </p:sp>
      <p:sp>
        <p:nvSpPr>
          <p:cNvPr id="374" name="Google Shape;374;p53"/>
          <p:cNvSpPr txBox="1">
            <a:spLocks noGrp="1"/>
          </p:cNvSpPr>
          <p:nvPr>
            <p:ph type="title" idx="4294967295"/>
          </p:nvPr>
        </p:nvSpPr>
        <p:spPr>
          <a:xfrm>
            <a:off x="0" y="1291575"/>
            <a:ext cx="9144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50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The Benefits</a:t>
            </a:r>
            <a:endParaRPr sz="50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375" name="Google Shape;375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2288" y="6140549"/>
            <a:ext cx="2333726" cy="55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7300" y="2538700"/>
            <a:ext cx="2614476" cy="261447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7"/>
          <p:cNvSpPr txBox="1">
            <a:spLocks noGrp="1"/>
          </p:cNvSpPr>
          <p:nvPr>
            <p:ph type="body" idx="4294967295"/>
          </p:nvPr>
        </p:nvSpPr>
        <p:spPr>
          <a:xfrm>
            <a:off x="935850" y="2237175"/>
            <a:ext cx="7974300" cy="33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254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</a:pPr>
            <a:r>
              <a:rPr lang="en-US" sz="2000"/>
              <a:t>OCM BOCES has been leasing the Crown Road Campus </a:t>
            </a:r>
            <a:br>
              <a:rPr lang="en-US" sz="2000"/>
            </a:br>
            <a:r>
              <a:rPr lang="en-US" sz="2000"/>
              <a:t>for 32 years, since 1987.</a:t>
            </a:r>
            <a:endParaRPr sz="2000"/>
          </a:p>
          <a:p>
            <a:pPr marL="342900" lvl="0" indent="-254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</a:pPr>
            <a:r>
              <a:rPr lang="en-US" sz="2000"/>
              <a:t>The owner, ATRAP, received a purchase offer for $12.85 million. OCM BOCES had first right of refusal.</a:t>
            </a:r>
            <a:endParaRPr sz="2000"/>
          </a:p>
          <a:p>
            <a:pPr marL="342900" lvl="0" indent="-254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</a:pPr>
            <a:r>
              <a:rPr lang="en-US" sz="2000"/>
              <a:t>OCM BOCES met with school superintendents and business officials Aug. 1 to discuss all options for Crown Road.</a:t>
            </a:r>
            <a:endParaRPr sz="2000"/>
          </a:p>
          <a:p>
            <a:pPr marL="342900" lvl="0" indent="-25400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SzPts val="1800"/>
              <a:buChar char="●"/>
            </a:pPr>
            <a:r>
              <a:rPr lang="en-US" sz="2000"/>
              <a:t>Today we will review those options and discuss the final recommendation.</a:t>
            </a:r>
            <a:endParaRPr sz="2000"/>
          </a:p>
        </p:txBody>
      </p:sp>
      <p:sp>
        <p:nvSpPr>
          <p:cNvPr id="152" name="Google Shape;152;p27"/>
          <p:cNvSpPr txBox="1">
            <a:spLocks noGrp="1"/>
          </p:cNvSpPr>
          <p:nvPr>
            <p:ph type="title" idx="4294967295"/>
          </p:nvPr>
        </p:nvSpPr>
        <p:spPr>
          <a:xfrm>
            <a:off x="0" y="1076350"/>
            <a:ext cx="9144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60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Why are we here?</a:t>
            </a:r>
            <a:endParaRPr sz="60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153" name="Google Shape;15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2288" y="6140549"/>
            <a:ext cx="2333726" cy="55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54"/>
          <p:cNvSpPr txBox="1">
            <a:spLocks noGrp="1"/>
          </p:cNvSpPr>
          <p:nvPr>
            <p:ph type="body" idx="4294967295"/>
          </p:nvPr>
        </p:nvSpPr>
        <p:spPr>
          <a:xfrm>
            <a:off x="4424125" y="2495300"/>
            <a:ext cx="4473000" cy="27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/>
              <a:t>The campus is centrally located for most of our component districts, </a:t>
            </a:r>
            <a:br>
              <a:rPr lang="en-US" sz="2800"/>
            </a:br>
            <a:r>
              <a:rPr lang="en-US" sz="2800"/>
              <a:t>with easy access from major highways. </a:t>
            </a:r>
            <a:endParaRPr sz="2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</p:txBody>
      </p:sp>
      <p:sp>
        <p:nvSpPr>
          <p:cNvPr id="383" name="Google Shape;383;p54"/>
          <p:cNvSpPr txBox="1">
            <a:spLocks noGrp="1"/>
          </p:cNvSpPr>
          <p:nvPr>
            <p:ph type="title" idx="4294967295"/>
          </p:nvPr>
        </p:nvSpPr>
        <p:spPr>
          <a:xfrm>
            <a:off x="0" y="1291575"/>
            <a:ext cx="9144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50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The Benefits </a:t>
            </a:r>
            <a:endParaRPr sz="50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384" name="Google Shape;384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2288" y="6140549"/>
            <a:ext cx="2333726" cy="55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9850" y="2577075"/>
            <a:ext cx="3087423" cy="23155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55"/>
          <p:cNvSpPr txBox="1">
            <a:spLocks noGrp="1"/>
          </p:cNvSpPr>
          <p:nvPr>
            <p:ph type="body" idx="4294967295"/>
          </p:nvPr>
        </p:nvSpPr>
        <p:spPr>
          <a:xfrm>
            <a:off x="4398700" y="2525650"/>
            <a:ext cx="4242000" cy="30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This building was specifically designed for students at OCM BOCES and continues to meet our needs. </a:t>
            </a:r>
            <a:endParaRPr sz="2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</p:txBody>
      </p:sp>
      <p:sp>
        <p:nvSpPr>
          <p:cNvPr id="392" name="Google Shape;392;p55"/>
          <p:cNvSpPr txBox="1">
            <a:spLocks noGrp="1"/>
          </p:cNvSpPr>
          <p:nvPr>
            <p:ph type="title" idx="4294967295"/>
          </p:nvPr>
        </p:nvSpPr>
        <p:spPr>
          <a:xfrm>
            <a:off x="0" y="1291575"/>
            <a:ext cx="9144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50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The Benefits</a:t>
            </a:r>
            <a:endParaRPr sz="50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393" name="Google Shape;393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2288" y="6140549"/>
            <a:ext cx="2333726" cy="55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6525" y="2649450"/>
            <a:ext cx="3211950" cy="214128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56"/>
          <p:cNvSpPr txBox="1">
            <a:spLocks noGrp="1"/>
          </p:cNvSpPr>
          <p:nvPr>
            <p:ph type="body" idx="4294967295"/>
          </p:nvPr>
        </p:nvSpPr>
        <p:spPr>
          <a:xfrm>
            <a:off x="706100" y="2625575"/>
            <a:ext cx="7777500" cy="13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/>
              <a:t>The purchase of Crown Road Campus would result in </a:t>
            </a:r>
            <a:r>
              <a:rPr lang="en-US" sz="3500" b="1" u="sng"/>
              <a:t>no additional cost</a:t>
            </a:r>
            <a:r>
              <a:rPr lang="en-US" sz="3500" b="1"/>
              <a:t> </a:t>
            </a:r>
            <a:br>
              <a:rPr lang="en-US" sz="3500" b="1"/>
            </a:br>
            <a:r>
              <a:rPr lang="en-US" sz="3500"/>
              <a:t>to our 23 component districts.</a:t>
            </a:r>
            <a:endParaRPr sz="3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56"/>
          <p:cNvSpPr txBox="1">
            <a:spLocks noGrp="1"/>
          </p:cNvSpPr>
          <p:nvPr>
            <p:ph type="title" idx="4294967295"/>
          </p:nvPr>
        </p:nvSpPr>
        <p:spPr>
          <a:xfrm>
            <a:off x="0" y="1520175"/>
            <a:ext cx="9144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50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#1 Benefit:</a:t>
            </a:r>
            <a:endParaRPr sz="50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402" name="Google Shape;402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2288" y="6140549"/>
            <a:ext cx="2333726" cy="55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57"/>
          <p:cNvSpPr txBox="1">
            <a:spLocks noGrp="1"/>
          </p:cNvSpPr>
          <p:nvPr>
            <p:ph type="body" idx="4294967295"/>
          </p:nvPr>
        </p:nvSpPr>
        <p:spPr>
          <a:xfrm>
            <a:off x="2943000" y="2330125"/>
            <a:ext cx="6317700" cy="30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2540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</a:pPr>
            <a:r>
              <a:rPr lang="en-US" sz="2400"/>
              <a:t>Maintain a quality facility for our students</a:t>
            </a:r>
            <a:endParaRPr sz="2400"/>
          </a:p>
          <a:p>
            <a:pPr marL="342900" lvl="0" indent="-2540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</a:pPr>
            <a:r>
              <a:rPr lang="en-US" sz="2400"/>
              <a:t>Discontinue lease payments — </a:t>
            </a:r>
            <a:br>
              <a:rPr lang="en-US" sz="2400"/>
            </a:br>
            <a:r>
              <a:rPr lang="en-US" sz="2400"/>
              <a:t>better return on investment for districts</a:t>
            </a:r>
            <a:endParaRPr sz="2400"/>
          </a:p>
          <a:p>
            <a:pPr marL="342900" lvl="0" indent="-2540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</a:pPr>
            <a:r>
              <a:rPr lang="en-US" sz="2400"/>
              <a:t>Net cost of purchase to component districts = $0</a:t>
            </a:r>
            <a:endParaRPr sz="2400"/>
          </a:p>
        </p:txBody>
      </p:sp>
      <p:sp>
        <p:nvSpPr>
          <p:cNvPr id="409" name="Google Shape;409;p57"/>
          <p:cNvSpPr txBox="1">
            <a:spLocks noGrp="1"/>
          </p:cNvSpPr>
          <p:nvPr>
            <p:ph type="title" idx="4294967295"/>
          </p:nvPr>
        </p:nvSpPr>
        <p:spPr>
          <a:xfrm>
            <a:off x="0" y="1081900"/>
            <a:ext cx="9144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60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Summary of Benefits</a:t>
            </a:r>
            <a:endParaRPr sz="60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410" name="Google Shape;410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2288" y="6140549"/>
            <a:ext cx="2333726" cy="55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3975" y="2520350"/>
            <a:ext cx="2200525" cy="22274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r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58"/>
          <p:cNvSpPr txBox="1">
            <a:spLocks noGrp="1"/>
          </p:cNvSpPr>
          <p:nvPr>
            <p:ph type="body" idx="4294967295"/>
          </p:nvPr>
        </p:nvSpPr>
        <p:spPr>
          <a:xfrm>
            <a:off x="973800" y="2498600"/>
            <a:ext cx="7497900" cy="26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spcAft>
                <a:spcPts val="1800"/>
              </a:spcAft>
              <a:buClr>
                <a:schemeClr val="dk1"/>
              </a:buClr>
              <a:buSzPts val="3200"/>
              <a:buNone/>
            </a:pPr>
            <a:r>
              <a:rPr lang="en-US" sz="3000"/>
              <a:t>Purchasing the Crown Road Campus requires a referendum of the qualified voters of the OCM BOCES district.</a:t>
            </a:r>
            <a:endParaRPr sz="3000"/>
          </a:p>
        </p:txBody>
      </p:sp>
      <p:sp>
        <p:nvSpPr>
          <p:cNvPr id="418" name="Google Shape;418;p58"/>
          <p:cNvSpPr txBox="1">
            <a:spLocks noGrp="1"/>
          </p:cNvSpPr>
          <p:nvPr>
            <p:ph type="title" idx="4294967295"/>
          </p:nvPr>
        </p:nvSpPr>
        <p:spPr>
          <a:xfrm>
            <a:off x="0" y="1411325"/>
            <a:ext cx="9144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50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Next Step</a:t>
            </a:r>
            <a:endParaRPr sz="50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419" name="Google Shape;419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2288" y="6140549"/>
            <a:ext cx="2333726" cy="55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59"/>
          <p:cNvSpPr txBox="1">
            <a:spLocks noGrp="1"/>
          </p:cNvSpPr>
          <p:nvPr>
            <p:ph type="body" idx="4294967295"/>
          </p:nvPr>
        </p:nvSpPr>
        <p:spPr>
          <a:xfrm>
            <a:off x="748500" y="2333850"/>
            <a:ext cx="7799400" cy="39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800"/>
              <a:t>To be eligible to vote, residents must be:</a:t>
            </a:r>
            <a:endParaRPr sz="2800"/>
          </a:p>
          <a:p>
            <a:pPr marL="342900" lvl="0" indent="-317500" algn="l" rtl="0"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ts val="2800"/>
              <a:buChar char="•"/>
            </a:pPr>
            <a:r>
              <a:rPr lang="en-US" sz="2800"/>
              <a:t>A citizen of the U.S.</a:t>
            </a:r>
            <a:endParaRPr sz="2800"/>
          </a:p>
          <a:p>
            <a:pPr marL="342900" lvl="0" indent="-317500" algn="l" rtl="0"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ts val="2800"/>
              <a:buChar char="•"/>
            </a:pPr>
            <a:r>
              <a:rPr lang="en-US" sz="2800"/>
              <a:t>18 years old or older</a:t>
            </a:r>
            <a:endParaRPr sz="2800"/>
          </a:p>
          <a:p>
            <a:pPr marL="342900" lvl="0" indent="-317500" algn="l" rtl="0">
              <a:spcBef>
                <a:spcPts val="1800"/>
              </a:spcBef>
              <a:spcAft>
                <a:spcPts val="1800"/>
              </a:spcAft>
              <a:buClr>
                <a:schemeClr val="accent1"/>
              </a:buClr>
              <a:buSzPts val="2800"/>
              <a:buChar char="•"/>
            </a:pPr>
            <a:r>
              <a:rPr lang="en-US" sz="2800"/>
              <a:t>A resident within an OCM BOCES component district for 30 days prior to the referendum</a:t>
            </a:r>
            <a:endParaRPr sz="2800"/>
          </a:p>
        </p:txBody>
      </p:sp>
      <p:sp>
        <p:nvSpPr>
          <p:cNvPr id="426" name="Google Shape;426;p59"/>
          <p:cNvSpPr txBox="1">
            <a:spLocks noGrp="1"/>
          </p:cNvSpPr>
          <p:nvPr>
            <p:ph type="title" idx="4294967295"/>
          </p:nvPr>
        </p:nvSpPr>
        <p:spPr>
          <a:xfrm>
            <a:off x="0" y="1267050"/>
            <a:ext cx="9144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50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Voting Eligibility</a:t>
            </a:r>
            <a:endParaRPr sz="50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427" name="Google Shape;427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2288" y="6140549"/>
            <a:ext cx="2333726" cy="55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60"/>
          <p:cNvSpPr txBox="1">
            <a:spLocks noGrp="1"/>
          </p:cNvSpPr>
          <p:nvPr>
            <p:ph type="body" idx="4294967295"/>
          </p:nvPr>
        </p:nvSpPr>
        <p:spPr>
          <a:xfrm>
            <a:off x="1220475" y="2550125"/>
            <a:ext cx="6828900" cy="20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3000"/>
              <a:t>Voters do not need to be an officially “registered” voter, but they will be asked to show proof of residency.</a:t>
            </a:r>
            <a:endParaRPr sz="3000"/>
          </a:p>
          <a:p>
            <a:pPr marL="0" lvl="0" indent="0" algn="l" rtl="0">
              <a:spcBef>
                <a:spcPts val="1800"/>
              </a:spcBef>
              <a:spcAft>
                <a:spcPts val="1800"/>
              </a:spcAft>
              <a:buNone/>
            </a:pPr>
            <a:endParaRPr sz="2800"/>
          </a:p>
        </p:txBody>
      </p:sp>
      <p:sp>
        <p:nvSpPr>
          <p:cNvPr id="434" name="Google Shape;434;p60"/>
          <p:cNvSpPr txBox="1">
            <a:spLocks noGrp="1"/>
          </p:cNvSpPr>
          <p:nvPr>
            <p:ph type="title" idx="4294967295"/>
          </p:nvPr>
        </p:nvSpPr>
        <p:spPr>
          <a:xfrm>
            <a:off x="0" y="1376400"/>
            <a:ext cx="9144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50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Voting Eligibility</a:t>
            </a:r>
            <a:endParaRPr sz="50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435" name="Google Shape;435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2288" y="6140549"/>
            <a:ext cx="2333726" cy="55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61"/>
          <p:cNvSpPr txBox="1">
            <a:spLocks noGrp="1"/>
          </p:cNvSpPr>
          <p:nvPr>
            <p:ph type="title" idx="4294967295"/>
          </p:nvPr>
        </p:nvSpPr>
        <p:spPr>
          <a:xfrm>
            <a:off x="35200" y="1025225"/>
            <a:ext cx="9144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50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Voting Locations</a:t>
            </a:r>
            <a:endParaRPr sz="50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442" name="Google Shape;442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2288" y="6140549"/>
            <a:ext cx="2333726" cy="550425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61"/>
          <p:cNvSpPr txBox="1"/>
          <p:nvPr/>
        </p:nvSpPr>
        <p:spPr>
          <a:xfrm>
            <a:off x="1432275" y="2054438"/>
            <a:ext cx="6693300" cy="38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</a:pPr>
            <a:r>
              <a:rPr lang="en-US" sz="2800" b="1">
                <a:solidFill>
                  <a:schemeClr val="dk1"/>
                </a:solidFill>
              </a:rPr>
              <a:t>OCM BOCES Main Campus</a:t>
            </a:r>
            <a:endParaRPr sz="2800" b="1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</a:rPr>
              <a:t>110 Elwood Davis Road, Liverpool</a:t>
            </a:r>
            <a:endParaRPr sz="150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</a:pPr>
            <a:r>
              <a:rPr lang="en-US" sz="2800" b="1">
                <a:solidFill>
                  <a:schemeClr val="dk1"/>
                </a:solidFill>
              </a:rPr>
              <a:t>Crown Road Campus</a:t>
            </a:r>
            <a:endParaRPr sz="2800" b="1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</a:rPr>
              <a:t>4500 Crown Road, Liverpool</a:t>
            </a:r>
            <a:endParaRPr sz="150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</a:pPr>
            <a:r>
              <a:rPr lang="en-US" sz="2800" b="1">
                <a:solidFill>
                  <a:schemeClr val="dk1"/>
                </a:solidFill>
              </a:rPr>
              <a:t>Cortlandville Campus - McEvoy</a:t>
            </a:r>
            <a:endParaRPr sz="2800" b="1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>
                <a:solidFill>
                  <a:schemeClr val="dk1"/>
                </a:solidFill>
              </a:rPr>
              <a:t>1710 NYS Route 13, Cortland</a:t>
            </a:r>
            <a:endParaRPr sz="150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</a:pPr>
            <a:r>
              <a:rPr lang="en-US" sz="2800" b="1">
                <a:solidFill>
                  <a:schemeClr val="dk1"/>
                </a:solidFill>
              </a:rPr>
              <a:t>Thompson Road Campus - Henry</a:t>
            </a:r>
            <a:endParaRPr sz="2800" b="1">
              <a:solidFill>
                <a:schemeClr val="dk1"/>
              </a:solidFill>
            </a:endParaRPr>
          </a:p>
          <a:p>
            <a:pPr marL="0" lvl="0" indent="457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</a:rPr>
              <a:t>6820 Thompson Road, East Syracuse </a:t>
            </a:r>
            <a:endParaRPr sz="150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1800"/>
              </a:spcAft>
              <a:buNone/>
            </a:pP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62"/>
          <p:cNvSpPr txBox="1">
            <a:spLocks noGrp="1"/>
          </p:cNvSpPr>
          <p:nvPr>
            <p:ph type="body" idx="4294967295"/>
          </p:nvPr>
        </p:nvSpPr>
        <p:spPr>
          <a:xfrm>
            <a:off x="672300" y="2828950"/>
            <a:ext cx="7799400" cy="15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/>
              <a:t>Tuesday, November 19, 2019</a:t>
            </a:r>
            <a:endParaRPr sz="3600" b="1"/>
          </a:p>
          <a:p>
            <a:pPr marL="0" lvl="0" indent="0" algn="ctr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3600" b="1"/>
              <a:t>10 a.m. to 8 p.m.</a:t>
            </a:r>
            <a:endParaRPr sz="3600" b="1"/>
          </a:p>
          <a:p>
            <a:pPr marL="0" lvl="0" indent="0" algn="l" rtl="0">
              <a:spcBef>
                <a:spcPts val="1800"/>
              </a:spcBef>
              <a:spcAft>
                <a:spcPts val="1800"/>
              </a:spcAft>
              <a:buNone/>
            </a:pPr>
            <a:endParaRPr sz="1200"/>
          </a:p>
        </p:txBody>
      </p:sp>
      <p:sp>
        <p:nvSpPr>
          <p:cNvPr id="450" name="Google Shape;450;p62"/>
          <p:cNvSpPr txBox="1">
            <a:spLocks noGrp="1"/>
          </p:cNvSpPr>
          <p:nvPr>
            <p:ph type="title" idx="4294967295"/>
          </p:nvPr>
        </p:nvSpPr>
        <p:spPr>
          <a:xfrm>
            <a:off x="0" y="1343300"/>
            <a:ext cx="9144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50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Voting Date &amp; Time</a:t>
            </a:r>
            <a:endParaRPr sz="50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451" name="Google Shape;451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2288" y="6140549"/>
            <a:ext cx="2333726" cy="55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63"/>
          <p:cNvSpPr txBox="1"/>
          <p:nvPr/>
        </p:nvSpPr>
        <p:spPr>
          <a:xfrm>
            <a:off x="1296963" y="1621975"/>
            <a:ext cx="6224400" cy="15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Learn More</a:t>
            </a:r>
            <a:endParaRPr sz="5000" b="1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458" name="Google Shape;458;p63"/>
          <p:cNvSpPr txBox="1">
            <a:spLocks noGrp="1"/>
          </p:cNvSpPr>
          <p:nvPr>
            <p:ph type="body" idx="4294967295"/>
          </p:nvPr>
        </p:nvSpPr>
        <p:spPr>
          <a:xfrm>
            <a:off x="672325" y="2781000"/>
            <a:ext cx="7799400" cy="19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180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ocmboces.org/crownroadcampus</a:t>
            </a:r>
            <a:r>
              <a:rPr lang="en-US"/>
              <a:t> </a:t>
            </a:r>
            <a:endParaRPr/>
          </a:p>
        </p:txBody>
      </p:sp>
      <p:pic>
        <p:nvPicPr>
          <p:cNvPr id="459" name="Google Shape;459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42288" y="6140549"/>
            <a:ext cx="2333726" cy="55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8"/>
          <p:cNvSpPr txBox="1">
            <a:spLocks noGrp="1"/>
          </p:cNvSpPr>
          <p:nvPr>
            <p:ph type="title" idx="4294967295"/>
          </p:nvPr>
        </p:nvSpPr>
        <p:spPr>
          <a:xfrm>
            <a:off x="0" y="1083400"/>
            <a:ext cx="9144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60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Agenda</a:t>
            </a:r>
            <a:endParaRPr sz="60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59" name="Google Shape;159;p28"/>
          <p:cNvSpPr txBox="1">
            <a:spLocks noGrp="1"/>
          </p:cNvSpPr>
          <p:nvPr>
            <p:ph type="body" idx="4294967295"/>
          </p:nvPr>
        </p:nvSpPr>
        <p:spPr>
          <a:xfrm>
            <a:off x="1134600" y="2157125"/>
            <a:ext cx="8009400" cy="38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</a:pPr>
            <a:r>
              <a:rPr lang="en-US" sz="2400"/>
              <a:t>Overview of OCM BOCES Facilities</a:t>
            </a:r>
            <a:endParaRPr sz="2400"/>
          </a:p>
          <a:p>
            <a:pPr marL="457200" lvl="0" indent="-342900" algn="l" rtl="0">
              <a:spcBef>
                <a:spcPts val="2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</a:pPr>
            <a:r>
              <a:rPr lang="en-US" sz="2400"/>
              <a:t>Facility Overview - Crown Road Campus</a:t>
            </a:r>
            <a:endParaRPr sz="2400"/>
          </a:p>
          <a:p>
            <a:pPr marL="457200" lvl="0" indent="-342900" algn="l" rtl="0">
              <a:spcBef>
                <a:spcPts val="2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</a:pPr>
            <a:r>
              <a:rPr lang="en-US" sz="2400"/>
              <a:t>Options</a:t>
            </a:r>
            <a:endParaRPr sz="2400"/>
          </a:p>
          <a:p>
            <a:pPr marL="457200" lvl="0" indent="-342900" algn="l" rtl="0">
              <a:spcBef>
                <a:spcPts val="2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</a:pPr>
            <a:r>
              <a:rPr lang="en-US" sz="2400"/>
              <a:t>Proposed Solution: Financial Analysis</a:t>
            </a:r>
            <a:endParaRPr sz="2400"/>
          </a:p>
          <a:p>
            <a:pPr marL="457200" lvl="0" indent="-342900" algn="l" rtl="0">
              <a:spcBef>
                <a:spcPts val="2400"/>
              </a:spcBef>
              <a:spcAft>
                <a:spcPts val="2400"/>
              </a:spcAft>
              <a:buClr>
                <a:schemeClr val="accent1"/>
              </a:buClr>
              <a:buSzPts val="1800"/>
              <a:buChar char="●"/>
            </a:pPr>
            <a:r>
              <a:rPr lang="en-US" sz="2400"/>
              <a:t>Next Steps</a:t>
            </a:r>
            <a:endParaRPr sz="2400"/>
          </a:p>
        </p:txBody>
      </p:sp>
      <p:pic>
        <p:nvPicPr>
          <p:cNvPr id="160" name="Google Shape;16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2288" y="6140549"/>
            <a:ext cx="2333726" cy="55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r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64"/>
          <p:cNvSpPr txBox="1"/>
          <p:nvPr/>
        </p:nvSpPr>
        <p:spPr>
          <a:xfrm>
            <a:off x="1296950" y="2695050"/>
            <a:ext cx="6224400" cy="14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Questions?</a:t>
            </a:r>
            <a:endParaRPr sz="6000" b="1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466" name="Google Shape;466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2288" y="6140549"/>
            <a:ext cx="2333726" cy="55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9"/>
          <p:cNvSpPr txBox="1">
            <a:spLocks noGrp="1"/>
          </p:cNvSpPr>
          <p:nvPr>
            <p:ph type="body" idx="4294967295"/>
          </p:nvPr>
        </p:nvSpPr>
        <p:spPr>
          <a:xfrm>
            <a:off x="457200" y="5407225"/>
            <a:ext cx="8191500" cy="1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444"/>
              </a:spcBef>
              <a:spcAft>
                <a:spcPts val="0"/>
              </a:spcAft>
              <a:buNone/>
            </a:pPr>
            <a:r>
              <a:rPr lang="en-US" sz="2220"/>
              <a:t>Cortlandville Campus – McEvoy Building (acquired 1969)</a:t>
            </a:r>
            <a:endParaRPr/>
          </a:p>
          <a:p>
            <a:pPr marL="0" lvl="0" indent="0" algn="ctr" rtl="0">
              <a:lnSpc>
                <a:spcPct val="80000"/>
              </a:lnSpc>
              <a:spcBef>
                <a:spcPts val="444"/>
              </a:spcBef>
              <a:spcAft>
                <a:spcPts val="0"/>
              </a:spcAft>
              <a:buNone/>
            </a:pPr>
            <a:endParaRPr sz="2220"/>
          </a:p>
        </p:txBody>
      </p:sp>
      <p:sp>
        <p:nvSpPr>
          <p:cNvPr id="167" name="Google Shape;167;p29"/>
          <p:cNvSpPr txBox="1">
            <a:spLocks noGrp="1"/>
          </p:cNvSpPr>
          <p:nvPr>
            <p:ph type="body" idx="4294967295"/>
          </p:nvPr>
        </p:nvSpPr>
        <p:spPr>
          <a:xfrm>
            <a:off x="457200" y="1676400"/>
            <a:ext cx="8191500" cy="6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3000" b="1"/>
              <a:t>Owned</a:t>
            </a:r>
            <a:endParaRPr sz="3000" b="1"/>
          </a:p>
        </p:txBody>
      </p:sp>
      <p:sp>
        <p:nvSpPr>
          <p:cNvPr id="168" name="Google Shape;168;p29"/>
          <p:cNvSpPr txBox="1">
            <a:spLocks noGrp="1"/>
          </p:cNvSpPr>
          <p:nvPr>
            <p:ph type="title" idx="4294967295"/>
          </p:nvPr>
        </p:nvSpPr>
        <p:spPr>
          <a:xfrm>
            <a:off x="0" y="914400"/>
            <a:ext cx="9144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60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Current Facilities</a:t>
            </a:r>
            <a:endParaRPr sz="60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169" name="Google Shape;169;p29"/>
          <p:cNvPicPr preferRelativeResize="0"/>
          <p:nvPr/>
        </p:nvPicPr>
        <p:blipFill rotWithShape="1">
          <a:blip r:embed="rId3">
            <a:alphaModFix/>
          </a:blip>
          <a:srcRect t="22418" b="17862"/>
          <a:stretch/>
        </p:blipFill>
        <p:spPr>
          <a:xfrm>
            <a:off x="457200" y="2612350"/>
            <a:ext cx="8229600" cy="2764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42288" y="6140549"/>
            <a:ext cx="2333726" cy="55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r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0"/>
          <p:cNvSpPr txBox="1">
            <a:spLocks noGrp="1"/>
          </p:cNvSpPr>
          <p:nvPr>
            <p:ph type="body" idx="4294967295"/>
          </p:nvPr>
        </p:nvSpPr>
        <p:spPr>
          <a:xfrm>
            <a:off x="457200" y="5407225"/>
            <a:ext cx="8191500" cy="1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444"/>
              </a:spcBef>
              <a:spcAft>
                <a:spcPts val="0"/>
              </a:spcAft>
              <a:buNone/>
            </a:pPr>
            <a:r>
              <a:rPr lang="en-US" sz="2220"/>
              <a:t>Thompson Road Campus – Henry Building (acquired 1975)</a:t>
            </a:r>
            <a:endParaRPr sz="2220"/>
          </a:p>
        </p:txBody>
      </p:sp>
      <p:pic>
        <p:nvPicPr>
          <p:cNvPr id="177" name="Google Shape;177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0400" y="2612347"/>
            <a:ext cx="8229600" cy="2764465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30"/>
          <p:cNvSpPr txBox="1">
            <a:spLocks noGrp="1"/>
          </p:cNvSpPr>
          <p:nvPr>
            <p:ph type="body" idx="4294967295"/>
          </p:nvPr>
        </p:nvSpPr>
        <p:spPr>
          <a:xfrm>
            <a:off x="457200" y="1676400"/>
            <a:ext cx="8191500" cy="6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3000" b="1"/>
              <a:t>Owned</a:t>
            </a:r>
            <a:endParaRPr sz="3000" b="1"/>
          </a:p>
        </p:txBody>
      </p:sp>
      <p:sp>
        <p:nvSpPr>
          <p:cNvPr id="179" name="Google Shape;179;p30"/>
          <p:cNvSpPr txBox="1">
            <a:spLocks noGrp="1"/>
          </p:cNvSpPr>
          <p:nvPr>
            <p:ph type="title" idx="4294967295"/>
          </p:nvPr>
        </p:nvSpPr>
        <p:spPr>
          <a:xfrm>
            <a:off x="0" y="914400"/>
            <a:ext cx="9144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60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Current Facilities</a:t>
            </a:r>
            <a:endParaRPr sz="60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180" name="Google Shape;180;p30"/>
          <p:cNvPicPr preferRelativeResize="0"/>
          <p:nvPr/>
        </p:nvPicPr>
        <p:blipFill rotWithShape="1">
          <a:blip r:embed="rId4">
            <a:alphaModFix/>
          </a:blip>
          <a:srcRect t="17492" b="32182"/>
          <a:stretch/>
        </p:blipFill>
        <p:spPr>
          <a:xfrm>
            <a:off x="415775" y="2612349"/>
            <a:ext cx="8239920" cy="276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42288" y="6140549"/>
            <a:ext cx="2333726" cy="55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1"/>
          <p:cNvSpPr txBox="1">
            <a:spLocks noGrp="1"/>
          </p:cNvSpPr>
          <p:nvPr>
            <p:ph type="body" idx="4294967295"/>
          </p:nvPr>
        </p:nvSpPr>
        <p:spPr>
          <a:xfrm>
            <a:off x="457200" y="1676400"/>
            <a:ext cx="8191500" cy="6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3000" b="1"/>
              <a:t>Owned</a:t>
            </a:r>
            <a:endParaRPr sz="3000" b="1"/>
          </a:p>
        </p:txBody>
      </p:sp>
      <p:sp>
        <p:nvSpPr>
          <p:cNvPr id="188" name="Google Shape;188;p31"/>
          <p:cNvSpPr txBox="1">
            <a:spLocks noGrp="1"/>
          </p:cNvSpPr>
          <p:nvPr>
            <p:ph type="body" idx="4294967295"/>
          </p:nvPr>
        </p:nvSpPr>
        <p:spPr>
          <a:xfrm>
            <a:off x="25" y="5449375"/>
            <a:ext cx="9144000" cy="4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20"/>
              <a:t>Main Campus – (acquired 2014)</a:t>
            </a:r>
            <a:endParaRPr/>
          </a:p>
          <a:p>
            <a:pPr marL="0" lvl="0" indent="0" algn="ctr" rtl="0">
              <a:lnSpc>
                <a:spcPct val="80000"/>
              </a:lnSpc>
              <a:spcBef>
                <a:spcPts val="444"/>
              </a:spcBef>
              <a:spcAft>
                <a:spcPts val="0"/>
              </a:spcAft>
              <a:buNone/>
            </a:pPr>
            <a:endParaRPr sz="2220"/>
          </a:p>
        </p:txBody>
      </p:sp>
      <p:pic>
        <p:nvPicPr>
          <p:cNvPr id="189" name="Google Shape;189;p31"/>
          <p:cNvPicPr preferRelativeResize="0"/>
          <p:nvPr/>
        </p:nvPicPr>
        <p:blipFill rotWithShape="1">
          <a:blip r:embed="rId3">
            <a:alphaModFix/>
          </a:blip>
          <a:srcRect l="3681" t="22501" r="2650" b="30274"/>
          <a:stretch/>
        </p:blipFill>
        <p:spPr>
          <a:xfrm>
            <a:off x="420400" y="2612350"/>
            <a:ext cx="8247349" cy="276445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31"/>
          <p:cNvSpPr txBox="1">
            <a:spLocks noGrp="1"/>
          </p:cNvSpPr>
          <p:nvPr>
            <p:ph type="title" idx="4294967295"/>
          </p:nvPr>
        </p:nvSpPr>
        <p:spPr>
          <a:xfrm>
            <a:off x="0" y="914400"/>
            <a:ext cx="9144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60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Current Facilities</a:t>
            </a:r>
            <a:endParaRPr sz="60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191" name="Google Shape;19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42288" y="6140549"/>
            <a:ext cx="2333726" cy="55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2"/>
          <p:cNvSpPr txBox="1">
            <a:spLocks noGrp="1"/>
          </p:cNvSpPr>
          <p:nvPr>
            <p:ph type="body" idx="4294967295"/>
          </p:nvPr>
        </p:nvSpPr>
        <p:spPr>
          <a:xfrm>
            <a:off x="457325" y="1752600"/>
            <a:ext cx="82296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3000" b="1"/>
              <a:t>Major Leases</a:t>
            </a:r>
            <a:endParaRPr sz="3000" b="1"/>
          </a:p>
        </p:txBody>
      </p:sp>
      <p:sp>
        <p:nvSpPr>
          <p:cNvPr id="198" name="Google Shape;198;p32"/>
          <p:cNvSpPr txBox="1">
            <a:spLocks noGrp="1"/>
          </p:cNvSpPr>
          <p:nvPr>
            <p:ph type="body" idx="4294967295"/>
          </p:nvPr>
        </p:nvSpPr>
        <p:spPr>
          <a:xfrm>
            <a:off x="954925" y="2584775"/>
            <a:ext cx="8021400" cy="41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04800" algn="l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</a:pPr>
            <a:r>
              <a:rPr lang="en-US" sz="2400"/>
              <a:t>Crown Road Campus </a:t>
            </a:r>
            <a:endParaRPr sz="2400"/>
          </a:p>
          <a:p>
            <a:pPr marL="342900" lvl="0" indent="-304800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</a:pPr>
            <a:r>
              <a:rPr lang="en-US" sz="2400"/>
              <a:t>Rodax 1-3, 7/8 (CNYRIC &amp; Innovation Tech)</a:t>
            </a:r>
            <a:endParaRPr sz="2400"/>
          </a:p>
          <a:p>
            <a:pPr marL="342900" lvl="0" indent="-304800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</a:pPr>
            <a:r>
              <a:rPr lang="en-US" sz="2400"/>
              <a:t>800 Fourth Street, Liverpool</a:t>
            </a:r>
            <a:endParaRPr sz="2400"/>
          </a:p>
          <a:p>
            <a:pPr marL="342900" lvl="0" indent="-304800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</a:pPr>
            <a:r>
              <a:rPr lang="en-US" sz="2400"/>
              <a:t>Cortland Alternative School</a:t>
            </a:r>
            <a:endParaRPr sz="2400"/>
          </a:p>
          <a:p>
            <a:pPr marL="342900" lvl="0" indent="-304800" algn="l" rtl="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800"/>
              <a:buChar char="●"/>
            </a:pPr>
            <a:r>
              <a:rPr lang="en-US" sz="2400"/>
              <a:t>Seven Valleys New Tech Academy</a:t>
            </a:r>
            <a:endParaRPr sz="2400"/>
          </a:p>
        </p:txBody>
      </p:sp>
      <p:sp>
        <p:nvSpPr>
          <p:cNvPr id="199" name="Google Shape;199;p32"/>
          <p:cNvSpPr txBox="1">
            <a:spLocks noGrp="1"/>
          </p:cNvSpPr>
          <p:nvPr>
            <p:ph type="title" idx="4294967295"/>
          </p:nvPr>
        </p:nvSpPr>
        <p:spPr>
          <a:xfrm>
            <a:off x="0" y="914400"/>
            <a:ext cx="9144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60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Current Facilities</a:t>
            </a:r>
            <a:endParaRPr sz="60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200" name="Google Shape;20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2288" y="6140549"/>
            <a:ext cx="2333726" cy="55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r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3"/>
          <p:cNvSpPr txBox="1">
            <a:spLocks noGrp="1"/>
          </p:cNvSpPr>
          <p:nvPr>
            <p:ph type="body" idx="4294967295"/>
          </p:nvPr>
        </p:nvSpPr>
        <p:spPr>
          <a:xfrm>
            <a:off x="1609425" y="3028150"/>
            <a:ext cx="7093500" cy="22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254000" algn="l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</a:pPr>
            <a:r>
              <a:rPr lang="en-US" sz="2500"/>
              <a:t>83,600 square feet</a:t>
            </a:r>
            <a:endParaRPr sz="2500"/>
          </a:p>
          <a:p>
            <a:pPr marL="342900" lvl="0" indent="-254000" algn="l" rtl="0">
              <a:spcBef>
                <a:spcPts val="2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</a:pPr>
            <a:r>
              <a:rPr lang="en-US" sz="2500"/>
              <a:t>15.6 acres  </a:t>
            </a:r>
            <a:endParaRPr sz="2500"/>
          </a:p>
          <a:p>
            <a:pPr marL="342900" lvl="0" indent="-254000" algn="l" rtl="0">
              <a:spcBef>
                <a:spcPts val="2400"/>
              </a:spcBef>
              <a:spcAft>
                <a:spcPts val="2400"/>
              </a:spcAft>
              <a:buClr>
                <a:schemeClr val="accent1"/>
              </a:buClr>
              <a:buSzPts val="1800"/>
              <a:buChar char="●"/>
            </a:pPr>
            <a:r>
              <a:rPr lang="en-US" sz="2500"/>
              <a:t>3 acres available for development</a:t>
            </a:r>
            <a:endParaRPr sz="2500"/>
          </a:p>
        </p:txBody>
      </p:sp>
      <p:sp>
        <p:nvSpPr>
          <p:cNvPr id="207" name="Google Shape;207;p33"/>
          <p:cNvSpPr txBox="1"/>
          <p:nvPr/>
        </p:nvSpPr>
        <p:spPr>
          <a:xfrm>
            <a:off x="0" y="2085575"/>
            <a:ext cx="9144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dk1"/>
                </a:solidFill>
              </a:rPr>
              <a:t>Facility Overview</a:t>
            </a:r>
            <a:endParaRPr sz="3000" b="1"/>
          </a:p>
        </p:txBody>
      </p:sp>
      <p:sp>
        <p:nvSpPr>
          <p:cNvPr id="208" name="Google Shape;208;p33"/>
          <p:cNvSpPr txBox="1">
            <a:spLocks noGrp="1"/>
          </p:cNvSpPr>
          <p:nvPr>
            <p:ph type="title" idx="4294967295"/>
          </p:nvPr>
        </p:nvSpPr>
        <p:spPr>
          <a:xfrm>
            <a:off x="0" y="1143000"/>
            <a:ext cx="9144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60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Crown Road Campus</a:t>
            </a:r>
            <a:endParaRPr sz="60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209" name="Google Shape;20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2288" y="6140549"/>
            <a:ext cx="2333726" cy="55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0812_OCM_PPtemplat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S_templat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1320</Words>
  <Application>Microsoft Macintosh PowerPoint</Application>
  <PresentationFormat>On-screen Show (4:3)</PresentationFormat>
  <Paragraphs>195</Paragraphs>
  <Slides>40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Arial</vt:lpstr>
      <vt:lpstr>Calibri</vt:lpstr>
      <vt:lpstr>PT Sans Narrow</vt:lpstr>
      <vt:lpstr>0812_OCM_PPtemplate</vt:lpstr>
      <vt:lpstr>IS_template</vt:lpstr>
      <vt:lpstr>OCM BOCES Crown Road Campus</vt:lpstr>
      <vt:lpstr>Why are we here?</vt:lpstr>
      <vt:lpstr>Why are we here?</vt:lpstr>
      <vt:lpstr>Agenda</vt:lpstr>
      <vt:lpstr>Current Facilities</vt:lpstr>
      <vt:lpstr>Current Facilities</vt:lpstr>
      <vt:lpstr>Current Facilities</vt:lpstr>
      <vt:lpstr>Current Facilities</vt:lpstr>
      <vt:lpstr>Crown Road Campus</vt:lpstr>
      <vt:lpstr>Regular Classrooms</vt:lpstr>
      <vt:lpstr>Regular Classrooms</vt:lpstr>
      <vt:lpstr>Rooms for Related Services</vt:lpstr>
      <vt:lpstr>Three Activity Rooms</vt:lpstr>
      <vt:lpstr>Playground</vt:lpstr>
      <vt:lpstr>Cafeteria</vt:lpstr>
      <vt:lpstr>Crown Road Campus</vt:lpstr>
      <vt:lpstr>Crown Road Campus</vt:lpstr>
      <vt:lpstr>Crown Road Campus</vt:lpstr>
      <vt:lpstr>Options</vt:lpstr>
      <vt:lpstr>Option #1 Lease</vt:lpstr>
      <vt:lpstr>Crown Road Campus Lease</vt:lpstr>
      <vt:lpstr>Option #2 Relocate </vt:lpstr>
      <vt:lpstr>Option #3 Build New</vt:lpstr>
      <vt:lpstr>Option #4: Purchase (Recommended)</vt:lpstr>
      <vt:lpstr>Estimated Savings </vt:lpstr>
      <vt:lpstr>Impact by Component</vt:lpstr>
      <vt:lpstr>The Benefits</vt:lpstr>
      <vt:lpstr>The Benefits</vt:lpstr>
      <vt:lpstr>The Benefits</vt:lpstr>
      <vt:lpstr>The Benefits </vt:lpstr>
      <vt:lpstr>The Benefits</vt:lpstr>
      <vt:lpstr>#1 Benefit:</vt:lpstr>
      <vt:lpstr>Summary of Benefits</vt:lpstr>
      <vt:lpstr>Next Step</vt:lpstr>
      <vt:lpstr>Voting Eligibility</vt:lpstr>
      <vt:lpstr>Voting Eligibility</vt:lpstr>
      <vt:lpstr>Voting Locations</vt:lpstr>
      <vt:lpstr>Voting Date &amp; Time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OCM BOCES Crown Road Campus</dc:title>
  <cp:lastModifiedBy>Jacqueline Wiegand</cp:lastModifiedBy>
  <cp:revision>3</cp:revision>
  <dcterms:modified xsi:type="dcterms:W3CDTF">2019-09-30T17:15:34Z</dcterms:modified>
</cp:coreProperties>
</file>