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9">
  <p:sldMasterIdLst>
    <p:sldMasterId id="2147483684" r:id="rId1"/>
  </p:sldMasterIdLst>
  <p:notesMasterIdLst>
    <p:notesMasterId r:id="rId24"/>
  </p:notesMasterIdLst>
  <p:sldIdLst>
    <p:sldId id="256" r:id="rId2"/>
    <p:sldId id="281" r:id="rId3"/>
    <p:sldId id="257" r:id="rId4"/>
    <p:sldId id="269" r:id="rId5"/>
    <p:sldId id="258" r:id="rId6"/>
    <p:sldId id="276" r:id="rId7"/>
    <p:sldId id="280" r:id="rId8"/>
    <p:sldId id="259" r:id="rId9"/>
    <p:sldId id="268" r:id="rId10"/>
    <p:sldId id="260" r:id="rId11"/>
    <p:sldId id="266" r:id="rId12"/>
    <p:sldId id="267" r:id="rId13"/>
    <p:sldId id="283" r:id="rId14"/>
    <p:sldId id="271" r:id="rId15"/>
    <p:sldId id="272" r:id="rId16"/>
    <p:sldId id="273" r:id="rId17"/>
    <p:sldId id="284" r:id="rId18"/>
    <p:sldId id="277" r:id="rId19"/>
    <p:sldId id="278" r:id="rId20"/>
    <p:sldId id="279" r:id="rId21"/>
    <p:sldId id="275" r:id="rId22"/>
    <p:sldId id="282"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eth Karalak" initials="BK" lastIdx="0"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7895" autoAdjust="0"/>
  </p:normalViewPr>
  <p:slideViewPr>
    <p:cSldViewPr>
      <p:cViewPr varScale="1">
        <p:scale>
          <a:sx n="75" d="100"/>
          <a:sy n="75" d="100"/>
        </p:scale>
        <p:origin x="1416" y="60"/>
      </p:cViewPr>
      <p:guideLst>
        <p:guide orient="horz" pos="2160"/>
        <p:guide pos="2880"/>
      </p:guideLst>
    </p:cSldViewPr>
  </p:slideViewPr>
  <p:outlineViewPr>
    <p:cViewPr>
      <p:scale>
        <a:sx n="33" d="100"/>
        <a:sy n="33" d="100"/>
      </p:scale>
      <p:origin x="38" y="187"/>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EADB4E6-7FC1-4BEC-97EE-0AA6180D2C9E}" type="datetimeFigureOut">
              <a:rPr lang="en-US" smtClean="0"/>
              <a:t>4/10/2017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FEB2178-24EA-4F91-9108-58AFF2FF6CC0}" type="slidenum">
              <a:rPr lang="en-US" smtClean="0"/>
              <a:t>‹#›</a:t>
            </a:fld>
            <a:endParaRPr lang="en-US"/>
          </a:p>
        </p:txBody>
      </p:sp>
    </p:spTree>
    <p:extLst>
      <p:ext uri="{BB962C8B-B14F-4D97-AF65-F5344CB8AC3E}">
        <p14:creationId xmlns:p14="http://schemas.microsoft.com/office/powerpoint/2010/main" val="9493908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FEB2178-24EA-4F91-9108-58AFF2FF6CC0}" type="slidenum">
              <a:rPr lang="en-US" smtClean="0"/>
              <a:t>5</a:t>
            </a:fld>
            <a:endParaRPr lang="en-US"/>
          </a:p>
        </p:txBody>
      </p:sp>
    </p:spTree>
    <p:extLst>
      <p:ext uri="{BB962C8B-B14F-4D97-AF65-F5344CB8AC3E}">
        <p14:creationId xmlns:p14="http://schemas.microsoft.com/office/powerpoint/2010/main" val="23901773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FEB2178-24EA-4F91-9108-58AFF2FF6CC0}" type="slidenum">
              <a:rPr lang="en-US" smtClean="0"/>
              <a:t>6</a:t>
            </a:fld>
            <a:endParaRPr lang="en-US"/>
          </a:p>
        </p:txBody>
      </p:sp>
    </p:spTree>
    <p:extLst>
      <p:ext uri="{BB962C8B-B14F-4D97-AF65-F5344CB8AC3E}">
        <p14:creationId xmlns:p14="http://schemas.microsoft.com/office/powerpoint/2010/main" val="22617217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FEB2178-24EA-4F91-9108-58AFF2FF6CC0}" type="slidenum">
              <a:rPr lang="en-US" smtClean="0"/>
              <a:t>7</a:t>
            </a:fld>
            <a:endParaRPr lang="en-US"/>
          </a:p>
        </p:txBody>
      </p:sp>
    </p:spTree>
    <p:extLst>
      <p:ext uri="{BB962C8B-B14F-4D97-AF65-F5344CB8AC3E}">
        <p14:creationId xmlns:p14="http://schemas.microsoft.com/office/powerpoint/2010/main" val="4779673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FEB2178-24EA-4F91-9108-58AFF2FF6CC0}" type="slidenum">
              <a:rPr lang="en-US" smtClean="0"/>
              <a:t>8</a:t>
            </a:fld>
            <a:endParaRPr lang="en-US"/>
          </a:p>
        </p:txBody>
      </p:sp>
    </p:spTree>
    <p:extLst>
      <p:ext uri="{BB962C8B-B14F-4D97-AF65-F5344CB8AC3E}">
        <p14:creationId xmlns:p14="http://schemas.microsoft.com/office/powerpoint/2010/main" val="10665936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3"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1FEB2178-24EA-4F91-9108-58AFF2FF6CC0}" type="slidenum">
              <a:rPr lang="en-US" smtClean="0"/>
              <a:t>10</a:t>
            </a:fld>
            <a:endParaRPr lang="en-US"/>
          </a:p>
        </p:txBody>
      </p:sp>
    </p:spTree>
    <p:extLst>
      <p:ext uri="{BB962C8B-B14F-4D97-AF65-F5344CB8AC3E}">
        <p14:creationId xmlns:p14="http://schemas.microsoft.com/office/powerpoint/2010/main" val="26412933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FEB2178-24EA-4F91-9108-58AFF2FF6CC0}" type="slidenum">
              <a:rPr lang="en-US" smtClean="0"/>
              <a:t>11</a:t>
            </a:fld>
            <a:endParaRPr lang="en-US"/>
          </a:p>
        </p:txBody>
      </p:sp>
    </p:spTree>
    <p:extLst>
      <p:ext uri="{BB962C8B-B14F-4D97-AF65-F5344CB8AC3E}">
        <p14:creationId xmlns:p14="http://schemas.microsoft.com/office/powerpoint/2010/main" val="39038841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FEB2178-24EA-4F91-9108-58AFF2FF6CC0}" type="slidenum">
              <a:rPr lang="en-US" smtClean="0"/>
              <a:t>14</a:t>
            </a:fld>
            <a:endParaRPr lang="en-US"/>
          </a:p>
        </p:txBody>
      </p:sp>
    </p:spTree>
    <p:extLst>
      <p:ext uri="{BB962C8B-B14F-4D97-AF65-F5344CB8AC3E}">
        <p14:creationId xmlns:p14="http://schemas.microsoft.com/office/powerpoint/2010/main" val="24473472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FEB2178-24EA-4F91-9108-58AFF2FF6CC0}" type="slidenum">
              <a:rPr lang="en-US" smtClean="0"/>
              <a:t>15</a:t>
            </a:fld>
            <a:endParaRPr lang="en-US"/>
          </a:p>
        </p:txBody>
      </p:sp>
    </p:spTree>
    <p:extLst>
      <p:ext uri="{BB962C8B-B14F-4D97-AF65-F5344CB8AC3E}">
        <p14:creationId xmlns:p14="http://schemas.microsoft.com/office/powerpoint/2010/main" val="6376827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a:p>
          <a:p>
            <a:pPr marL="228600" indent="-228600">
              <a:buAutoNum type="arabicParenR"/>
            </a:pPr>
            <a:endParaRPr lang="en-US" dirty="0"/>
          </a:p>
          <a:p>
            <a:endParaRPr lang="en-US" dirty="0"/>
          </a:p>
        </p:txBody>
      </p:sp>
      <p:sp>
        <p:nvSpPr>
          <p:cNvPr id="4" name="Slide Number Placeholder 3"/>
          <p:cNvSpPr>
            <a:spLocks noGrp="1"/>
          </p:cNvSpPr>
          <p:nvPr>
            <p:ph type="sldNum" sz="quarter" idx="10"/>
          </p:nvPr>
        </p:nvSpPr>
        <p:spPr/>
        <p:txBody>
          <a:bodyPr/>
          <a:lstStyle/>
          <a:p>
            <a:fld id="{1FEB2178-24EA-4F91-9108-58AFF2FF6CC0}" type="slidenum">
              <a:rPr lang="en-US" smtClean="0"/>
              <a:t>16</a:t>
            </a:fld>
            <a:endParaRPr lang="en-US"/>
          </a:p>
        </p:txBody>
      </p:sp>
    </p:spTree>
    <p:extLst>
      <p:ext uri="{BB962C8B-B14F-4D97-AF65-F5344CB8AC3E}">
        <p14:creationId xmlns:p14="http://schemas.microsoft.com/office/powerpoint/2010/main" val="39971467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32588777-095C-4C05-98D8-E90091638F25}" type="datetime1">
              <a:rPr lang="en-US" smtClean="0"/>
              <a:t>4/10/2017</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4D43BC05-03ED-49F8-88BE-F89F37B82451}"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CDF983F-BE9E-4BC9-A762-9046BD744857}" type="datetime1">
              <a:rPr lang="en-US" smtClean="0"/>
              <a:t>4/10/2017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43BC05-03ED-49F8-88BE-F89F37B8245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2"/>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2"/>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7DED82A-E7B8-49EC-BAFF-B39DD937E19D}" type="datetime1">
              <a:rPr lang="en-US" smtClean="0"/>
              <a:t>4/10/2017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43BC05-03ED-49F8-88BE-F89F37B8245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6ADAEA4-DE34-46EA-8625-1ACC038D0D12}" type="datetime1">
              <a:rPr lang="en-US" smtClean="0"/>
              <a:t>4/10/2017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43BC05-03ED-49F8-88BE-F89F37B82451}"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5"/>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34E8D932-CECD-40C0-BA1C-0059A563CCDE}" type="datetime1">
              <a:rPr lang="en-US" smtClean="0"/>
              <a:t>4/10/2017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43BC05-03ED-49F8-88BE-F89F37B82451}"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DC25A9E-28D3-46EC-A2E9-BECE54440372}" type="datetime1">
              <a:rPr lang="en-US" smtClean="0"/>
              <a:t>4/10/2017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43BC05-03ED-49F8-88BE-F89F37B8245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1"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1859758"/>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1" y="2514601"/>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6" y="2514601"/>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161D26B4-0003-45C8-B620-BFA3AAB2EBEA}" type="datetime1">
              <a:rPr lang="en-US" smtClean="0"/>
              <a:t>4/10/2017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D43BC05-03ED-49F8-88BE-F89F37B82451}"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D045747A-8203-4AA6-ACA5-E19177B6B7D0}" type="datetime1">
              <a:rPr lang="en-US" smtClean="0"/>
              <a:t>4/10/2017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D43BC05-03ED-49F8-88BE-F89F37B8245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65B31D-D943-47CF-841A-671A0A6BF8F8}" type="datetime1">
              <a:rPr lang="en-US" smtClean="0"/>
              <a:t>4/10/2017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D43BC05-03ED-49F8-88BE-F89F37B8245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1"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3472D8C2-2395-4FE2-90AE-925643611353}" type="datetime1">
              <a:rPr lang="en-US" smtClean="0"/>
              <a:t>4/10/2017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43BC05-03ED-49F8-88BE-F89F37B82451}"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5"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7"/>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CABD6438-9AA7-4B6F-A8F4-C5DD74598248}" type="datetime1">
              <a:rPr lang="en-US" smtClean="0"/>
              <a:t>4/10/2017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1"/>
            <a:ext cx="609600" cy="365125"/>
          </a:xfrm>
        </p:spPr>
        <p:txBody>
          <a:bodyPr/>
          <a:lstStyle/>
          <a:p>
            <a:fld id="{4D43BC05-03ED-49F8-88BE-F89F37B82451}"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6" y="5816601"/>
            <a:ext cx="9163051"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1" y="6219826"/>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6" y="-7144"/>
            <a:ext cx="9163051"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1"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1"/>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5166A7F-DA55-4005-B99C-61AE43A2D859}" type="datetime1">
              <a:rPr lang="en-US" smtClean="0"/>
              <a:t>4/10/2017</a:t>
            </a:fld>
            <a:endParaRPr lang="en-US"/>
          </a:p>
        </p:txBody>
      </p:sp>
      <p:sp>
        <p:nvSpPr>
          <p:cNvPr id="22" name="Footer Placeholder 21"/>
          <p:cNvSpPr>
            <a:spLocks noGrp="1"/>
          </p:cNvSpPr>
          <p:nvPr>
            <p:ph type="ftr" sz="quarter" idx="3"/>
          </p:nvPr>
        </p:nvSpPr>
        <p:spPr>
          <a:xfrm>
            <a:off x="2667000" y="6356351"/>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1"/>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D43BC05-03ED-49F8-88BE-F89F37B82451}"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ocfs.ny.gov/main/" TargetMode="External"/><Relationship Id="rId3" Type="http://schemas.openxmlformats.org/officeDocument/2006/relationships/hyperlink" Target="http://www.p12.nysed.gov/specialed/applications/outofstate/Placements-Out-of-State-Residential-Schools.html" TargetMode="External"/><Relationship Id="rId7" Type="http://schemas.openxmlformats.org/officeDocument/2006/relationships/hyperlink" Target="http://www.opwdd.ny.gov/opwdd_services_supports/children/opwdd-front-door" TargetMode="External"/><Relationship Id="rId2" Type="http://schemas.openxmlformats.org/officeDocument/2006/relationships/hyperlink" Target="http://www.p12.nysed.gov/specialed/lawsregs/part200.htm" TargetMode="External"/><Relationship Id="rId1" Type="http://schemas.openxmlformats.org/officeDocument/2006/relationships/slideLayout" Target="../slideLayouts/slideLayout2.xml"/><Relationship Id="rId6" Type="http://schemas.openxmlformats.org/officeDocument/2006/relationships/hyperlink" Target="http://www.opwdd.ny.gov/opwdd_services_supports/children/transition-students-developmental-disabilities" TargetMode="External"/><Relationship Id="rId5" Type="http://schemas.openxmlformats.org/officeDocument/2006/relationships/hyperlink" Target="http://www.p12.nysed.gov/specialed/publications/EducResponsSchoolAgeResidence.pdf" TargetMode="External"/><Relationship Id="rId10" Type="http://schemas.openxmlformats.org/officeDocument/2006/relationships/hyperlink" Target="mailto:beth.karalak@nysed.gov" TargetMode="External"/><Relationship Id="rId4" Type="http://schemas.openxmlformats.org/officeDocument/2006/relationships/hyperlink" Target="http://www.p12.nysed.gov/specialed/publications/policy/chap600.pdf" TargetMode="External"/><Relationship Id="rId9" Type="http://schemas.openxmlformats.org/officeDocument/2006/relationships/hyperlink" Target="https://www.omh.ny.gov/"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mailto:OOSAPP@nysed.gov"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Students With Disabilities</a:t>
            </a:r>
            <a:br>
              <a:rPr lang="en-US" dirty="0"/>
            </a:br>
            <a:r>
              <a:rPr lang="en-US" dirty="0"/>
              <a:t>Residential Placements</a:t>
            </a:r>
          </a:p>
        </p:txBody>
      </p:sp>
      <p:sp>
        <p:nvSpPr>
          <p:cNvPr id="3" name="Subtitle 2"/>
          <p:cNvSpPr>
            <a:spLocks noGrp="1"/>
          </p:cNvSpPr>
          <p:nvPr>
            <p:ph type="subTitle" idx="1"/>
          </p:nvPr>
        </p:nvSpPr>
        <p:spPr/>
        <p:txBody>
          <a:bodyPr/>
          <a:lstStyle/>
          <a:p>
            <a:endParaRPr lang="en-US" dirty="0"/>
          </a:p>
          <a:p>
            <a:r>
              <a:rPr lang="en-US" dirty="0"/>
              <a:t>OCM BOCES</a:t>
            </a:r>
          </a:p>
          <a:p>
            <a:r>
              <a:rPr lang="en-US" dirty="0"/>
              <a:t>April 13, 2017</a:t>
            </a:r>
          </a:p>
        </p:txBody>
      </p:sp>
      <p:sp>
        <p:nvSpPr>
          <p:cNvPr id="4" name="Slide Number Placeholder 3"/>
          <p:cNvSpPr>
            <a:spLocks noGrp="1"/>
          </p:cNvSpPr>
          <p:nvPr>
            <p:ph type="sldNum" sz="quarter" idx="12"/>
          </p:nvPr>
        </p:nvSpPr>
        <p:spPr/>
        <p:txBody>
          <a:bodyPr/>
          <a:lstStyle/>
          <a:p>
            <a:fld id="{4D43BC05-03ED-49F8-88BE-F89F37B82451}" type="slidenum">
              <a:rPr lang="en-US" smtClean="0"/>
              <a:t>1</a:t>
            </a:fld>
            <a:endParaRPr lang="en-US"/>
          </a:p>
        </p:txBody>
      </p:sp>
    </p:spTree>
    <p:extLst>
      <p:ext uri="{BB962C8B-B14F-4D97-AF65-F5344CB8AC3E}">
        <p14:creationId xmlns:p14="http://schemas.microsoft.com/office/powerpoint/2010/main" val="22065263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Application for Tuition Reimbursement for an Out-of-State Placement</a:t>
            </a:r>
          </a:p>
        </p:txBody>
      </p:sp>
      <p:sp>
        <p:nvSpPr>
          <p:cNvPr id="3" name="Content Placeholder 2"/>
          <p:cNvSpPr>
            <a:spLocks noGrp="1"/>
          </p:cNvSpPr>
          <p:nvPr>
            <p:ph idx="1"/>
          </p:nvPr>
        </p:nvSpPr>
        <p:spPr/>
        <p:txBody>
          <a:bodyPr>
            <a:normAutofit/>
          </a:bodyPr>
          <a:lstStyle/>
          <a:p>
            <a:pPr lvl="2">
              <a:buFont typeface="Wingdings" panose="05000000000000000000" pitchFamily="2" charset="2"/>
              <a:buChar char="Ø"/>
            </a:pPr>
            <a:r>
              <a:rPr lang="en-US" dirty="0"/>
              <a:t>CSEs have the ability to make placement recommendations to programs approved by NYSED, but if tuition reimbursement is sought, pursuant to section 200.6(j)(1-3), the CSE must:</a:t>
            </a:r>
          </a:p>
          <a:p>
            <a:pPr lvl="3">
              <a:buFont typeface="Wingdings" panose="05000000000000000000" pitchFamily="2" charset="2"/>
              <a:buChar char="§"/>
            </a:pPr>
            <a:r>
              <a:rPr lang="en-US" dirty="0"/>
              <a:t>Provide documentation that there are no appropriate public or private facilities for instruction available within this State</a:t>
            </a:r>
          </a:p>
          <a:p>
            <a:pPr lvl="3">
              <a:buFont typeface="Wingdings" panose="05000000000000000000" pitchFamily="2" charset="2"/>
              <a:buChar char="§"/>
            </a:pPr>
            <a:r>
              <a:rPr lang="en-US" dirty="0"/>
              <a:t>Rejection letters have been supplied with the application</a:t>
            </a:r>
          </a:p>
          <a:p>
            <a:pPr lvl="3">
              <a:buFont typeface="Wingdings" panose="05000000000000000000" pitchFamily="2" charset="2"/>
              <a:buChar char="§"/>
            </a:pPr>
            <a:r>
              <a:rPr lang="en-US" dirty="0"/>
              <a:t>Submit initial applications to NYSED within 6 days of the student’s start date </a:t>
            </a:r>
          </a:p>
          <a:p>
            <a:pPr lvl="3">
              <a:buFont typeface="Wingdings" panose="05000000000000000000" pitchFamily="2" charset="2"/>
              <a:buChar char="§"/>
            </a:pPr>
            <a:r>
              <a:rPr lang="en-US" dirty="0"/>
              <a:t>Submit reapplications by June 1 </a:t>
            </a:r>
          </a:p>
          <a:p>
            <a:pPr lvl="3">
              <a:buFont typeface="Wingdings" panose="05000000000000000000" pitchFamily="2" charset="2"/>
              <a:buChar char="§"/>
            </a:pPr>
            <a:r>
              <a:rPr lang="en-US" dirty="0"/>
              <a:t>Enter DCERTs on the STAC system within 6 days of the CSE meeting making the recommendation for placement. </a:t>
            </a:r>
          </a:p>
        </p:txBody>
      </p:sp>
      <p:sp>
        <p:nvSpPr>
          <p:cNvPr id="4" name="Slide Number Placeholder 3"/>
          <p:cNvSpPr>
            <a:spLocks noGrp="1"/>
          </p:cNvSpPr>
          <p:nvPr>
            <p:ph type="sldNum" sz="quarter" idx="12"/>
          </p:nvPr>
        </p:nvSpPr>
        <p:spPr/>
        <p:txBody>
          <a:bodyPr/>
          <a:lstStyle/>
          <a:p>
            <a:fld id="{4D43BC05-03ED-49F8-88BE-F89F37B82451}" type="slidenum">
              <a:rPr lang="en-US" smtClean="0"/>
              <a:t>10</a:t>
            </a:fld>
            <a:endParaRPr lang="en-US"/>
          </a:p>
        </p:txBody>
      </p:sp>
    </p:spTree>
    <p:extLst>
      <p:ext uri="{BB962C8B-B14F-4D97-AF65-F5344CB8AC3E}">
        <p14:creationId xmlns:p14="http://schemas.microsoft.com/office/powerpoint/2010/main" val="12175188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Students who are OPWDD eligible</a:t>
            </a:r>
          </a:p>
        </p:txBody>
      </p:sp>
      <p:sp>
        <p:nvSpPr>
          <p:cNvPr id="3" name="Content Placeholder 2"/>
          <p:cNvSpPr>
            <a:spLocks noGrp="1"/>
          </p:cNvSpPr>
          <p:nvPr>
            <p:ph idx="1"/>
          </p:nvPr>
        </p:nvSpPr>
        <p:spPr/>
        <p:txBody>
          <a:bodyPr/>
          <a:lstStyle/>
          <a:p>
            <a:r>
              <a:rPr lang="en-US" dirty="0"/>
              <a:t>When a student who is OPWDD eligible goes into a residential placement, it is the responsibility of the CSE to ensure transition planning into adult services</a:t>
            </a:r>
          </a:p>
          <a:p>
            <a:r>
              <a:rPr lang="en-US" dirty="0"/>
              <a:t>If a student who you believe could be eligible for OPWDD services goes into residential placement, please immediately start the process with the family</a:t>
            </a:r>
          </a:p>
        </p:txBody>
      </p:sp>
      <p:sp>
        <p:nvSpPr>
          <p:cNvPr id="4" name="Slide Number Placeholder 3"/>
          <p:cNvSpPr>
            <a:spLocks noGrp="1"/>
          </p:cNvSpPr>
          <p:nvPr>
            <p:ph type="sldNum" sz="quarter" idx="12"/>
          </p:nvPr>
        </p:nvSpPr>
        <p:spPr/>
        <p:txBody>
          <a:bodyPr/>
          <a:lstStyle/>
          <a:p>
            <a:fld id="{4D43BC05-03ED-49F8-88BE-F89F37B82451}" type="slidenum">
              <a:rPr lang="en-US" smtClean="0"/>
              <a:t>11</a:t>
            </a:fld>
            <a:endParaRPr lang="en-US"/>
          </a:p>
        </p:txBody>
      </p:sp>
    </p:spTree>
    <p:extLst>
      <p:ext uri="{BB962C8B-B14F-4D97-AF65-F5344CB8AC3E}">
        <p14:creationId xmlns:p14="http://schemas.microsoft.com/office/powerpoint/2010/main" val="20709624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a:t>Common Errors</a:t>
            </a:r>
          </a:p>
        </p:txBody>
      </p:sp>
      <p:sp>
        <p:nvSpPr>
          <p:cNvPr id="2" name="Content Placeholder 1"/>
          <p:cNvSpPr>
            <a:spLocks noGrp="1"/>
          </p:cNvSpPr>
          <p:nvPr>
            <p:ph idx="1"/>
          </p:nvPr>
        </p:nvSpPr>
        <p:spPr/>
        <p:txBody>
          <a:bodyPr>
            <a:normAutofit fontScale="92500"/>
          </a:bodyPr>
          <a:lstStyle/>
          <a:p>
            <a:r>
              <a:rPr lang="en-US" dirty="0"/>
              <a:t>If a mistake is made, either re-do the page or cross out and initial, no white out-especially on STAC-1 forms.</a:t>
            </a:r>
          </a:p>
          <a:p>
            <a:r>
              <a:rPr lang="en-US" dirty="0"/>
              <a:t>Be specific in the cover letter; everything sent to State Ed should have a cover letter explaining what is being sent and why; STAC-1’s which have changes…what is the change?</a:t>
            </a:r>
          </a:p>
          <a:p>
            <a:r>
              <a:rPr lang="en-US" dirty="0"/>
              <a:t>Do not alter a document sent to you by a program in any way.</a:t>
            </a:r>
          </a:p>
          <a:p>
            <a:r>
              <a:rPr lang="en-US" dirty="0"/>
              <a:t>Include all acceptance or rejection letters from programs  to which you have applied.  Include in the list all programs even those who have not yet responded.</a:t>
            </a:r>
          </a:p>
          <a:p>
            <a:endParaRPr lang="en-US" dirty="0"/>
          </a:p>
        </p:txBody>
      </p:sp>
      <p:sp>
        <p:nvSpPr>
          <p:cNvPr id="3" name="Slide Number Placeholder 2"/>
          <p:cNvSpPr>
            <a:spLocks noGrp="1"/>
          </p:cNvSpPr>
          <p:nvPr>
            <p:ph type="sldNum" sz="quarter" idx="12"/>
          </p:nvPr>
        </p:nvSpPr>
        <p:spPr/>
        <p:txBody>
          <a:bodyPr/>
          <a:lstStyle/>
          <a:p>
            <a:fld id="{4D43BC05-03ED-49F8-88BE-F89F37B82451}" type="slidenum">
              <a:rPr lang="en-US" smtClean="0"/>
              <a:t>12</a:t>
            </a:fld>
            <a:endParaRPr lang="en-US"/>
          </a:p>
        </p:txBody>
      </p:sp>
    </p:spTree>
    <p:extLst>
      <p:ext uri="{BB962C8B-B14F-4D97-AF65-F5344CB8AC3E}">
        <p14:creationId xmlns:p14="http://schemas.microsoft.com/office/powerpoint/2010/main" val="9830721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4D43BC05-03ED-49F8-88BE-F89F37B82451}" type="slidenum">
              <a:rPr lang="en-US" smtClean="0"/>
              <a:t>13</a:t>
            </a:fld>
            <a:endParaRPr lang="en-US"/>
          </a:p>
        </p:txBody>
      </p:sp>
      <p:pic>
        <p:nvPicPr>
          <p:cNvPr id="1026" name="Picture 2"/>
          <p:cNvPicPr>
            <a:picLocks noGrp="1" noChangeAspect="1" noChangeArrowheads="1"/>
          </p:cNvPicPr>
          <p:nvPr>
            <p:ph idx="4294967295"/>
          </p:nvPr>
        </p:nvPicPr>
        <p:blipFill>
          <a:blip r:embed="rId2" cstate="print">
            <a:extLst>
              <a:ext uri="{28A0092B-C50C-407E-A947-70E740481C1C}">
                <a14:useLocalDpi xmlns:a14="http://schemas.microsoft.com/office/drawing/2010/main" val="0"/>
              </a:ext>
            </a:extLst>
          </a:blip>
          <a:srcRect/>
          <a:stretch>
            <a:fillRect/>
          </a:stretch>
        </p:blipFill>
        <p:spPr bwMode="auto">
          <a:xfrm>
            <a:off x="1295400" y="1129854"/>
            <a:ext cx="7031620" cy="48899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11158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1935480"/>
            <a:ext cx="8229600" cy="2712720"/>
          </a:xfrm>
        </p:spPr>
        <p:txBody>
          <a:bodyPr>
            <a:normAutofit/>
          </a:bodyPr>
          <a:lstStyle/>
          <a:p>
            <a:pPr marL="0" marR="0" indent="0" algn="just">
              <a:spcBef>
                <a:spcPts val="0"/>
              </a:spcBef>
              <a:spcAft>
                <a:spcPts val="0"/>
              </a:spcAft>
              <a:buNone/>
              <a:tabLst>
                <a:tab pos="6115050" algn="l"/>
              </a:tabLst>
            </a:pPr>
            <a:r>
              <a:rPr lang="en-US" sz="1800" b="1" dirty="0"/>
              <a:t>Eligibility Referral:</a:t>
            </a:r>
            <a:endParaRPr lang="en-US" sz="1800" dirty="0">
              <a:latin typeface="Arial"/>
              <a:ea typeface="Times New Roman"/>
            </a:endParaRPr>
          </a:p>
          <a:p>
            <a:pPr marL="0" marR="0" indent="0" algn="just">
              <a:spcBef>
                <a:spcPts val="0"/>
              </a:spcBef>
              <a:spcAft>
                <a:spcPts val="0"/>
              </a:spcAft>
              <a:buNone/>
              <a:tabLst>
                <a:tab pos="6115050" algn="l"/>
              </a:tabLst>
            </a:pPr>
            <a:r>
              <a:rPr lang="en-US" sz="1800" dirty="0">
                <a:latin typeface="Arial"/>
                <a:ea typeface="Times New Roman"/>
              </a:rPr>
              <a:t>With consent of parent, has the CSE made a referral for eligibility to the:</a:t>
            </a:r>
            <a:endParaRPr lang="en-US" sz="1800" dirty="0">
              <a:latin typeface="Times New Roman"/>
              <a:ea typeface="Times New Roman"/>
            </a:endParaRPr>
          </a:p>
          <a:p>
            <a:pPr marL="0" marR="0" indent="0" algn="just">
              <a:spcBef>
                <a:spcPts val="0"/>
              </a:spcBef>
              <a:spcAft>
                <a:spcPts val="0"/>
              </a:spcAft>
              <a:buNone/>
              <a:tabLst>
                <a:tab pos="228600" algn="l"/>
                <a:tab pos="6115050" algn="l"/>
              </a:tabLst>
            </a:pPr>
            <a:r>
              <a:rPr lang="en-US" sz="1800" dirty="0">
                <a:latin typeface="Arial"/>
                <a:ea typeface="Times New Roman"/>
              </a:rPr>
              <a:t> </a:t>
            </a:r>
            <a:endParaRPr lang="en-US" sz="1800" dirty="0">
              <a:latin typeface="Times New Roman"/>
              <a:ea typeface="Times New Roman"/>
            </a:endParaRPr>
          </a:p>
          <a:p>
            <a:pPr marL="0" marR="0" indent="0" algn="just">
              <a:spcBef>
                <a:spcPts val="0"/>
              </a:spcBef>
              <a:spcAft>
                <a:spcPts val="0"/>
              </a:spcAft>
              <a:buNone/>
              <a:tabLst>
                <a:tab pos="228600" algn="l"/>
                <a:tab pos="6115050" algn="l"/>
              </a:tabLst>
            </a:pPr>
            <a:r>
              <a:rPr lang="en-US" sz="1800" dirty="0">
                <a:latin typeface="Arial"/>
                <a:ea typeface="Times New Roman"/>
              </a:rPr>
              <a:t>	Office for People With Developmental Disabilities (OPWDD)?   Yes  No  N/A</a:t>
            </a:r>
            <a:endParaRPr lang="en-US" sz="1800" dirty="0">
              <a:latin typeface="Times New Roman"/>
              <a:ea typeface="Times New Roman"/>
            </a:endParaRPr>
          </a:p>
          <a:p>
            <a:pPr marL="0" marR="0" indent="0" algn="just">
              <a:spcBef>
                <a:spcPts val="0"/>
              </a:spcBef>
              <a:spcAft>
                <a:spcPts val="0"/>
              </a:spcAft>
              <a:buNone/>
              <a:tabLst>
                <a:tab pos="228600" algn="l"/>
                <a:tab pos="6115050" algn="l"/>
              </a:tabLst>
            </a:pPr>
            <a:r>
              <a:rPr lang="en-US" sz="1800" dirty="0">
                <a:latin typeface="Arial"/>
                <a:ea typeface="Times New Roman"/>
              </a:rPr>
              <a:t> </a:t>
            </a:r>
            <a:endParaRPr lang="en-US" sz="1800" dirty="0">
              <a:latin typeface="Times New Roman"/>
              <a:ea typeface="Times New Roman"/>
            </a:endParaRPr>
          </a:p>
          <a:p>
            <a:pPr marL="0" marR="0" indent="0" algn="just">
              <a:spcBef>
                <a:spcPts val="0"/>
              </a:spcBef>
              <a:spcAft>
                <a:spcPts val="0"/>
              </a:spcAft>
              <a:buNone/>
              <a:tabLst>
                <a:tab pos="228600" algn="l"/>
                <a:tab pos="2286000" algn="l"/>
              </a:tabLst>
            </a:pPr>
            <a:r>
              <a:rPr lang="en-US" sz="1800" dirty="0">
                <a:latin typeface="Arial"/>
                <a:ea typeface="Times New Roman"/>
              </a:rPr>
              <a:t>	Office of Mental Health (OMH)?	                                               Yes  No  N/A</a:t>
            </a:r>
            <a:endParaRPr lang="en-US" sz="1800" dirty="0">
              <a:latin typeface="Times New Roman"/>
              <a:ea typeface="Times New Roman"/>
            </a:endParaRPr>
          </a:p>
          <a:p>
            <a:pPr marL="0" marR="0" indent="0" algn="just">
              <a:spcBef>
                <a:spcPts val="0"/>
              </a:spcBef>
              <a:spcAft>
                <a:spcPts val="0"/>
              </a:spcAft>
              <a:buNone/>
              <a:tabLst>
                <a:tab pos="228600" algn="l"/>
                <a:tab pos="2286000" algn="l"/>
                <a:tab pos="6115050" algn="l"/>
              </a:tabLst>
            </a:pPr>
            <a:r>
              <a:rPr lang="en-US" sz="1800" dirty="0">
                <a:latin typeface="Arial"/>
                <a:ea typeface="Times New Roman"/>
              </a:rPr>
              <a:t>    Is the student OPWDD eligible?	        Yes  No  N/A</a:t>
            </a:r>
            <a:endParaRPr lang="en-US" sz="1800" dirty="0">
              <a:latin typeface="Times New Roman"/>
              <a:ea typeface="Times New Roman"/>
            </a:endParaRPr>
          </a:p>
          <a:p>
            <a:endParaRPr lang="en-US" dirty="0"/>
          </a:p>
        </p:txBody>
      </p:sp>
      <p:sp>
        <p:nvSpPr>
          <p:cNvPr id="2" name="Slide Number Placeholder 1"/>
          <p:cNvSpPr>
            <a:spLocks noGrp="1"/>
          </p:cNvSpPr>
          <p:nvPr>
            <p:ph type="sldNum" sz="quarter" idx="12"/>
          </p:nvPr>
        </p:nvSpPr>
        <p:spPr/>
        <p:txBody>
          <a:bodyPr/>
          <a:lstStyle/>
          <a:p>
            <a:fld id="{4D43BC05-03ED-49F8-88BE-F89F37B82451}" type="slidenum">
              <a:rPr lang="en-US" smtClean="0"/>
              <a:t>14</a:t>
            </a:fld>
            <a:endParaRPr lang="en-US"/>
          </a:p>
        </p:txBody>
      </p:sp>
      <p:sp>
        <p:nvSpPr>
          <p:cNvPr id="3" name="Left Arrow 2"/>
          <p:cNvSpPr/>
          <p:nvPr/>
        </p:nvSpPr>
        <p:spPr>
          <a:xfrm>
            <a:off x="8437408" y="2743200"/>
            <a:ext cx="565404"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Left Arrow 3"/>
          <p:cNvSpPr/>
          <p:nvPr/>
        </p:nvSpPr>
        <p:spPr>
          <a:xfrm>
            <a:off x="8513608" y="3491484"/>
            <a:ext cx="489204"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385675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1629352" y="1219200"/>
            <a:ext cx="5885296" cy="51054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Slide Number Placeholder 1"/>
          <p:cNvSpPr>
            <a:spLocks noGrp="1"/>
          </p:cNvSpPr>
          <p:nvPr>
            <p:ph type="sldNum" sz="quarter" idx="12"/>
          </p:nvPr>
        </p:nvSpPr>
        <p:spPr/>
        <p:txBody>
          <a:bodyPr/>
          <a:lstStyle/>
          <a:p>
            <a:fld id="{4D43BC05-03ED-49F8-88BE-F89F37B82451}" type="slidenum">
              <a:rPr lang="en-US" smtClean="0"/>
              <a:t>15</a:t>
            </a:fld>
            <a:endParaRPr lang="en-US"/>
          </a:p>
        </p:txBody>
      </p:sp>
    </p:spTree>
    <p:extLst>
      <p:ext uri="{BB962C8B-B14F-4D97-AF65-F5344CB8AC3E}">
        <p14:creationId xmlns:p14="http://schemas.microsoft.com/office/powerpoint/2010/main" val="14349021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D43BC05-03ED-49F8-88BE-F89F37B82451}" type="slidenum">
              <a:rPr lang="en-US" smtClean="0"/>
              <a:t>16</a:t>
            </a:fld>
            <a:endParaRPr lang="en-US"/>
          </a:p>
        </p:txBody>
      </p:sp>
      <p:sp>
        <p:nvSpPr>
          <p:cNvPr id="3" name="Left Arrow 2"/>
          <p:cNvSpPr/>
          <p:nvPr/>
        </p:nvSpPr>
        <p:spPr>
          <a:xfrm rot="10800000">
            <a:off x="685800" y="1981200"/>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7733" y="3516631"/>
            <a:ext cx="1006475" cy="506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Grp="1" noChangeAspect="1" noChangeArrowheads="1"/>
          </p:cNvPicPr>
          <p:nvPr>
            <p:ph idx="1"/>
          </p:nvPr>
        </p:nvPicPr>
        <p:blipFill>
          <a:blip r:embed="rId4" cstate="print">
            <a:extLst>
              <a:ext uri="{28A0092B-C50C-407E-A947-70E740481C1C}">
                <a14:useLocalDpi xmlns:a14="http://schemas.microsoft.com/office/drawing/2010/main" val="0"/>
              </a:ext>
            </a:extLst>
          </a:blip>
          <a:srcRect/>
          <a:stretch>
            <a:fillRect/>
          </a:stretch>
        </p:blipFill>
        <p:spPr bwMode="auto">
          <a:xfrm>
            <a:off x="1756805" y="1153572"/>
            <a:ext cx="5176110" cy="58568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408940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4D43BC05-03ED-49F8-88BE-F89F37B82451}" type="slidenum">
              <a:rPr lang="en-US" smtClean="0"/>
              <a:pPr/>
              <a:t>17</a:t>
            </a:fld>
            <a:endParaRPr lang="en-US"/>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08100" y="609600"/>
            <a:ext cx="6527800" cy="6029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9" name="Straight Arrow Connector 8"/>
          <p:cNvCxnSpPr/>
          <p:nvPr/>
        </p:nvCxnSpPr>
        <p:spPr>
          <a:xfrm flipH="1">
            <a:off x="7835900" y="3048000"/>
            <a:ext cx="10033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4" name="Left Arrow 13"/>
          <p:cNvSpPr/>
          <p:nvPr/>
        </p:nvSpPr>
        <p:spPr>
          <a:xfrm>
            <a:off x="7835900" y="2774066"/>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5-Point Star 14"/>
          <p:cNvSpPr/>
          <p:nvPr/>
        </p:nvSpPr>
        <p:spPr>
          <a:xfrm>
            <a:off x="4982901" y="3235606"/>
            <a:ext cx="457200" cy="533400"/>
          </a:xfrm>
          <a:prstGeom prst="star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pic>
        <p:nvPicPr>
          <p:cNvPr id="205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4648200"/>
            <a:ext cx="530225" cy="615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68084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Reasons for Initial Denial Letters</a:t>
            </a:r>
          </a:p>
        </p:txBody>
      </p:sp>
      <p:sp>
        <p:nvSpPr>
          <p:cNvPr id="3" name="Content Placeholder 2"/>
          <p:cNvSpPr>
            <a:spLocks noGrp="1"/>
          </p:cNvSpPr>
          <p:nvPr>
            <p:ph idx="1"/>
          </p:nvPr>
        </p:nvSpPr>
        <p:spPr/>
        <p:txBody>
          <a:bodyPr/>
          <a:lstStyle/>
          <a:p>
            <a:r>
              <a:rPr lang="en-US" dirty="0"/>
              <a:t>Submitted application uses the incorrect form.</a:t>
            </a:r>
          </a:p>
          <a:p>
            <a:r>
              <a:rPr lang="en-US" dirty="0"/>
              <a:t>Applications were not made to all (or any) approved residential schools in-State that are likely to be able to serve the student based on such factors as age and disability category.</a:t>
            </a:r>
          </a:p>
          <a:p>
            <a:r>
              <a:rPr lang="en-US" dirty="0"/>
              <a:t>Missing rejection letters or not current rejection letters.</a:t>
            </a:r>
          </a:p>
          <a:p>
            <a:r>
              <a:rPr lang="en-US" dirty="0"/>
              <a:t>Insufficient justification of the reason for rejections of in-State schools which have accepted the student or would like to screen the student.</a:t>
            </a:r>
          </a:p>
          <a:p>
            <a:pPr marL="0" indent="0">
              <a:buNone/>
            </a:pPr>
            <a:endParaRPr lang="en-US" dirty="0"/>
          </a:p>
        </p:txBody>
      </p:sp>
      <p:sp>
        <p:nvSpPr>
          <p:cNvPr id="4" name="Slide Number Placeholder 3"/>
          <p:cNvSpPr>
            <a:spLocks noGrp="1"/>
          </p:cNvSpPr>
          <p:nvPr>
            <p:ph type="sldNum" sz="quarter" idx="12"/>
          </p:nvPr>
        </p:nvSpPr>
        <p:spPr/>
        <p:txBody>
          <a:bodyPr/>
          <a:lstStyle/>
          <a:p>
            <a:fld id="{4D43BC05-03ED-49F8-88BE-F89F37B82451}" type="slidenum">
              <a:rPr lang="en-US" smtClean="0"/>
              <a:t>18</a:t>
            </a:fld>
            <a:endParaRPr lang="en-US"/>
          </a:p>
        </p:txBody>
      </p:sp>
    </p:spTree>
    <p:extLst>
      <p:ext uri="{BB962C8B-B14F-4D97-AF65-F5344CB8AC3E}">
        <p14:creationId xmlns:p14="http://schemas.microsoft.com/office/powerpoint/2010/main" val="2401419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Timelines for Applications/</a:t>
            </a:r>
            <a:r>
              <a:rPr lang="en-US" dirty="0" err="1"/>
              <a:t>Reapps</a:t>
            </a:r>
            <a:r>
              <a:rPr lang="en-US" dirty="0"/>
              <a:t> and Responses</a:t>
            </a:r>
          </a:p>
        </p:txBody>
      </p:sp>
      <p:sp>
        <p:nvSpPr>
          <p:cNvPr id="3" name="Content Placeholder 2"/>
          <p:cNvSpPr>
            <a:spLocks noGrp="1"/>
          </p:cNvSpPr>
          <p:nvPr>
            <p:ph idx="1"/>
          </p:nvPr>
        </p:nvSpPr>
        <p:spPr/>
        <p:txBody>
          <a:bodyPr>
            <a:normAutofit lnSpcReduction="10000"/>
          </a:bodyPr>
          <a:lstStyle/>
          <a:p>
            <a:r>
              <a:rPr lang="en-US" dirty="0"/>
              <a:t>Within 6 days of the student start date at the NYS approved out-of-State placement, an application must be sent to NYSED or June 1 of the preceding year for reapplications.</a:t>
            </a:r>
          </a:p>
          <a:p>
            <a:r>
              <a:rPr lang="en-US" dirty="0"/>
              <a:t>NYSED has 15 days to respond to the reapplication or application in writing.</a:t>
            </a:r>
          </a:p>
          <a:p>
            <a:r>
              <a:rPr lang="en-US" dirty="0"/>
              <a:t>If the response is an initial denial letter, the district has 20 days to cure the deficiencies and reply to the initial denial letter.</a:t>
            </a:r>
          </a:p>
          <a:p>
            <a:r>
              <a:rPr lang="en-US" dirty="0"/>
              <a:t>NYSED then has 10 days to respond to the resubmission in writing.</a:t>
            </a:r>
          </a:p>
          <a:p>
            <a:pPr marL="0" indent="0">
              <a:buNone/>
            </a:pPr>
            <a:endParaRPr lang="en-US" dirty="0"/>
          </a:p>
        </p:txBody>
      </p:sp>
      <p:sp>
        <p:nvSpPr>
          <p:cNvPr id="4" name="Slide Number Placeholder 3"/>
          <p:cNvSpPr>
            <a:spLocks noGrp="1"/>
          </p:cNvSpPr>
          <p:nvPr>
            <p:ph type="sldNum" sz="quarter" idx="12"/>
          </p:nvPr>
        </p:nvSpPr>
        <p:spPr/>
        <p:txBody>
          <a:bodyPr/>
          <a:lstStyle/>
          <a:p>
            <a:fld id="{4D43BC05-03ED-49F8-88BE-F89F37B82451}" type="slidenum">
              <a:rPr lang="en-US" smtClean="0"/>
              <a:t>19</a:t>
            </a:fld>
            <a:endParaRPr lang="en-US"/>
          </a:p>
        </p:txBody>
      </p:sp>
    </p:spTree>
    <p:extLst>
      <p:ext uri="{BB962C8B-B14F-4D97-AF65-F5344CB8AC3E}">
        <p14:creationId xmlns:p14="http://schemas.microsoft.com/office/powerpoint/2010/main" val="25096954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Objectives</a:t>
            </a:r>
          </a:p>
        </p:txBody>
      </p:sp>
      <p:sp>
        <p:nvSpPr>
          <p:cNvPr id="3" name="Content Placeholder 2"/>
          <p:cNvSpPr>
            <a:spLocks noGrp="1"/>
          </p:cNvSpPr>
          <p:nvPr>
            <p:ph idx="1"/>
          </p:nvPr>
        </p:nvSpPr>
        <p:spPr/>
        <p:txBody>
          <a:bodyPr>
            <a:normAutofit lnSpcReduction="10000"/>
          </a:bodyPr>
          <a:lstStyle/>
          <a:p>
            <a:r>
              <a:rPr lang="en-US" dirty="0"/>
              <a:t>Review:</a:t>
            </a:r>
          </a:p>
          <a:p>
            <a:pPr lvl="1"/>
            <a:r>
              <a:rPr lang="en-US" dirty="0"/>
              <a:t>CSE responsibilities and timelines</a:t>
            </a:r>
          </a:p>
          <a:p>
            <a:pPr lvl="1"/>
            <a:r>
              <a:rPr lang="en-US" dirty="0"/>
              <a:t>Continuum of Services</a:t>
            </a:r>
          </a:p>
          <a:p>
            <a:pPr lvl="1"/>
            <a:r>
              <a:rPr lang="en-US" dirty="0"/>
              <a:t>Responsibilities prior to a residential placement</a:t>
            </a:r>
          </a:p>
          <a:p>
            <a:pPr lvl="1"/>
            <a:r>
              <a:rPr lang="en-US" dirty="0"/>
              <a:t>Transition services and expectations</a:t>
            </a:r>
          </a:p>
          <a:p>
            <a:pPr lvl="1"/>
            <a:r>
              <a:rPr lang="en-US" dirty="0"/>
              <a:t>Referring to in-State programs</a:t>
            </a:r>
          </a:p>
          <a:p>
            <a:pPr lvl="1"/>
            <a:r>
              <a:rPr lang="en-US" dirty="0"/>
              <a:t>The tuition reimbursement application process</a:t>
            </a:r>
          </a:p>
          <a:p>
            <a:pPr lvl="1"/>
            <a:r>
              <a:rPr lang="en-US" dirty="0"/>
              <a:t>Common Errors</a:t>
            </a:r>
          </a:p>
          <a:p>
            <a:pPr lvl="1"/>
            <a:r>
              <a:rPr lang="en-US" dirty="0"/>
              <a:t>Popular reasons for denial of tuition reimbursement</a:t>
            </a:r>
          </a:p>
          <a:p>
            <a:pPr lvl="1"/>
            <a:r>
              <a:rPr lang="en-US" dirty="0"/>
              <a:t>Timelines for applications/</a:t>
            </a:r>
            <a:r>
              <a:rPr lang="en-US" dirty="0" err="1"/>
              <a:t>reapps</a:t>
            </a:r>
            <a:r>
              <a:rPr lang="en-US" dirty="0"/>
              <a:t> and responses</a:t>
            </a:r>
          </a:p>
          <a:p>
            <a:pPr lvl="1"/>
            <a:endParaRPr lang="en-US" dirty="0"/>
          </a:p>
          <a:p>
            <a:pPr lvl="1"/>
            <a:endParaRPr lang="en-US" dirty="0"/>
          </a:p>
          <a:p>
            <a:pPr lvl="1"/>
            <a:endParaRPr lang="en-US" dirty="0"/>
          </a:p>
          <a:p>
            <a:pPr lvl="1"/>
            <a:endParaRPr lang="en-US" dirty="0"/>
          </a:p>
          <a:p>
            <a:endParaRPr lang="en-US" dirty="0"/>
          </a:p>
          <a:p>
            <a:pPr marL="0" indent="0">
              <a:buNone/>
            </a:pPr>
            <a:endParaRPr lang="en-US" dirty="0"/>
          </a:p>
          <a:p>
            <a:endParaRPr lang="en-US" dirty="0"/>
          </a:p>
        </p:txBody>
      </p:sp>
      <p:sp>
        <p:nvSpPr>
          <p:cNvPr id="4" name="Slide Number Placeholder 3"/>
          <p:cNvSpPr>
            <a:spLocks noGrp="1"/>
          </p:cNvSpPr>
          <p:nvPr>
            <p:ph type="sldNum" sz="quarter" idx="12"/>
          </p:nvPr>
        </p:nvSpPr>
        <p:spPr/>
        <p:txBody>
          <a:bodyPr/>
          <a:lstStyle/>
          <a:p>
            <a:fld id="{4D43BC05-03ED-49F8-88BE-F89F37B82451}" type="slidenum">
              <a:rPr lang="en-US" smtClean="0"/>
              <a:t>2</a:t>
            </a:fld>
            <a:endParaRPr lang="en-US"/>
          </a:p>
        </p:txBody>
      </p:sp>
    </p:spTree>
    <p:extLst>
      <p:ext uri="{BB962C8B-B14F-4D97-AF65-F5344CB8AC3E}">
        <p14:creationId xmlns:p14="http://schemas.microsoft.com/office/powerpoint/2010/main" val="11206738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Timelines continued</a:t>
            </a:r>
          </a:p>
        </p:txBody>
      </p:sp>
      <p:sp>
        <p:nvSpPr>
          <p:cNvPr id="5" name="Content Placeholder 4"/>
          <p:cNvSpPr>
            <a:spLocks noGrp="1"/>
          </p:cNvSpPr>
          <p:nvPr>
            <p:ph idx="1"/>
          </p:nvPr>
        </p:nvSpPr>
        <p:spPr/>
        <p:txBody>
          <a:bodyPr/>
          <a:lstStyle/>
          <a:p>
            <a:r>
              <a:rPr lang="en-US" dirty="0"/>
              <a:t>If NYSED’s response is a final denial, the district has 40 days from the initial denial letter to request an administrative review.</a:t>
            </a:r>
          </a:p>
        </p:txBody>
      </p:sp>
      <p:sp>
        <p:nvSpPr>
          <p:cNvPr id="2" name="Slide Number Placeholder 1"/>
          <p:cNvSpPr>
            <a:spLocks noGrp="1"/>
          </p:cNvSpPr>
          <p:nvPr>
            <p:ph type="sldNum" sz="quarter" idx="12"/>
          </p:nvPr>
        </p:nvSpPr>
        <p:spPr/>
        <p:txBody>
          <a:bodyPr/>
          <a:lstStyle/>
          <a:p>
            <a:fld id="{4D43BC05-03ED-49F8-88BE-F89F37B82451}" type="slidenum">
              <a:rPr lang="en-US" smtClean="0"/>
              <a:pPr/>
              <a:t>20</a:t>
            </a:fld>
            <a:endParaRPr lang="en-US"/>
          </a:p>
        </p:txBody>
      </p:sp>
    </p:spTree>
    <p:extLst>
      <p:ext uri="{BB962C8B-B14F-4D97-AF65-F5344CB8AC3E}">
        <p14:creationId xmlns:p14="http://schemas.microsoft.com/office/powerpoint/2010/main" val="12768752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a:t>Did you:</a:t>
            </a:r>
          </a:p>
          <a:p>
            <a:pPr lvl="1"/>
            <a:r>
              <a:rPr lang="en-US" dirty="0"/>
              <a:t>Learn things you did not know about the residential process or application for tuition reimbursement?</a:t>
            </a:r>
          </a:p>
          <a:p>
            <a:pPr lvl="1"/>
            <a:r>
              <a:rPr lang="en-US" dirty="0"/>
              <a:t>Do you have questions regarding graduation requirements and states who issue diplomas to </a:t>
            </a:r>
            <a:r>
              <a:rPr lang="en-US"/>
              <a:t>NYS Students??</a:t>
            </a:r>
            <a:endParaRPr lang="en-US" dirty="0"/>
          </a:p>
          <a:p>
            <a:pPr lvl="1"/>
            <a:r>
              <a:rPr lang="en-US" dirty="0"/>
              <a:t>Ask all the questions you had regarding the process?</a:t>
            </a:r>
          </a:p>
          <a:p>
            <a:pPr lvl="1"/>
            <a:r>
              <a:rPr lang="en-US" dirty="0"/>
              <a:t>Get answers for all of your questions?</a:t>
            </a:r>
          </a:p>
          <a:p>
            <a:pPr lvl="1"/>
            <a:r>
              <a:rPr lang="en-US" dirty="0"/>
              <a:t>Find this helpful?</a:t>
            </a:r>
          </a:p>
          <a:p>
            <a:endParaRPr lang="en-US" dirty="0"/>
          </a:p>
          <a:p>
            <a:pPr lvl="1"/>
            <a:endParaRPr lang="en-US" dirty="0"/>
          </a:p>
          <a:p>
            <a:endParaRPr lang="en-US" dirty="0"/>
          </a:p>
        </p:txBody>
      </p:sp>
      <p:sp>
        <p:nvSpPr>
          <p:cNvPr id="2" name="Slide Number Placeholder 1"/>
          <p:cNvSpPr>
            <a:spLocks noGrp="1"/>
          </p:cNvSpPr>
          <p:nvPr>
            <p:ph type="sldNum" sz="quarter" idx="12"/>
          </p:nvPr>
        </p:nvSpPr>
        <p:spPr/>
        <p:txBody>
          <a:bodyPr/>
          <a:lstStyle/>
          <a:p>
            <a:fld id="{4D43BC05-03ED-49F8-88BE-F89F37B82451}" type="slidenum">
              <a:rPr lang="en-US" smtClean="0"/>
              <a:t>21</a:t>
            </a:fld>
            <a:endParaRPr lang="en-US"/>
          </a:p>
        </p:txBody>
      </p:sp>
    </p:spTree>
    <p:extLst>
      <p:ext uri="{BB962C8B-B14F-4D97-AF65-F5344CB8AC3E}">
        <p14:creationId xmlns:p14="http://schemas.microsoft.com/office/powerpoint/2010/main" val="1917760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Resources </a:t>
            </a:r>
          </a:p>
        </p:txBody>
      </p:sp>
      <p:sp>
        <p:nvSpPr>
          <p:cNvPr id="3" name="Content Placeholder 2"/>
          <p:cNvSpPr>
            <a:spLocks noGrp="1"/>
          </p:cNvSpPr>
          <p:nvPr>
            <p:ph idx="1"/>
          </p:nvPr>
        </p:nvSpPr>
        <p:spPr/>
        <p:txBody>
          <a:bodyPr>
            <a:normAutofit fontScale="77500" lnSpcReduction="20000"/>
          </a:bodyPr>
          <a:lstStyle/>
          <a:p>
            <a:r>
              <a:rPr lang="en-US" dirty="0"/>
              <a:t>References:</a:t>
            </a:r>
          </a:p>
          <a:p>
            <a:pPr lvl="1"/>
            <a:r>
              <a:rPr lang="en-US" dirty="0">
                <a:hlinkClick r:id="rId2"/>
              </a:rPr>
              <a:t>http://www.p12.nysed.gov/specialed/lawsregs/part200.htm</a:t>
            </a:r>
            <a:r>
              <a:rPr lang="en-US" dirty="0"/>
              <a:t> </a:t>
            </a:r>
          </a:p>
          <a:p>
            <a:pPr lvl="1"/>
            <a:r>
              <a:rPr lang="en-US" dirty="0">
                <a:hlinkClick r:id="rId3"/>
              </a:rPr>
              <a:t>http://www.p12.nysed.gov/specialed/applications/outofstate/Placements-Out-of-State-Residential-Schools.html</a:t>
            </a:r>
            <a:r>
              <a:rPr lang="en-US" dirty="0"/>
              <a:t> </a:t>
            </a:r>
          </a:p>
          <a:p>
            <a:pPr lvl="1"/>
            <a:r>
              <a:rPr lang="en-US" dirty="0">
                <a:hlinkClick r:id="rId4"/>
              </a:rPr>
              <a:t>http://www.p12.nysed.gov/specialed/publications/policy/chap600.pdf</a:t>
            </a:r>
            <a:r>
              <a:rPr lang="en-US" dirty="0"/>
              <a:t> </a:t>
            </a:r>
          </a:p>
          <a:p>
            <a:pPr lvl="1"/>
            <a:r>
              <a:rPr lang="en-US" dirty="0">
                <a:hlinkClick r:id="rId5"/>
              </a:rPr>
              <a:t>http://www.p12.nysed.gov/specialed/publications/EducResponsSchoolAgeResidence.pdf</a:t>
            </a:r>
            <a:endParaRPr lang="en-US" dirty="0"/>
          </a:p>
          <a:p>
            <a:r>
              <a:rPr lang="en-US" dirty="0"/>
              <a:t>Links to OPWDD, OCFS and OMH</a:t>
            </a:r>
          </a:p>
          <a:p>
            <a:pPr lvl="1"/>
            <a:r>
              <a:rPr lang="en-US" dirty="0">
                <a:hlinkClick r:id="rId6"/>
              </a:rPr>
              <a:t>http://www.opwdd.ny.gov/opwdd_services_supports/children/transition-students-developmental-disabilities</a:t>
            </a:r>
            <a:r>
              <a:rPr lang="en-US" dirty="0"/>
              <a:t> </a:t>
            </a:r>
          </a:p>
          <a:p>
            <a:pPr lvl="1"/>
            <a:r>
              <a:rPr lang="en-US" dirty="0">
                <a:hlinkClick r:id="rId7"/>
              </a:rPr>
              <a:t>http://www.opwdd.ny.gov/opwdd_services_supports/children/opwdd-front-door</a:t>
            </a:r>
            <a:r>
              <a:rPr lang="en-US" dirty="0"/>
              <a:t> </a:t>
            </a:r>
          </a:p>
          <a:p>
            <a:pPr lvl="1"/>
            <a:r>
              <a:rPr lang="en-US" dirty="0">
                <a:hlinkClick r:id="rId8"/>
              </a:rPr>
              <a:t>http://ocfs.ny.gov/main/</a:t>
            </a:r>
            <a:r>
              <a:rPr lang="en-US" dirty="0"/>
              <a:t> </a:t>
            </a:r>
          </a:p>
          <a:p>
            <a:pPr lvl="1"/>
            <a:r>
              <a:rPr lang="en-US" dirty="0">
                <a:hlinkClick r:id="rId9"/>
              </a:rPr>
              <a:t>https://www.omh.ny.gov/</a:t>
            </a:r>
            <a:r>
              <a:rPr lang="en-US" dirty="0"/>
              <a:t> </a:t>
            </a:r>
          </a:p>
          <a:p>
            <a:r>
              <a:rPr lang="en-US" dirty="0"/>
              <a:t>Beth Karalak – </a:t>
            </a:r>
            <a:r>
              <a:rPr lang="en-US" dirty="0">
                <a:hlinkClick r:id="rId10"/>
              </a:rPr>
              <a:t>beth.karalak@nysed.gov</a:t>
            </a:r>
            <a:r>
              <a:rPr lang="en-US" dirty="0"/>
              <a:t> or 914-940-2900</a:t>
            </a:r>
          </a:p>
          <a:p>
            <a:endParaRPr lang="en-US" dirty="0"/>
          </a:p>
        </p:txBody>
      </p:sp>
      <p:sp>
        <p:nvSpPr>
          <p:cNvPr id="4" name="Slide Number Placeholder 3"/>
          <p:cNvSpPr>
            <a:spLocks noGrp="1"/>
          </p:cNvSpPr>
          <p:nvPr>
            <p:ph type="sldNum" sz="quarter" idx="12"/>
          </p:nvPr>
        </p:nvSpPr>
        <p:spPr/>
        <p:txBody>
          <a:bodyPr/>
          <a:lstStyle/>
          <a:p>
            <a:fld id="{4D43BC05-03ED-49F8-88BE-F89F37B82451}" type="slidenum">
              <a:rPr lang="en-US" smtClean="0"/>
              <a:t>22</a:t>
            </a:fld>
            <a:endParaRPr lang="en-US"/>
          </a:p>
        </p:txBody>
      </p:sp>
    </p:spTree>
    <p:extLst>
      <p:ext uri="{BB962C8B-B14F-4D97-AF65-F5344CB8AC3E}">
        <p14:creationId xmlns:p14="http://schemas.microsoft.com/office/powerpoint/2010/main" val="408972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CSE Responsibilities</a:t>
            </a:r>
          </a:p>
        </p:txBody>
      </p:sp>
      <p:sp>
        <p:nvSpPr>
          <p:cNvPr id="3" name="Content Placeholder 2"/>
          <p:cNvSpPr>
            <a:spLocks noGrp="1"/>
          </p:cNvSpPr>
          <p:nvPr>
            <p:ph idx="1"/>
          </p:nvPr>
        </p:nvSpPr>
        <p:spPr/>
        <p:txBody>
          <a:bodyPr>
            <a:normAutofit lnSpcReduction="10000"/>
          </a:bodyPr>
          <a:lstStyle/>
          <a:p>
            <a:r>
              <a:rPr lang="en-US" dirty="0"/>
              <a:t>A referral is made and received by the CSE Chairperson or administration</a:t>
            </a:r>
          </a:p>
          <a:p>
            <a:r>
              <a:rPr lang="en-US" dirty="0"/>
              <a:t>The CSE has 10 days to request parent consent to initiate the evaluation (section 200.4(a)(2)(iv)(1)), once consent is received:</a:t>
            </a:r>
          </a:p>
          <a:p>
            <a:r>
              <a:rPr lang="en-US" dirty="0"/>
              <a:t>Section 200.4(e)(1): Within 60 school days of the receipt of consent to evaluate for a student not previously identified as having a disability, or within 60 school days of the referral for review of the student with a disability, the board of education shall arrange for appropriate special programs and services,</a:t>
            </a:r>
          </a:p>
          <a:p>
            <a:pPr marL="0" indent="0">
              <a:buNone/>
            </a:pPr>
            <a:endParaRPr lang="en-US" dirty="0"/>
          </a:p>
        </p:txBody>
      </p:sp>
      <p:sp>
        <p:nvSpPr>
          <p:cNvPr id="4" name="Slide Number Placeholder 3"/>
          <p:cNvSpPr>
            <a:spLocks noGrp="1"/>
          </p:cNvSpPr>
          <p:nvPr>
            <p:ph type="sldNum" sz="quarter" idx="12"/>
          </p:nvPr>
        </p:nvSpPr>
        <p:spPr/>
        <p:txBody>
          <a:bodyPr/>
          <a:lstStyle/>
          <a:p>
            <a:fld id="{4D43BC05-03ED-49F8-88BE-F89F37B82451}" type="slidenum">
              <a:rPr lang="en-US" smtClean="0"/>
              <a:t>3</a:t>
            </a:fld>
            <a:endParaRPr lang="en-US"/>
          </a:p>
        </p:txBody>
      </p:sp>
    </p:spTree>
    <p:extLst>
      <p:ext uri="{BB962C8B-B14F-4D97-AF65-F5344CB8AC3E}">
        <p14:creationId xmlns:p14="http://schemas.microsoft.com/office/powerpoint/2010/main" val="147956869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4617B"/>
                </a:solidFill>
              </a:rPr>
              <a:t>CSE Responsibilities</a:t>
            </a:r>
            <a:endParaRPr lang="en-US" dirty="0"/>
          </a:p>
        </p:txBody>
      </p:sp>
      <p:sp>
        <p:nvSpPr>
          <p:cNvPr id="3" name="Content Placeholder 2"/>
          <p:cNvSpPr>
            <a:spLocks noGrp="1"/>
          </p:cNvSpPr>
          <p:nvPr>
            <p:ph idx="1"/>
          </p:nvPr>
        </p:nvSpPr>
        <p:spPr/>
        <p:txBody>
          <a:bodyPr/>
          <a:lstStyle/>
          <a:p>
            <a:r>
              <a:rPr lang="en-US" dirty="0"/>
              <a:t>Except that if such recommendation is for placement in an approved in-State or out-of-State private school, the board shall arrange for such programs and services within 30 school days of the board’s receipt of the recommendation of the committee.</a:t>
            </a:r>
          </a:p>
        </p:txBody>
      </p:sp>
      <p:sp>
        <p:nvSpPr>
          <p:cNvPr id="4" name="Slide Number Placeholder 3"/>
          <p:cNvSpPr>
            <a:spLocks noGrp="1"/>
          </p:cNvSpPr>
          <p:nvPr>
            <p:ph type="sldNum" sz="quarter" idx="12"/>
          </p:nvPr>
        </p:nvSpPr>
        <p:spPr/>
        <p:txBody>
          <a:bodyPr/>
          <a:lstStyle/>
          <a:p>
            <a:fld id="{4D43BC05-03ED-49F8-88BE-F89F37B82451}" type="slidenum">
              <a:rPr lang="en-US" smtClean="0"/>
              <a:t>4</a:t>
            </a:fld>
            <a:endParaRPr lang="en-US"/>
          </a:p>
        </p:txBody>
      </p:sp>
    </p:spTree>
    <p:extLst>
      <p:ext uri="{BB962C8B-B14F-4D97-AF65-F5344CB8AC3E}">
        <p14:creationId xmlns:p14="http://schemas.microsoft.com/office/powerpoint/2010/main" val="5878058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Continuum of Services</a:t>
            </a:r>
          </a:p>
        </p:txBody>
      </p:sp>
      <p:sp>
        <p:nvSpPr>
          <p:cNvPr id="3" name="Content Placeholder 2"/>
          <p:cNvSpPr>
            <a:spLocks noGrp="1"/>
          </p:cNvSpPr>
          <p:nvPr>
            <p:ph idx="1"/>
          </p:nvPr>
        </p:nvSpPr>
        <p:spPr/>
        <p:txBody>
          <a:bodyPr>
            <a:normAutofit fontScale="92500"/>
          </a:bodyPr>
          <a:lstStyle/>
          <a:p>
            <a:r>
              <a:rPr lang="en-US" dirty="0"/>
              <a:t>Services offered in district</a:t>
            </a:r>
          </a:p>
          <a:p>
            <a:r>
              <a:rPr lang="en-US" dirty="0"/>
              <a:t>BOCES or approved private day</a:t>
            </a:r>
          </a:p>
          <a:p>
            <a:pPr lvl="1">
              <a:buFont typeface="Wingdings" panose="05000000000000000000" pitchFamily="2" charset="2"/>
              <a:buChar char="v"/>
            </a:pPr>
            <a:r>
              <a:rPr lang="en-US" dirty="0"/>
              <a:t>With wrap-a-round OPWDD services if appropriate</a:t>
            </a:r>
          </a:p>
          <a:p>
            <a:pPr lvl="1">
              <a:buFont typeface="Wingdings" panose="05000000000000000000" pitchFamily="2" charset="2"/>
              <a:buChar char="v"/>
            </a:pPr>
            <a:r>
              <a:rPr lang="en-US" dirty="0"/>
              <a:t>If the CSE believes a residential placement may be recommended, other State agencies need to be invited to CSE meeting to determine if appropriate services can be offered in the home. (Chapter 600 of the Laws of 1994) </a:t>
            </a:r>
          </a:p>
          <a:p>
            <a:pPr marL="0" indent="0">
              <a:buNone/>
            </a:pPr>
            <a:r>
              <a:rPr lang="en-US" dirty="0"/>
              <a:t>If Residential Services are recommended:</a:t>
            </a:r>
          </a:p>
          <a:p>
            <a:r>
              <a:rPr lang="en-US" dirty="0"/>
              <a:t>The CSE has 30 additional school days to place the student in an approved residential program in or out-of-State. (section 200.4(e)(1))</a:t>
            </a:r>
          </a:p>
          <a:p>
            <a:pPr marL="0" indent="0">
              <a:buNone/>
            </a:pPr>
            <a:endParaRPr lang="en-US" dirty="0"/>
          </a:p>
        </p:txBody>
      </p:sp>
      <p:sp>
        <p:nvSpPr>
          <p:cNvPr id="4" name="Slide Number Placeholder 3"/>
          <p:cNvSpPr>
            <a:spLocks noGrp="1"/>
          </p:cNvSpPr>
          <p:nvPr>
            <p:ph type="sldNum" sz="quarter" idx="12"/>
          </p:nvPr>
        </p:nvSpPr>
        <p:spPr/>
        <p:txBody>
          <a:bodyPr/>
          <a:lstStyle/>
          <a:p>
            <a:fld id="{4D43BC05-03ED-49F8-88BE-F89F37B82451}" type="slidenum">
              <a:rPr lang="en-US" smtClean="0"/>
              <a:t>5</a:t>
            </a:fld>
            <a:endParaRPr lang="en-US"/>
          </a:p>
        </p:txBody>
      </p:sp>
    </p:spTree>
    <p:extLst>
      <p:ext uri="{BB962C8B-B14F-4D97-AF65-F5344CB8AC3E}">
        <p14:creationId xmlns:p14="http://schemas.microsoft.com/office/powerpoint/2010/main" val="405080644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Student at risk of residential  placement		</a:t>
            </a:r>
          </a:p>
        </p:txBody>
      </p:sp>
      <p:sp>
        <p:nvSpPr>
          <p:cNvPr id="3" name="Content Placeholder 2"/>
          <p:cNvSpPr>
            <a:spLocks noGrp="1"/>
          </p:cNvSpPr>
          <p:nvPr>
            <p:ph idx="1"/>
          </p:nvPr>
        </p:nvSpPr>
        <p:spPr/>
        <p:txBody>
          <a:bodyPr/>
          <a:lstStyle/>
          <a:p>
            <a:r>
              <a:rPr lang="en-US" dirty="0"/>
              <a:t>Interagency Services for Students at Risk for Placement or Placed in a Residential School.</a:t>
            </a:r>
          </a:p>
          <a:p>
            <a:pPr lvl="1"/>
            <a:r>
              <a:rPr lang="en-US" dirty="0"/>
              <a:t>State law and regulations require the school district to identify needed support services that may help families maintain children in their own homes and communities and avoid placement in residential care.</a:t>
            </a:r>
          </a:p>
          <a:p>
            <a:pPr lvl="1"/>
            <a:r>
              <a:rPr lang="en-US" dirty="0"/>
              <a:t>Parent or student, if 18 + years old, consent to request OPWDD or OMH staff attend CSE meeting.</a:t>
            </a:r>
          </a:p>
          <a:p>
            <a:pPr marL="393192" lvl="1" indent="0">
              <a:buNone/>
            </a:pPr>
            <a:r>
              <a:rPr lang="en-US" dirty="0"/>
              <a:t>(link can be found at the end of the power point or in the January 2016 field memo)</a:t>
            </a:r>
          </a:p>
        </p:txBody>
      </p:sp>
      <p:sp>
        <p:nvSpPr>
          <p:cNvPr id="4" name="Slide Number Placeholder 3"/>
          <p:cNvSpPr>
            <a:spLocks noGrp="1"/>
          </p:cNvSpPr>
          <p:nvPr>
            <p:ph type="sldNum" sz="quarter" idx="12"/>
          </p:nvPr>
        </p:nvSpPr>
        <p:spPr/>
        <p:txBody>
          <a:bodyPr/>
          <a:lstStyle/>
          <a:p>
            <a:fld id="{4D43BC05-03ED-49F8-88BE-F89F37B82451}" type="slidenum">
              <a:rPr lang="en-US" smtClean="0"/>
              <a:t>6</a:t>
            </a:fld>
            <a:endParaRPr lang="en-US"/>
          </a:p>
        </p:txBody>
      </p:sp>
    </p:spTree>
    <p:extLst>
      <p:ext uri="{BB962C8B-B14F-4D97-AF65-F5344CB8AC3E}">
        <p14:creationId xmlns:p14="http://schemas.microsoft.com/office/powerpoint/2010/main" val="34426996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Transition Services and Adult Service Planning		</a:t>
            </a:r>
          </a:p>
        </p:txBody>
      </p:sp>
      <p:sp>
        <p:nvSpPr>
          <p:cNvPr id="3" name="Content Placeholder 2"/>
          <p:cNvSpPr>
            <a:spLocks noGrp="1"/>
          </p:cNvSpPr>
          <p:nvPr>
            <p:ph idx="1"/>
          </p:nvPr>
        </p:nvSpPr>
        <p:spPr/>
        <p:txBody>
          <a:bodyPr/>
          <a:lstStyle/>
          <a:p>
            <a:r>
              <a:rPr lang="en-US" dirty="0"/>
              <a:t>With consent of the parent or student is over 18, invite appropriate community or State agency representative to the CSE meeting</a:t>
            </a:r>
          </a:p>
          <a:p>
            <a:r>
              <a:rPr lang="en-US" dirty="0"/>
              <a:t>Provide written notice to the parents:</a:t>
            </a:r>
          </a:p>
          <a:p>
            <a:pPr lvl="1"/>
            <a:r>
              <a:rPr lang="en-US" dirty="0"/>
              <a:t>Of the date the student will no longer be entitled to receive a tuition free education and describe the procedure for obtaining adult service</a:t>
            </a:r>
          </a:p>
          <a:p>
            <a:pPr lvl="1"/>
            <a:r>
              <a:rPr lang="en-US" dirty="0"/>
              <a:t>Seek parental/student consent and share records with the adult service agency from which the student may be eligible</a:t>
            </a:r>
          </a:p>
        </p:txBody>
      </p:sp>
      <p:sp>
        <p:nvSpPr>
          <p:cNvPr id="4" name="Slide Number Placeholder 3"/>
          <p:cNvSpPr>
            <a:spLocks noGrp="1"/>
          </p:cNvSpPr>
          <p:nvPr>
            <p:ph type="sldNum" sz="quarter" idx="12"/>
          </p:nvPr>
        </p:nvSpPr>
        <p:spPr/>
        <p:txBody>
          <a:bodyPr/>
          <a:lstStyle/>
          <a:p>
            <a:fld id="{4D43BC05-03ED-49F8-88BE-F89F37B82451}" type="slidenum">
              <a:rPr lang="en-US" smtClean="0"/>
              <a:t>7</a:t>
            </a:fld>
            <a:endParaRPr lang="en-US"/>
          </a:p>
        </p:txBody>
      </p:sp>
    </p:spTree>
    <p:extLst>
      <p:ext uri="{BB962C8B-B14F-4D97-AF65-F5344CB8AC3E}">
        <p14:creationId xmlns:p14="http://schemas.microsoft.com/office/powerpoint/2010/main" val="775396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New York State Approved in-State Programs</a:t>
            </a:r>
          </a:p>
        </p:txBody>
      </p:sp>
      <p:sp>
        <p:nvSpPr>
          <p:cNvPr id="3" name="Content Placeholder 2"/>
          <p:cNvSpPr>
            <a:spLocks noGrp="1"/>
          </p:cNvSpPr>
          <p:nvPr>
            <p:ph idx="1"/>
          </p:nvPr>
        </p:nvSpPr>
        <p:spPr/>
        <p:txBody>
          <a:bodyPr>
            <a:normAutofit/>
          </a:bodyPr>
          <a:lstStyle/>
          <a:p>
            <a:r>
              <a:rPr lang="en-US" dirty="0"/>
              <a:t>Approved Residential Programs</a:t>
            </a:r>
          </a:p>
          <a:p>
            <a:pPr lvl="1"/>
            <a:r>
              <a:rPr lang="en-US" dirty="0"/>
              <a:t>In-State:</a:t>
            </a:r>
          </a:p>
          <a:p>
            <a:pPr lvl="2">
              <a:buFont typeface="Wingdings" panose="05000000000000000000" pitchFamily="2" charset="2"/>
              <a:buChar char="Ø"/>
            </a:pPr>
            <a:r>
              <a:rPr lang="en-US" dirty="0"/>
              <a:t>New York State approved private programs (853 schools)</a:t>
            </a:r>
          </a:p>
          <a:p>
            <a:pPr lvl="2">
              <a:buFont typeface="Wingdings" panose="05000000000000000000" pitchFamily="2" charset="2"/>
              <a:buChar char="Ø"/>
            </a:pPr>
            <a:r>
              <a:rPr lang="en-US" dirty="0"/>
              <a:t>CRP (Children’s Residential Project) programs</a:t>
            </a:r>
          </a:p>
          <a:p>
            <a:pPr lvl="3">
              <a:buFont typeface="Wingdings" panose="05000000000000000000" pitchFamily="2" charset="2"/>
              <a:buChar char="§"/>
            </a:pPr>
            <a:r>
              <a:rPr lang="en-US" dirty="0"/>
              <a:t>A joint initiative between OPWDD and SED to bring students currently placed out-of-State back in-State or</a:t>
            </a:r>
          </a:p>
          <a:p>
            <a:pPr lvl="3">
              <a:buFont typeface="Wingdings" panose="05000000000000000000" pitchFamily="2" charset="2"/>
              <a:buChar char="§"/>
            </a:pPr>
            <a:r>
              <a:rPr lang="en-US" dirty="0"/>
              <a:t>Prevent students who are “at risk” of going out-of-State from going out-of-State.</a:t>
            </a:r>
          </a:p>
          <a:p>
            <a:pPr lvl="3">
              <a:buFont typeface="Wingdings" panose="05000000000000000000" pitchFamily="2" charset="2"/>
              <a:buChar char="§"/>
            </a:pPr>
            <a:r>
              <a:rPr lang="en-US" dirty="0"/>
              <a:t>A CRP Request for Information needs to be completed and sent to </a:t>
            </a:r>
            <a:r>
              <a:rPr lang="en-US" dirty="0">
                <a:hlinkClick r:id="rId3"/>
              </a:rPr>
              <a:t>OOSAPP@nysed.gov</a:t>
            </a:r>
            <a:r>
              <a:rPr lang="en-US" dirty="0"/>
              <a:t> with STAC-1s for approval.  </a:t>
            </a:r>
          </a:p>
          <a:p>
            <a:pPr marL="914400" lvl="2" indent="0">
              <a:buNone/>
            </a:pPr>
            <a:endParaRPr lang="en-US" dirty="0"/>
          </a:p>
        </p:txBody>
      </p:sp>
      <p:sp>
        <p:nvSpPr>
          <p:cNvPr id="4" name="Slide Number Placeholder 3"/>
          <p:cNvSpPr>
            <a:spLocks noGrp="1"/>
          </p:cNvSpPr>
          <p:nvPr>
            <p:ph type="sldNum" sz="quarter" idx="12"/>
          </p:nvPr>
        </p:nvSpPr>
        <p:spPr/>
        <p:txBody>
          <a:bodyPr/>
          <a:lstStyle/>
          <a:p>
            <a:fld id="{4D43BC05-03ED-49F8-88BE-F89F37B82451}" type="slidenum">
              <a:rPr lang="en-US" smtClean="0"/>
              <a:t>8</a:t>
            </a:fld>
            <a:endParaRPr lang="en-US"/>
          </a:p>
        </p:txBody>
      </p:sp>
    </p:spTree>
    <p:extLst>
      <p:ext uri="{BB962C8B-B14F-4D97-AF65-F5344CB8AC3E}">
        <p14:creationId xmlns:p14="http://schemas.microsoft.com/office/powerpoint/2010/main" val="9299250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prstClr val="black"/>
                </a:solidFill>
              </a:rPr>
              <a:t>NYS Approved In-State</a:t>
            </a:r>
            <a:endParaRPr lang="en-US" dirty="0"/>
          </a:p>
        </p:txBody>
      </p:sp>
      <p:sp>
        <p:nvSpPr>
          <p:cNvPr id="3" name="Content Placeholder 2"/>
          <p:cNvSpPr>
            <a:spLocks noGrp="1"/>
          </p:cNvSpPr>
          <p:nvPr>
            <p:ph idx="1"/>
          </p:nvPr>
        </p:nvSpPr>
        <p:spPr/>
        <p:txBody>
          <a:bodyPr>
            <a:normAutofit/>
          </a:bodyPr>
          <a:lstStyle/>
          <a:p>
            <a:pPr marL="667512" lvl="2" indent="0">
              <a:buNone/>
            </a:pPr>
            <a:r>
              <a:rPr lang="en-US" dirty="0"/>
              <a:t>CRP programs continued:</a:t>
            </a:r>
          </a:p>
          <a:p>
            <a:pPr lvl="2">
              <a:buFont typeface="Wingdings" panose="05000000000000000000" pitchFamily="2" charset="2"/>
              <a:buChar char="§"/>
            </a:pPr>
            <a:r>
              <a:rPr lang="en-US" dirty="0"/>
              <a:t>Rejection letters from NYS approved private programs (853 schools). </a:t>
            </a:r>
          </a:p>
          <a:p>
            <a:pPr lvl="2">
              <a:buFont typeface="Wingdings" panose="05000000000000000000" pitchFamily="2" charset="2"/>
              <a:buChar char="§"/>
            </a:pPr>
            <a:r>
              <a:rPr lang="en-US" dirty="0"/>
              <a:t>Justification as to the extenuating circumstances for why the student is at risk of going out-of-State.	</a:t>
            </a:r>
          </a:p>
          <a:p>
            <a:endParaRPr lang="en-US" dirty="0"/>
          </a:p>
          <a:p>
            <a:r>
              <a:rPr lang="en-US" sz="1900" b="1" dirty="0"/>
              <a:t>853 schools: </a:t>
            </a:r>
            <a:r>
              <a:rPr lang="en-US" sz="1900" dirty="0"/>
              <a:t>Anderson, Center for Developmental Disabilities, Devereux Red Hook, Ferncliff, Maryhaven, SCO Tyree, Springbrook</a:t>
            </a:r>
          </a:p>
          <a:p>
            <a:r>
              <a:rPr lang="en-US" sz="1900" b="1" dirty="0"/>
              <a:t>CRP Programs: </a:t>
            </a:r>
            <a:r>
              <a:rPr lang="en-US" sz="1900" dirty="0"/>
              <a:t>Birch, Brookville, Center for Discovery, DDI, Devereux Red Hook, Easter Seals, Heartshare, Maryhaven, SCO-The Christopher School, UCPs-Suffolk, Ulster and Tradewinds</a:t>
            </a:r>
          </a:p>
          <a:p>
            <a:endParaRPr lang="en-US" dirty="0"/>
          </a:p>
          <a:p>
            <a:endParaRPr lang="en-US" dirty="0"/>
          </a:p>
        </p:txBody>
      </p:sp>
      <p:sp>
        <p:nvSpPr>
          <p:cNvPr id="4" name="Slide Number Placeholder 3"/>
          <p:cNvSpPr>
            <a:spLocks noGrp="1"/>
          </p:cNvSpPr>
          <p:nvPr>
            <p:ph type="sldNum" sz="quarter" idx="12"/>
          </p:nvPr>
        </p:nvSpPr>
        <p:spPr/>
        <p:txBody>
          <a:bodyPr/>
          <a:lstStyle/>
          <a:p>
            <a:fld id="{4D43BC05-03ED-49F8-88BE-F89F37B82451}" type="slidenum">
              <a:rPr lang="en-US" smtClean="0"/>
              <a:t>9</a:t>
            </a:fld>
            <a:endParaRPr lang="en-US"/>
          </a:p>
        </p:txBody>
      </p:sp>
    </p:spTree>
    <p:extLst>
      <p:ext uri="{BB962C8B-B14F-4D97-AF65-F5344CB8AC3E}">
        <p14:creationId xmlns:p14="http://schemas.microsoft.com/office/powerpoint/2010/main" val="360802844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1279</TotalTime>
  <Words>1173</Words>
  <Application>Microsoft Office PowerPoint</Application>
  <PresentationFormat>On-screen Show (4:3)</PresentationFormat>
  <Paragraphs>143</Paragraphs>
  <Slides>22</Slides>
  <Notes>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22</vt:i4>
      </vt:variant>
    </vt:vector>
  </HeadingPairs>
  <TitlesOfParts>
    <vt:vector size="29" baseType="lpstr">
      <vt:lpstr>Arial</vt:lpstr>
      <vt:lpstr>Calibri</vt:lpstr>
      <vt:lpstr>Constantia</vt:lpstr>
      <vt:lpstr>Times New Roman</vt:lpstr>
      <vt:lpstr>Wingdings</vt:lpstr>
      <vt:lpstr>Wingdings 2</vt:lpstr>
      <vt:lpstr>Flow</vt:lpstr>
      <vt:lpstr>Students With Disabilities Residential Placements</vt:lpstr>
      <vt:lpstr>Presentation Objectives</vt:lpstr>
      <vt:lpstr>CSE Responsibilities</vt:lpstr>
      <vt:lpstr>CSE Responsibilities</vt:lpstr>
      <vt:lpstr>Continuum of Services</vt:lpstr>
      <vt:lpstr>Student at risk of residential  placement  </vt:lpstr>
      <vt:lpstr>Transition Services and Adult Service Planning  </vt:lpstr>
      <vt:lpstr>New York State Approved in-State Programs</vt:lpstr>
      <vt:lpstr>NYS Approved In-State</vt:lpstr>
      <vt:lpstr>Application for Tuition Reimbursement for an Out-of-State Placement</vt:lpstr>
      <vt:lpstr>Students who are OPWDD eligible</vt:lpstr>
      <vt:lpstr>Common Errors</vt:lpstr>
      <vt:lpstr>PowerPoint Presentation</vt:lpstr>
      <vt:lpstr>PowerPoint Presentation</vt:lpstr>
      <vt:lpstr>PowerPoint Presentation</vt:lpstr>
      <vt:lpstr>PowerPoint Presentation</vt:lpstr>
      <vt:lpstr>PowerPoint Presentation</vt:lpstr>
      <vt:lpstr>Reasons for Initial Denial Letters</vt:lpstr>
      <vt:lpstr>Timelines for Applications/Reapps and Responses</vt:lpstr>
      <vt:lpstr>Timelines continued</vt:lpstr>
      <vt:lpstr>PowerPoint Presentation</vt:lpstr>
      <vt:lpstr>Resources </vt:lpstr>
    </vt:vector>
  </TitlesOfParts>
  <Company>NYSED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Students With Disabilities Residential Placements</dc:title>
  <dc:creator>Beth Karalak</dc:creator>
  <cp:lastModifiedBy>Susan O'Bryan</cp:lastModifiedBy>
  <cp:revision>69</cp:revision>
  <cp:lastPrinted>2015-08-26T16:59:23Z</cp:lastPrinted>
  <dcterms:created xsi:type="dcterms:W3CDTF">2015-07-22T17:55:55Z</dcterms:created>
  <dcterms:modified xsi:type="dcterms:W3CDTF">2017-04-10T16:37:56Z</dcterms:modified>
</cp:coreProperties>
</file>