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9"/>
  </p:notesMasterIdLst>
  <p:handoutMasterIdLst>
    <p:handoutMasterId r:id="rId40"/>
  </p:handoutMasterIdLst>
  <p:sldIdLst>
    <p:sldId id="292" r:id="rId3"/>
    <p:sldId id="275" r:id="rId4"/>
    <p:sldId id="257" r:id="rId5"/>
    <p:sldId id="264" r:id="rId6"/>
    <p:sldId id="293" r:id="rId7"/>
    <p:sldId id="307" r:id="rId8"/>
    <p:sldId id="306" r:id="rId9"/>
    <p:sldId id="309" r:id="rId10"/>
    <p:sldId id="297" r:id="rId11"/>
    <p:sldId id="310" r:id="rId12"/>
    <p:sldId id="312" r:id="rId13"/>
    <p:sldId id="313" r:id="rId14"/>
    <p:sldId id="298" r:id="rId15"/>
    <p:sldId id="314" r:id="rId16"/>
    <p:sldId id="321" r:id="rId17"/>
    <p:sldId id="315" r:id="rId18"/>
    <p:sldId id="316" r:id="rId19"/>
    <p:sldId id="299" r:id="rId20"/>
    <p:sldId id="320" r:id="rId21"/>
    <p:sldId id="325" r:id="rId22"/>
    <p:sldId id="300" r:id="rId23"/>
    <p:sldId id="324" r:id="rId24"/>
    <p:sldId id="326" r:id="rId25"/>
    <p:sldId id="301" r:id="rId26"/>
    <p:sldId id="327" r:id="rId27"/>
    <p:sldId id="304" r:id="rId28"/>
    <p:sldId id="329" r:id="rId29"/>
    <p:sldId id="302" r:id="rId30"/>
    <p:sldId id="331" r:id="rId31"/>
    <p:sldId id="332" r:id="rId32"/>
    <p:sldId id="308" r:id="rId33"/>
    <p:sldId id="318" r:id="rId34"/>
    <p:sldId id="319" r:id="rId35"/>
    <p:sldId id="335" r:id="rId36"/>
    <p:sldId id="334" r:id="rId37"/>
    <p:sldId id="333" r:id="rId3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60"/>
      </p:cViewPr>
      <p:guideLst>
        <p:guide orient="horz" pos="2160"/>
        <p:guide pos="2880"/>
      </p:guideLst>
    </p:cSldViewPr>
  </p:slideViewPr>
  <p:notesTextViewPr>
    <p:cViewPr>
      <p:scale>
        <a:sx n="1" d="1"/>
        <a:sy n="1" d="1"/>
      </p:scale>
      <p:origin x="0" y="0"/>
    </p:cViewPr>
  </p:notesTextViewPr>
  <p:sorterViewPr>
    <p:cViewPr>
      <p:scale>
        <a:sx n="100" d="100"/>
        <a:sy n="100" d="100"/>
      </p:scale>
      <p:origin x="0" y="1728"/>
    </p:cViewPr>
  </p:sorterViewPr>
  <p:notesViewPr>
    <p:cSldViewPr>
      <p:cViewPr varScale="1">
        <p:scale>
          <a:sx n="56" d="100"/>
          <a:sy n="56" d="100"/>
        </p:scale>
        <p:origin x="2856"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9A26E-1206-4C9D-BBB1-99FE202C0DE2}" type="doc">
      <dgm:prSet loTypeId="urn:microsoft.com/office/officeart/2005/8/layout/vList2" loCatId="list" qsTypeId="urn:microsoft.com/office/officeart/2005/8/quickstyle/simple1#1" qsCatId="simple" csTypeId="urn:microsoft.com/office/officeart/2005/8/colors/accent0_2" csCatId="mainScheme" phldr="1"/>
      <dgm:spPr/>
      <dgm:t>
        <a:bodyPr/>
        <a:lstStyle/>
        <a:p>
          <a:endParaRPr lang="en-US"/>
        </a:p>
      </dgm:t>
    </dgm:pt>
    <dgm:pt modelId="{1E772724-8DBC-4A9E-B3D7-0D2949F79046}">
      <dgm:prSet/>
      <dgm:spPr>
        <a:pattFill prst="pct5">
          <a:fgClr>
            <a:schemeClr val="accent5">
              <a:lumMod val="90000"/>
            </a:schemeClr>
          </a:fgClr>
          <a:bgClr>
            <a:schemeClr val="bg1"/>
          </a:bgClr>
        </a:pattFill>
      </dgm:spPr>
      <dgm:t>
        <a:bodyPr/>
        <a:lstStyle/>
        <a:p>
          <a:pPr rtl="0"/>
          <a:r>
            <a:rPr lang="en-US" dirty="0" smtClean="0">
              <a:solidFill>
                <a:schemeClr val="tx1"/>
              </a:solidFill>
            </a:rPr>
            <a:t>BLUEPRINT FOR IMPROVED RESULTS FOR STUDENTS WITH DISABILITIES</a:t>
          </a:r>
          <a:endParaRPr lang="en-US" dirty="0">
            <a:solidFill>
              <a:schemeClr val="tx1"/>
            </a:solidFill>
          </a:endParaRPr>
        </a:p>
      </dgm:t>
    </dgm:pt>
    <dgm:pt modelId="{D76B307B-C2FE-48A9-BD61-AE3E6AE334CA}" type="parTrans" cxnId="{B1952FCC-3C5D-4CC1-AEAB-9C319F982C2D}">
      <dgm:prSet/>
      <dgm:spPr/>
      <dgm:t>
        <a:bodyPr/>
        <a:lstStyle/>
        <a:p>
          <a:endParaRPr lang="en-US"/>
        </a:p>
      </dgm:t>
    </dgm:pt>
    <dgm:pt modelId="{2A7E6CF4-FEF3-4E09-86FB-9A2C042D9AB4}" type="sibTrans" cxnId="{B1952FCC-3C5D-4CC1-AEAB-9C319F982C2D}">
      <dgm:prSet/>
      <dgm:spPr/>
      <dgm:t>
        <a:bodyPr/>
        <a:lstStyle/>
        <a:p>
          <a:endParaRPr lang="en-US"/>
        </a:p>
      </dgm:t>
    </dgm:pt>
    <dgm:pt modelId="{6BA119C9-0E99-419E-823E-9D2A49FCF35C}" type="pres">
      <dgm:prSet presAssocID="{2949A26E-1206-4C9D-BBB1-99FE202C0DE2}" presName="linear" presStyleCnt="0">
        <dgm:presLayoutVars>
          <dgm:animLvl val="lvl"/>
          <dgm:resizeHandles val="exact"/>
        </dgm:presLayoutVars>
      </dgm:prSet>
      <dgm:spPr/>
      <dgm:t>
        <a:bodyPr/>
        <a:lstStyle/>
        <a:p>
          <a:endParaRPr lang="en-US"/>
        </a:p>
      </dgm:t>
    </dgm:pt>
    <dgm:pt modelId="{60B34F4B-8AEB-4D9D-93B1-34DED7136B0A}" type="pres">
      <dgm:prSet presAssocID="{1E772724-8DBC-4A9E-B3D7-0D2949F79046}" presName="parentText" presStyleLbl="node1" presStyleIdx="0" presStyleCnt="1">
        <dgm:presLayoutVars>
          <dgm:chMax val="0"/>
          <dgm:bulletEnabled val="1"/>
        </dgm:presLayoutVars>
      </dgm:prSet>
      <dgm:spPr/>
      <dgm:t>
        <a:bodyPr/>
        <a:lstStyle/>
        <a:p>
          <a:endParaRPr lang="en-US"/>
        </a:p>
      </dgm:t>
    </dgm:pt>
  </dgm:ptLst>
  <dgm:cxnLst>
    <dgm:cxn modelId="{7E2A9F52-855C-4F50-939C-D19136BD4314}" type="presOf" srcId="{1E772724-8DBC-4A9E-B3D7-0D2949F79046}" destId="{60B34F4B-8AEB-4D9D-93B1-34DED7136B0A}" srcOrd="0" destOrd="0" presId="urn:microsoft.com/office/officeart/2005/8/layout/vList2"/>
    <dgm:cxn modelId="{172C9521-E004-4FCC-B561-C184E3CF5C1F}" type="presOf" srcId="{2949A26E-1206-4C9D-BBB1-99FE202C0DE2}" destId="{6BA119C9-0E99-419E-823E-9D2A49FCF35C}" srcOrd="0" destOrd="0" presId="urn:microsoft.com/office/officeart/2005/8/layout/vList2"/>
    <dgm:cxn modelId="{B1952FCC-3C5D-4CC1-AEAB-9C319F982C2D}" srcId="{2949A26E-1206-4C9D-BBB1-99FE202C0DE2}" destId="{1E772724-8DBC-4A9E-B3D7-0D2949F79046}" srcOrd="0" destOrd="0" parTransId="{D76B307B-C2FE-48A9-BD61-AE3E6AE334CA}" sibTransId="{2A7E6CF4-FEF3-4E09-86FB-9A2C042D9AB4}"/>
    <dgm:cxn modelId="{C6AD67D4-7557-4EB0-8297-AC06E2349CA2}" type="presParOf" srcId="{6BA119C9-0E99-419E-823E-9D2A49FCF35C}" destId="{60B34F4B-8AEB-4D9D-93B1-34DED7136B0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5DEEC9-C8AC-43AD-8F6E-62AFF74487CF}" type="doc">
      <dgm:prSet loTypeId="urn:microsoft.com/office/officeart/2005/8/layout/vList5" loCatId="list" qsTypeId="urn:microsoft.com/office/officeart/2005/8/quickstyle/simple1" qsCatId="simple" csTypeId="urn:microsoft.com/office/officeart/2005/8/colors/accent1_1" csCatId="accent1"/>
      <dgm:spPr/>
      <dgm:t>
        <a:bodyPr/>
        <a:lstStyle/>
        <a:p>
          <a:endParaRPr lang="en-US"/>
        </a:p>
      </dgm:t>
    </dgm:pt>
    <dgm:pt modelId="{1F5C03B6-41DA-4F5F-887B-6F605E08EFB0}">
      <dgm:prSet/>
      <dgm:spPr/>
      <dgm:t>
        <a:bodyPr/>
        <a:lstStyle/>
        <a:p>
          <a:pPr rtl="0"/>
          <a:r>
            <a:rPr lang="en-US" i="1" dirty="0" smtClean="0"/>
            <a:t>This is evident when: </a:t>
          </a:r>
          <a:endParaRPr lang="en-US" dirty="0"/>
        </a:p>
      </dgm:t>
    </dgm:pt>
    <dgm:pt modelId="{B07FB93C-A36E-47D3-BA75-6BF73E55AD40}" type="parTrans" cxnId="{9F9ED950-CF59-4974-8089-2AB3866F3B1A}">
      <dgm:prSet/>
      <dgm:spPr/>
      <dgm:t>
        <a:bodyPr/>
        <a:lstStyle/>
        <a:p>
          <a:endParaRPr lang="en-US"/>
        </a:p>
      </dgm:t>
    </dgm:pt>
    <dgm:pt modelId="{79937983-C5DC-4568-9189-09258E205F7F}" type="sibTrans" cxnId="{9F9ED950-CF59-4974-8089-2AB3866F3B1A}">
      <dgm:prSet/>
      <dgm:spPr/>
      <dgm:t>
        <a:bodyPr/>
        <a:lstStyle/>
        <a:p>
          <a:endParaRPr lang="en-US"/>
        </a:p>
      </dgm:t>
    </dgm:pt>
    <dgm:pt modelId="{AA45CE28-AAFC-427D-B051-1B3671410164}">
      <dgm:prSet/>
      <dgm:spPr/>
      <dgm:t>
        <a:bodyPr/>
        <a:lstStyle/>
        <a:p>
          <a:pPr rtl="0"/>
          <a:r>
            <a:rPr lang="en-US" i="1" dirty="0" smtClean="0"/>
            <a:t>All teachers develop lessons that allow multiple entry points and multiple modes of engagement for students with diverse needs. </a:t>
          </a:r>
          <a:endParaRPr lang="en-US" dirty="0"/>
        </a:p>
      </dgm:t>
    </dgm:pt>
    <dgm:pt modelId="{651C2E3C-EA5B-4DC6-9736-CCCC019324A7}" type="parTrans" cxnId="{2367F94B-08A0-4F31-A546-8AE34CF97F77}">
      <dgm:prSet/>
      <dgm:spPr/>
      <dgm:t>
        <a:bodyPr/>
        <a:lstStyle/>
        <a:p>
          <a:endParaRPr lang="en-US"/>
        </a:p>
      </dgm:t>
    </dgm:pt>
    <dgm:pt modelId="{248D67B7-DB79-44E2-92F6-EF7E1D3FE95C}" type="sibTrans" cxnId="{2367F94B-08A0-4F31-A546-8AE34CF97F77}">
      <dgm:prSet/>
      <dgm:spPr/>
      <dgm:t>
        <a:bodyPr/>
        <a:lstStyle/>
        <a:p>
          <a:endParaRPr lang="en-US"/>
        </a:p>
      </dgm:t>
    </dgm:pt>
    <dgm:pt modelId="{309DA7E8-EA7C-44C2-9FD2-317297C794B6}">
      <dgm:prSet/>
      <dgm:spPr/>
      <dgm:t>
        <a:bodyPr/>
        <a:lstStyle/>
        <a:p>
          <a:pPr rtl="0"/>
          <a:r>
            <a:rPr lang="en-US" i="1" dirty="0" smtClean="0"/>
            <a:t>All teachers of students are knowledgeable and skilled in providing explicit instruction in academics and social-emotional learning. </a:t>
          </a:r>
          <a:endParaRPr lang="en-US" dirty="0"/>
        </a:p>
      </dgm:t>
    </dgm:pt>
    <dgm:pt modelId="{8F6432A7-7AD7-4053-985B-C18B0C3EDF7B}" type="parTrans" cxnId="{1ED93BF6-D0F4-43DF-8530-67F795656167}">
      <dgm:prSet/>
      <dgm:spPr/>
      <dgm:t>
        <a:bodyPr/>
        <a:lstStyle/>
        <a:p>
          <a:endParaRPr lang="en-US"/>
        </a:p>
      </dgm:t>
    </dgm:pt>
    <dgm:pt modelId="{38DA2B28-834F-4F03-B5DF-AC77AF4F87D9}" type="sibTrans" cxnId="{1ED93BF6-D0F4-43DF-8530-67F795656167}">
      <dgm:prSet/>
      <dgm:spPr/>
      <dgm:t>
        <a:bodyPr/>
        <a:lstStyle/>
        <a:p>
          <a:endParaRPr lang="en-US"/>
        </a:p>
      </dgm:t>
    </dgm:pt>
    <dgm:pt modelId="{417473FB-D09A-41F2-A2B0-B6875E65AD07}">
      <dgm:prSet/>
      <dgm:spPr/>
      <dgm:t>
        <a:bodyPr/>
        <a:lstStyle/>
        <a:p>
          <a:pPr rtl="0"/>
          <a:r>
            <a:rPr lang="en-US" i="1" dirty="0" smtClean="0"/>
            <a:t>Students with disabilities are taught strategies for self-regulated learning across the content areas. </a:t>
          </a:r>
          <a:endParaRPr lang="en-US" dirty="0"/>
        </a:p>
      </dgm:t>
    </dgm:pt>
    <dgm:pt modelId="{D5500657-171C-47A7-B5C5-60C28CA5E04C}" type="parTrans" cxnId="{7839237D-D07F-4F44-B77F-B202452DF718}">
      <dgm:prSet/>
      <dgm:spPr/>
      <dgm:t>
        <a:bodyPr/>
        <a:lstStyle/>
        <a:p>
          <a:endParaRPr lang="en-US"/>
        </a:p>
      </dgm:t>
    </dgm:pt>
    <dgm:pt modelId="{DE710C48-0DD6-48AD-925E-7E600118CD17}" type="sibTrans" cxnId="{7839237D-D07F-4F44-B77F-B202452DF718}">
      <dgm:prSet/>
      <dgm:spPr/>
      <dgm:t>
        <a:bodyPr/>
        <a:lstStyle/>
        <a:p>
          <a:endParaRPr lang="en-US"/>
        </a:p>
      </dgm:t>
    </dgm:pt>
    <dgm:pt modelId="{45BCEDB4-A2F9-41A1-861A-DD9F64BCB181}">
      <dgm:prSet/>
      <dgm:spPr/>
      <dgm:t>
        <a:bodyPr/>
        <a:lstStyle/>
        <a:p>
          <a:pPr rtl="0"/>
          <a:r>
            <a:rPr lang="en-US" i="1" dirty="0" smtClean="0"/>
            <a:t>All teachers continually assess students’ understanding of lessons to improve and target instruction to student needs. </a:t>
          </a:r>
          <a:endParaRPr lang="en-US" dirty="0"/>
        </a:p>
      </dgm:t>
    </dgm:pt>
    <dgm:pt modelId="{8057E4FE-D938-48ED-8DE1-66201C9A90D2}" type="parTrans" cxnId="{AD1614BC-B2CC-4890-8F1A-1906E11F89CB}">
      <dgm:prSet/>
      <dgm:spPr/>
      <dgm:t>
        <a:bodyPr/>
        <a:lstStyle/>
        <a:p>
          <a:endParaRPr lang="en-US"/>
        </a:p>
      </dgm:t>
    </dgm:pt>
    <dgm:pt modelId="{97953744-E8DB-47E0-A12A-44A625239713}" type="sibTrans" cxnId="{AD1614BC-B2CC-4890-8F1A-1906E11F89CB}">
      <dgm:prSet/>
      <dgm:spPr/>
      <dgm:t>
        <a:bodyPr/>
        <a:lstStyle/>
        <a:p>
          <a:endParaRPr lang="en-US"/>
        </a:p>
      </dgm:t>
    </dgm:pt>
    <dgm:pt modelId="{3B1A1EF6-915B-4634-9DEE-3B6B96F54087}">
      <dgm:prSet/>
      <dgm:spPr/>
      <dgm:t>
        <a:bodyPr/>
        <a:lstStyle/>
        <a:p>
          <a:pPr rtl="0"/>
          <a:r>
            <a:rPr lang="en-US" i="1" dirty="0" smtClean="0"/>
            <a:t>Students’ individualized needs for assistive technology devices and services are considered and accommodated. </a:t>
          </a:r>
          <a:endParaRPr lang="en-US" dirty="0"/>
        </a:p>
      </dgm:t>
    </dgm:pt>
    <dgm:pt modelId="{778E52C2-A46B-490E-8337-D33A74BC73FA}" type="parTrans" cxnId="{BC74ECF7-EFDB-46BA-9662-5BCB66AC7ABF}">
      <dgm:prSet/>
      <dgm:spPr/>
      <dgm:t>
        <a:bodyPr/>
        <a:lstStyle/>
        <a:p>
          <a:endParaRPr lang="en-US"/>
        </a:p>
      </dgm:t>
    </dgm:pt>
    <dgm:pt modelId="{F7DFAA99-7295-450F-A902-0D317A713A55}" type="sibTrans" cxnId="{BC74ECF7-EFDB-46BA-9662-5BCB66AC7ABF}">
      <dgm:prSet/>
      <dgm:spPr/>
      <dgm:t>
        <a:bodyPr/>
        <a:lstStyle/>
        <a:p>
          <a:endParaRPr lang="en-US"/>
        </a:p>
      </dgm:t>
    </dgm:pt>
    <dgm:pt modelId="{952E2C5E-847E-4D27-A834-8F2868979FF4}" type="pres">
      <dgm:prSet presAssocID="{DE5DEEC9-C8AC-43AD-8F6E-62AFF74487CF}" presName="Name0" presStyleCnt="0">
        <dgm:presLayoutVars>
          <dgm:dir/>
          <dgm:animLvl val="lvl"/>
          <dgm:resizeHandles val="exact"/>
        </dgm:presLayoutVars>
      </dgm:prSet>
      <dgm:spPr/>
      <dgm:t>
        <a:bodyPr/>
        <a:lstStyle/>
        <a:p>
          <a:endParaRPr lang="en-US"/>
        </a:p>
      </dgm:t>
    </dgm:pt>
    <dgm:pt modelId="{EDACC6D4-15F5-40EF-BEA1-5A8B04664843}" type="pres">
      <dgm:prSet presAssocID="{1F5C03B6-41DA-4F5F-887B-6F605E08EFB0}" presName="linNode" presStyleCnt="0"/>
      <dgm:spPr/>
    </dgm:pt>
    <dgm:pt modelId="{B1DF43CE-CE16-4D83-A26D-A11767C477D6}" type="pres">
      <dgm:prSet presAssocID="{1F5C03B6-41DA-4F5F-887B-6F605E08EFB0}" presName="parentText" presStyleLbl="node1" presStyleIdx="0" presStyleCnt="1">
        <dgm:presLayoutVars>
          <dgm:chMax val="1"/>
          <dgm:bulletEnabled val="1"/>
        </dgm:presLayoutVars>
      </dgm:prSet>
      <dgm:spPr/>
      <dgm:t>
        <a:bodyPr/>
        <a:lstStyle/>
        <a:p>
          <a:endParaRPr lang="en-US"/>
        </a:p>
      </dgm:t>
    </dgm:pt>
    <dgm:pt modelId="{4AD61CB8-C722-4D5E-9630-A29C17C200CF}" type="pres">
      <dgm:prSet presAssocID="{1F5C03B6-41DA-4F5F-887B-6F605E08EFB0}" presName="descendantText" presStyleLbl="alignAccFollowNode1" presStyleIdx="0" presStyleCnt="1">
        <dgm:presLayoutVars>
          <dgm:bulletEnabled val="1"/>
        </dgm:presLayoutVars>
      </dgm:prSet>
      <dgm:spPr/>
      <dgm:t>
        <a:bodyPr/>
        <a:lstStyle/>
        <a:p>
          <a:endParaRPr lang="en-US"/>
        </a:p>
      </dgm:t>
    </dgm:pt>
  </dgm:ptLst>
  <dgm:cxnLst>
    <dgm:cxn modelId="{1ED93BF6-D0F4-43DF-8530-67F795656167}" srcId="{1F5C03B6-41DA-4F5F-887B-6F605E08EFB0}" destId="{309DA7E8-EA7C-44C2-9FD2-317297C794B6}" srcOrd="1" destOrd="0" parTransId="{8F6432A7-7AD7-4053-985B-C18B0C3EDF7B}" sibTransId="{38DA2B28-834F-4F03-B5DF-AC77AF4F87D9}"/>
    <dgm:cxn modelId="{EC0E4EA7-3C88-448E-95DD-F5ED9547AB3D}" type="presOf" srcId="{3B1A1EF6-915B-4634-9DEE-3B6B96F54087}" destId="{4AD61CB8-C722-4D5E-9630-A29C17C200CF}" srcOrd="0" destOrd="4" presId="urn:microsoft.com/office/officeart/2005/8/layout/vList5"/>
    <dgm:cxn modelId="{015D7D52-6A75-43EB-9C63-1ED770AE7E0A}" type="presOf" srcId="{417473FB-D09A-41F2-A2B0-B6875E65AD07}" destId="{4AD61CB8-C722-4D5E-9630-A29C17C200CF}" srcOrd="0" destOrd="2" presId="urn:microsoft.com/office/officeart/2005/8/layout/vList5"/>
    <dgm:cxn modelId="{7839237D-D07F-4F44-B77F-B202452DF718}" srcId="{1F5C03B6-41DA-4F5F-887B-6F605E08EFB0}" destId="{417473FB-D09A-41F2-A2B0-B6875E65AD07}" srcOrd="2" destOrd="0" parTransId="{D5500657-171C-47A7-B5C5-60C28CA5E04C}" sibTransId="{DE710C48-0DD6-48AD-925E-7E600118CD17}"/>
    <dgm:cxn modelId="{9F9ED950-CF59-4974-8089-2AB3866F3B1A}" srcId="{DE5DEEC9-C8AC-43AD-8F6E-62AFF74487CF}" destId="{1F5C03B6-41DA-4F5F-887B-6F605E08EFB0}" srcOrd="0" destOrd="0" parTransId="{B07FB93C-A36E-47D3-BA75-6BF73E55AD40}" sibTransId="{79937983-C5DC-4568-9189-09258E205F7F}"/>
    <dgm:cxn modelId="{970F4E87-56CD-464E-B93C-99FEEA5196BC}" type="presOf" srcId="{AA45CE28-AAFC-427D-B051-1B3671410164}" destId="{4AD61CB8-C722-4D5E-9630-A29C17C200CF}" srcOrd="0" destOrd="0" presId="urn:microsoft.com/office/officeart/2005/8/layout/vList5"/>
    <dgm:cxn modelId="{AD1614BC-B2CC-4890-8F1A-1906E11F89CB}" srcId="{1F5C03B6-41DA-4F5F-887B-6F605E08EFB0}" destId="{45BCEDB4-A2F9-41A1-861A-DD9F64BCB181}" srcOrd="3" destOrd="0" parTransId="{8057E4FE-D938-48ED-8DE1-66201C9A90D2}" sibTransId="{97953744-E8DB-47E0-A12A-44A625239713}"/>
    <dgm:cxn modelId="{160F0A3C-318E-450B-BCAF-09D6E190D93C}" type="presOf" srcId="{45BCEDB4-A2F9-41A1-861A-DD9F64BCB181}" destId="{4AD61CB8-C722-4D5E-9630-A29C17C200CF}" srcOrd="0" destOrd="3" presId="urn:microsoft.com/office/officeart/2005/8/layout/vList5"/>
    <dgm:cxn modelId="{BC74ECF7-EFDB-46BA-9662-5BCB66AC7ABF}" srcId="{1F5C03B6-41DA-4F5F-887B-6F605E08EFB0}" destId="{3B1A1EF6-915B-4634-9DEE-3B6B96F54087}" srcOrd="4" destOrd="0" parTransId="{778E52C2-A46B-490E-8337-D33A74BC73FA}" sibTransId="{F7DFAA99-7295-450F-A902-0D317A713A55}"/>
    <dgm:cxn modelId="{2367F94B-08A0-4F31-A546-8AE34CF97F77}" srcId="{1F5C03B6-41DA-4F5F-887B-6F605E08EFB0}" destId="{AA45CE28-AAFC-427D-B051-1B3671410164}" srcOrd="0" destOrd="0" parTransId="{651C2E3C-EA5B-4DC6-9736-CCCC019324A7}" sibTransId="{248D67B7-DB79-44E2-92F6-EF7E1D3FE95C}"/>
    <dgm:cxn modelId="{4C7F5EC9-0A6D-4AE7-8915-BB95EC08DDB9}" type="presOf" srcId="{1F5C03B6-41DA-4F5F-887B-6F605E08EFB0}" destId="{B1DF43CE-CE16-4D83-A26D-A11767C477D6}" srcOrd="0" destOrd="0" presId="urn:microsoft.com/office/officeart/2005/8/layout/vList5"/>
    <dgm:cxn modelId="{F00246F5-A2EF-4696-AB2B-1D5F424D894D}" type="presOf" srcId="{309DA7E8-EA7C-44C2-9FD2-317297C794B6}" destId="{4AD61CB8-C722-4D5E-9630-A29C17C200CF}" srcOrd="0" destOrd="1" presId="urn:microsoft.com/office/officeart/2005/8/layout/vList5"/>
    <dgm:cxn modelId="{54115160-C717-49F9-87FB-A8AD371AC177}" type="presOf" srcId="{DE5DEEC9-C8AC-43AD-8F6E-62AFF74487CF}" destId="{952E2C5E-847E-4D27-A834-8F2868979FF4}" srcOrd="0" destOrd="0" presId="urn:microsoft.com/office/officeart/2005/8/layout/vList5"/>
    <dgm:cxn modelId="{C529D1A6-0D7C-47B6-A645-92BBEBC9C159}" type="presParOf" srcId="{952E2C5E-847E-4D27-A834-8F2868979FF4}" destId="{EDACC6D4-15F5-40EF-BEA1-5A8B04664843}" srcOrd="0" destOrd="0" presId="urn:microsoft.com/office/officeart/2005/8/layout/vList5"/>
    <dgm:cxn modelId="{B73329F1-85C9-45C2-B67B-250507644B0C}" type="presParOf" srcId="{EDACC6D4-15F5-40EF-BEA1-5A8B04664843}" destId="{B1DF43CE-CE16-4D83-A26D-A11767C477D6}" srcOrd="0" destOrd="0" presId="urn:microsoft.com/office/officeart/2005/8/layout/vList5"/>
    <dgm:cxn modelId="{B16504B9-56C8-4517-9402-D21FDE78A10E}" type="presParOf" srcId="{EDACC6D4-15F5-40EF-BEA1-5A8B04664843}" destId="{4AD61CB8-C722-4D5E-9630-A29C17C200C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8170032-1697-4669-9468-6124E612D2E5}" type="doc">
      <dgm:prSet loTypeId="urn:microsoft.com/office/officeart/2005/8/layout/vList5" loCatId="list" qsTypeId="urn:microsoft.com/office/officeart/2005/8/quickstyle/simple1" qsCatId="simple" csTypeId="urn:microsoft.com/office/officeart/2005/8/colors/accent2_1" csCatId="accent2"/>
      <dgm:spPr/>
      <dgm:t>
        <a:bodyPr/>
        <a:lstStyle/>
        <a:p>
          <a:endParaRPr lang="en-US"/>
        </a:p>
      </dgm:t>
    </dgm:pt>
    <dgm:pt modelId="{0B724CC7-A161-4F14-B205-5D9BB778EBD7}">
      <dgm:prSet/>
      <dgm:spPr/>
      <dgm:t>
        <a:bodyPr/>
        <a:lstStyle/>
        <a:p>
          <a:pPr rtl="0"/>
          <a:r>
            <a:rPr lang="en-US" dirty="0" smtClean="0"/>
            <a:t>Research on effective teaching practices has identified the components of explicit instruction as essential for positive student outcomes </a:t>
          </a:r>
          <a:endParaRPr lang="en-US" dirty="0"/>
        </a:p>
      </dgm:t>
    </dgm:pt>
    <dgm:pt modelId="{F680F8F9-A0D7-4ACF-8364-EDD91E03FC7B}" type="parTrans" cxnId="{C33F0EB6-98D3-441B-A882-CCFD592579DC}">
      <dgm:prSet/>
      <dgm:spPr/>
      <dgm:t>
        <a:bodyPr/>
        <a:lstStyle/>
        <a:p>
          <a:endParaRPr lang="en-US"/>
        </a:p>
      </dgm:t>
    </dgm:pt>
    <dgm:pt modelId="{F7911A26-18A1-401D-BB65-B3CE6BCE0E15}" type="sibTrans" cxnId="{C33F0EB6-98D3-441B-A882-CCFD592579DC}">
      <dgm:prSet/>
      <dgm:spPr/>
      <dgm:t>
        <a:bodyPr/>
        <a:lstStyle/>
        <a:p>
          <a:endParaRPr lang="en-US"/>
        </a:p>
      </dgm:t>
    </dgm:pt>
    <dgm:pt modelId="{031E2C52-4264-415A-BDCA-DA9834D5E31E}">
      <dgm:prSet/>
      <dgm:spPr/>
      <dgm:t>
        <a:bodyPr/>
        <a:lstStyle/>
        <a:p>
          <a:pPr rtl="0"/>
          <a:r>
            <a:rPr lang="en-US" dirty="0" smtClean="0"/>
            <a:t>clear </a:t>
          </a:r>
          <a:r>
            <a:rPr lang="en-US" i="1" u="sng" dirty="0" smtClean="0"/>
            <a:t>delivery</a:t>
          </a:r>
          <a:r>
            <a:rPr lang="en-US" dirty="0" smtClean="0"/>
            <a:t> with models and demonstrations, </a:t>
          </a:r>
          <a:endParaRPr lang="en-US" dirty="0"/>
        </a:p>
      </dgm:t>
    </dgm:pt>
    <dgm:pt modelId="{848290D8-ECE7-414C-9C81-9E6FEBD41006}" type="parTrans" cxnId="{78055339-8572-4D9F-95BA-C18A3E10E2B6}">
      <dgm:prSet/>
      <dgm:spPr/>
      <dgm:t>
        <a:bodyPr/>
        <a:lstStyle/>
        <a:p>
          <a:endParaRPr lang="en-US"/>
        </a:p>
      </dgm:t>
    </dgm:pt>
    <dgm:pt modelId="{608049A9-C277-45E3-A3F0-7E1B7CF91F9C}" type="sibTrans" cxnId="{78055339-8572-4D9F-95BA-C18A3E10E2B6}">
      <dgm:prSet/>
      <dgm:spPr/>
      <dgm:t>
        <a:bodyPr/>
        <a:lstStyle/>
        <a:p>
          <a:endParaRPr lang="en-US"/>
        </a:p>
      </dgm:t>
    </dgm:pt>
    <dgm:pt modelId="{D0BEABE6-617D-4D29-B87B-A991707BC78F}">
      <dgm:prSet/>
      <dgm:spPr/>
      <dgm:t>
        <a:bodyPr/>
        <a:lstStyle/>
        <a:p>
          <a:pPr rtl="0"/>
          <a:r>
            <a:rPr lang="en-US" i="1" dirty="0" smtClean="0"/>
            <a:t>guided </a:t>
          </a:r>
          <a:r>
            <a:rPr lang="en-US" i="1" u="sng" dirty="0" smtClean="0"/>
            <a:t>practice</a:t>
          </a:r>
          <a:r>
            <a:rPr lang="en-US" dirty="0" smtClean="0"/>
            <a:t> supported by the teacher with corrective feedback delivered in a timely manner</a:t>
          </a:r>
          <a:endParaRPr lang="en-US" dirty="0"/>
        </a:p>
      </dgm:t>
    </dgm:pt>
    <dgm:pt modelId="{ADC8F9D9-DB83-4708-92A1-DCFC269775D5}" type="parTrans" cxnId="{A6DDC975-6667-4173-A47B-C55AFBA07B83}">
      <dgm:prSet/>
      <dgm:spPr/>
      <dgm:t>
        <a:bodyPr/>
        <a:lstStyle/>
        <a:p>
          <a:endParaRPr lang="en-US"/>
        </a:p>
      </dgm:t>
    </dgm:pt>
    <dgm:pt modelId="{F4E22BFF-8EFE-4248-B36F-8F40B0415B21}" type="sibTrans" cxnId="{A6DDC975-6667-4173-A47B-C55AFBA07B83}">
      <dgm:prSet/>
      <dgm:spPr/>
      <dgm:t>
        <a:bodyPr/>
        <a:lstStyle/>
        <a:p>
          <a:endParaRPr lang="en-US"/>
        </a:p>
      </dgm:t>
    </dgm:pt>
    <dgm:pt modelId="{20B7F009-0926-4B48-B010-7396646B8DB3}">
      <dgm:prSet/>
      <dgm:spPr/>
      <dgm:t>
        <a:bodyPr/>
        <a:lstStyle/>
        <a:p>
          <a:pPr rtl="0"/>
          <a:r>
            <a:rPr lang="en-US" dirty="0" smtClean="0"/>
            <a:t>gradual withdrawal of teacher supports during practice to move students toward </a:t>
          </a:r>
          <a:r>
            <a:rPr lang="en-US" i="1" u="sng" dirty="0" smtClean="0"/>
            <a:t>independent performance</a:t>
          </a:r>
          <a:r>
            <a:rPr lang="en-US" dirty="0" smtClean="0"/>
            <a:t>. </a:t>
          </a:r>
          <a:endParaRPr lang="en-US" dirty="0"/>
        </a:p>
      </dgm:t>
    </dgm:pt>
    <dgm:pt modelId="{CC3FE14D-648B-4971-8072-99EA00586D58}" type="parTrans" cxnId="{820BE07B-711B-4FBD-9EFF-6C51A38A6EA6}">
      <dgm:prSet/>
      <dgm:spPr/>
      <dgm:t>
        <a:bodyPr/>
        <a:lstStyle/>
        <a:p>
          <a:endParaRPr lang="en-US"/>
        </a:p>
      </dgm:t>
    </dgm:pt>
    <dgm:pt modelId="{13CA75D5-5541-403D-8A4B-F37F081132F9}" type="sibTrans" cxnId="{820BE07B-711B-4FBD-9EFF-6C51A38A6EA6}">
      <dgm:prSet/>
      <dgm:spPr/>
      <dgm:t>
        <a:bodyPr/>
        <a:lstStyle/>
        <a:p>
          <a:endParaRPr lang="en-US"/>
        </a:p>
      </dgm:t>
    </dgm:pt>
    <dgm:pt modelId="{22556746-7622-4FDF-9734-6F9AA10BBF2E}" type="pres">
      <dgm:prSet presAssocID="{D8170032-1697-4669-9468-6124E612D2E5}" presName="Name0" presStyleCnt="0">
        <dgm:presLayoutVars>
          <dgm:dir/>
          <dgm:animLvl val="lvl"/>
          <dgm:resizeHandles val="exact"/>
        </dgm:presLayoutVars>
      </dgm:prSet>
      <dgm:spPr/>
      <dgm:t>
        <a:bodyPr/>
        <a:lstStyle/>
        <a:p>
          <a:endParaRPr lang="en-US"/>
        </a:p>
      </dgm:t>
    </dgm:pt>
    <dgm:pt modelId="{C86B2F38-4793-4D38-8983-BA6D6545714C}" type="pres">
      <dgm:prSet presAssocID="{0B724CC7-A161-4F14-B205-5D9BB778EBD7}" presName="linNode" presStyleCnt="0"/>
      <dgm:spPr/>
    </dgm:pt>
    <dgm:pt modelId="{19B51346-47A6-4855-AC93-1CC128931FD2}" type="pres">
      <dgm:prSet presAssocID="{0B724CC7-A161-4F14-B205-5D9BB778EBD7}" presName="parentText" presStyleLbl="node1" presStyleIdx="0" presStyleCnt="1">
        <dgm:presLayoutVars>
          <dgm:chMax val="1"/>
          <dgm:bulletEnabled val="1"/>
        </dgm:presLayoutVars>
      </dgm:prSet>
      <dgm:spPr/>
      <dgm:t>
        <a:bodyPr/>
        <a:lstStyle/>
        <a:p>
          <a:endParaRPr lang="en-US"/>
        </a:p>
      </dgm:t>
    </dgm:pt>
    <dgm:pt modelId="{D8C12EFE-DC1C-4528-A415-41160650B4D8}" type="pres">
      <dgm:prSet presAssocID="{0B724CC7-A161-4F14-B205-5D9BB778EBD7}" presName="descendantText" presStyleLbl="alignAccFollowNode1" presStyleIdx="0" presStyleCnt="1">
        <dgm:presLayoutVars>
          <dgm:bulletEnabled val="1"/>
        </dgm:presLayoutVars>
      </dgm:prSet>
      <dgm:spPr/>
      <dgm:t>
        <a:bodyPr/>
        <a:lstStyle/>
        <a:p>
          <a:endParaRPr lang="en-US"/>
        </a:p>
      </dgm:t>
    </dgm:pt>
  </dgm:ptLst>
  <dgm:cxnLst>
    <dgm:cxn modelId="{C57C0806-02A4-49E4-857E-0CDB950AB53C}" type="presOf" srcId="{D0BEABE6-617D-4D29-B87B-A991707BC78F}" destId="{D8C12EFE-DC1C-4528-A415-41160650B4D8}" srcOrd="0" destOrd="1" presId="urn:microsoft.com/office/officeart/2005/8/layout/vList5"/>
    <dgm:cxn modelId="{78055339-8572-4D9F-95BA-C18A3E10E2B6}" srcId="{0B724CC7-A161-4F14-B205-5D9BB778EBD7}" destId="{031E2C52-4264-415A-BDCA-DA9834D5E31E}" srcOrd="0" destOrd="0" parTransId="{848290D8-ECE7-414C-9C81-9E6FEBD41006}" sibTransId="{608049A9-C277-45E3-A3F0-7E1B7CF91F9C}"/>
    <dgm:cxn modelId="{820BE07B-711B-4FBD-9EFF-6C51A38A6EA6}" srcId="{0B724CC7-A161-4F14-B205-5D9BB778EBD7}" destId="{20B7F009-0926-4B48-B010-7396646B8DB3}" srcOrd="2" destOrd="0" parTransId="{CC3FE14D-648B-4971-8072-99EA00586D58}" sibTransId="{13CA75D5-5541-403D-8A4B-F37F081132F9}"/>
    <dgm:cxn modelId="{A6DDC975-6667-4173-A47B-C55AFBA07B83}" srcId="{0B724CC7-A161-4F14-B205-5D9BB778EBD7}" destId="{D0BEABE6-617D-4D29-B87B-A991707BC78F}" srcOrd="1" destOrd="0" parTransId="{ADC8F9D9-DB83-4708-92A1-DCFC269775D5}" sibTransId="{F4E22BFF-8EFE-4248-B36F-8F40B0415B21}"/>
    <dgm:cxn modelId="{F49AAC2D-DC40-4EF4-B300-3EA439AC12FE}" type="presOf" srcId="{031E2C52-4264-415A-BDCA-DA9834D5E31E}" destId="{D8C12EFE-DC1C-4528-A415-41160650B4D8}" srcOrd="0" destOrd="0" presId="urn:microsoft.com/office/officeart/2005/8/layout/vList5"/>
    <dgm:cxn modelId="{CF76A58D-A488-4711-8CF1-6B4122BFE45E}" type="presOf" srcId="{0B724CC7-A161-4F14-B205-5D9BB778EBD7}" destId="{19B51346-47A6-4855-AC93-1CC128931FD2}" srcOrd="0" destOrd="0" presId="urn:microsoft.com/office/officeart/2005/8/layout/vList5"/>
    <dgm:cxn modelId="{5A2D45E4-5E66-436F-A87E-39119C3E2B1C}" type="presOf" srcId="{20B7F009-0926-4B48-B010-7396646B8DB3}" destId="{D8C12EFE-DC1C-4528-A415-41160650B4D8}" srcOrd="0" destOrd="2" presId="urn:microsoft.com/office/officeart/2005/8/layout/vList5"/>
    <dgm:cxn modelId="{C33F0EB6-98D3-441B-A882-CCFD592579DC}" srcId="{D8170032-1697-4669-9468-6124E612D2E5}" destId="{0B724CC7-A161-4F14-B205-5D9BB778EBD7}" srcOrd="0" destOrd="0" parTransId="{F680F8F9-A0D7-4ACF-8364-EDD91E03FC7B}" sibTransId="{F7911A26-18A1-401D-BB65-B3CE6BCE0E15}"/>
    <dgm:cxn modelId="{8EE9CF13-AFD4-4E07-8963-AFB35A66C98E}" type="presOf" srcId="{D8170032-1697-4669-9468-6124E612D2E5}" destId="{22556746-7622-4FDF-9734-6F9AA10BBF2E}" srcOrd="0" destOrd="0" presId="urn:microsoft.com/office/officeart/2005/8/layout/vList5"/>
    <dgm:cxn modelId="{F651B911-122F-4D9E-9427-E477EC39CACE}" type="presParOf" srcId="{22556746-7622-4FDF-9734-6F9AA10BBF2E}" destId="{C86B2F38-4793-4D38-8983-BA6D6545714C}" srcOrd="0" destOrd="0" presId="urn:microsoft.com/office/officeart/2005/8/layout/vList5"/>
    <dgm:cxn modelId="{A0B20E6E-743F-4EA8-AABF-31C2545F62A0}" type="presParOf" srcId="{C86B2F38-4793-4D38-8983-BA6D6545714C}" destId="{19B51346-47A6-4855-AC93-1CC128931FD2}" srcOrd="0" destOrd="0" presId="urn:microsoft.com/office/officeart/2005/8/layout/vList5"/>
    <dgm:cxn modelId="{668CBD02-66A8-4C94-AA0B-04DC891FE28F}" type="presParOf" srcId="{C86B2F38-4793-4D38-8983-BA6D6545714C}" destId="{D8C12EFE-DC1C-4528-A415-41160650B4D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AEA0E7-F8F7-4F35-B1E1-7EF3335183E5}" type="doc">
      <dgm:prSet loTypeId="urn:microsoft.com/office/officeart/2005/8/layout/vList5" loCatId="list" qsTypeId="urn:microsoft.com/office/officeart/2005/8/quickstyle/simple1" qsCatId="simple" csTypeId="urn:microsoft.com/office/officeart/2005/8/colors/accent1_1" csCatId="accent1"/>
      <dgm:spPr/>
      <dgm:t>
        <a:bodyPr/>
        <a:lstStyle/>
        <a:p>
          <a:endParaRPr lang="en-US"/>
        </a:p>
      </dgm:t>
    </dgm:pt>
    <dgm:pt modelId="{9C93BFF3-67FF-4A31-ABE1-29E9998C62FE}">
      <dgm:prSet/>
      <dgm:spPr/>
      <dgm:t>
        <a:bodyPr/>
        <a:lstStyle/>
        <a:p>
          <a:pPr rtl="0"/>
          <a:r>
            <a:rPr lang="en-US" i="1" dirty="0" smtClean="0"/>
            <a:t>This is evident when: </a:t>
          </a:r>
          <a:endParaRPr lang="en-US" dirty="0"/>
        </a:p>
      </dgm:t>
    </dgm:pt>
    <dgm:pt modelId="{CFC370D1-FF7B-4D5C-B5B7-8A5EA6E0FF40}" type="parTrans" cxnId="{73583B9A-FEF5-4B39-9716-B13001794892}">
      <dgm:prSet/>
      <dgm:spPr/>
      <dgm:t>
        <a:bodyPr/>
        <a:lstStyle/>
        <a:p>
          <a:endParaRPr lang="en-US"/>
        </a:p>
      </dgm:t>
    </dgm:pt>
    <dgm:pt modelId="{00CA4C73-80DF-4C6D-8D3B-C83C4EE73E92}" type="sibTrans" cxnId="{73583B9A-FEF5-4B39-9716-B13001794892}">
      <dgm:prSet/>
      <dgm:spPr/>
      <dgm:t>
        <a:bodyPr/>
        <a:lstStyle/>
        <a:p>
          <a:endParaRPr lang="en-US"/>
        </a:p>
      </dgm:t>
    </dgm:pt>
    <dgm:pt modelId="{CBDC705C-E18C-4EDC-B577-A4C669E59A31}">
      <dgm:prSet/>
      <dgm:spPr/>
      <dgm:t>
        <a:bodyPr/>
        <a:lstStyle/>
        <a:p>
          <a:pPr rtl="0"/>
          <a:r>
            <a:rPr lang="en-US" i="1" dirty="0" smtClean="0"/>
            <a:t>Educators collect and analyze student outcome data to plan, organize, deliver and evaluate the effectiveness of school-wide programs and instruction for all students. </a:t>
          </a:r>
          <a:endParaRPr lang="en-US" dirty="0"/>
        </a:p>
      </dgm:t>
    </dgm:pt>
    <dgm:pt modelId="{30DEACAA-B49A-4417-BE8E-AE4395BD915F}" type="parTrans" cxnId="{AF9C0033-9370-42D5-B24E-1849A516C2CF}">
      <dgm:prSet/>
      <dgm:spPr/>
      <dgm:t>
        <a:bodyPr/>
        <a:lstStyle/>
        <a:p>
          <a:endParaRPr lang="en-US"/>
        </a:p>
      </dgm:t>
    </dgm:pt>
    <dgm:pt modelId="{C2DEB70D-293B-4934-B13A-FB0F59244646}" type="sibTrans" cxnId="{AF9C0033-9370-42D5-B24E-1849A516C2CF}">
      <dgm:prSet/>
      <dgm:spPr/>
      <dgm:t>
        <a:bodyPr/>
        <a:lstStyle/>
        <a:p>
          <a:endParaRPr lang="en-US"/>
        </a:p>
      </dgm:t>
    </dgm:pt>
    <dgm:pt modelId="{22E7F072-AC4C-4F62-AD34-33FF0AF63246}">
      <dgm:prSet/>
      <dgm:spPr/>
      <dgm:t>
        <a:bodyPr/>
        <a:lstStyle/>
        <a:p>
          <a:pPr rtl="0"/>
          <a:r>
            <a:rPr lang="en-US" i="1" dirty="0" smtClean="0"/>
            <a:t>Educators disaggregate and analyze outcomes for students with disabilities to improve school-wide programs and interventions. </a:t>
          </a:r>
          <a:endParaRPr lang="en-US" dirty="0"/>
        </a:p>
      </dgm:t>
    </dgm:pt>
    <dgm:pt modelId="{AB26755E-E674-42EA-8C3D-AAFDFE011C60}" type="parTrans" cxnId="{E7B099CD-63FF-48DD-86E4-A8B3A078FB5C}">
      <dgm:prSet/>
      <dgm:spPr/>
      <dgm:t>
        <a:bodyPr/>
        <a:lstStyle/>
        <a:p>
          <a:endParaRPr lang="en-US"/>
        </a:p>
      </dgm:t>
    </dgm:pt>
    <dgm:pt modelId="{B3347EC3-F572-4A16-811C-133BBE1442A2}" type="sibTrans" cxnId="{E7B099CD-63FF-48DD-86E4-A8B3A078FB5C}">
      <dgm:prSet/>
      <dgm:spPr/>
      <dgm:t>
        <a:bodyPr/>
        <a:lstStyle/>
        <a:p>
          <a:endParaRPr lang="en-US"/>
        </a:p>
      </dgm:t>
    </dgm:pt>
    <dgm:pt modelId="{319ACC11-C5F1-495E-A373-9B88AC7319BF}">
      <dgm:prSet/>
      <dgm:spPr/>
      <dgm:t>
        <a:bodyPr/>
        <a:lstStyle/>
        <a:p>
          <a:pPr rtl="0"/>
          <a:r>
            <a:rPr lang="en-US" i="1" dirty="0" smtClean="0"/>
            <a:t>Educators collect and analyze data to identify individual students in need of additional support. </a:t>
          </a:r>
          <a:endParaRPr lang="en-US" dirty="0"/>
        </a:p>
      </dgm:t>
    </dgm:pt>
    <dgm:pt modelId="{F6AE8595-5EBA-4973-8E9B-20EE6DB12D9B}" type="parTrans" cxnId="{0C5C29FB-51F2-4650-A4D0-E5BDC8D65F0D}">
      <dgm:prSet/>
      <dgm:spPr/>
      <dgm:t>
        <a:bodyPr/>
        <a:lstStyle/>
        <a:p>
          <a:endParaRPr lang="en-US"/>
        </a:p>
      </dgm:t>
    </dgm:pt>
    <dgm:pt modelId="{C6F6F317-5613-4F4A-A460-BC6068984A7A}" type="sibTrans" cxnId="{0C5C29FB-51F2-4650-A4D0-E5BDC8D65F0D}">
      <dgm:prSet/>
      <dgm:spPr/>
      <dgm:t>
        <a:bodyPr/>
        <a:lstStyle/>
        <a:p>
          <a:endParaRPr lang="en-US"/>
        </a:p>
      </dgm:t>
    </dgm:pt>
    <dgm:pt modelId="{EBE9EB0A-8B55-4DF5-A8D8-027F7207F941}">
      <dgm:prSet/>
      <dgm:spPr/>
      <dgm:t>
        <a:bodyPr/>
        <a:lstStyle/>
        <a:p>
          <a:pPr rtl="0"/>
          <a:r>
            <a:rPr lang="en-US" i="1" dirty="0" smtClean="0"/>
            <a:t>Evidence-based interventions are provided in a timely manner to students needing more support. </a:t>
          </a:r>
          <a:endParaRPr lang="en-US" dirty="0"/>
        </a:p>
      </dgm:t>
    </dgm:pt>
    <dgm:pt modelId="{C9423383-8C60-4EC6-80A3-6E0AF01B4292}" type="parTrans" cxnId="{4B52DB2C-179F-4FBB-931C-759530A34CFB}">
      <dgm:prSet/>
      <dgm:spPr/>
      <dgm:t>
        <a:bodyPr/>
        <a:lstStyle/>
        <a:p>
          <a:endParaRPr lang="en-US"/>
        </a:p>
      </dgm:t>
    </dgm:pt>
    <dgm:pt modelId="{A5C4BFF3-0A38-4764-AD5E-CB80956C88F0}" type="sibTrans" cxnId="{4B52DB2C-179F-4FBB-931C-759530A34CFB}">
      <dgm:prSet/>
      <dgm:spPr/>
      <dgm:t>
        <a:bodyPr/>
        <a:lstStyle/>
        <a:p>
          <a:endParaRPr lang="en-US"/>
        </a:p>
      </dgm:t>
    </dgm:pt>
    <dgm:pt modelId="{FB397DCC-E003-4F0C-B0F2-3ACCCCAD458F}">
      <dgm:prSet/>
      <dgm:spPr/>
      <dgm:t>
        <a:bodyPr/>
        <a:lstStyle/>
        <a:p>
          <a:pPr rtl="0"/>
          <a:r>
            <a:rPr lang="en-US" i="1" dirty="0" smtClean="0"/>
            <a:t>Progress monitoring data are collected and inform decisions about the effectiveness and/or need for modification to those interventions. </a:t>
          </a:r>
          <a:endParaRPr lang="en-US" dirty="0"/>
        </a:p>
      </dgm:t>
    </dgm:pt>
    <dgm:pt modelId="{74E22DFE-6555-4B93-9EE9-4C0ACE5BFDD5}" type="parTrans" cxnId="{8C8D5E4B-F843-458C-93B4-D0E48374A2C3}">
      <dgm:prSet/>
      <dgm:spPr/>
      <dgm:t>
        <a:bodyPr/>
        <a:lstStyle/>
        <a:p>
          <a:endParaRPr lang="en-US"/>
        </a:p>
      </dgm:t>
    </dgm:pt>
    <dgm:pt modelId="{3054D50A-2EC5-48DE-8977-2A76ADBA8615}" type="sibTrans" cxnId="{8C8D5E4B-F843-458C-93B4-D0E48374A2C3}">
      <dgm:prSet/>
      <dgm:spPr/>
      <dgm:t>
        <a:bodyPr/>
        <a:lstStyle/>
        <a:p>
          <a:endParaRPr lang="en-US"/>
        </a:p>
      </dgm:t>
    </dgm:pt>
    <dgm:pt modelId="{CAD2C9B1-1B84-4056-A864-6A69E5D7626E}" type="pres">
      <dgm:prSet presAssocID="{4FAEA0E7-F8F7-4F35-B1E1-7EF3335183E5}" presName="Name0" presStyleCnt="0">
        <dgm:presLayoutVars>
          <dgm:dir/>
          <dgm:animLvl val="lvl"/>
          <dgm:resizeHandles val="exact"/>
        </dgm:presLayoutVars>
      </dgm:prSet>
      <dgm:spPr/>
      <dgm:t>
        <a:bodyPr/>
        <a:lstStyle/>
        <a:p>
          <a:endParaRPr lang="en-US"/>
        </a:p>
      </dgm:t>
    </dgm:pt>
    <dgm:pt modelId="{C27F846D-5840-4E75-981B-1802C81F7D54}" type="pres">
      <dgm:prSet presAssocID="{9C93BFF3-67FF-4A31-ABE1-29E9998C62FE}" presName="linNode" presStyleCnt="0"/>
      <dgm:spPr/>
    </dgm:pt>
    <dgm:pt modelId="{B5C8F142-E98F-4CED-9E1C-AE79DDC93F2C}" type="pres">
      <dgm:prSet presAssocID="{9C93BFF3-67FF-4A31-ABE1-29E9998C62FE}" presName="parentText" presStyleLbl="node1" presStyleIdx="0" presStyleCnt="1">
        <dgm:presLayoutVars>
          <dgm:chMax val="1"/>
          <dgm:bulletEnabled val="1"/>
        </dgm:presLayoutVars>
      </dgm:prSet>
      <dgm:spPr/>
      <dgm:t>
        <a:bodyPr/>
        <a:lstStyle/>
        <a:p>
          <a:endParaRPr lang="en-US"/>
        </a:p>
      </dgm:t>
    </dgm:pt>
    <dgm:pt modelId="{ECEE4390-02B1-49C5-AD43-AD350892D879}" type="pres">
      <dgm:prSet presAssocID="{9C93BFF3-67FF-4A31-ABE1-29E9998C62FE}" presName="descendantText" presStyleLbl="alignAccFollowNode1" presStyleIdx="0" presStyleCnt="1">
        <dgm:presLayoutVars>
          <dgm:bulletEnabled val="1"/>
        </dgm:presLayoutVars>
      </dgm:prSet>
      <dgm:spPr/>
      <dgm:t>
        <a:bodyPr/>
        <a:lstStyle/>
        <a:p>
          <a:endParaRPr lang="en-US"/>
        </a:p>
      </dgm:t>
    </dgm:pt>
  </dgm:ptLst>
  <dgm:cxnLst>
    <dgm:cxn modelId="{E7B099CD-63FF-48DD-86E4-A8B3A078FB5C}" srcId="{9C93BFF3-67FF-4A31-ABE1-29E9998C62FE}" destId="{22E7F072-AC4C-4F62-AD34-33FF0AF63246}" srcOrd="1" destOrd="0" parTransId="{AB26755E-E674-42EA-8C3D-AAFDFE011C60}" sibTransId="{B3347EC3-F572-4A16-811C-133BBE1442A2}"/>
    <dgm:cxn modelId="{AF9C0033-9370-42D5-B24E-1849A516C2CF}" srcId="{9C93BFF3-67FF-4A31-ABE1-29E9998C62FE}" destId="{CBDC705C-E18C-4EDC-B577-A4C669E59A31}" srcOrd="0" destOrd="0" parTransId="{30DEACAA-B49A-4417-BE8E-AE4395BD915F}" sibTransId="{C2DEB70D-293B-4934-B13A-FB0F59244646}"/>
    <dgm:cxn modelId="{0C5C29FB-51F2-4650-A4D0-E5BDC8D65F0D}" srcId="{9C93BFF3-67FF-4A31-ABE1-29E9998C62FE}" destId="{319ACC11-C5F1-495E-A373-9B88AC7319BF}" srcOrd="2" destOrd="0" parTransId="{F6AE8595-5EBA-4973-8E9B-20EE6DB12D9B}" sibTransId="{C6F6F317-5613-4F4A-A460-BC6068984A7A}"/>
    <dgm:cxn modelId="{103B4681-F977-40E6-AE7C-867474786E1D}" type="presOf" srcId="{CBDC705C-E18C-4EDC-B577-A4C669E59A31}" destId="{ECEE4390-02B1-49C5-AD43-AD350892D879}" srcOrd="0" destOrd="0" presId="urn:microsoft.com/office/officeart/2005/8/layout/vList5"/>
    <dgm:cxn modelId="{8C8D5E4B-F843-458C-93B4-D0E48374A2C3}" srcId="{9C93BFF3-67FF-4A31-ABE1-29E9998C62FE}" destId="{FB397DCC-E003-4F0C-B0F2-3ACCCCAD458F}" srcOrd="4" destOrd="0" parTransId="{74E22DFE-6555-4B93-9EE9-4C0ACE5BFDD5}" sibTransId="{3054D50A-2EC5-48DE-8977-2A76ADBA8615}"/>
    <dgm:cxn modelId="{4B52DB2C-179F-4FBB-931C-759530A34CFB}" srcId="{9C93BFF3-67FF-4A31-ABE1-29E9998C62FE}" destId="{EBE9EB0A-8B55-4DF5-A8D8-027F7207F941}" srcOrd="3" destOrd="0" parTransId="{C9423383-8C60-4EC6-80A3-6E0AF01B4292}" sibTransId="{A5C4BFF3-0A38-4764-AD5E-CB80956C88F0}"/>
    <dgm:cxn modelId="{70ACAD67-51B2-49B3-95C8-508C1FF6695E}" type="presOf" srcId="{319ACC11-C5F1-495E-A373-9B88AC7319BF}" destId="{ECEE4390-02B1-49C5-AD43-AD350892D879}" srcOrd="0" destOrd="2" presId="urn:microsoft.com/office/officeart/2005/8/layout/vList5"/>
    <dgm:cxn modelId="{720CD920-0731-4B40-994E-961A83C8272D}" type="presOf" srcId="{9C93BFF3-67FF-4A31-ABE1-29E9998C62FE}" destId="{B5C8F142-E98F-4CED-9E1C-AE79DDC93F2C}" srcOrd="0" destOrd="0" presId="urn:microsoft.com/office/officeart/2005/8/layout/vList5"/>
    <dgm:cxn modelId="{7F6B331A-DB90-41AF-82E1-C86516C73302}" type="presOf" srcId="{22E7F072-AC4C-4F62-AD34-33FF0AF63246}" destId="{ECEE4390-02B1-49C5-AD43-AD350892D879}" srcOrd="0" destOrd="1" presId="urn:microsoft.com/office/officeart/2005/8/layout/vList5"/>
    <dgm:cxn modelId="{73583B9A-FEF5-4B39-9716-B13001794892}" srcId="{4FAEA0E7-F8F7-4F35-B1E1-7EF3335183E5}" destId="{9C93BFF3-67FF-4A31-ABE1-29E9998C62FE}" srcOrd="0" destOrd="0" parTransId="{CFC370D1-FF7B-4D5C-B5B7-8A5EA6E0FF40}" sibTransId="{00CA4C73-80DF-4C6D-8D3B-C83C4EE73E92}"/>
    <dgm:cxn modelId="{A51A9121-A9F1-479A-98C7-975283EF1B4D}" type="presOf" srcId="{EBE9EB0A-8B55-4DF5-A8D8-027F7207F941}" destId="{ECEE4390-02B1-49C5-AD43-AD350892D879}" srcOrd="0" destOrd="3" presId="urn:microsoft.com/office/officeart/2005/8/layout/vList5"/>
    <dgm:cxn modelId="{C970926E-98BE-430E-B7FA-B330AFC65693}" type="presOf" srcId="{FB397DCC-E003-4F0C-B0F2-3ACCCCAD458F}" destId="{ECEE4390-02B1-49C5-AD43-AD350892D879}" srcOrd="0" destOrd="4" presId="urn:microsoft.com/office/officeart/2005/8/layout/vList5"/>
    <dgm:cxn modelId="{68973498-B273-4595-B158-9CE712FE05F3}" type="presOf" srcId="{4FAEA0E7-F8F7-4F35-B1E1-7EF3335183E5}" destId="{CAD2C9B1-1B84-4056-A864-6A69E5D7626E}" srcOrd="0" destOrd="0" presId="urn:microsoft.com/office/officeart/2005/8/layout/vList5"/>
    <dgm:cxn modelId="{012DE41B-B505-4BF5-AA64-EF42D450B22B}" type="presParOf" srcId="{CAD2C9B1-1B84-4056-A864-6A69E5D7626E}" destId="{C27F846D-5840-4E75-981B-1802C81F7D54}" srcOrd="0" destOrd="0" presId="urn:microsoft.com/office/officeart/2005/8/layout/vList5"/>
    <dgm:cxn modelId="{97520E5F-4C71-4067-993B-CD7DBF43D92E}" type="presParOf" srcId="{C27F846D-5840-4E75-981B-1802C81F7D54}" destId="{B5C8F142-E98F-4CED-9E1C-AE79DDC93F2C}" srcOrd="0" destOrd="0" presId="urn:microsoft.com/office/officeart/2005/8/layout/vList5"/>
    <dgm:cxn modelId="{B934738A-17F9-4BC6-9653-310C27011F99}" type="presParOf" srcId="{C27F846D-5840-4E75-981B-1802C81F7D54}" destId="{ECEE4390-02B1-49C5-AD43-AD350892D87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D218D2A-A4AA-4580-862B-FDBC7EAD54CF}" type="doc">
      <dgm:prSet loTypeId="urn:microsoft.com/office/officeart/2005/8/layout/vList5" loCatId="list" qsTypeId="urn:microsoft.com/office/officeart/2005/8/quickstyle/simple1" qsCatId="simple" csTypeId="urn:microsoft.com/office/officeart/2005/8/colors/accent1_1" csCatId="accent1"/>
      <dgm:spPr/>
      <dgm:t>
        <a:bodyPr/>
        <a:lstStyle/>
        <a:p>
          <a:endParaRPr lang="en-US"/>
        </a:p>
      </dgm:t>
    </dgm:pt>
    <dgm:pt modelId="{ACA66033-8A4A-4861-8913-17CCB39C76AA}">
      <dgm:prSet/>
      <dgm:spPr/>
      <dgm:t>
        <a:bodyPr/>
        <a:lstStyle/>
        <a:p>
          <a:pPr rtl="0"/>
          <a:r>
            <a:rPr lang="en-US" i="1" dirty="0" smtClean="0"/>
            <a:t>This is evident when: </a:t>
          </a:r>
          <a:endParaRPr lang="en-US" dirty="0"/>
        </a:p>
      </dgm:t>
    </dgm:pt>
    <dgm:pt modelId="{2D350B38-5CE4-41EB-95FE-4EF5CF9BF322}" type="parTrans" cxnId="{EE57DD39-3FD9-4BD0-A296-F6CD484AD1DE}">
      <dgm:prSet/>
      <dgm:spPr/>
      <dgm:t>
        <a:bodyPr/>
        <a:lstStyle/>
        <a:p>
          <a:endParaRPr lang="en-US"/>
        </a:p>
      </dgm:t>
    </dgm:pt>
    <dgm:pt modelId="{24F89A37-FD48-44B8-8EB4-F47E075AECF2}" type="sibTrans" cxnId="{EE57DD39-3FD9-4BD0-A296-F6CD484AD1DE}">
      <dgm:prSet/>
      <dgm:spPr/>
      <dgm:t>
        <a:bodyPr/>
        <a:lstStyle/>
        <a:p>
          <a:endParaRPr lang="en-US"/>
        </a:p>
      </dgm:t>
    </dgm:pt>
    <dgm:pt modelId="{FB79F042-6B1D-4639-A294-055B8D14D8E0}">
      <dgm:prSet/>
      <dgm:spPr/>
      <dgm:t>
        <a:bodyPr/>
        <a:lstStyle/>
        <a:p>
          <a:pPr rtl="0"/>
          <a:r>
            <a:rPr lang="en-US" i="1" dirty="0" smtClean="0"/>
            <a:t>Educators use the full continuum of services to ensure that students with disabilities are educated in the least restrictive environment. </a:t>
          </a:r>
          <a:endParaRPr lang="en-US" dirty="0"/>
        </a:p>
      </dgm:t>
    </dgm:pt>
    <dgm:pt modelId="{B83775BE-E0EA-41D1-9339-D8BD9F0E3D8D}" type="parTrans" cxnId="{6ABB167B-807C-4B24-B2B0-4E19E2F34DE8}">
      <dgm:prSet/>
      <dgm:spPr/>
      <dgm:t>
        <a:bodyPr/>
        <a:lstStyle/>
        <a:p>
          <a:endParaRPr lang="en-US"/>
        </a:p>
      </dgm:t>
    </dgm:pt>
    <dgm:pt modelId="{A24D270E-B9E7-4DCB-99E2-4FD7625FACCE}" type="sibTrans" cxnId="{6ABB167B-807C-4B24-B2B0-4E19E2F34DE8}">
      <dgm:prSet/>
      <dgm:spPr/>
      <dgm:t>
        <a:bodyPr/>
        <a:lstStyle/>
        <a:p>
          <a:endParaRPr lang="en-US"/>
        </a:p>
      </dgm:t>
    </dgm:pt>
    <dgm:pt modelId="{2B25C146-BB5B-4375-8BAE-0BDCD82F9A4D}">
      <dgm:prSet/>
      <dgm:spPr/>
      <dgm:t>
        <a:bodyPr/>
        <a:lstStyle/>
        <a:p>
          <a:pPr rtl="0"/>
          <a:r>
            <a:rPr lang="en-US" i="1" dirty="0" smtClean="0"/>
            <a:t>The needs of the students are the primary consideration in the configuration of special education programs and services to be provided to students with disabilities. </a:t>
          </a:r>
          <a:endParaRPr lang="en-US" dirty="0"/>
        </a:p>
      </dgm:t>
    </dgm:pt>
    <dgm:pt modelId="{A18EF205-9FA7-44AA-9156-26B40DFED5C6}" type="parTrans" cxnId="{C30F1DDA-78EF-40F3-B4B1-DDA774C311B9}">
      <dgm:prSet/>
      <dgm:spPr/>
      <dgm:t>
        <a:bodyPr/>
        <a:lstStyle/>
        <a:p>
          <a:endParaRPr lang="en-US"/>
        </a:p>
      </dgm:t>
    </dgm:pt>
    <dgm:pt modelId="{06AD84ED-3A94-4EF0-81B0-B07C9C6584D8}" type="sibTrans" cxnId="{C30F1DDA-78EF-40F3-B4B1-DDA774C311B9}">
      <dgm:prSet/>
      <dgm:spPr/>
      <dgm:t>
        <a:bodyPr/>
        <a:lstStyle/>
        <a:p>
          <a:endParaRPr lang="en-US"/>
        </a:p>
      </dgm:t>
    </dgm:pt>
    <dgm:pt modelId="{E543A9A6-F7A1-403A-9C6E-68E5021643FD}">
      <dgm:prSet/>
      <dgm:spPr/>
      <dgm:t>
        <a:bodyPr/>
        <a:lstStyle/>
        <a:p>
          <a:pPr rtl="0"/>
          <a:r>
            <a:rPr lang="en-US" i="1" dirty="0" smtClean="0"/>
            <a:t>District/school leaders allocate human and financial resources to support scheduling and planning time to ensure all students receive rigorous and appropriate instruction throughout the continuum of special education programs and services. </a:t>
          </a:r>
          <a:endParaRPr lang="en-US" dirty="0"/>
        </a:p>
      </dgm:t>
    </dgm:pt>
    <dgm:pt modelId="{C7793D11-C1E9-467A-81EE-E0797CA35CC3}" type="parTrans" cxnId="{645122BE-8F4F-438C-82E9-8293ECC86D8B}">
      <dgm:prSet/>
      <dgm:spPr/>
      <dgm:t>
        <a:bodyPr/>
        <a:lstStyle/>
        <a:p>
          <a:endParaRPr lang="en-US"/>
        </a:p>
      </dgm:t>
    </dgm:pt>
    <dgm:pt modelId="{3AE5D1A5-F479-49B9-80AB-E8E87183293F}" type="sibTrans" cxnId="{645122BE-8F4F-438C-82E9-8293ECC86D8B}">
      <dgm:prSet/>
      <dgm:spPr/>
      <dgm:t>
        <a:bodyPr/>
        <a:lstStyle/>
        <a:p>
          <a:endParaRPr lang="en-US"/>
        </a:p>
      </dgm:t>
    </dgm:pt>
    <dgm:pt modelId="{54D83E54-BDEB-4DA4-9D08-155A20F9F4ED}">
      <dgm:prSet/>
      <dgm:spPr/>
      <dgm:t>
        <a:bodyPr/>
        <a:lstStyle/>
        <a:p>
          <a:pPr rtl="0"/>
          <a:r>
            <a:rPr lang="en-US" i="1" dirty="0" smtClean="0"/>
            <a:t>Students with disabilities in inclusive settings are provided the accommodations and explicit and specially-designed instruction needed to progress in the curriculum. </a:t>
          </a:r>
          <a:endParaRPr lang="en-US" dirty="0"/>
        </a:p>
      </dgm:t>
    </dgm:pt>
    <dgm:pt modelId="{6A1EF014-5304-40C2-B6A8-AF7881994AB8}" type="parTrans" cxnId="{5B5A436A-80A1-4DFB-8553-9B0D9AE2BEFF}">
      <dgm:prSet/>
      <dgm:spPr/>
      <dgm:t>
        <a:bodyPr/>
        <a:lstStyle/>
        <a:p>
          <a:endParaRPr lang="en-US"/>
        </a:p>
      </dgm:t>
    </dgm:pt>
    <dgm:pt modelId="{A3C7AC0A-92BC-49F1-9C94-19E8020B008A}" type="sibTrans" cxnId="{5B5A436A-80A1-4DFB-8553-9B0D9AE2BEFF}">
      <dgm:prSet/>
      <dgm:spPr/>
      <dgm:t>
        <a:bodyPr/>
        <a:lstStyle/>
        <a:p>
          <a:endParaRPr lang="en-US"/>
        </a:p>
      </dgm:t>
    </dgm:pt>
    <dgm:pt modelId="{A626ECA8-5F67-4284-8FAC-F8A28CBC26C7}" type="pres">
      <dgm:prSet presAssocID="{6D218D2A-A4AA-4580-862B-FDBC7EAD54CF}" presName="Name0" presStyleCnt="0">
        <dgm:presLayoutVars>
          <dgm:dir/>
          <dgm:animLvl val="lvl"/>
          <dgm:resizeHandles val="exact"/>
        </dgm:presLayoutVars>
      </dgm:prSet>
      <dgm:spPr/>
      <dgm:t>
        <a:bodyPr/>
        <a:lstStyle/>
        <a:p>
          <a:endParaRPr lang="en-US"/>
        </a:p>
      </dgm:t>
    </dgm:pt>
    <dgm:pt modelId="{3FB7E64D-7145-408A-8B89-294B3D253258}" type="pres">
      <dgm:prSet presAssocID="{ACA66033-8A4A-4861-8913-17CCB39C76AA}" presName="linNode" presStyleCnt="0"/>
      <dgm:spPr/>
    </dgm:pt>
    <dgm:pt modelId="{BCE3F312-B75C-45CB-A7D3-8F21AD614336}" type="pres">
      <dgm:prSet presAssocID="{ACA66033-8A4A-4861-8913-17CCB39C76AA}" presName="parentText" presStyleLbl="node1" presStyleIdx="0" presStyleCnt="1">
        <dgm:presLayoutVars>
          <dgm:chMax val="1"/>
          <dgm:bulletEnabled val="1"/>
        </dgm:presLayoutVars>
      </dgm:prSet>
      <dgm:spPr/>
      <dgm:t>
        <a:bodyPr/>
        <a:lstStyle/>
        <a:p>
          <a:endParaRPr lang="en-US"/>
        </a:p>
      </dgm:t>
    </dgm:pt>
    <dgm:pt modelId="{F7CB8938-E249-4520-9F9A-1FC7D679CD70}" type="pres">
      <dgm:prSet presAssocID="{ACA66033-8A4A-4861-8913-17CCB39C76AA}" presName="descendantText" presStyleLbl="alignAccFollowNode1" presStyleIdx="0" presStyleCnt="1">
        <dgm:presLayoutVars>
          <dgm:bulletEnabled val="1"/>
        </dgm:presLayoutVars>
      </dgm:prSet>
      <dgm:spPr/>
      <dgm:t>
        <a:bodyPr/>
        <a:lstStyle/>
        <a:p>
          <a:endParaRPr lang="en-US"/>
        </a:p>
      </dgm:t>
    </dgm:pt>
  </dgm:ptLst>
  <dgm:cxnLst>
    <dgm:cxn modelId="{EE57DD39-3FD9-4BD0-A296-F6CD484AD1DE}" srcId="{6D218D2A-A4AA-4580-862B-FDBC7EAD54CF}" destId="{ACA66033-8A4A-4861-8913-17CCB39C76AA}" srcOrd="0" destOrd="0" parTransId="{2D350B38-5CE4-41EB-95FE-4EF5CF9BF322}" sibTransId="{24F89A37-FD48-44B8-8EB4-F47E075AECF2}"/>
    <dgm:cxn modelId="{3295855A-7A07-4DBB-8EEF-DA445585A950}" type="presOf" srcId="{54D83E54-BDEB-4DA4-9D08-155A20F9F4ED}" destId="{F7CB8938-E249-4520-9F9A-1FC7D679CD70}" srcOrd="0" destOrd="3" presId="urn:microsoft.com/office/officeart/2005/8/layout/vList5"/>
    <dgm:cxn modelId="{61FB7493-5E24-47DD-AE04-83F6B2D64BE1}" type="presOf" srcId="{FB79F042-6B1D-4639-A294-055B8D14D8E0}" destId="{F7CB8938-E249-4520-9F9A-1FC7D679CD70}" srcOrd="0" destOrd="0" presId="urn:microsoft.com/office/officeart/2005/8/layout/vList5"/>
    <dgm:cxn modelId="{285FF10D-6CDC-4617-A412-553DF690F4A2}" type="presOf" srcId="{ACA66033-8A4A-4861-8913-17CCB39C76AA}" destId="{BCE3F312-B75C-45CB-A7D3-8F21AD614336}" srcOrd="0" destOrd="0" presId="urn:microsoft.com/office/officeart/2005/8/layout/vList5"/>
    <dgm:cxn modelId="{51033B95-68E4-4B68-8CFB-19ACACF7AFE2}" type="presOf" srcId="{6D218D2A-A4AA-4580-862B-FDBC7EAD54CF}" destId="{A626ECA8-5F67-4284-8FAC-F8A28CBC26C7}" srcOrd="0" destOrd="0" presId="urn:microsoft.com/office/officeart/2005/8/layout/vList5"/>
    <dgm:cxn modelId="{5B5A436A-80A1-4DFB-8553-9B0D9AE2BEFF}" srcId="{ACA66033-8A4A-4861-8913-17CCB39C76AA}" destId="{54D83E54-BDEB-4DA4-9D08-155A20F9F4ED}" srcOrd="3" destOrd="0" parTransId="{6A1EF014-5304-40C2-B6A8-AF7881994AB8}" sibTransId="{A3C7AC0A-92BC-49F1-9C94-19E8020B008A}"/>
    <dgm:cxn modelId="{645122BE-8F4F-438C-82E9-8293ECC86D8B}" srcId="{ACA66033-8A4A-4861-8913-17CCB39C76AA}" destId="{E543A9A6-F7A1-403A-9C6E-68E5021643FD}" srcOrd="2" destOrd="0" parTransId="{C7793D11-C1E9-467A-81EE-E0797CA35CC3}" sibTransId="{3AE5D1A5-F479-49B9-80AB-E8E87183293F}"/>
    <dgm:cxn modelId="{06C635E4-F2A4-45D1-B792-113DED5DA615}" type="presOf" srcId="{2B25C146-BB5B-4375-8BAE-0BDCD82F9A4D}" destId="{F7CB8938-E249-4520-9F9A-1FC7D679CD70}" srcOrd="0" destOrd="1" presId="urn:microsoft.com/office/officeart/2005/8/layout/vList5"/>
    <dgm:cxn modelId="{6ABB167B-807C-4B24-B2B0-4E19E2F34DE8}" srcId="{ACA66033-8A4A-4861-8913-17CCB39C76AA}" destId="{FB79F042-6B1D-4639-A294-055B8D14D8E0}" srcOrd="0" destOrd="0" parTransId="{B83775BE-E0EA-41D1-9339-D8BD9F0E3D8D}" sibTransId="{A24D270E-B9E7-4DCB-99E2-4FD7625FACCE}"/>
    <dgm:cxn modelId="{5FAA11A4-3BD2-4140-AE82-904DE84BA99B}" type="presOf" srcId="{E543A9A6-F7A1-403A-9C6E-68E5021643FD}" destId="{F7CB8938-E249-4520-9F9A-1FC7D679CD70}" srcOrd="0" destOrd="2" presId="urn:microsoft.com/office/officeart/2005/8/layout/vList5"/>
    <dgm:cxn modelId="{C30F1DDA-78EF-40F3-B4B1-DDA774C311B9}" srcId="{ACA66033-8A4A-4861-8913-17CCB39C76AA}" destId="{2B25C146-BB5B-4375-8BAE-0BDCD82F9A4D}" srcOrd="1" destOrd="0" parTransId="{A18EF205-9FA7-44AA-9156-26B40DFED5C6}" sibTransId="{06AD84ED-3A94-4EF0-81B0-B07C9C6584D8}"/>
    <dgm:cxn modelId="{0F6391B9-6A01-4F7D-82DC-E9341B4D4F1F}" type="presParOf" srcId="{A626ECA8-5F67-4284-8FAC-F8A28CBC26C7}" destId="{3FB7E64D-7145-408A-8B89-294B3D253258}" srcOrd="0" destOrd="0" presId="urn:microsoft.com/office/officeart/2005/8/layout/vList5"/>
    <dgm:cxn modelId="{FF895413-29EB-4FE9-B998-E9AF23DC48F6}" type="presParOf" srcId="{3FB7E64D-7145-408A-8B89-294B3D253258}" destId="{BCE3F312-B75C-45CB-A7D3-8F21AD614336}" srcOrd="0" destOrd="0" presId="urn:microsoft.com/office/officeart/2005/8/layout/vList5"/>
    <dgm:cxn modelId="{B39FFEC3-0A2F-4C0E-B46E-C5F791873E81}" type="presParOf" srcId="{3FB7E64D-7145-408A-8B89-294B3D253258}" destId="{F7CB8938-E249-4520-9F9A-1FC7D679CD7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1CEFF9-E9F5-4323-98AA-3133147F94A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04BD35C2-D1A1-4416-98F5-B52AE81DFA34}">
      <dgm:prSet/>
      <dgm:spPr/>
      <dgm:t>
        <a:bodyPr/>
        <a:lstStyle/>
        <a:p>
          <a:pPr rtl="0"/>
          <a:r>
            <a:rPr lang="en-US" i="1" dirty="0" smtClean="0"/>
            <a:t>Ensure that each student with a disability has access to the full continuum of special education programs and services, as required by federal and State law and regulation.</a:t>
          </a:r>
          <a:endParaRPr lang="en-US" dirty="0"/>
        </a:p>
      </dgm:t>
    </dgm:pt>
    <dgm:pt modelId="{2727EF82-9267-4614-9ABE-F8BFC12139C2}" type="parTrans" cxnId="{2AF1E7FD-38BE-46CA-9813-5CDDD804D90B}">
      <dgm:prSet/>
      <dgm:spPr/>
      <dgm:t>
        <a:bodyPr/>
        <a:lstStyle/>
        <a:p>
          <a:endParaRPr lang="en-US"/>
        </a:p>
      </dgm:t>
    </dgm:pt>
    <dgm:pt modelId="{C6A019CF-575B-4198-9071-0B17E554E514}" type="sibTrans" cxnId="{2AF1E7FD-38BE-46CA-9813-5CDDD804D90B}">
      <dgm:prSet/>
      <dgm:spPr/>
      <dgm:t>
        <a:bodyPr/>
        <a:lstStyle/>
        <a:p>
          <a:endParaRPr lang="en-US"/>
        </a:p>
      </dgm:t>
    </dgm:pt>
    <dgm:pt modelId="{790E28B7-F78B-4685-826B-609DF11D46CB}">
      <dgm:prSet/>
      <dgm:spPr/>
      <dgm:t>
        <a:bodyPr/>
        <a:lstStyle/>
        <a:p>
          <a:pPr rtl="0"/>
          <a:r>
            <a:rPr lang="en-US" i="1" dirty="0" smtClean="0"/>
            <a:t>Ensure Committees on Preschool Special Education (CPSE) and Committees on Special Education (CSE), including parents understand their responsibilities for least restrictive environment determinations.</a:t>
          </a:r>
          <a:endParaRPr lang="en-US" dirty="0"/>
        </a:p>
      </dgm:t>
    </dgm:pt>
    <dgm:pt modelId="{86532EBE-A49B-48DE-BCE0-DD43CEB90EDB}" type="parTrans" cxnId="{7A5EF080-C8B3-49A3-8CE4-9B6B922D1657}">
      <dgm:prSet/>
      <dgm:spPr/>
      <dgm:t>
        <a:bodyPr/>
        <a:lstStyle/>
        <a:p>
          <a:endParaRPr lang="en-US"/>
        </a:p>
      </dgm:t>
    </dgm:pt>
    <dgm:pt modelId="{6883CF66-4760-46D8-ADD7-4E374632A38A}" type="sibTrans" cxnId="{7A5EF080-C8B3-49A3-8CE4-9B6B922D1657}">
      <dgm:prSet/>
      <dgm:spPr/>
      <dgm:t>
        <a:bodyPr/>
        <a:lstStyle/>
        <a:p>
          <a:endParaRPr lang="en-US"/>
        </a:p>
      </dgm:t>
    </dgm:pt>
    <dgm:pt modelId="{F1CD81B8-0F88-4E1C-95F2-5C7C7ED94577}">
      <dgm:prSet/>
      <dgm:spPr/>
      <dgm:t>
        <a:bodyPr/>
        <a:lstStyle/>
        <a:p>
          <a:pPr rtl="0"/>
          <a:r>
            <a:rPr lang="en-US" i="1" dirty="0" smtClean="0"/>
            <a:t>Ensure that each annual review includes consideration of special education services and supplementary supports and services that would support the student to receive education services in the student’s regular school and in age appropriate general education classrooms.</a:t>
          </a:r>
          <a:endParaRPr lang="en-US" dirty="0"/>
        </a:p>
      </dgm:t>
    </dgm:pt>
    <dgm:pt modelId="{D2AE2297-1609-47D7-B4FF-07D17DC2DB0B}" type="parTrans" cxnId="{401CE9E5-789B-4388-87CB-C349E633DA9D}">
      <dgm:prSet/>
      <dgm:spPr/>
      <dgm:t>
        <a:bodyPr/>
        <a:lstStyle/>
        <a:p>
          <a:endParaRPr lang="en-US"/>
        </a:p>
      </dgm:t>
    </dgm:pt>
    <dgm:pt modelId="{BEB58F06-1B73-46E3-B777-F28DDEC6F1FA}" type="sibTrans" cxnId="{401CE9E5-789B-4388-87CB-C349E633DA9D}">
      <dgm:prSet/>
      <dgm:spPr/>
      <dgm:t>
        <a:bodyPr/>
        <a:lstStyle/>
        <a:p>
          <a:endParaRPr lang="en-US"/>
        </a:p>
      </dgm:t>
    </dgm:pt>
    <dgm:pt modelId="{B81DF0D0-01EB-45D0-B1F3-305748E509B9}">
      <dgm:prSet/>
      <dgm:spPr/>
      <dgm:t>
        <a:bodyPr/>
        <a:lstStyle/>
        <a:p>
          <a:pPr rtl="0"/>
          <a:r>
            <a:rPr lang="en-US" i="1" dirty="0" smtClean="0"/>
            <a:t>Each school district reviews, discusses, develops and implements a plan to address its data, by district and schools and disaggregated by disability category, race/ethnicity, gender and age. </a:t>
          </a:r>
          <a:endParaRPr lang="en-US" dirty="0"/>
        </a:p>
      </dgm:t>
    </dgm:pt>
    <dgm:pt modelId="{6455759D-F072-4ACB-9D59-4E7582CB84B8}" type="parTrans" cxnId="{905742DA-D143-41AD-8D6E-B0E3EDC09253}">
      <dgm:prSet/>
      <dgm:spPr/>
      <dgm:t>
        <a:bodyPr/>
        <a:lstStyle/>
        <a:p>
          <a:endParaRPr lang="en-US"/>
        </a:p>
      </dgm:t>
    </dgm:pt>
    <dgm:pt modelId="{542FF915-4122-4D62-B88A-85A84E14216A}" type="sibTrans" cxnId="{905742DA-D143-41AD-8D6E-B0E3EDC09253}">
      <dgm:prSet/>
      <dgm:spPr/>
      <dgm:t>
        <a:bodyPr/>
        <a:lstStyle/>
        <a:p>
          <a:endParaRPr lang="en-US"/>
        </a:p>
      </dgm:t>
    </dgm:pt>
    <dgm:pt modelId="{30DACC2E-A747-4EC1-BDEC-4ADE254B3030}" type="pres">
      <dgm:prSet presAssocID="{251CEFF9-E9F5-4323-98AA-3133147F94A9}" presName="linear" presStyleCnt="0">
        <dgm:presLayoutVars>
          <dgm:animLvl val="lvl"/>
          <dgm:resizeHandles val="exact"/>
        </dgm:presLayoutVars>
      </dgm:prSet>
      <dgm:spPr/>
      <dgm:t>
        <a:bodyPr/>
        <a:lstStyle/>
        <a:p>
          <a:endParaRPr lang="en-US"/>
        </a:p>
      </dgm:t>
    </dgm:pt>
    <dgm:pt modelId="{573BC542-8C15-420F-B49C-BDFE9B9FF7D9}" type="pres">
      <dgm:prSet presAssocID="{04BD35C2-D1A1-4416-98F5-B52AE81DFA34}" presName="parentText" presStyleLbl="node1" presStyleIdx="0" presStyleCnt="4">
        <dgm:presLayoutVars>
          <dgm:chMax val="0"/>
          <dgm:bulletEnabled val="1"/>
        </dgm:presLayoutVars>
      </dgm:prSet>
      <dgm:spPr/>
      <dgm:t>
        <a:bodyPr/>
        <a:lstStyle/>
        <a:p>
          <a:endParaRPr lang="en-US"/>
        </a:p>
      </dgm:t>
    </dgm:pt>
    <dgm:pt modelId="{43F19062-5C79-4AB5-941A-7651E19548A5}" type="pres">
      <dgm:prSet presAssocID="{C6A019CF-575B-4198-9071-0B17E554E514}" presName="spacer" presStyleCnt="0"/>
      <dgm:spPr/>
    </dgm:pt>
    <dgm:pt modelId="{56B28285-DC40-43D2-80BC-F581E377060D}" type="pres">
      <dgm:prSet presAssocID="{790E28B7-F78B-4685-826B-609DF11D46CB}" presName="parentText" presStyleLbl="node1" presStyleIdx="1" presStyleCnt="4">
        <dgm:presLayoutVars>
          <dgm:chMax val="0"/>
          <dgm:bulletEnabled val="1"/>
        </dgm:presLayoutVars>
      </dgm:prSet>
      <dgm:spPr/>
      <dgm:t>
        <a:bodyPr/>
        <a:lstStyle/>
        <a:p>
          <a:endParaRPr lang="en-US"/>
        </a:p>
      </dgm:t>
    </dgm:pt>
    <dgm:pt modelId="{88272577-57B0-404B-9269-FF05C43EEB12}" type="pres">
      <dgm:prSet presAssocID="{6883CF66-4760-46D8-ADD7-4E374632A38A}" presName="spacer" presStyleCnt="0"/>
      <dgm:spPr/>
    </dgm:pt>
    <dgm:pt modelId="{3FA3C4E3-D046-4AB4-B48F-78094FC3DF0E}" type="pres">
      <dgm:prSet presAssocID="{F1CD81B8-0F88-4E1C-95F2-5C7C7ED94577}" presName="parentText" presStyleLbl="node1" presStyleIdx="2" presStyleCnt="4">
        <dgm:presLayoutVars>
          <dgm:chMax val="0"/>
          <dgm:bulletEnabled val="1"/>
        </dgm:presLayoutVars>
      </dgm:prSet>
      <dgm:spPr/>
      <dgm:t>
        <a:bodyPr/>
        <a:lstStyle/>
        <a:p>
          <a:endParaRPr lang="en-US"/>
        </a:p>
      </dgm:t>
    </dgm:pt>
    <dgm:pt modelId="{F70B3981-5EED-4187-A0D8-8185316B19CA}" type="pres">
      <dgm:prSet presAssocID="{BEB58F06-1B73-46E3-B777-F28DDEC6F1FA}" presName="spacer" presStyleCnt="0"/>
      <dgm:spPr/>
    </dgm:pt>
    <dgm:pt modelId="{55910CAA-8F30-41BD-BB60-1D23DAA23DFF}" type="pres">
      <dgm:prSet presAssocID="{B81DF0D0-01EB-45D0-B1F3-305748E509B9}" presName="parentText" presStyleLbl="node1" presStyleIdx="3" presStyleCnt="4">
        <dgm:presLayoutVars>
          <dgm:chMax val="0"/>
          <dgm:bulletEnabled val="1"/>
        </dgm:presLayoutVars>
      </dgm:prSet>
      <dgm:spPr/>
      <dgm:t>
        <a:bodyPr/>
        <a:lstStyle/>
        <a:p>
          <a:endParaRPr lang="en-US"/>
        </a:p>
      </dgm:t>
    </dgm:pt>
  </dgm:ptLst>
  <dgm:cxnLst>
    <dgm:cxn modelId="{401CE9E5-789B-4388-87CB-C349E633DA9D}" srcId="{251CEFF9-E9F5-4323-98AA-3133147F94A9}" destId="{F1CD81B8-0F88-4E1C-95F2-5C7C7ED94577}" srcOrd="2" destOrd="0" parTransId="{D2AE2297-1609-47D7-B4FF-07D17DC2DB0B}" sibTransId="{BEB58F06-1B73-46E3-B777-F28DDEC6F1FA}"/>
    <dgm:cxn modelId="{7A33FAEB-263F-435F-BE3B-7CFF3F358CFE}" type="presOf" srcId="{04BD35C2-D1A1-4416-98F5-B52AE81DFA34}" destId="{573BC542-8C15-420F-B49C-BDFE9B9FF7D9}" srcOrd="0" destOrd="0" presId="urn:microsoft.com/office/officeart/2005/8/layout/vList2"/>
    <dgm:cxn modelId="{6D437253-4020-49EB-B99E-646C8DA15E8B}" type="presOf" srcId="{F1CD81B8-0F88-4E1C-95F2-5C7C7ED94577}" destId="{3FA3C4E3-D046-4AB4-B48F-78094FC3DF0E}" srcOrd="0" destOrd="0" presId="urn:microsoft.com/office/officeart/2005/8/layout/vList2"/>
    <dgm:cxn modelId="{7A5EF080-C8B3-49A3-8CE4-9B6B922D1657}" srcId="{251CEFF9-E9F5-4323-98AA-3133147F94A9}" destId="{790E28B7-F78B-4685-826B-609DF11D46CB}" srcOrd="1" destOrd="0" parTransId="{86532EBE-A49B-48DE-BCE0-DD43CEB90EDB}" sibTransId="{6883CF66-4760-46D8-ADD7-4E374632A38A}"/>
    <dgm:cxn modelId="{905742DA-D143-41AD-8D6E-B0E3EDC09253}" srcId="{251CEFF9-E9F5-4323-98AA-3133147F94A9}" destId="{B81DF0D0-01EB-45D0-B1F3-305748E509B9}" srcOrd="3" destOrd="0" parTransId="{6455759D-F072-4ACB-9D59-4E7582CB84B8}" sibTransId="{542FF915-4122-4D62-B88A-85A84E14216A}"/>
    <dgm:cxn modelId="{B65FB525-15BE-42C8-BCEF-3A12D21909F9}" type="presOf" srcId="{790E28B7-F78B-4685-826B-609DF11D46CB}" destId="{56B28285-DC40-43D2-80BC-F581E377060D}" srcOrd="0" destOrd="0" presId="urn:microsoft.com/office/officeart/2005/8/layout/vList2"/>
    <dgm:cxn modelId="{2AF1E7FD-38BE-46CA-9813-5CDDD804D90B}" srcId="{251CEFF9-E9F5-4323-98AA-3133147F94A9}" destId="{04BD35C2-D1A1-4416-98F5-B52AE81DFA34}" srcOrd="0" destOrd="0" parTransId="{2727EF82-9267-4614-9ABE-F8BFC12139C2}" sibTransId="{C6A019CF-575B-4198-9071-0B17E554E514}"/>
    <dgm:cxn modelId="{FA6F90BC-A967-4B2E-A968-B57DCE104F52}" type="presOf" srcId="{251CEFF9-E9F5-4323-98AA-3133147F94A9}" destId="{30DACC2E-A747-4EC1-BDEC-4ADE254B3030}" srcOrd="0" destOrd="0" presId="urn:microsoft.com/office/officeart/2005/8/layout/vList2"/>
    <dgm:cxn modelId="{4A1DF9DE-AB22-43D1-B1C3-279395992649}" type="presOf" srcId="{B81DF0D0-01EB-45D0-B1F3-305748E509B9}" destId="{55910CAA-8F30-41BD-BB60-1D23DAA23DFF}" srcOrd="0" destOrd="0" presId="urn:microsoft.com/office/officeart/2005/8/layout/vList2"/>
    <dgm:cxn modelId="{C9AD29E7-1283-4CF4-8CC3-119475CC991F}" type="presParOf" srcId="{30DACC2E-A747-4EC1-BDEC-4ADE254B3030}" destId="{573BC542-8C15-420F-B49C-BDFE9B9FF7D9}" srcOrd="0" destOrd="0" presId="urn:microsoft.com/office/officeart/2005/8/layout/vList2"/>
    <dgm:cxn modelId="{E9D6FFE3-FCCC-4771-858D-4F549BD9DDE1}" type="presParOf" srcId="{30DACC2E-A747-4EC1-BDEC-4ADE254B3030}" destId="{43F19062-5C79-4AB5-941A-7651E19548A5}" srcOrd="1" destOrd="0" presId="urn:microsoft.com/office/officeart/2005/8/layout/vList2"/>
    <dgm:cxn modelId="{3FBC0262-6B92-42DF-8BED-130626BF7833}" type="presParOf" srcId="{30DACC2E-A747-4EC1-BDEC-4ADE254B3030}" destId="{56B28285-DC40-43D2-80BC-F581E377060D}" srcOrd="2" destOrd="0" presId="urn:microsoft.com/office/officeart/2005/8/layout/vList2"/>
    <dgm:cxn modelId="{F214626D-3835-486F-A21C-8AC48723A657}" type="presParOf" srcId="{30DACC2E-A747-4EC1-BDEC-4ADE254B3030}" destId="{88272577-57B0-404B-9269-FF05C43EEB12}" srcOrd="3" destOrd="0" presId="urn:microsoft.com/office/officeart/2005/8/layout/vList2"/>
    <dgm:cxn modelId="{5C987E58-E776-4DA5-8DB7-2074AA357A43}" type="presParOf" srcId="{30DACC2E-A747-4EC1-BDEC-4ADE254B3030}" destId="{3FA3C4E3-D046-4AB4-B48F-78094FC3DF0E}" srcOrd="4" destOrd="0" presId="urn:microsoft.com/office/officeart/2005/8/layout/vList2"/>
    <dgm:cxn modelId="{9FB33E70-E0A9-4C4E-8C29-3E65DA748A9A}" type="presParOf" srcId="{30DACC2E-A747-4EC1-BDEC-4ADE254B3030}" destId="{F70B3981-5EED-4187-A0D8-8185316B19CA}" srcOrd="5" destOrd="0" presId="urn:microsoft.com/office/officeart/2005/8/layout/vList2"/>
    <dgm:cxn modelId="{932A60D3-023D-477E-BA92-93572536A481}" type="presParOf" srcId="{30DACC2E-A747-4EC1-BDEC-4ADE254B3030}" destId="{55910CAA-8F30-41BD-BB60-1D23DAA23DF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E0CEDF7-6244-4B1C-8BCE-1A1193E2B9FB}" type="doc">
      <dgm:prSet loTypeId="urn:microsoft.com/office/officeart/2005/8/layout/vList5" loCatId="list" qsTypeId="urn:microsoft.com/office/officeart/2005/8/quickstyle/simple1" qsCatId="simple" csTypeId="urn:microsoft.com/office/officeart/2005/8/colors/accent1_1" csCatId="accent1"/>
      <dgm:spPr/>
      <dgm:t>
        <a:bodyPr/>
        <a:lstStyle/>
        <a:p>
          <a:endParaRPr lang="en-US"/>
        </a:p>
      </dgm:t>
    </dgm:pt>
    <dgm:pt modelId="{D2EE599A-81D1-4D93-B93D-C9DA0CDD20CD}">
      <dgm:prSet/>
      <dgm:spPr/>
      <dgm:t>
        <a:bodyPr/>
        <a:lstStyle/>
        <a:p>
          <a:pPr rtl="0"/>
          <a:r>
            <a:rPr lang="en-US" i="1" dirty="0" smtClean="0"/>
            <a:t>This is evident when: </a:t>
          </a:r>
          <a:endParaRPr lang="en-US" dirty="0"/>
        </a:p>
      </dgm:t>
    </dgm:pt>
    <dgm:pt modelId="{C967139F-DF3D-41F7-BE26-DA209E837BF5}" type="parTrans" cxnId="{3CFC3628-1F85-4B54-810F-6A4100177A0B}">
      <dgm:prSet/>
      <dgm:spPr/>
      <dgm:t>
        <a:bodyPr/>
        <a:lstStyle/>
        <a:p>
          <a:endParaRPr lang="en-US"/>
        </a:p>
      </dgm:t>
    </dgm:pt>
    <dgm:pt modelId="{9B82FCF0-7141-409C-B743-D92D5E703DB9}" type="sibTrans" cxnId="{3CFC3628-1F85-4B54-810F-6A4100177A0B}">
      <dgm:prSet/>
      <dgm:spPr/>
      <dgm:t>
        <a:bodyPr/>
        <a:lstStyle/>
        <a:p>
          <a:endParaRPr lang="en-US"/>
        </a:p>
      </dgm:t>
    </dgm:pt>
    <dgm:pt modelId="{CDF30358-AA45-4B35-8D16-3EE0AF67D941}">
      <dgm:prSet/>
      <dgm:spPr/>
      <dgm:t>
        <a:bodyPr/>
        <a:lstStyle/>
        <a:p>
          <a:pPr rtl="0"/>
          <a:r>
            <a:rPr lang="en-US" i="1" dirty="0" smtClean="0"/>
            <a:t>Students are provided age-appropriate transition assessments, guidance, courses of study and work-based learning opportunities to meaningfully engage in early and ongoing career planning and exploration. </a:t>
          </a:r>
          <a:endParaRPr lang="en-US" dirty="0"/>
        </a:p>
      </dgm:t>
    </dgm:pt>
    <dgm:pt modelId="{1A02C18C-E42D-4C23-A6F1-EBB92CCE1518}" type="parTrans" cxnId="{10A56C11-0DFF-4405-8701-AA99A17D0E10}">
      <dgm:prSet/>
      <dgm:spPr/>
      <dgm:t>
        <a:bodyPr/>
        <a:lstStyle/>
        <a:p>
          <a:endParaRPr lang="en-US"/>
        </a:p>
      </dgm:t>
    </dgm:pt>
    <dgm:pt modelId="{1A1CB246-198F-44AB-8213-A8A911A10456}" type="sibTrans" cxnId="{10A56C11-0DFF-4405-8701-AA99A17D0E10}">
      <dgm:prSet/>
      <dgm:spPr/>
      <dgm:t>
        <a:bodyPr/>
        <a:lstStyle/>
        <a:p>
          <a:endParaRPr lang="en-US"/>
        </a:p>
      </dgm:t>
    </dgm:pt>
    <dgm:pt modelId="{262D66B0-A070-4288-AFFB-EA555E7A4458}">
      <dgm:prSet/>
      <dgm:spPr/>
      <dgm:t>
        <a:bodyPr/>
        <a:lstStyle/>
        <a:p>
          <a:pPr rtl="0"/>
          <a:r>
            <a:rPr lang="en-US" i="1" dirty="0" smtClean="0"/>
            <a:t>Students with disabilities and their families are provided early and clear information on graduation requirements. </a:t>
          </a:r>
          <a:endParaRPr lang="en-US" dirty="0"/>
        </a:p>
      </dgm:t>
    </dgm:pt>
    <dgm:pt modelId="{1FB76B08-5F84-43A1-9317-DF3828F9A498}" type="parTrans" cxnId="{A2EE2F90-7494-4A44-BFE3-3BA5A8B9B565}">
      <dgm:prSet/>
      <dgm:spPr/>
      <dgm:t>
        <a:bodyPr/>
        <a:lstStyle/>
        <a:p>
          <a:endParaRPr lang="en-US"/>
        </a:p>
      </dgm:t>
    </dgm:pt>
    <dgm:pt modelId="{E67BB400-0A61-423F-B317-2DCD3EC4C5C6}" type="sibTrans" cxnId="{A2EE2F90-7494-4A44-BFE3-3BA5A8B9B565}">
      <dgm:prSet/>
      <dgm:spPr/>
      <dgm:t>
        <a:bodyPr/>
        <a:lstStyle/>
        <a:p>
          <a:endParaRPr lang="en-US"/>
        </a:p>
      </dgm:t>
    </dgm:pt>
    <dgm:pt modelId="{2D5261E1-DDAB-4DA9-B8EA-06788A4EF3DF}">
      <dgm:prSet/>
      <dgm:spPr/>
      <dgm:t>
        <a:bodyPr/>
        <a:lstStyle/>
        <a:p>
          <a:pPr rtl="0"/>
          <a:r>
            <a:rPr lang="en-US" i="1" dirty="0" smtClean="0"/>
            <a:t>Students with disabilities receive instruction toward the Career Development and Occupational Studies Learning Standards beginning in the early grades. </a:t>
          </a:r>
          <a:endParaRPr lang="en-US" dirty="0"/>
        </a:p>
      </dgm:t>
    </dgm:pt>
    <dgm:pt modelId="{6A5B4D6A-3E3C-4ABA-A5B0-52694FA9595A}" type="parTrans" cxnId="{4557D0A9-AA72-4C4A-8EBD-327601663713}">
      <dgm:prSet/>
      <dgm:spPr/>
      <dgm:t>
        <a:bodyPr/>
        <a:lstStyle/>
        <a:p>
          <a:endParaRPr lang="en-US"/>
        </a:p>
      </dgm:t>
    </dgm:pt>
    <dgm:pt modelId="{3BA948CD-E642-49FC-82FC-2E6BB71FA05B}" type="sibTrans" cxnId="{4557D0A9-AA72-4C4A-8EBD-327601663713}">
      <dgm:prSet/>
      <dgm:spPr/>
      <dgm:t>
        <a:bodyPr/>
        <a:lstStyle/>
        <a:p>
          <a:endParaRPr lang="en-US"/>
        </a:p>
      </dgm:t>
    </dgm:pt>
    <dgm:pt modelId="{622F3541-D861-48BF-8541-55E3C57B3619}">
      <dgm:prSet/>
      <dgm:spPr/>
      <dgm:t>
        <a:bodyPr/>
        <a:lstStyle/>
        <a:p>
          <a:pPr rtl="0"/>
          <a:r>
            <a:rPr lang="en-US" i="1" dirty="0" smtClean="0"/>
            <a:t>Students are provided instruction to develop lifelong learning skills such as self-advocacy, social-emotional skills, higher order thinking, employability skills and consumer and life skills. </a:t>
          </a:r>
          <a:endParaRPr lang="en-US" dirty="0"/>
        </a:p>
      </dgm:t>
    </dgm:pt>
    <dgm:pt modelId="{C4DD74F6-F85E-4315-B243-48483D4405A5}" type="parTrans" cxnId="{B6DA7111-C7D8-410D-B0FB-86FEAFC0B3CF}">
      <dgm:prSet/>
      <dgm:spPr/>
      <dgm:t>
        <a:bodyPr/>
        <a:lstStyle/>
        <a:p>
          <a:endParaRPr lang="en-US"/>
        </a:p>
      </dgm:t>
    </dgm:pt>
    <dgm:pt modelId="{7A16122F-8380-4D0A-9F10-0AB5EF6AA875}" type="sibTrans" cxnId="{B6DA7111-C7D8-410D-B0FB-86FEAFC0B3CF}">
      <dgm:prSet/>
      <dgm:spPr/>
      <dgm:t>
        <a:bodyPr/>
        <a:lstStyle/>
        <a:p>
          <a:endParaRPr lang="en-US"/>
        </a:p>
      </dgm:t>
    </dgm:pt>
    <dgm:pt modelId="{D7CB265E-08C4-45B0-9FC1-258BAF3236F0}">
      <dgm:prSet/>
      <dgm:spPr/>
      <dgm:t>
        <a:bodyPr/>
        <a:lstStyle/>
        <a:p>
          <a:pPr rtl="0"/>
          <a:r>
            <a:rPr lang="en-US" i="1" dirty="0" smtClean="0"/>
            <a:t>Students and their families actively participate in the transition planning process. </a:t>
          </a:r>
          <a:endParaRPr lang="en-US" dirty="0"/>
        </a:p>
      </dgm:t>
    </dgm:pt>
    <dgm:pt modelId="{CB00BC4E-DE7E-492F-8463-8D3312C6AB98}" type="parTrans" cxnId="{D6F37F48-B36E-4732-B881-D02CE3B0F39B}">
      <dgm:prSet/>
      <dgm:spPr/>
      <dgm:t>
        <a:bodyPr/>
        <a:lstStyle/>
        <a:p>
          <a:endParaRPr lang="en-US"/>
        </a:p>
      </dgm:t>
    </dgm:pt>
    <dgm:pt modelId="{6E65352B-FEB4-4496-938F-AB54617D2D3C}" type="sibTrans" cxnId="{D6F37F48-B36E-4732-B881-D02CE3B0F39B}">
      <dgm:prSet/>
      <dgm:spPr/>
      <dgm:t>
        <a:bodyPr/>
        <a:lstStyle/>
        <a:p>
          <a:endParaRPr lang="en-US"/>
        </a:p>
      </dgm:t>
    </dgm:pt>
    <dgm:pt modelId="{0DFB9FC9-0034-44FD-8649-D46B982F3608}">
      <dgm:prSet/>
      <dgm:spPr/>
      <dgm:t>
        <a:bodyPr/>
        <a:lstStyle/>
        <a:p>
          <a:pPr rtl="0"/>
          <a:r>
            <a:rPr lang="en-US" i="1" dirty="0" smtClean="0"/>
            <a:t>Schools facilitate timely student and family connections to post-secondary supports and services through ACCES-VR and other State agency programs and services. </a:t>
          </a:r>
          <a:endParaRPr lang="en-US" dirty="0"/>
        </a:p>
      </dgm:t>
    </dgm:pt>
    <dgm:pt modelId="{A1D93C24-7D8C-424D-81A9-0747C09C122D}" type="parTrans" cxnId="{FD166B6D-2090-4187-B57A-F3EE99011010}">
      <dgm:prSet/>
      <dgm:spPr/>
      <dgm:t>
        <a:bodyPr/>
        <a:lstStyle/>
        <a:p>
          <a:endParaRPr lang="en-US"/>
        </a:p>
      </dgm:t>
    </dgm:pt>
    <dgm:pt modelId="{C3D8836C-A508-4AF6-93FF-BDA981ABF278}" type="sibTrans" cxnId="{FD166B6D-2090-4187-B57A-F3EE99011010}">
      <dgm:prSet/>
      <dgm:spPr/>
      <dgm:t>
        <a:bodyPr/>
        <a:lstStyle/>
        <a:p>
          <a:endParaRPr lang="en-US"/>
        </a:p>
      </dgm:t>
    </dgm:pt>
    <dgm:pt modelId="{D0826B32-4004-482C-B7AF-A46A8E6CD02C}" type="pres">
      <dgm:prSet presAssocID="{DE0CEDF7-6244-4B1C-8BCE-1A1193E2B9FB}" presName="Name0" presStyleCnt="0">
        <dgm:presLayoutVars>
          <dgm:dir/>
          <dgm:animLvl val="lvl"/>
          <dgm:resizeHandles val="exact"/>
        </dgm:presLayoutVars>
      </dgm:prSet>
      <dgm:spPr/>
      <dgm:t>
        <a:bodyPr/>
        <a:lstStyle/>
        <a:p>
          <a:endParaRPr lang="en-US"/>
        </a:p>
      </dgm:t>
    </dgm:pt>
    <dgm:pt modelId="{52EBFBE2-C4FC-4938-B9AB-66CD3CA6C96C}" type="pres">
      <dgm:prSet presAssocID="{D2EE599A-81D1-4D93-B93D-C9DA0CDD20CD}" presName="linNode" presStyleCnt="0"/>
      <dgm:spPr/>
    </dgm:pt>
    <dgm:pt modelId="{4535FED7-90C5-4C31-A288-0A44F57F925F}" type="pres">
      <dgm:prSet presAssocID="{D2EE599A-81D1-4D93-B93D-C9DA0CDD20CD}" presName="parentText" presStyleLbl="node1" presStyleIdx="0" presStyleCnt="1">
        <dgm:presLayoutVars>
          <dgm:chMax val="1"/>
          <dgm:bulletEnabled val="1"/>
        </dgm:presLayoutVars>
      </dgm:prSet>
      <dgm:spPr/>
      <dgm:t>
        <a:bodyPr/>
        <a:lstStyle/>
        <a:p>
          <a:endParaRPr lang="en-US"/>
        </a:p>
      </dgm:t>
    </dgm:pt>
    <dgm:pt modelId="{A9A058AC-9BE0-4FAA-8BED-8F0D3CCAB3F4}" type="pres">
      <dgm:prSet presAssocID="{D2EE599A-81D1-4D93-B93D-C9DA0CDD20CD}" presName="descendantText" presStyleLbl="alignAccFollowNode1" presStyleIdx="0" presStyleCnt="1">
        <dgm:presLayoutVars>
          <dgm:bulletEnabled val="1"/>
        </dgm:presLayoutVars>
      </dgm:prSet>
      <dgm:spPr/>
      <dgm:t>
        <a:bodyPr/>
        <a:lstStyle/>
        <a:p>
          <a:endParaRPr lang="en-US"/>
        </a:p>
      </dgm:t>
    </dgm:pt>
  </dgm:ptLst>
  <dgm:cxnLst>
    <dgm:cxn modelId="{82D56099-6271-403E-A64D-5CCCD2AD372E}" type="presOf" srcId="{262D66B0-A070-4288-AFFB-EA555E7A4458}" destId="{A9A058AC-9BE0-4FAA-8BED-8F0D3CCAB3F4}" srcOrd="0" destOrd="1" presId="urn:microsoft.com/office/officeart/2005/8/layout/vList5"/>
    <dgm:cxn modelId="{18E59055-A70C-4337-AB4D-4907911AF01E}" type="presOf" srcId="{D2EE599A-81D1-4D93-B93D-C9DA0CDD20CD}" destId="{4535FED7-90C5-4C31-A288-0A44F57F925F}" srcOrd="0" destOrd="0" presId="urn:microsoft.com/office/officeart/2005/8/layout/vList5"/>
    <dgm:cxn modelId="{10A56C11-0DFF-4405-8701-AA99A17D0E10}" srcId="{D2EE599A-81D1-4D93-B93D-C9DA0CDD20CD}" destId="{CDF30358-AA45-4B35-8D16-3EE0AF67D941}" srcOrd="0" destOrd="0" parTransId="{1A02C18C-E42D-4C23-A6F1-EBB92CCE1518}" sibTransId="{1A1CB246-198F-44AB-8213-A8A911A10456}"/>
    <dgm:cxn modelId="{98A59555-A005-4186-8972-6E2B6B24A68E}" type="presOf" srcId="{DE0CEDF7-6244-4B1C-8BCE-1A1193E2B9FB}" destId="{D0826B32-4004-482C-B7AF-A46A8E6CD02C}" srcOrd="0" destOrd="0" presId="urn:microsoft.com/office/officeart/2005/8/layout/vList5"/>
    <dgm:cxn modelId="{D16D98D8-37B8-412A-8D45-7F9C13BDC9F1}" type="presOf" srcId="{CDF30358-AA45-4B35-8D16-3EE0AF67D941}" destId="{A9A058AC-9BE0-4FAA-8BED-8F0D3CCAB3F4}" srcOrd="0" destOrd="0" presId="urn:microsoft.com/office/officeart/2005/8/layout/vList5"/>
    <dgm:cxn modelId="{B6DA7111-C7D8-410D-B0FB-86FEAFC0B3CF}" srcId="{D2EE599A-81D1-4D93-B93D-C9DA0CDD20CD}" destId="{622F3541-D861-48BF-8541-55E3C57B3619}" srcOrd="3" destOrd="0" parTransId="{C4DD74F6-F85E-4315-B243-48483D4405A5}" sibTransId="{7A16122F-8380-4D0A-9F10-0AB5EF6AA875}"/>
    <dgm:cxn modelId="{4557D0A9-AA72-4C4A-8EBD-327601663713}" srcId="{D2EE599A-81D1-4D93-B93D-C9DA0CDD20CD}" destId="{2D5261E1-DDAB-4DA9-B8EA-06788A4EF3DF}" srcOrd="2" destOrd="0" parTransId="{6A5B4D6A-3E3C-4ABA-A5B0-52694FA9595A}" sibTransId="{3BA948CD-E642-49FC-82FC-2E6BB71FA05B}"/>
    <dgm:cxn modelId="{9FDA001D-ADFF-45C8-A4E8-7DF30A5DEC70}" type="presOf" srcId="{0DFB9FC9-0034-44FD-8649-D46B982F3608}" destId="{A9A058AC-9BE0-4FAA-8BED-8F0D3CCAB3F4}" srcOrd="0" destOrd="5" presId="urn:microsoft.com/office/officeart/2005/8/layout/vList5"/>
    <dgm:cxn modelId="{C106733E-2784-42F9-9747-20AA838C15CE}" type="presOf" srcId="{622F3541-D861-48BF-8541-55E3C57B3619}" destId="{A9A058AC-9BE0-4FAA-8BED-8F0D3CCAB3F4}" srcOrd="0" destOrd="3" presId="urn:microsoft.com/office/officeart/2005/8/layout/vList5"/>
    <dgm:cxn modelId="{D6F37F48-B36E-4732-B881-D02CE3B0F39B}" srcId="{D2EE599A-81D1-4D93-B93D-C9DA0CDD20CD}" destId="{D7CB265E-08C4-45B0-9FC1-258BAF3236F0}" srcOrd="4" destOrd="0" parTransId="{CB00BC4E-DE7E-492F-8463-8D3312C6AB98}" sibTransId="{6E65352B-FEB4-4496-938F-AB54617D2D3C}"/>
    <dgm:cxn modelId="{3CFC3628-1F85-4B54-810F-6A4100177A0B}" srcId="{DE0CEDF7-6244-4B1C-8BCE-1A1193E2B9FB}" destId="{D2EE599A-81D1-4D93-B93D-C9DA0CDD20CD}" srcOrd="0" destOrd="0" parTransId="{C967139F-DF3D-41F7-BE26-DA209E837BF5}" sibTransId="{9B82FCF0-7141-409C-B743-D92D5E703DB9}"/>
    <dgm:cxn modelId="{FD166B6D-2090-4187-B57A-F3EE99011010}" srcId="{D2EE599A-81D1-4D93-B93D-C9DA0CDD20CD}" destId="{0DFB9FC9-0034-44FD-8649-D46B982F3608}" srcOrd="5" destOrd="0" parTransId="{A1D93C24-7D8C-424D-81A9-0747C09C122D}" sibTransId="{C3D8836C-A508-4AF6-93FF-BDA981ABF278}"/>
    <dgm:cxn modelId="{A2EE2F90-7494-4A44-BFE3-3BA5A8B9B565}" srcId="{D2EE599A-81D1-4D93-B93D-C9DA0CDD20CD}" destId="{262D66B0-A070-4288-AFFB-EA555E7A4458}" srcOrd="1" destOrd="0" parTransId="{1FB76B08-5F84-43A1-9317-DF3828F9A498}" sibTransId="{E67BB400-0A61-423F-B317-2DCD3EC4C5C6}"/>
    <dgm:cxn modelId="{F60499EB-6607-422A-9026-62AF726E94F1}" type="presOf" srcId="{2D5261E1-DDAB-4DA9-B8EA-06788A4EF3DF}" destId="{A9A058AC-9BE0-4FAA-8BED-8F0D3CCAB3F4}" srcOrd="0" destOrd="2" presId="urn:microsoft.com/office/officeart/2005/8/layout/vList5"/>
    <dgm:cxn modelId="{0DC9A765-766F-43CB-9EF0-12267C4856E4}" type="presOf" srcId="{D7CB265E-08C4-45B0-9FC1-258BAF3236F0}" destId="{A9A058AC-9BE0-4FAA-8BED-8F0D3CCAB3F4}" srcOrd="0" destOrd="4" presId="urn:microsoft.com/office/officeart/2005/8/layout/vList5"/>
    <dgm:cxn modelId="{A94353BC-50EB-4324-A957-966554B92652}" type="presParOf" srcId="{D0826B32-4004-482C-B7AF-A46A8E6CD02C}" destId="{52EBFBE2-C4FC-4938-B9AB-66CD3CA6C96C}" srcOrd="0" destOrd="0" presId="urn:microsoft.com/office/officeart/2005/8/layout/vList5"/>
    <dgm:cxn modelId="{D0F86B41-E696-4983-A8B3-1A4CA14BFFC7}" type="presParOf" srcId="{52EBFBE2-C4FC-4938-B9AB-66CD3CA6C96C}" destId="{4535FED7-90C5-4C31-A288-0A44F57F925F}" srcOrd="0" destOrd="0" presId="urn:microsoft.com/office/officeart/2005/8/layout/vList5"/>
    <dgm:cxn modelId="{4682F895-EC25-46F2-BFFF-F193BCBA7FA1}" type="presParOf" srcId="{52EBFBE2-C4FC-4938-B9AB-66CD3CA6C96C}" destId="{A9A058AC-9BE0-4FAA-8BED-8F0D3CCAB3F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44503DD-691E-4AC2-B744-085A89FC78F1}"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n-US"/>
        </a:p>
      </dgm:t>
    </dgm:pt>
    <dgm:pt modelId="{D3AC9E51-C71D-4BF9-978A-4C937AD6B8D8}">
      <dgm:prSet/>
      <dgm:spPr/>
      <dgm:t>
        <a:bodyPr/>
        <a:lstStyle/>
        <a:p>
          <a:pPr rtl="0"/>
          <a:r>
            <a:rPr lang="en-US" dirty="0" smtClean="0"/>
            <a:t>Utilize systematic and age-appropriate transition assessment</a:t>
          </a:r>
          <a:endParaRPr lang="en-US" dirty="0"/>
        </a:p>
      </dgm:t>
    </dgm:pt>
    <dgm:pt modelId="{F16BCDEA-CE53-4765-ADF3-3FB456153E55}" type="parTrans" cxnId="{85511B73-887D-429F-9FEF-40C34746D000}">
      <dgm:prSet/>
      <dgm:spPr/>
      <dgm:t>
        <a:bodyPr/>
        <a:lstStyle/>
        <a:p>
          <a:endParaRPr lang="en-US"/>
        </a:p>
      </dgm:t>
    </dgm:pt>
    <dgm:pt modelId="{B80DC78D-FC63-4CEA-8696-D0BBA2E76CBF}" type="sibTrans" cxnId="{85511B73-887D-429F-9FEF-40C34746D000}">
      <dgm:prSet/>
      <dgm:spPr/>
      <dgm:t>
        <a:bodyPr/>
        <a:lstStyle/>
        <a:p>
          <a:endParaRPr lang="en-US"/>
        </a:p>
      </dgm:t>
    </dgm:pt>
    <dgm:pt modelId="{580C82BF-99AA-4AD7-BE59-31623519C62B}">
      <dgm:prSet/>
      <dgm:spPr/>
      <dgm:t>
        <a:bodyPr/>
        <a:lstStyle/>
        <a:p>
          <a:pPr rtl="0"/>
          <a:r>
            <a:rPr lang="en-US" dirty="0" smtClean="0"/>
            <a:t>Involve students in transition IEP development and goal setting (career planning and exploration)</a:t>
          </a:r>
          <a:endParaRPr lang="en-US" dirty="0"/>
        </a:p>
      </dgm:t>
    </dgm:pt>
    <dgm:pt modelId="{1915EB13-6D23-4FCB-A1C7-5F9060FEC009}" type="parTrans" cxnId="{F745A86F-0466-4814-902B-8425CAD75A20}">
      <dgm:prSet/>
      <dgm:spPr/>
      <dgm:t>
        <a:bodyPr/>
        <a:lstStyle/>
        <a:p>
          <a:endParaRPr lang="en-US"/>
        </a:p>
      </dgm:t>
    </dgm:pt>
    <dgm:pt modelId="{DF77535D-33C0-4736-94B0-1C60EDC9F639}" type="sibTrans" cxnId="{F745A86F-0466-4814-902B-8425CAD75A20}">
      <dgm:prSet/>
      <dgm:spPr/>
      <dgm:t>
        <a:bodyPr/>
        <a:lstStyle/>
        <a:p>
          <a:endParaRPr lang="en-US"/>
        </a:p>
      </dgm:t>
    </dgm:pt>
    <dgm:pt modelId="{CD4AD21C-2BA4-47D6-81E4-777548D37C7E}">
      <dgm:prSet/>
      <dgm:spPr/>
      <dgm:t>
        <a:bodyPr/>
        <a:lstStyle/>
        <a:p>
          <a:pPr rtl="0"/>
          <a:r>
            <a:rPr lang="en-US" dirty="0" smtClean="0"/>
            <a:t>Teach soft skills </a:t>
          </a:r>
          <a:endParaRPr lang="en-US" dirty="0"/>
        </a:p>
      </dgm:t>
    </dgm:pt>
    <dgm:pt modelId="{BC1176D8-2B42-4338-A122-D6B1FF83DB94}" type="parTrans" cxnId="{3C896B82-0506-44F0-B420-1FB1473710B3}">
      <dgm:prSet/>
      <dgm:spPr/>
      <dgm:t>
        <a:bodyPr/>
        <a:lstStyle/>
        <a:p>
          <a:endParaRPr lang="en-US"/>
        </a:p>
      </dgm:t>
    </dgm:pt>
    <dgm:pt modelId="{9C544FF7-7F9F-4F84-B221-676012DAB343}" type="sibTrans" cxnId="{3C896B82-0506-44F0-B420-1FB1473710B3}">
      <dgm:prSet/>
      <dgm:spPr/>
      <dgm:t>
        <a:bodyPr/>
        <a:lstStyle/>
        <a:p>
          <a:endParaRPr lang="en-US"/>
        </a:p>
      </dgm:t>
    </dgm:pt>
    <dgm:pt modelId="{342EFFD2-CB8E-4EAF-BDC5-5C8AAB955FE1}">
      <dgm:prSet/>
      <dgm:spPr/>
      <dgm:t>
        <a:bodyPr/>
        <a:lstStyle/>
        <a:p>
          <a:pPr rtl="0"/>
          <a:r>
            <a:rPr lang="en-US" dirty="0" smtClean="0"/>
            <a:t>Provide opportunities for application of learned skills outside the classroom (work-based learning)</a:t>
          </a:r>
          <a:endParaRPr lang="en-US" dirty="0"/>
        </a:p>
      </dgm:t>
    </dgm:pt>
    <dgm:pt modelId="{208BBAAC-0BBC-4F2B-B546-987A435041CF}" type="parTrans" cxnId="{5499E832-A3E3-4250-A1EC-0AD1B08D41A9}">
      <dgm:prSet/>
      <dgm:spPr/>
      <dgm:t>
        <a:bodyPr/>
        <a:lstStyle/>
        <a:p>
          <a:endParaRPr lang="en-US"/>
        </a:p>
      </dgm:t>
    </dgm:pt>
    <dgm:pt modelId="{E531CB36-3790-496F-BE33-5A4276A39F78}" type="sibTrans" cxnId="{5499E832-A3E3-4250-A1EC-0AD1B08D41A9}">
      <dgm:prSet/>
      <dgm:spPr/>
      <dgm:t>
        <a:bodyPr/>
        <a:lstStyle/>
        <a:p>
          <a:endParaRPr lang="en-US"/>
        </a:p>
      </dgm:t>
    </dgm:pt>
    <dgm:pt modelId="{1CAE6721-AF80-4531-B729-25B57E80CB4C}">
      <dgm:prSet/>
      <dgm:spPr/>
      <dgm:t>
        <a:bodyPr/>
        <a:lstStyle/>
        <a:p>
          <a:pPr rtl="0"/>
          <a:r>
            <a:rPr lang="en-US" dirty="0" smtClean="0"/>
            <a:t>Provide students relevant programs of study (CTE)</a:t>
          </a:r>
          <a:endParaRPr lang="en-US" dirty="0"/>
        </a:p>
      </dgm:t>
    </dgm:pt>
    <dgm:pt modelId="{5232289B-4F79-45B3-BF61-A13227C5A5A6}" type="parTrans" cxnId="{AF643B65-D44E-44A6-834D-3FDDE5BDF9D5}">
      <dgm:prSet/>
      <dgm:spPr/>
      <dgm:t>
        <a:bodyPr/>
        <a:lstStyle/>
        <a:p>
          <a:endParaRPr lang="en-US"/>
        </a:p>
      </dgm:t>
    </dgm:pt>
    <dgm:pt modelId="{9863B8FA-5822-4DD9-8E1E-9360EBCE21D0}" type="sibTrans" cxnId="{AF643B65-D44E-44A6-834D-3FDDE5BDF9D5}">
      <dgm:prSet/>
      <dgm:spPr/>
      <dgm:t>
        <a:bodyPr/>
        <a:lstStyle/>
        <a:p>
          <a:endParaRPr lang="en-US"/>
        </a:p>
      </dgm:t>
    </dgm:pt>
    <dgm:pt modelId="{B2DBC46E-DDB8-4884-909D-78DC6D5D4F29}">
      <dgm:prSet/>
      <dgm:spPr/>
      <dgm:t>
        <a:bodyPr/>
        <a:lstStyle/>
        <a:p>
          <a:pPr rtl="0"/>
          <a:r>
            <a:rPr lang="en-US" dirty="0" smtClean="0"/>
            <a:t>Support students and families to link to adult service delivery systems</a:t>
          </a:r>
          <a:endParaRPr lang="en-US" dirty="0"/>
        </a:p>
      </dgm:t>
    </dgm:pt>
    <dgm:pt modelId="{33244965-4BDE-45FC-A0FF-92632F0B5A3D}" type="parTrans" cxnId="{E9500CC0-463D-46B5-89B6-F97BB7EB805D}">
      <dgm:prSet/>
      <dgm:spPr/>
      <dgm:t>
        <a:bodyPr/>
        <a:lstStyle/>
        <a:p>
          <a:endParaRPr lang="en-US"/>
        </a:p>
      </dgm:t>
    </dgm:pt>
    <dgm:pt modelId="{19358C5A-7966-4505-8919-CA2B81C3CB33}" type="sibTrans" cxnId="{E9500CC0-463D-46B5-89B6-F97BB7EB805D}">
      <dgm:prSet/>
      <dgm:spPr/>
      <dgm:t>
        <a:bodyPr/>
        <a:lstStyle/>
        <a:p>
          <a:endParaRPr lang="en-US"/>
        </a:p>
      </dgm:t>
    </dgm:pt>
    <dgm:pt modelId="{2F370277-6AE9-4403-A145-840562ABEB29}" type="pres">
      <dgm:prSet presAssocID="{744503DD-691E-4AC2-B744-085A89FC78F1}" presName="CompostProcess" presStyleCnt="0">
        <dgm:presLayoutVars>
          <dgm:dir/>
          <dgm:resizeHandles val="exact"/>
        </dgm:presLayoutVars>
      </dgm:prSet>
      <dgm:spPr/>
      <dgm:t>
        <a:bodyPr/>
        <a:lstStyle/>
        <a:p>
          <a:endParaRPr lang="en-US"/>
        </a:p>
      </dgm:t>
    </dgm:pt>
    <dgm:pt modelId="{11957890-5092-455D-97C5-9AD01E32A5C5}" type="pres">
      <dgm:prSet presAssocID="{744503DD-691E-4AC2-B744-085A89FC78F1}" presName="arrow" presStyleLbl="bgShp" presStyleIdx="0" presStyleCnt="1"/>
      <dgm:spPr/>
    </dgm:pt>
    <dgm:pt modelId="{9B1EEB88-1FB8-4AF7-A133-192BF4F84525}" type="pres">
      <dgm:prSet presAssocID="{744503DD-691E-4AC2-B744-085A89FC78F1}" presName="linearProcess" presStyleCnt="0"/>
      <dgm:spPr/>
    </dgm:pt>
    <dgm:pt modelId="{85BE221C-572C-42AE-A945-427B1B52D170}" type="pres">
      <dgm:prSet presAssocID="{D3AC9E51-C71D-4BF9-978A-4C937AD6B8D8}" presName="textNode" presStyleLbl="node1" presStyleIdx="0" presStyleCnt="6">
        <dgm:presLayoutVars>
          <dgm:bulletEnabled val="1"/>
        </dgm:presLayoutVars>
      </dgm:prSet>
      <dgm:spPr/>
      <dgm:t>
        <a:bodyPr/>
        <a:lstStyle/>
        <a:p>
          <a:endParaRPr lang="en-US"/>
        </a:p>
      </dgm:t>
    </dgm:pt>
    <dgm:pt modelId="{EA4E65A3-B290-482F-9107-705B32DF3000}" type="pres">
      <dgm:prSet presAssocID="{B80DC78D-FC63-4CEA-8696-D0BBA2E76CBF}" presName="sibTrans" presStyleCnt="0"/>
      <dgm:spPr/>
    </dgm:pt>
    <dgm:pt modelId="{655FE647-C9A3-49F4-A68B-061890484CA0}" type="pres">
      <dgm:prSet presAssocID="{580C82BF-99AA-4AD7-BE59-31623519C62B}" presName="textNode" presStyleLbl="node1" presStyleIdx="1" presStyleCnt="6">
        <dgm:presLayoutVars>
          <dgm:bulletEnabled val="1"/>
        </dgm:presLayoutVars>
      </dgm:prSet>
      <dgm:spPr/>
      <dgm:t>
        <a:bodyPr/>
        <a:lstStyle/>
        <a:p>
          <a:endParaRPr lang="en-US"/>
        </a:p>
      </dgm:t>
    </dgm:pt>
    <dgm:pt modelId="{B90D51B5-6EC0-43D3-BAD4-BF5484FD765A}" type="pres">
      <dgm:prSet presAssocID="{DF77535D-33C0-4736-94B0-1C60EDC9F639}" presName="sibTrans" presStyleCnt="0"/>
      <dgm:spPr/>
    </dgm:pt>
    <dgm:pt modelId="{B4EDB4D6-06A4-41D4-9F38-29CDA8764A38}" type="pres">
      <dgm:prSet presAssocID="{CD4AD21C-2BA4-47D6-81E4-777548D37C7E}" presName="textNode" presStyleLbl="node1" presStyleIdx="2" presStyleCnt="6">
        <dgm:presLayoutVars>
          <dgm:bulletEnabled val="1"/>
        </dgm:presLayoutVars>
      </dgm:prSet>
      <dgm:spPr/>
      <dgm:t>
        <a:bodyPr/>
        <a:lstStyle/>
        <a:p>
          <a:endParaRPr lang="en-US"/>
        </a:p>
      </dgm:t>
    </dgm:pt>
    <dgm:pt modelId="{6C5FF887-D190-4D7B-9FF9-42FBECE0E014}" type="pres">
      <dgm:prSet presAssocID="{9C544FF7-7F9F-4F84-B221-676012DAB343}" presName="sibTrans" presStyleCnt="0"/>
      <dgm:spPr/>
    </dgm:pt>
    <dgm:pt modelId="{05438242-2854-4D3B-9157-F89BB77A1500}" type="pres">
      <dgm:prSet presAssocID="{342EFFD2-CB8E-4EAF-BDC5-5C8AAB955FE1}" presName="textNode" presStyleLbl="node1" presStyleIdx="3" presStyleCnt="6">
        <dgm:presLayoutVars>
          <dgm:bulletEnabled val="1"/>
        </dgm:presLayoutVars>
      </dgm:prSet>
      <dgm:spPr/>
      <dgm:t>
        <a:bodyPr/>
        <a:lstStyle/>
        <a:p>
          <a:endParaRPr lang="en-US"/>
        </a:p>
      </dgm:t>
    </dgm:pt>
    <dgm:pt modelId="{71FEFBB1-5B31-4005-AE32-E26427857189}" type="pres">
      <dgm:prSet presAssocID="{E531CB36-3790-496F-BE33-5A4276A39F78}" presName="sibTrans" presStyleCnt="0"/>
      <dgm:spPr/>
    </dgm:pt>
    <dgm:pt modelId="{CD39FC32-8771-4132-ACCC-69A36A78F29C}" type="pres">
      <dgm:prSet presAssocID="{1CAE6721-AF80-4531-B729-25B57E80CB4C}" presName="textNode" presStyleLbl="node1" presStyleIdx="4" presStyleCnt="6">
        <dgm:presLayoutVars>
          <dgm:bulletEnabled val="1"/>
        </dgm:presLayoutVars>
      </dgm:prSet>
      <dgm:spPr/>
      <dgm:t>
        <a:bodyPr/>
        <a:lstStyle/>
        <a:p>
          <a:endParaRPr lang="en-US"/>
        </a:p>
      </dgm:t>
    </dgm:pt>
    <dgm:pt modelId="{56CE3670-62A9-4AB1-8B51-624362E1307D}" type="pres">
      <dgm:prSet presAssocID="{9863B8FA-5822-4DD9-8E1E-9360EBCE21D0}" presName="sibTrans" presStyleCnt="0"/>
      <dgm:spPr/>
    </dgm:pt>
    <dgm:pt modelId="{216C4423-7945-452A-B2D0-BD1F976E9C71}" type="pres">
      <dgm:prSet presAssocID="{B2DBC46E-DDB8-4884-909D-78DC6D5D4F29}" presName="textNode" presStyleLbl="node1" presStyleIdx="5" presStyleCnt="6">
        <dgm:presLayoutVars>
          <dgm:bulletEnabled val="1"/>
        </dgm:presLayoutVars>
      </dgm:prSet>
      <dgm:spPr/>
      <dgm:t>
        <a:bodyPr/>
        <a:lstStyle/>
        <a:p>
          <a:endParaRPr lang="en-US"/>
        </a:p>
      </dgm:t>
    </dgm:pt>
  </dgm:ptLst>
  <dgm:cxnLst>
    <dgm:cxn modelId="{E9500CC0-463D-46B5-89B6-F97BB7EB805D}" srcId="{744503DD-691E-4AC2-B744-085A89FC78F1}" destId="{B2DBC46E-DDB8-4884-909D-78DC6D5D4F29}" srcOrd="5" destOrd="0" parTransId="{33244965-4BDE-45FC-A0FF-92632F0B5A3D}" sibTransId="{19358C5A-7966-4505-8919-CA2B81C3CB33}"/>
    <dgm:cxn modelId="{903D1C9B-07DA-4F95-92CA-EEE34FE673E2}" type="presOf" srcId="{744503DD-691E-4AC2-B744-085A89FC78F1}" destId="{2F370277-6AE9-4403-A145-840562ABEB29}" srcOrd="0" destOrd="0" presId="urn:microsoft.com/office/officeart/2005/8/layout/hProcess9"/>
    <dgm:cxn modelId="{85511B73-887D-429F-9FEF-40C34746D000}" srcId="{744503DD-691E-4AC2-B744-085A89FC78F1}" destId="{D3AC9E51-C71D-4BF9-978A-4C937AD6B8D8}" srcOrd="0" destOrd="0" parTransId="{F16BCDEA-CE53-4765-ADF3-3FB456153E55}" sibTransId="{B80DC78D-FC63-4CEA-8696-D0BBA2E76CBF}"/>
    <dgm:cxn modelId="{F745A86F-0466-4814-902B-8425CAD75A20}" srcId="{744503DD-691E-4AC2-B744-085A89FC78F1}" destId="{580C82BF-99AA-4AD7-BE59-31623519C62B}" srcOrd="1" destOrd="0" parTransId="{1915EB13-6D23-4FCB-A1C7-5F9060FEC009}" sibTransId="{DF77535D-33C0-4736-94B0-1C60EDC9F639}"/>
    <dgm:cxn modelId="{AF643B65-D44E-44A6-834D-3FDDE5BDF9D5}" srcId="{744503DD-691E-4AC2-B744-085A89FC78F1}" destId="{1CAE6721-AF80-4531-B729-25B57E80CB4C}" srcOrd="4" destOrd="0" parTransId="{5232289B-4F79-45B3-BF61-A13227C5A5A6}" sibTransId="{9863B8FA-5822-4DD9-8E1E-9360EBCE21D0}"/>
    <dgm:cxn modelId="{A9803411-CBCC-4895-B777-F1496DB5A52A}" type="presOf" srcId="{580C82BF-99AA-4AD7-BE59-31623519C62B}" destId="{655FE647-C9A3-49F4-A68B-061890484CA0}" srcOrd="0" destOrd="0" presId="urn:microsoft.com/office/officeart/2005/8/layout/hProcess9"/>
    <dgm:cxn modelId="{8A0DD421-FDC9-4481-9BEA-3D7285249B83}" type="presOf" srcId="{1CAE6721-AF80-4531-B729-25B57E80CB4C}" destId="{CD39FC32-8771-4132-ACCC-69A36A78F29C}" srcOrd="0" destOrd="0" presId="urn:microsoft.com/office/officeart/2005/8/layout/hProcess9"/>
    <dgm:cxn modelId="{1DEF74AD-A362-426D-A3CE-35EA36A72F80}" type="presOf" srcId="{D3AC9E51-C71D-4BF9-978A-4C937AD6B8D8}" destId="{85BE221C-572C-42AE-A945-427B1B52D170}" srcOrd="0" destOrd="0" presId="urn:microsoft.com/office/officeart/2005/8/layout/hProcess9"/>
    <dgm:cxn modelId="{7138E580-1226-49F9-B875-F79075010548}" type="presOf" srcId="{CD4AD21C-2BA4-47D6-81E4-777548D37C7E}" destId="{B4EDB4D6-06A4-41D4-9F38-29CDA8764A38}" srcOrd="0" destOrd="0" presId="urn:microsoft.com/office/officeart/2005/8/layout/hProcess9"/>
    <dgm:cxn modelId="{EF061AA0-F902-4BE8-A94D-83C641919337}" type="presOf" srcId="{342EFFD2-CB8E-4EAF-BDC5-5C8AAB955FE1}" destId="{05438242-2854-4D3B-9157-F89BB77A1500}" srcOrd="0" destOrd="0" presId="urn:microsoft.com/office/officeart/2005/8/layout/hProcess9"/>
    <dgm:cxn modelId="{3C896B82-0506-44F0-B420-1FB1473710B3}" srcId="{744503DD-691E-4AC2-B744-085A89FC78F1}" destId="{CD4AD21C-2BA4-47D6-81E4-777548D37C7E}" srcOrd="2" destOrd="0" parTransId="{BC1176D8-2B42-4338-A122-D6B1FF83DB94}" sibTransId="{9C544FF7-7F9F-4F84-B221-676012DAB343}"/>
    <dgm:cxn modelId="{DC60332F-D6D7-4E14-B4EA-D3D15ED2C693}" type="presOf" srcId="{B2DBC46E-DDB8-4884-909D-78DC6D5D4F29}" destId="{216C4423-7945-452A-B2D0-BD1F976E9C71}" srcOrd="0" destOrd="0" presId="urn:microsoft.com/office/officeart/2005/8/layout/hProcess9"/>
    <dgm:cxn modelId="{5499E832-A3E3-4250-A1EC-0AD1B08D41A9}" srcId="{744503DD-691E-4AC2-B744-085A89FC78F1}" destId="{342EFFD2-CB8E-4EAF-BDC5-5C8AAB955FE1}" srcOrd="3" destOrd="0" parTransId="{208BBAAC-0BBC-4F2B-B546-987A435041CF}" sibTransId="{E531CB36-3790-496F-BE33-5A4276A39F78}"/>
    <dgm:cxn modelId="{9F6D29A1-DEC0-4B72-A32A-66BE7FD8EB33}" type="presParOf" srcId="{2F370277-6AE9-4403-A145-840562ABEB29}" destId="{11957890-5092-455D-97C5-9AD01E32A5C5}" srcOrd="0" destOrd="0" presId="urn:microsoft.com/office/officeart/2005/8/layout/hProcess9"/>
    <dgm:cxn modelId="{77DE655B-163A-4460-9313-3FC81BA7CABE}" type="presParOf" srcId="{2F370277-6AE9-4403-A145-840562ABEB29}" destId="{9B1EEB88-1FB8-4AF7-A133-192BF4F84525}" srcOrd="1" destOrd="0" presId="urn:microsoft.com/office/officeart/2005/8/layout/hProcess9"/>
    <dgm:cxn modelId="{569B652C-BF89-449D-B68D-06180023DA57}" type="presParOf" srcId="{9B1EEB88-1FB8-4AF7-A133-192BF4F84525}" destId="{85BE221C-572C-42AE-A945-427B1B52D170}" srcOrd="0" destOrd="0" presId="urn:microsoft.com/office/officeart/2005/8/layout/hProcess9"/>
    <dgm:cxn modelId="{B8A4BD1F-1BD0-4E9A-BA1C-ACCFA8BA2229}" type="presParOf" srcId="{9B1EEB88-1FB8-4AF7-A133-192BF4F84525}" destId="{EA4E65A3-B290-482F-9107-705B32DF3000}" srcOrd="1" destOrd="0" presId="urn:microsoft.com/office/officeart/2005/8/layout/hProcess9"/>
    <dgm:cxn modelId="{4725A45C-DB54-42BE-BF0C-E0378FD98AE9}" type="presParOf" srcId="{9B1EEB88-1FB8-4AF7-A133-192BF4F84525}" destId="{655FE647-C9A3-49F4-A68B-061890484CA0}" srcOrd="2" destOrd="0" presId="urn:microsoft.com/office/officeart/2005/8/layout/hProcess9"/>
    <dgm:cxn modelId="{8C0A041F-B4EC-4D0D-8C7A-6B9CE449276A}" type="presParOf" srcId="{9B1EEB88-1FB8-4AF7-A133-192BF4F84525}" destId="{B90D51B5-6EC0-43D3-BAD4-BF5484FD765A}" srcOrd="3" destOrd="0" presId="urn:microsoft.com/office/officeart/2005/8/layout/hProcess9"/>
    <dgm:cxn modelId="{EA72D3F0-0870-47AA-89C4-7387AAA2F27B}" type="presParOf" srcId="{9B1EEB88-1FB8-4AF7-A133-192BF4F84525}" destId="{B4EDB4D6-06A4-41D4-9F38-29CDA8764A38}" srcOrd="4" destOrd="0" presId="urn:microsoft.com/office/officeart/2005/8/layout/hProcess9"/>
    <dgm:cxn modelId="{A198D2E8-3E0E-411E-9650-89051D25385A}" type="presParOf" srcId="{9B1EEB88-1FB8-4AF7-A133-192BF4F84525}" destId="{6C5FF887-D190-4D7B-9FF9-42FBECE0E014}" srcOrd="5" destOrd="0" presId="urn:microsoft.com/office/officeart/2005/8/layout/hProcess9"/>
    <dgm:cxn modelId="{2B6FFF54-13F0-4003-B8B6-CE51AF0C4FDC}" type="presParOf" srcId="{9B1EEB88-1FB8-4AF7-A133-192BF4F84525}" destId="{05438242-2854-4D3B-9157-F89BB77A1500}" srcOrd="6" destOrd="0" presId="urn:microsoft.com/office/officeart/2005/8/layout/hProcess9"/>
    <dgm:cxn modelId="{3211C6B1-A711-46E4-B921-2D0D34BB68CB}" type="presParOf" srcId="{9B1EEB88-1FB8-4AF7-A133-192BF4F84525}" destId="{71FEFBB1-5B31-4005-AE32-E26427857189}" srcOrd="7" destOrd="0" presId="urn:microsoft.com/office/officeart/2005/8/layout/hProcess9"/>
    <dgm:cxn modelId="{FFF737AB-A87F-44CD-BA9D-57F29AFCBAEE}" type="presParOf" srcId="{9B1EEB88-1FB8-4AF7-A133-192BF4F84525}" destId="{CD39FC32-8771-4132-ACCC-69A36A78F29C}" srcOrd="8" destOrd="0" presId="urn:microsoft.com/office/officeart/2005/8/layout/hProcess9"/>
    <dgm:cxn modelId="{523A7E1B-AA84-455F-A03C-D8C799B1F20A}" type="presParOf" srcId="{9B1EEB88-1FB8-4AF7-A133-192BF4F84525}" destId="{56CE3670-62A9-4AB1-8B51-624362E1307D}" srcOrd="9" destOrd="0" presId="urn:microsoft.com/office/officeart/2005/8/layout/hProcess9"/>
    <dgm:cxn modelId="{D6603A37-59E9-42AE-A234-F62E10769781}" type="presParOf" srcId="{9B1EEB88-1FB8-4AF7-A133-192BF4F84525}" destId="{216C4423-7945-452A-B2D0-BD1F976E9C71}"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AF8629-78F8-4B40-9782-254B10D60EC9}" type="doc">
      <dgm:prSet loTypeId="urn:microsoft.com/office/officeart/2005/8/layout/vList2" loCatId="list" qsTypeId="urn:microsoft.com/office/officeart/2005/8/quickstyle/simple1#2" qsCatId="simple" csTypeId="urn:microsoft.com/office/officeart/2005/8/colors/accent1_2#1" csCatId="accent1" phldr="1"/>
      <dgm:spPr/>
      <dgm:t>
        <a:bodyPr/>
        <a:lstStyle/>
        <a:p>
          <a:endParaRPr lang="en-US"/>
        </a:p>
      </dgm:t>
    </dgm:pt>
    <dgm:pt modelId="{4CE32AB0-7748-4FA0-9B1B-217D6D5E06E8}">
      <dgm:prSet>
        <dgm:style>
          <a:lnRef idx="2">
            <a:schemeClr val="accent2"/>
          </a:lnRef>
          <a:fillRef idx="1">
            <a:schemeClr val="lt1"/>
          </a:fillRef>
          <a:effectRef idx="0">
            <a:schemeClr val="accent2"/>
          </a:effectRef>
          <a:fontRef idx="minor">
            <a:schemeClr val="dk1"/>
          </a:fontRef>
        </dgm:style>
      </dgm:prSet>
      <dgm:spPr/>
      <dgm:t>
        <a:bodyPr/>
        <a:lstStyle/>
        <a:p>
          <a:pPr rtl="0"/>
          <a:r>
            <a:rPr lang="en-US" b="0" dirty="0" smtClean="0">
              <a:solidFill>
                <a:schemeClr val="tx1"/>
              </a:solidFill>
            </a:rPr>
            <a:t>Set expectations for State and school district administrators, policy makers and practitioners to: </a:t>
          </a:r>
          <a:endParaRPr lang="en-US" b="0" dirty="0">
            <a:solidFill>
              <a:schemeClr val="tx1"/>
            </a:solidFill>
          </a:endParaRPr>
        </a:p>
      </dgm:t>
    </dgm:pt>
    <dgm:pt modelId="{9198E3FB-07C5-434D-A95F-DC0F37CCD14A}" type="parTrans" cxnId="{F4B8B1F4-2F88-4E7B-AD04-48F3E9DEA0DE}">
      <dgm:prSet/>
      <dgm:spPr/>
      <dgm:t>
        <a:bodyPr/>
        <a:lstStyle/>
        <a:p>
          <a:endParaRPr lang="en-US"/>
        </a:p>
      </dgm:t>
    </dgm:pt>
    <dgm:pt modelId="{201508B8-C1E8-4D57-9614-FD604BA81AA3}" type="sibTrans" cxnId="{F4B8B1F4-2F88-4E7B-AD04-48F3E9DEA0DE}">
      <dgm:prSet/>
      <dgm:spPr/>
      <dgm:t>
        <a:bodyPr/>
        <a:lstStyle/>
        <a:p>
          <a:endParaRPr lang="en-US"/>
        </a:p>
      </dgm:t>
    </dgm:pt>
    <dgm:pt modelId="{CC9D66B0-D3D5-4586-8063-96A886192DE3}">
      <dgm:prSet/>
      <dgm:spPr/>
      <dgm:t>
        <a:bodyPr/>
        <a:lstStyle/>
        <a:p>
          <a:pPr rtl="0"/>
          <a:r>
            <a:rPr lang="en-US" dirty="0" smtClean="0"/>
            <a:t>improve instruction;</a:t>
          </a:r>
          <a:endParaRPr lang="en-US" dirty="0"/>
        </a:p>
      </dgm:t>
    </dgm:pt>
    <dgm:pt modelId="{6DF4106F-3EF6-4156-A6ED-BB73039CB2E4}" type="parTrans" cxnId="{0D21546B-1322-4043-9F8C-0EB4A5C51397}">
      <dgm:prSet/>
      <dgm:spPr/>
      <dgm:t>
        <a:bodyPr/>
        <a:lstStyle/>
        <a:p>
          <a:endParaRPr lang="en-US"/>
        </a:p>
      </dgm:t>
    </dgm:pt>
    <dgm:pt modelId="{AA8ACC53-8045-47E4-A83F-7A011CECE051}" type="sibTrans" cxnId="{0D21546B-1322-4043-9F8C-0EB4A5C51397}">
      <dgm:prSet/>
      <dgm:spPr/>
      <dgm:t>
        <a:bodyPr/>
        <a:lstStyle/>
        <a:p>
          <a:endParaRPr lang="en-US"/>
        </a:p>
      </dgm:t>
    </dgm:pt>
    <dgm:pt modelId="{632A982D-C32B-4231-9681-8DB4F92849C1}">
      <dgm:prSet/>
      <dgm:spPr/>
      <dgm:t>
        <a:bodyPr/>
        <a:lstStyle/>
        <a:p>
          <a:pPr rtl="0"/>
          <a:r>
            <a:rPr lang="en-US" dirty="0" smtClean="0"/>
            <a:t>prepare students with disabilities for success beginning in the preschool years;</a:t>
          </a:r>
          <a:endParaRPr lang="en-US" dirty="0"/>
        </a:p>
      </dgm:t>
    </dgm:pt>
    <dgm:pt modelId="{CFFE2CB6-A95D-4B91-A1CF-72FE99B854AE}" type="parTrans" cxnId="{01D96F56-A556-4F83-BE84-229D110DAD3A}">
      <dgm:prSet/>
      <dgm:spPr/>
      <dgm:t>
        <a:bodyPr/>
        <a:lstStyle/>
        <a:p>
          <a:endParaRPr lang="en-US"/>
        </a:p>
      </dgm:t>
    </dgm:pt>
    <dgm:pt modelId="{320B9054-B601-4740-B5FA-548B54D0188C}" type="sibTrans" cxnId="{01D96F56-A556-4F83-BE84-229D110DAD3A}">
      <dgm:prSet/>
      <dgm:spPr/>
      <dgm:t>
        <a:bodyPr/>
        <a:lstStyle/>
        <a:p>
          <a:endParaRPr lang="en-US"/>
        </a:p>
      </dgm:t>
    </dgm:pt>
    <dgm:pt modelId="{087F5C2A-1D31-4408-885F-BC422D7698F4}">
      <dgm:prSet/>
      <dgm:spPr/>
      <dgm:t>
        <a:bodyPr/>
        <a:lstStyle/>
        <a:p>
          <a:pPr rtl="0"/>
          <a:r>
            <a:rPr lang="en-US" dirty="0" smtClean="0"/>
            <a:t>lay the foundation for post-secondary readiness and success.</a:t>
          </a:r>
          <a:endParaRPr lang="en-US" dirty="0"/>
        </a:p>
      </dgm:t>
    </dgm:pt>
    <dgm:pt modelId="{93DAE213-73E9-4E6F-AD08-7A902628CF12}" type="parTrans" cxnId="{1DC1A285-5502-4680-9607-5D7347AFF4A9}">
      <dgm:prSet/>
      <dgm:spPr/>
      <dgm:t>
        <a:bodyPr/>
        <a:lstStyle/>
        <a:p>
          <a:endParaRPr lang="en-US"/>
        </a:p>
      </dgm:t>
    </dgm:pt>
    <dgm:pt modelId="{85F4EBDC-8344-4AD8-8F7A-81E761DDE2DD}" type="sibTrans" cxnId="{1DC1A285-5502-4680-9607-5D7347AFF4A9}">
      <dgm:prSet/>
      <dgm:spPr/>
      <dgm:t>
        <a:bodyPr/>
        <a:lstStyle/>
        <a:p>
          <a:endParaRPr lang="en-US"/>
        </a:p>
      </dgm:t>
    </dgm:pt>
    <dgm:pt modelId="{96F83740-EEF6-463E-92C9-C3F901DF66F4}">
      <dgm:prSet/>
      <dgm:spPr/>
      <dgm:t>
        <a:bodyPr/>
        <a:lstStyle/>
        <a:p>
          <a:pPr rtl="0"/>
          <a:r>
            <a:rPr lang="en-US" dirty="0" smtClean="0"/>
            <a:t>ensure appropriate and early identification of students with disabilities;</a:t>
          </a:r>
          <a:endParaRPr lang="en-US" dirty="0"/>
        </a:p>
      </dgm:t>
    </dgm:pt>
    <dgm:pt modelId="{430E7B5D-D813-4CB8-A26E-7708CCB83B09}" type="parTrans" cxnId="{89EC0AA6-7626-4B16-80A0-80E7536F0022}">
      <dgm:prSet/>
      <dgm:spPr/>
    </dgm:pt>
    <dgm:pt modelId="{940DCB25-21FE-4D99-A5F6-65E9B7F4C146}" type="sibTrans" cxnId="{89EC0AA6-7626-4B16-80A0-80E7536F0022}">
      <dgm:prSet/>
      <dgm:spPr/>
    </dgm:pt>
    <dgm:pt modelId="{F901C830-5CB4-4466-B573-C155593C06CB}">
      <dgm:prSet/>
      <dgm:spPr/>
      <dgm:t>
        <a:bodyPr/>
        <a:lstStyle/>
        <a:p>
          <a:pPr rtl="0"/>
          <a:r>
            <a:rPr lang="en-US" dirty="0" smtClean="0"/>
            <a:t>ensure students with disabilities are in high quality inclusion programs; and</a:t>
          </a:r>
          <a:endParaRPr lang="en-US" dirty="0"/>
        </a:p>
      </dgm:t>
    </dgm:pt>
    <dgm:pt modelId="{1682BE83-A3D0-476E-A289-0F9BC2B352E0}" type="parTrans" cxnId="{0DF76B09-3F4A-470E-B5F3-67B32BA4663E}">
      <dgm:prSet/>
      <dgm:spPr/>
    </dgm:pt>
    <dgm:pt modelId="{15CCB90E-0886-45A1-B50B-A18EB78C5EE9}" type="sibTrans" cxnId="{0DF76B09-3F4A-470E-B5F3-67B32BA4663E}">
      <dgm:prSet/>
      <dgm:spPr/>
    </dgm:pt>
    <dgm:pt modelId="{97B505D8-E493-4ACF-9F0F-30D7841C9CB6}" type="pres">
      <dgm:prSet presAssocID="{46AF8629-78F8-4B40-9782-254B10D60EC9}" presName="linear" presStyleCnt="0">
        <dgm:presLayoutVars>
          <dgm:animLvl val="lvl"/>
          <dgm:resizeHandles val="exact"/>
        </dgm:presLayoutVars>
      </dgm:prSet>
      <dgm:spPr/>
      <dgm:t>
        <a:bodyPr/>
        <a:lstStyle/>
        <a:p>
          <a:endParaRPr lang="en-US"/>
        </a:p>
      </dgm:t>
    </dgm:pt>
    <dgm:pt modelId="{3B0AFFF1-63FD-4330-8178-AB4AE7502A46}" type="pres">
      <dgm:prSet presAssocID="{4CE32AB0-7748-4FA0-9B1B-217D6D5E06E8}" presName="parentText" presStyleLbl="node1" presStyleIdx="0" presStyleCnt="1">
        <dgm:presLayoutVars>
          <dgm:chMax val="0"/>
          <dgm:bulletEnabled val="1"/>
        </dgm:presLayoutVars>
      </dgm:prSet>
      <dgm:spPr/>
      <dgm:t>
        <a:bodyPr/>
        <a:lstStyle/>
        <a:p>
          <a:endParaRPr lang="en-US"/>
        </a:p>
      </dgm:t>
    </dgm:pt>
    <dgm:pt modelId="{2AA83252-E650-4D2C-A97B-2E3034E959F4}" type="pres">
      <dgm:prSet presAssocID="{4CE32AB0-7748-4FA0-9B1B-217D6D5E06E8}" presName="childText" presStyleLbl="revTx" presStyleIdx="0" presStyleCnt="1">
        <dgm:presLayoutVars>
          <dgm:bulletEnabled val="1"/>
        </dgm:presLayoutVars>
      </dgm:prSet>
      <dgm:spPr/>
      <dgm:t>
        <a:bodyPr/>
        <a:lstStyle/>
        <a:p>
          <a:endParaRPr lang="en-US"/>
        </a:p>
      </dgm:t>
    </dgm:pt>
  </dgm:ptLst>
  <dgm:cxnLst>
    <dgm:cxn modelId="{1DC1A285-5502-4680-9607-5D7347AFF4A9}" srcId="{4CE32AB0-7748-4FA0-9B1B-217D6D5E06E8}" destId="{087F5C2A-1D31-4408-885F-BC422D7698F4}" srcOrd="4" destOrd="0" parTransId="{93DAE213-73E9-4E6F-AD08-7A902628CF12}" sibTransId="{85F4EBDC-8344-4AD8-8F7A-81E761DDE2DD}"/>
    <dgm:cxn modelId="{7647D28D-A45B-40C7-BDAA-FBCC1E04F1DF}" type="presOf" srcId="{F901C830-5CB4-4466-B573-C155593C06CB}" destId="{2AA83252-E650-4D2C-A97B-2E3034E959F4}" srcOrd="0" destOrd="3" presId="urn:microsoft.com/office/officeart/2005/8/layout/vList2"/>
    <dgm:cxn modelId="{6DB3FD0E-8439-4AF1-9449-D2313F576719}" type="presOf" srcId="{632A982D-C32B-4231-9681-8DB4F92849C1}" destId="{2AA83252-E650-4D2C-A97B-2E3034E959F4}" srcOrd="0" destOrd="1" presId="urn:microsoft.com/office/officeart/2005/8/layout/vList2"/>
    <dgm:cxn modelId="{06E41479-C730-4E22-8782-48B51A23DA97}" type="presOf" srcId="{46AF8629-78F8-4B40-9782-254B10D60EC9}" destId="{97B505D8-E493-4ACF-9F0F-30D7841C9CB6}" srcOrd="0" destOrd="0" presId="urn:microsoft.com/office/officeart/2005/8/layout/vList2"/>
    <dgm:cxn modelId="{01D96F56-A556-4F83-BE84-229D110DAD3A}" srcId="{4CE32AB0-7748-4FA0-9B1B-217D6D5E06E8}" destId="{632A982D-C32B-4231-9681-8DB4F92849C1}" srcOrd="1" destOrd="0" parTransId="{CFFE2CB6-A95D-4B91-A1CF-72FE99B854AE}" sibTransId="{320B9054-B601-4740-B5FA-548B54D0188C}"/>
    <dgm:cxn modelId="{0D21546B-1322-4043-9F8C-0EB4A5C51397}" srcId="{4CE32AB0-7748-4FA0-9B1B-217D6D5E06E8}" destId="{CC9D66B0-D3D5-4586-8063-96A886192DE3}" srcOrd="0" destOrd="0" parTransId="{6DF4106F-3EF6-4156-A6ED-BB73039CB2E4}" sibTransId="{AA8ACC53-8045-47E4-A83F-7A011CECE051}"/>
    <dgm:cxn modelId="{01C307EB-A457-418A-87F9-5EEA0FCB0F04}" type="presOf" srcId="{96F83740-EEF6-463E-92C9-C3F901DF66F4}" destId="{2AA83252-E650-4D2C-A97B-2E3034E959F4}" srcOrd="0" destOrd="2" presId="urn:microsoft.com/office/officeart/2005/8/layout/vList2"/>
    <dgm:cxn modelId="{836705BA-635E-42C9-A294-EE349E00D99B}" type="presOf" srcId="{087F5C2A-1D31-4408-885F-BC422D7698F4}" destId="{2AA83252-E650-4D2C-A97B-2E3034E959F4}" srcOrd="0" destOrd="4" presId="urn:microsoft.com/office/officeart/2005/8/layout/vList2"/>
    <dgm:cxn modelId="{6CDC5DFA-04B5-4CCD-98E1-21F274623011}" type="presOf" srcId="{4CE32AB0-7748-4FA0-9B1B-217D6D5E06E8}" destId="{3B0AFFF1-63FD-4330-8178-AB4AE7502A46}" srcOrd="0" destOrd="0" presId="urn:microsoft.com/office/officeart/2005/8/layout/vList2"/>
    <dgm:cxn modelId="{0DF76B09-3F4A-470E-B5F3-67B32BA4663E}" srcId="{4CE32AB0-7748-4FA0-9B1B-217D6D5E06E8}" destId="{F901C830-5CB4-4466-B573-C155593C06CB}" srcOrd="3" destOrd="0" parTransId="{1682BE83-A3D0-476E-A289-0F9BC2B352E0}" sibTransId="{15CCB90E-0886-45A1-B50B-A18EB78C5EE9}"/>
    <dgm:cxn modelId="{F4B8B1F4-2F88-4E7B-AD04-48F3E9DEA0DE}" srcId="{46AF8629-78F8-4B40-9782-254B10D60EC9}" destId="{4CE32AB0-7748-4FA0-9B1B-217D6D5E06E8}" srcOrd="0" destOrd="0" parTransId="{9198E3FB-07C5-434D-A95F-DC0F37CCD14A}" sibTransId="{201508B8-C1E8-4D57-9614-FD604BA81AA3}"/>
    <dgm:cxn modelId="{89EC0AA6-7626-4B16-80A0-80E7536F0022}" srcId="{4CE32AB0-7748-4FA0-9B1B-217D6D5E06E8}" destId="{96F83740-EEF6-463E-92C9-C3F901DF66F4}" srcOrd="2" destOrd="0" parTransId="{430E7B5D-D813-4CB8-A26E-7708CCB83B09}" sibTransId="{940DCB25-21FE-4D99-A5F6-65E9B7F4C146}"/>
    <dgm:cxn modelId="{CED8840D-87D8-447E-BFFC-59FCC4C25FFF}" type="presOf" srcId="{CC9D66B0-D3D5-4586-8063-96A886192DE3}" destId="{2AA83252-E650-4D2C-A97B-2E3034E959F4}" srcOrd="0" destOrd="0" presId="urn:microsoft.com/office/officeart/2005/8/layout/vList2"/>
    <dgm:cxn modelId="{1A2A25BF-44F0-450A-A5BF-8D342599207B}" type="presParOf" srcId="{97B505D8-E493-4ACF-9F0F-30D7841C9CB6}" destId="{3B0AFFF1-63FD-4330-8178-AB4AE7502A46}" srcOrd="0" destOrd="0" presId="urn:microsoft.com/office/officeart/2005/8/layout/vList2"/>
    <dgm:cxn modelId="{DF8A7910-376F-4C9D-AF82-A4D788511277}" type="presParOf" srcId="{97B505D8-E493-4ACF-9F0F-30D7841C9CB6}" destId="{2AA83252-E650-4D2C-A97B-2E3034E959F4}"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145775-9D2F-4852-B575-85D58FD3B77E}" type="doc">
      <dgm:prSet loTypeId="urn:microsoft.com/office/officeart/2008/layout/VerticalCurvedList" loCatId="list" qsTypeId="urn:microsoft.com/office/officeart/2005/8/quickstyle/simple1#3" qsCatId="simple" csTypeId="urn:microsoft.com/office/officeart/2005/8/colors/accent1_2#2" csCatId="accent1" phldr="1"/>
      <dgm:spPr/>
      <dgm:t>
        <a:bodyPr/>
        <a:lstStyle/>
        <a:p>
          <a:endParaRPr lang="en-US"/>
        </a:p>
      </dgm:t>
    </dgm:pt>
    <dgm:pt modelId="{523B6CB9-6EDB-4B35-AD75-CB272BAD360E}">
      <dgm:prSet custT="1">
        <dgm:style>
          <a:lnRef idx="2">
            <a:schemeClr val="dk1"/>
          </a:lnRef>
          <a:fillRef idx="1">
            <a:schemeClr val="lt1"/>
          </a:fillRef>
          <a:effectRef idx="0">
            <a:schemeClr val="dk1"/>
          </a:effectRef>
          <a:fontRef idx="minor">
            <a:schemeClr val="dk1"/>
          </a:fontRef>
        </dgm:style>
      </dgm:prSet>
      <dgm:spPr/>
      <dgm:t>
        <a:bodyPr/>
        <a:lstStyle/>
        <a:p>
          <a:pPr rtl="0"/>
          <a:r>
            <a:rPr lang="en-US" sz="1600" i="1" baseline="0" dirty="0" smtClean="0">
              <a:solidFill>
                <a:schemeClr val="tx1"/>
              </a:solidFill>
            </a:rPr>
            <a:t>Students engage in self-advocacy and are involved in determining their own educational goals and plan.</a:t>
          </a:r>
          <a:endParaRPr lang="en-US" sz="1600" baseline="0" dirty="0"/>
        </a:p>
      </dgm:t>
    </dgm:pt>
    <dgm:pt modelId="{D9F0E394-27A8-4B2E-ACDB-C8710552EAF8}" type="parTrans" cxnId="{10E4B3AB-E718-4C4A-AD45-DC75944F0D04}">
      <dgm:prSet/>
      <dgm:spPr/>
      <dgm:t>
        <a:bodyPr/>
        <a:lstStyle/>
        <a:p>
          <a:endParaRPr lang="en-US"/>
        </a:p>
      </dgm:t>
    </dgm:pt>
    <dgm:pt modelId="{E313DC46-D7B0-44F3-8166-E0253FF47254}" type="sibTrans" cxnId="{10E4B3AB-E718-4C4A-AD45-DC75944F0D04}">
      <dgm:prSet/>
      <dgm:spPr/>
      <dgm:t>
        <a:bodyPr/>
        <a:lstStyle/>
        <a:p>
          <a:endParaRPr lang="en-US"/>
        </a:p>
      </dgm:t>
    </dgm:pt>
    <dgm:pt modelId="{6462FBE9-16DA-4851-93FC-116B2748F988}">
      <dgm:prSet custT="1">
        <dgm:style>
          <a:lnRef idx="2">
            <a:schemeClr val="dk1"/>
          </a:lnRef>
          <a:fillRef idx="1">
            <a:schemeClr val="lt1"/>
          </a:fillRef>
          <a:effectRef idx="0">
            <a:schemeClr val="dk1"/>
          </a:effectRef>
          <a:fontRef idx="minor">
            <a:schemeClr val="dk1"/>
          </a:fontRef>
        </dgm:style>
      </dgm:prSet>
      <dgm:spPr/>
      <dgm:t>
        <a:bodyPr/>
        <a:lstStyle/>
        <a:p>
          <a:pPr rtl="0"/>
          <a:r>
            <a:rPr lang="en-US" sz="1600" b="0" i="1" dirty="0" smtClean="0">
              <a:solidFill>
                <a:schemeClr val="tx1"/>
              </a:solidFill>
            </a:rPr>
            <a:t>Parents, and other family members, are engaged as meaningful partners in the special education process and the education of their child.</a:t>
          </a:r>
          <a:endParaRPr lang="en-US" sz="1600" b="0" dirty="0">
            <a:solidFill>
              <a:schemeClr val="tx1"/>
            </a:solidFill>
          </a:endParaRPr>
        </a:p>
      </dgm:t>
    </dgm:pt>
    <dgm:pt modelId="{84E4CF36-F537-4599-9349-2F31885F2615}" type="parTrans" cxnId="{A6F6812C-CB77-4681-BF01-13094D18D707}">
      <dgm:prSet/>
      <dgm:spPr/>
      <dgm:t>
        <a:bodyPr/>
        <a:lstStyle/>
        <a:p>
          <a:endParaRPr lang="en-US"/>
        </a:p>
      </dgm:t>
    </dgm:pt>
    <dgm:pt modelId="{9C465797-FA05-4712-B3B5-D1A3AAAC118D}" type="sibTrans" cxnId="{A6F6812C-CB77-4681-BF01-13094D18D707}">
      <dgm:prSet/>
      <dgm:spPr/>
      <dgm:t>
        <a:bodyPr/>
        <a:lstStyle/>
        <a:p>
          <a:endParaRPr lang="en-US"/>
        </a:p>
      </dgm:t>
    </dgm:pt>
    <dgm:pt modelId="{8D77F950-5D8A-4BBC-A086-52343D887C89}">
      <dgm:prSet custT="1">
        <dgm:style>
          <a:lnRef idx="2">
            <a:schemeClr val="dk1"/>
          </a:lnRef>
          <a:fillRef idx="1">
            <a:schemeClr val="lt1"/>
          </a:fillRef>
          <a:effectRef idx="0">
            <a:schemeClr val="dk1"/>
          </a:effectRef>
          <a:fontRef idx="minor">
            <a:schemeClr val="dk1"/>
          </a:fontRef>
        </dgm:style>
      </dgm:prSet>
      <dgm:spPr/>
      <dgm:t>
        <a:bodyPr/>
        <a:lstStyle/>
        <a:p>
          <a:pPr rtl="0"/>
          <a:r>
            <a:rPr lang="en-US" sz="1600" i="1" dirty="0" smtClean="0">
              <a:solidFill>
                <a:schemeClr val="tx1"/>
              </a:solidFill>
            </a:rPr>
            <a:t>Teachers design, provide, and assess the effectiveness of specially designed instruction to provide students with disabilities with access to participate and progress in the general education curriculum.</a:t>
          </a:r>
          <a:endParaRPr lang="en-US" sz="1600" dirty="0">
            <a:solidFill>
              <a:schemeClr val="tx1"/>
            </a:solidFill>
          </a:endParaRPr>
        </a:p>
      </dgm:t>
    </dgm:pt>
    <dgm:pt modelId="{72557CB2-901C-48C2-886C-BC3A28741B45}" type="parTrans" cxnId="{2E797798-549F-4AB4-A6FE-3BDB4D81B6E3}">
      <dgm:prSet/>
      <dgm:spPr/>
      <dgm:t>
        <a:bodyPr/>
        <a:lstStyle/>
        <a:p>
          <a:endParaRPr lang="en-US"/>
        </a:p>
      </dgm:t>
    </dgm:pt>
    <dgm:pt modelId="{2F46023B-A307-4B33-BDCD-13431B3DEA3B}" type="sibTrans" cxnId="{2E797798-549F-4AB4-A6FE-3BDB4D81B6E3}">
      <dgm:prSet/>
      <dgm:spPr/>
      <dgm:t>
        <a:bodyPr/>
        <a:lstStyle/>
        <a:p>
          <a:endParaRPr lang="en-US"/>
        </a:p>
      </dgm:t>
    </dgm:pt>
    <dgm:pt modelId="{875873A9-9071-40B2-81A2-A8A431BD331E}">
      <dgm:prSet custT="1">
        <dgm:style>
          <a:lnRef idx="2">
            <a:schemeClr val="dk1"/>
          </a:lnRef>
          <a:fillRef idx="1">
            <a:schemeClr val="lt1"/>
          </a:fillRef>
          <a:effectRef idx="0">
            <a:schemeClr val="dk1"/>
          </a:effectRef>
          <a:fontRef idx="minor">
            <a:schemeClr val="dk1"/>
          </a:fontRef>
        </dgm:style>
      </dgm:prSet>
      <dgm:spPr/>
      <dgm:t>
        <a:bodyPr/>
        <a:lstStyle/>
        <a:p>
          <a:pPr rtl="0"/>
          <a:r>
            <a:rPr lang="en-US" sz="1600" i="1" dirty="0" smtClean="0">
              <a:solidFill>
                <a:schemeClr val="tx1"/>
              </a:solidFill>
            </a:rPr>
            <a:t>Teachers provide research-based instructional teaching and learning strategies and supports for students with disabilities.</a:t>
          </a:r>
          <a:endParaRPr lang="en-US" sz="1600" dirty="0">
            <a:solidFill>
              <a:schemeClr val="tx1"/>
            </a:solidFill>
          </a:endParaRPr>
        </a:p>
      </dgm:t>
    </dgm:pt>
    <dgm:pt modelId="{3E8D8C48-8303-4F01-BC0C-0A73E1D8898D}" type="parTrans" cxnId="{570D0CCB-C903-406A-91A3-189189E9DF2E}">
      <dgm:prSet/>
      <dgm:spPr/>
      <dgm:t>
        <a:bodyPr/>
        <a:lstStyle/>
        <a:p>
          <a:endParaRPr lang="en-US"/>
        </a:p>
      </dgm:t>
    </dgm:pt>
    <dgm:pt modelId="{30A5C4FC-E589-4997-AA6A-27C5DB7AD640}" type="sibTrans" cxnId="{570D0CCB-C903-406A-91A3-189189E9DF2E}">
      <dgm:prSet/>
      <dgm:spPr/>
      <dgm:t>
        <a:bodyPr/>
        <a:lstStyle/>
        <a:p>
          <a:endParaRPr lang="en-US"/>
        </a:p>
      </dgm:t>
    </dgm:pt>
    <dgm:pt modelId="{D79A4830-1489-429D-A147-881709F94CE0}">
      <dgm:prSet custT="1">
        <dgm:style>
          <a:lnRef idx="2">
            <a:schemeClr val="dk1"/>
          </a:lnRef>
          <a:fillRef idx="1">
            <a:schemeClr val="lt1"/>
          </a:fillRef>
          <a:effectRef idx="0">
            <a:schemeClr val="dk1"/>
          </a:effectRef>
          <a:fontRef idx="minor">
            <a:schemeClr val="dk1"/>
          </a:fontRef>
        </dgm:style>
      </dgm:prSet>
      <dgm:spPr/>
      <dgm:t>
        <a:bodyPr/>
        <a:lstStyle/>
        <a:p>
          <a:pPr rtl="0"/>
          <a:r>
            <a:rPr lang="en-US" sz="1600" i="1" dirty="0" smtClean="0">
              <a:solidFill>
                <a:schemeClr val="tx1"/>
              </a:solidFill>
            </a:rPr>
            <a:t>Schools provide multi-tiered systems of behavioral and academic support.</a:t>
          </a:r>
          <a:endParaRPr lang="en-US" sz="1600" dirty="0">
            <a:solidFill>
              <a:schemeClr val="tx1"/>
            </a:solidFill>
          </a:endParaRPr>
        </a:p>
      </dgm:t>
    </dgm:pt>
    <dgm:pt modelId="{2A8A3E14-C5B6-4B9F-BF1E-82FBB7BB9F23}" type="parTrans" cxnId="{5E00E792-BE37-4184-BFFD-33A2F9215BC7}">
      <dgm:prSet/>
      <dgm:spPr/>
      <dgm:t>
        <a:bodyPr/>
        <a:lstStyle/>
        <a:p>
          <a:endParaRPr lang="en-US"/>
        </a:p>
      </dgm:t>
    </dgm:pt>
    <dgm:pt modelId="{16A77989-3C40-444A-A89D-F0564BB9824D}" type="sibTrans" cxnId="{5E00E792-BE37-4184-BFFD-33A2F9215BC7}">
      <dgm:prSet/>
      <dgm:spPr/>
      <dgm:t>
        <a:bodyPr/>
        <a:lstStyle/>
        <a:p>
          <a:endParaRPr lang="en-US"/>
        </a:p>
      </dgm:t>
    </dgm:pt>
    <dgm:pt modelId="{EB88EC32-C065-44AE-96D6-5937B6EE6D40}">
      <dgm:prSet custT="1">
        <dgm:style>
          <a:lnRef idx="2">
            <a:schemeClr val="dk1"/>
          </a:lnRef>
          <a:fillRef idx="1">
            <a:schemeClr val="lt1"/>
          </a:fillRef>
          <a:effectRef idx="0">
            <a:schemeClr val="dk1"/>
          </a:effectRef>
          <a:fontRef idx="minor">
            <a:schemeClr val="dk1"/>
          </a:fontRef>
        </dgm:style>
      </dgm:prSet>
      <dgm:spPr/>
      <dgm:t>
        <a:bodyPr/>
        <a:lstStyle/>
        <a:p>
          <a:pPr rtl="0"/>
          <a:r>
            <a:rPr lang="en-US" sz="1600" i="1" dirty="0" smtClean="0">
              <a:solidFill>
                <a:schemeClr val="tx1"/>
              </a:solidFill>
            </a:rPr>
            <a:t>Schools provide high quality inclusive programs and activities.</a:t>
          </a:r>
          <a:endParaRPr lang="en-US" sz="1600" dirty="0">
            <a:solidFill>
              <a:schemeClr val="tx1"/>
            </a:solidFill>
          </a:endParaRPr>
        </a:p>
      </dgm:t>
    </dgm:pt>
    <dgm:pt modelId="{8FAC4166-6676-406E-BB52-2536458E6CB3}" type="parTrans" cxnId="{24EBE23D-68A6-432B-BCA4-FF0A485F8455}">
      <dgm:prSet/>
      <dgm:spPr/>
      <dgm:t>
        <a:bodyPr/>
        <a:lstStyle/>
        <a:p>
          <a:endParaRPr lang="en-US"/>
        </a:p>
      </dgm:t>
    </dgm:pt>
    <dgm:pt modelId="{43E704A1-C4AB-42ED-A938-E2B7D27C4381}" type="sibTrans" cxnId="{24EBE23D-68A6-432B-BCA4-FF0A485F8455}">
      <dgm:prSet/>
      <dgm:spPr/>
      <dgm:t>
        <a:bodyPr/>
        <a:lstStyle/>
        <a:p>
          <a:endParaRPr lang="en-US"/>
        </a:p>
      </dgm:t>
    </dgm:pt>
    <dgm:pt modelId="{29A57A36-4DB9-4299-AEA7-04925FC710BA}">
      <dgm:prSet custT="1">
        <dgm:style>
          <a:lnRef idx="2">
            <a:schemeClr val="dk1"/>
          </a:lnRef>
          <a:fillRef idx="1">
            <a:schemeClr val="lt1"/>
          </a:fillRef>
          <a:effectRef idx="0">
            <a:schemeClr val="dk1"/>
          </a:effectRef>
          <a:fontRef idx="minor">
            <a:schemeClr val="dk1"/>
          </a:fontRef>
        </dgm:style>
      </dgm:prSet>
      <dgm:spPr/>
      <dgm:t>
        <a:bodyPr/>
        <a:lstStyle/>
        <a:p>
          <a:pPr rtl="0"/>
          <a:r>
            <a:rPr lang="en-US" sz="1600" i="1" dirty="0" smtClean="0">
              <a:solidFill>
                <a:schemeClr val="tx1"/>
              </a:solidFill>
            </a:rPr>
            <a:t>Schools provide appropriate instruction for students with disabilities in career development and opportunities to participate in work-based learning.</a:t>
          </a:r>
          <a:endParaRPr lang="en-US" sz="1600" dirty="0">
            <a:solidFill>
              <a:schemeClr val="tx1"/>
            </a:solidFill>
          </a:endParaRPr>
        </a:p>
      </dgm:t>
    </dgm:pt>
    <dgm:pt modelId="{E7AF6858-64A1-4580-9969-4840EEF00B87}" type="parTrans" cxnId="{5486C399-5C8B-42AA-8858-B2CB840FDBD9}">
      <dgm:prSet/>
      <dgm:spPr/>
      <dgm:t>
        <a:bodyPr/>
        <a:lstStyle/>
        <a:p>
          <a:endParaRPr lang="en-US"/>
        </a:p>
      </dgm:t>
    </dgm:pt>
    <dgm:pt modelId="{84752EF8-5FF3-4FAC-A02B-8DE9D87F907D}" type="sibTrans" cxnId="{5486C399-5C8B-42AA-8858-B2CB840FDBD9}">
      <dgm:prSet/>
      <dgm:spPr/>
      <dgm:t>
        <a:bodyPr/>
        <a:lstStyle/>
        <a:p>
          <a:endParaRPr lang="en-US"/>
        </a:p>
      </dgm:t>
    </dgm:pt>
    <dgm:pt modelId="{C27C3F00-8697-4B23-900E-877BEA4FF505}" type="pres">
      <dgm:prSet presAssocID="{8F145775-9D2F-4852-B575-85D58FD3B77E}" presName="Name0" presStyleCnt="0">
        <dgm:presLayoutVars>
          <dgm:chMax val="7"/>
          <dgm:chPref val="7"/>
          <dgm:dir/>
        </dgm:presLayoutVars>
      </dgm:prSet>
      <dgm:spPr/>
      <dgm:t>
        <a:bodyPr/>
        <a:lstStyle/>
        <a:p>
          <a:endParaRPr lang="en-US"/>
        </a:p>
      </dgm:t>
    </dgm:pt>
    <dgm:pt modelId="{F2216229-945F-42A2-BE51-453E8704C0B7}" type="pres">
      <dgm:prSet presAssocID="{8F145775-9D2F-4852-B575-85D58FD3B77E}" presName="Name1" presStyleCnt="0"/>
      <dgm:spPr/>
    </dgm:pt>
    <dgm:pt modelId="{3C6F7DE3-8AE0-484C-8613-AAAEC8B0142F}" type="pres">
      <dgm:prSet presAssocID="{8F145775-9D2F-4852-B575-85D58FD3B77E}" presName="cycle" presStyleCnt="0"/>
      <dgm:spPr/>
    </dgm:pt>
    <dgm:pt modelId="{AFD1F6D2-F4EF-4EE3-AE9A-FAF8270B9572}" type="pres">
      <dgm:prSet presAssocID="{8F145775-9D2F-4852-B575-85D58FD3B77E}" presName="srcNode" presStyleLbl="node1" presStyleIdx="0" presStyleCnt="7"/>
      <dgm:spPr/>
    </dgm:pt>
    <dgm:pt modelId="{3D0566F2-7C76-4BF9-A82E-15E44B8CD73E}" type="pres">
      <dgm:prSet presAssocID="{8F145775-9D2F-4852-B575-85D58FD3B77E}" presName="conn" presStyleLbl="parChTrans1D2" presStyleIdx="0" presStyleCnt="1"/>
      <dgm:spPr/>
      <dgm:t>
        <a:bodyPr/>
        <a:lstStyle/>
        <a:p>
          <a:endParaRPr lang="en-US"/>
        </a:p>
      </dgm:t>
    </dgm:pt>
    <dgm:pt modelId="{0CFD6CC9-E4DE-4C35-A0EE-EDEF6BC04AAC}" type="pres">
      <dgm:prSet presAssocID="{8F145775-9D2F-4852-B575-85D58FD3B77E}" presName="extraNode" presStyleLbl="node1" presStyleIdx="0" presStyleCnt="7"/>
      <dgm:spPr/>
    </dgm:pt>
    <dgm:pt modelId="{0C03F195-42A2-4F98-A2CC-B9DDA23C3379}" type="pres">
      <dgm:prSet presAssocID="{8F145775-9D2F-4852-B575-85D58FD3B77E}" presName="dstNode" presStyleLbl="node1" presStyleIdx="0" presStyleCnt="7"/>
      <dgm:spPr/>
    </dgm:pt>
    <dgm:pt modelId="{9711BABB-0CF8-4FB2-BC88-AF6702A6BE8D}" type="pres">
      <dgm:prSet presAssocID="{523B6CB9-6EDB-4B35-AD75-CB272BAD360E}" presName="text_1" presStyleLbl="node1" presStyleIdx="0" presStyleCnt="7" custScaleY="133397">
        <dgm:presLayoutVars>
          <dgm:bulletEnabled val="1"/>
        </dgm:presLayoutVars>
      </dgm:prSet>
      <dgm:spPr/>
      <dgm:t>
        <a:bodyPr/>
        <a:lstStyle/>
        <a:p>
          <a:endParaRPr lang="en-US"/>
        </a:p>
      </dgm:t>
    </dgm:pt>
    <dgm:pt modelId="{F6ABC75D-1217-45F4-A388-837EB9BB51CD}" type="pres">
      <dgm:prSet presAssocID="{523B6CB9-6EDB-4B35-AD75-CB272BAD360E}" presName="accent_1" presStyleCnt="0"/>
      <dgm:spPr/>
    </dgm:pt>
    <dgm:pt modelId="{9AADCBF4-8EB3-4244-97FE-EA608196CB75}" type="pres">
      <dgm:prSet presAssocID="{523B6CB9-6EDB-4B35-AD75-CB272BAD360E}" presName="accentRepeatNode" presStyleLbl="solidFgAcc1" presStyleIdx="0" presStyleCnt="7"/>
      <dgm:spPr/>
    </dgm:pt>
    <dgm:pt modelId="{5C61B402-2BFD-4C07-B7EE-9F4A13B4812D}" type="pres">
      <dgm:prSet presAssocID="{6462FBE9-16DA-4851-93FC-116B2748F988}" presName="text_2" presStyleLbl="node1" presStyleIdx="1" presStyleCnt="7" custScaleY="133436">
        <dgm:presLayoutVars>
          <dgm:bulletEnabled val="1"/>
        </dgm:presLayoutVars>
      </dgm:prSet>
      <dgm:spPr/>
      <dgm:t>
        <a:bodyPr/>
        <a:lstStyle/>
        <a:p>
          <a:endParaRPr lang="en-US"/>
        </a:p>
      </dgm:t>
    </dgm:pt>
    <dgm:pt modelId="{DA4E9993-77A4-4A29-8C72-CEAFD411A4AE}" type="pres">
      <dgm:prSet presAssocID="{6462FBE9-16DA-4851-93FC-116B2748F988}" presName="accent_2" presStyleCnt="0"/>
      <dgm:spPr/>
    </dgm:pt>
    <dgm:pt modelId="{CCC59D65-DF42-4394-93F1-31F44BC20D7E}" type="pres">
      <dgm:prSet presAssocID="{6462FBE9-16DA-4851-93FC-116B2748F988}" presName="accentRepeatNode" presStyleLbl="solidFgAcc1" presStyleIdx="1" presStyleCnt="7"/>
      <dgm:spPr/>
    </dgm:pt>
    <dgm:pt modelId="{7B9F02DA-77F6-4E30-8346-5A7F33B576C8}" type="pres">
      <dgm:prSet presAssocID="{8D77F950-5D8A-4BBC-A086-52343D887C89}" presName="text_3" presStyleLbl="node1" presStyleIdx="2" presStyleCnt="7" custScaleY="133295">
        <dgm:presLayoutVars>
          <dgm:bulletEnabled val="1"/>
        </dgm:presLayoutVars>
      </dgm:prSet>
      <dgm:spPr/>
      <dgm:t>
        <a:bodyPr/>
        <a:lstStyle/>
        <a:p>
          <a:endParaRPr lang="en-US"/>
        </a:p>
      </dgm:t>
    </dgm:pt>
    <dgm:pt modelId="{623788A9-40F8-453F-81FC-F0FEC23B1854}" type="pres">
      <dgm:prSet presAssocID="{8D77F950-5D8A-4BBC-A086-52343D887C89}" presName="accent_3" presStyleCnt="0"/>
      <dgm:spPr/>
    </dgm:pt>
    <dgm:pt modelId="{6164C53A-4E96-4182-8EC3-311226D2E8B0}" type="pres">
      <dgm:prSet presAssocID="{8D77F950-5D8A-4BBC-A086-52343D887C89}" presName="accentRepeatNode" presStyleLbl="solidFgAcc1" presStyleIdx="2" presStyleCnt="7"/>
      <dgm:spPr/>
    </dgm:pt>
    <dgm:pt modelId="{01C83014-A6B9-46B5-807F-26436B649948}" type="pres">
      <dgm:prSet presAssocID="{875873A9-9071-40B2-81A2-A8A431BD331E}" presName="text_4" presStyleLbl="node1" presStyleIdx="3" presStyleCnt="7" custScaleY="133376">
        <dgm:presLayoutVars>
          <dgm:bulletEnabled val="1"/>
        </dgm:presLayoutVars>
      </dgm:prSet>
      <dgm:spPr/>
      <dgm:t>
        <a:bodyPr/>
        <a:lstStyle/>
        <a:p>
          <a:endParaRPr lang="en-US"/>
        </a:p>
      </dgm:t>
    </dgm:pt>
    <dgm:pt modelId="{24DDC36B-DAE2-46EC-985C-0FC772C08F90}" type="pres">
      <dgm:prSet presAssocID="{875873A9-9071-40B2-81A2-A8A431BD331E}" presName="accent_4" presStyleCnt="0"/>
      <dgm:spPr/>
    </dgm:pt>
    <dgm:pt modelId="{D21EECDB-8F18-489D-98A7-C0FE6D4EA865}" type="pres">
      <dgm:prSet presAssocID="{875873A9-9071-40B2-81A2-A8A431BD331E}" presName="accentRepeatNode" presStyleLbl="solidFgAcc1" presStyleIdx="3" presStyleCnt="7"/>
      <dgm:spPr/>
    </dgm:pt>
    <dgm:pt modelId="{B96CBF7D-B64A-4811-8955-1D1B8BA7783F}" type="pres">
      <dgm:prSet presAssocID="{D79A4830-1489-429D-A147-881709F94CE0}" presName="text_5" presStyleLbl="node1" presStyleIdx="4" presStyleCnt="7" custScaleY="133456">
        <dgm:presLayoutVars>
          <dgm:bulletEnabled val="1"/>
        </dgm:presLayoutVars>
      </dgm:prSet>
      <dgm:spPr/>
      <dgm:t>
        <a:bodyPr/>
        <a:lstStyle/>
        <a:p>
          <a:endParaRPr lang="en-US"/>
        </a:p>
      </dgm:t>
    </dgm:pt>
    <dgm:pt modelId="{928BFF0C-4E68-4F5A-A5FE-CD459DC71DCF}" type="pres">
      <dgm:prSet presAssocID="{D79A4830-1489-429D-A147-881709F94CE0}" presName="accent_5" presStyleCnt="0"/>
      <dgm:spPr/>
    </dgm:pt>
    <dgm:pt modelId="{EE727D00-0071-4C7F-8EDD-17ED165C608F}" type="pres">
      <dgm:prSet presAssocID="{D79A4830-1489-429D-A147-881709F94CE0}" presName="accentRepeatNode" presStyleLbl="solidFgAcc1" presStyleIdx="4" presStyleCnt="7"/>
      <dgm:spPr/>
    </dgm:pt>
    <dgm:pt modelId="{B2BE871D-CC3B-4CBD-A703-9926E724DCEB}" type="pres">
      <dgm:prSet presAssocID="{EB88EC32-C065-44AE-96D6-5937B6EE6D40}" presName="text_6" presStyleLbl="node1" presStyleIdx="5" presStyleCnt="7" custScaleY="133316">
        <dgm:presLayoutVars>
          <dgm:bulletEnabled val="1"/>
        </dgm:presLayoutVars>
      </dgm:prSet>
      <dgm:spPr/>
      <dgm:t>
        <a:bodyPr/>
        <a:lstStyle/>
        <a:p>
          <a:endParaRPr lang="en-US"/>
        </a:p>
      </dgm:t>
    </dgm:pt>
    <dgm:pt modelId="{A0C9AC3F-5675-4C3A-B25A-8B23CB850B33}" type="pres">
      <dgm:prSet presAssocID="{EB88EC32-C065-44AE-96D6-5937B6EE6D40}" presName="accent_6" presStyleCnt="0"/>
      <dgm:spPr/>
    </dgm:pt>
    <dgm:pt modelId="{B2610770-32C3-4E2B-BAA3-50A4394854C8}" type="pres">
      <dgm:prSet presAssocID="{EB88EC32-C065-44AE-96D6-5937B6EE6D40}" presName="accentRepeatNode" presStyleLbl="solidFgAcc1" presStyleIdx="5" presStyleCnt="7"/>
      <dgm:spPr/>
    </dgm:pt>
    <dgm:pt modelId="{08A2FD41-A2AA-4BA7-BBEF-760FBC18A65C}" type="pres">
      <dgm:prSet presAssocID="{29A57A36-4DB9-4299-AEA7-04925FC710BA}" presName="text_7" presStyleLbl="node1" presStyleIdx="6" presStyleCnt="7" custScaleY="133395">
        <dgm:presLayoutVars>
          <dgm:bulletEnabled val="1"/>
        </dgm:presLayoutVars>
      </dgm:prSet>
      <dgm:spPr/>
      <dgm:t>
        <a:bodyPr/>
        <a:lstStyle/>
        <a:p>
          <a:endParaRPr lang="en-US"/>
        </a:p>
      </dgm:t>
    </dgm:pt>
    <dgm:pt modelId="{37673776-76C8-4485-8A63-4D580F6DD598}" type="pres">
      <dgm:prSet presAssocID="{29A57A36-4DB9-4299-AEA7-04925FC710BA}" presName="accent_7" presStyleCnt="0"/>
      <dgm:spPr/>
    </dgm:pt>
    <dgm:pt modelId="{7133369F-84F3-4C6B-9F4B-D5BB549A7730}" type="pres">
      <dgm:prSet presAssocID="{29A57A36-4DB9-4299-AEA7-04925FC710BA}" presName="accentRepeatNode" presStyleLbl="solidFgAcc1" presStyleIdx="6" presStyleCnt="7"/>
      <dgm:spPr/>
    </dgm:pt>
  </dgm:ptLst>
  <dgm:cxnLst>
    <dgm:cxn modelId="{837C0608-8E36-4B0B-AA6B-0558CAEB58AA}" type="presOf" srcId="{6462FBE9-16DA-4851-93FC-116B2748F988}" destId="{5C61B402-2BFD-4C07-B7EE-9F4A13B4812D}" srcOrd="0" destOrd="0" presId="urn:microsoft.com/office/officeart/2008/layout/VerticalCurvedList"/>
    <dgm:cxn modelId="{24EBE23D-68A6-432B-BCA4-FF0A485F8455}" srcId="{8F145775-9D2F-4852-B575-85D58FD3B77E}" destId="{EB88EC32-C065-44AE-96D6-5937B6EE6D40}" srcOrd="5" destOrd="0" parTransId="{8FAC4166-6676-406E-BB52-2536458E6CB3}" sibTransId="{43E704A1-C4AB-42ED-A938-E2B7D27C4381}"/>
    <dgm:cxn modelId="{6A45CC4A-888C-4C71-8962-5764382BD24C}" type="presOf" srcId="{EB88EC32-C065-44AE-96D6-5937B6EE6D40}" destId="{B2BE871D-CC3B-4CBD-A703-9926E724DCEB}" srcOrd="0" destOrd="0" presId="urn:microsoft.com/office/officeart/2008/layout/VerticalCurvedList"/>
    <dgm:cxn modelId="{C7201FB2-1BB1-4690-9E5A-127EDA21D2DC}" type="presOf" srcId="{8F145775-9D2F-4852-B575-85D58FD3B77E}" destId="{C27C3F00-8697-4B23-900E-877BEA4FF505}" srcOrd="0" destOrd="0" presId="urn:microsoft.com/office/officeart/2008/layout/VerticalCurvedList"/>
    <dgm:cxn modelId="{0F740810-5963-44BF-89B0-F1F18A3BCC96}" type="presOf" srcId="{29A57A36-4DB9-4299-AEA7-04925FC710BA}" destId="{08A2FD41-A2AA-4BA7-BBEF-760FBC18A65C}" srcOrd="0" destOrd="0" presId="urn:microsoft.com/office/officeart/2008/layout/VerticalCurvedList"/>
    <dgm:cxn modelId="{A5CD27E0-704B-4BBF-B392-51301ED2ADC5}" type="presOf" srcId="{D79A4830-1489-429D-A147-881709F94CE0}" destId="{B96CBF7D-B64A-4811-8955-1D1B8BA7783F}" srcOrd="0" destOrd="0" presId="urn:microsoft.com/office/officeart/2008/layout/VerticalCurvedList"/>
    <dgm:cxn modelId="{1FE3EE60-C896-4505-B356-FBC1CEB344DC}" type="presOf" srcId="{E313DC46-D7B0-44F3-8166-E0253FF47254}" destId="{3D0566F2-7C76-4BF9-A82E-15E44B8CD73E}" srcOrd="0" destOrd="0" presId="urn:microsoft.com/office/officeart/2008/layout/VerticalCurvedList"/>
    <dgm:cxn modelId="{5F7F7E58-7D53-4B3D-8598-9F2F4E974AA2}" type="presOf" srcId="{8D77F950-5D8A-4BBC-A086-52343D887C89}" destId="{7B9F02DA-77F6-4E30-8346-5A7F33B576C8}" srcOrd="0" destOrd="0" presId="urn:microsoft.com/office/officeart/2008/layout/VerticalCurvedList"/>
    <dgm:cxn modelId="{10E4B3AB-E718-4C4A-AD45-DC75944F0D04}" srcId="{8F145775-9D2F-4852-B575-85D58FD3B77E}" destId="{523B6CB9-6EDB-4B35-AD75-CB272BAD360E}" srcOrd="0" destOrd="0" parTransId="{D9F0E394-27A8-4B2E-ACDB-C8710552EAF8}" sibTransId="{E313DC46-D7B0-44F3-8166-E0253FF47254}"/>
    <dgm:cxn modelId="{5486C399-5C8B-42AA-8858-B2CB840FDBD9}" srcId="{8F145775-9D2F-4852-B575-85D58FD3B77E}" destId="{29A57A36-4DB9-4299-AEA7-04925FC710BA}" srcOrd="6" destOrd="0" parTransId="{E7AF6858-64A1-4580-9969-4840EEF00B87}" sibTransId="{84752EF8-5FF3-4FAC-A02B-8DE9D87F907D}"/>
    <dgm:cxn modelId="{E61969DD-1232-43CD-B312-61E985B4603B}" type="presOf" srcId="{523B6CB9-6EDB-4B35-AD75-CB272BAD360E}" destId="{9711BABB-0CF8-4FB2-BC88-AF6702A6BE8D}" srcOrd="0" destOrd="0" presId="urn:microsoft.com/office/officeart/2008/layout/VerticalCurvedList"/>
    <dgm:cxn modelId="{A6F6812C-CB77-4681-BF01-13094D18D707}" srcId="{8F145775-9D2F-4852-B575-85D58FD3B77E}" destId="{6462FBE9-16DA-4851-93FC-116B2748F988}" srcOrd="1" destOrd="0" parTransId="{84E4CF36-F537-4599-9349-2F31885F2615}" sibTransId="{9C465797-FA05-4712-B3B5-D1A3AAAC118D}"/>
    <dgm:cxn modelId="{570D0CCB-C903-406A-91A3-189189E9DF2E}" srcId="{8F145775-9D2F-4852-B575-85D58FD3B77E}" destId="{875873A9-9071-40B2-81A2-A8A431BD331E}" srcOrd="3" destOrd="0" parTransId="{3E8D8C48-8303-4F01-BC0C-0A73E1D8898D}" sibTransId="{30A5C4FC-E589-4997-AA6A-27C5DB7AD640}"/>
    <dgm:cxn modelId="{5E00E792-BE37-4184-BFFD-33A2F9215BC7}" srcId="{8F145775-9D2F-4852-B575-85D58FD3B77E}" destId="{D79A4830-1489-429D-A147-881709F94CE0}" srcOrd="4" destOrd="0" parTransId="{2A8A3E14-C5B6-4B9F-BF1E-82FBB7BB9F23}" sibTransId="{16A77989-3C40-444A-A89D-F0564BB9824D}"/>
    <dgm:cxn modelId="{B4FE0162-1219-43C1-B98D-D7F7526A33E5}" type="presOf" srcId="{875873A9-9071-40B2-81A2-A8A431BD331E}" destId="{01C83014-A6B9-46B5-807F-26436B649948}" srcOrd="0" destOrd="0" presId="urn:microsoft.com/office/officeart/2008/layout/VerticalCurvedList"/>
    <dgm:cxn modelId="{2E797798-549F-4AB4-A6FE-3BDB4D81B6E3}" srcId="{8F145775-9D2F-4852-B575-85D58FD3B77E}" destId="{8D77F950-5D8A-4BBC-A086-52343D887C89}" srcOrd="2" destOrd="0" parTransId="{72557CB2-901C-48C2-886C-BC3A28741B45}" sibTransId="{2F46023B-A307-4B33-BDCD-13431B3DEA3B}"/>
    <dgm:cxn modelId="{F31BB3DC-A911-4620-AF8A-ECE64C1B0271}" type="presParOf" srcId="{C27C3F00-8697-4B23-900E-877BEA4FF505}" destId="{F2216229-945F-42A2-BE51-453E8704C0B7}" srcOrd="0" destOrd="0" presId="urn:microsoft.com/office/officeart/2008/layout/VerticalCurvedList"/>
    <dgm:cxn modelId="{0FD16B57-FF66-4E41-A773-24443621DC49}" type="presParOf" srcId="{F2216229-945F-42A2-BE51-453E8704C0B7}" destId="{3C6F7DE3-8AE0-484C-8613-AAAEC8B0142F}" srcOrd="0" destOrd="0" presId="urn:microsoft.com/office/officeart/2008/layout/VerticalCurvedList"/>
    <dgm:cxn modelId="{C4BB59A7-1D86-41FE-A017-9CE83420ABEB}" type="presParOf" srcId="{3C6F7DE3-8AE0-484C-8613-AAAEC8B0142F}" destId="{AFD1F6D2-F4EF-4EE3-AE9A-FAF8270B9572}" srcOrd="0" destOrd="0" presId="urn:microsoft.com/office/officeart/2008/layout/VerticalCurvedList"/>
    <dgm:cxn modelId="{4E7E198C-6485-4F57-9094-DFAD1208DE3D}" type="presParOf" srcId="{3C6F7DE3-8AE0-484C-8613-AAAEC8B0142F}" destId="{3D0566F2-7C76-4BF9-A82E-15E44B8CD73E}" srcOrd="1" destOrd="0" presId="urn:microsoft.com/office/officeart/2008/layout/VerticalCurvedList"/>
    <dgm:cxn modelId="{719AF1F5-ECFC-4B50-BE70-94B23FE8F179}" type="presParOf" srcId="{3C6F7DE3-8AE0-484C-8613-AAAEC8B0142F}" destId="{0CFD6CC9-E4DE-4C35-A0EE-EDEF6BC04AAC}" srcOrd="2" destOrd="0" presId="urn:microsoft.com/office/officeart/2008/layout/VerticalCurvedList"/>
    <dgm:cxn modelId="{2093E5C5-356B-45FB-8048-BE89A56053D7}" type="presParOf" srcId="{3C6F7DE3-8AE0-484C-8613-AAAEC8B0142F}" destId="{0C03F195-42A2-4F98-A2CC-B9DDA23C3379}" srcOrd="3" destOrd="0" presId="urn:microsoft.com/office/officeart/2008/layout/VerticalCurvedList"/>
    <dgm:cxn modelId="{54859D56-D3D7-4910-9B47-7B49A20D1716}" type="presParOf" srcId="{F2216229-945F-42A2-BE51-453E8704C0B7}" destId="{9711BABB-0CF8-4FB2-BC88-AF6702A6BE8D}" srcOrd="1" destOrd="0" presId="urn:microsoft.com/office/officeart/2008/layout/VerticalCurvedList"/>
    <dgm:cxn modelId="{40C7ED45-BFA5-413A-A801-6BB8549683B4}" type="presParOf" srcId="{F2216229-945F-42A2-BE51-453E8704C0B7}" destId="{F6ABC75D-1217-45F4-A388-837EB9BB51CD}" srcOrd="2" destOrd="0" presId="urn:microsoft.com/office/officeart/2008/layout/VerticalCurvedList"/>
    <dgm:cxn modelId="{90002225-9959-4874-B00F-5E402B927664}" type="presParOf" srcId="{F6ABC75D-1217-45F4-A388-837EB9BB51CD}" destId="{9AADCBF4-8EB3-4244-97FE-EA608196CB75}" srcOrd="0" destOrd="0" presId="urn:microsoft.com/office/officeart/2008/layout/VerticalCurvedList"/>
    <dgm:cxn modelId="{10408967-FFAC-4814-B1B1-0953AEBC359E}" type="presParOf" srcId="{F2216229-945F-42A2-BE51-453E8704C0B7}" destId="{5C61B402-2BFD-4C07-B7EE-9F4A13B4812D}" srcOrd="3" destOrd="0" presId="urn:microsoft.com/office/officeart/2008/layout/VerticalCurvedList"/>
    <dgm:cxn modelId="{E392028F-763B-4AA9-8281-CB13B150211E}" type="presParOf" srcId="{F2216229-945F-42A2-BE51-453E8704C0B7}" destId="{DA4E9993-77A4-4A29-8C72-CEAFD411A4AE}" srcOrd="4" destOrd="0" presId="urn:microsoft.com/office/officeart/2008/layout/VerticalCurvedList"/>
    <dgm:cxn modelId="{D072987F-5FEA-4081-8FEC-625A075D4C4E}" type="presParOf" srcId="{DA4E9993-77A4-4A29-8C72-CEAFD411A4AE}" destId="{CCC59D65-DF42-4394-93F1-31F44BC20D7E}" srcOrd="0" destOrd="0" presId="urn:microsoft.com/office/officeart/2008/layout/VerticalCurvedList"/>
    <dgm:cxn modelId="{130E56F4-F7F2-4153-8C63-515884E9E1DB}" type="presParOf" srcId="{F2216229-945F-42A2-BE51-453E8704C0B7}" destId="{7B9F02DA-77F6-4E30-8346-5A7F33B576C8}" srcOrd="5" destOrd="0" presId="urn:microsoft.com/office/officeart/2008/layout/VerticalCurvedList"/>
    <dgm:cxn modelId="{3E000E75-C61D-4392-857D-0F312149307D}" type="presParOf" srcId="{F2216229-945F-42A2-BE51-453E8704C0B7}" destId="{623788A9-40F8-453F-81FC-F0FEC23B1854}" srcOrd="6" destOrd="0" presId="urn:microsoft.com/office/officeart/2008/layout/VerticalCurvedList"/>
    <dgm:cxn modelId="{BD08B561-A2C7-42D0-99A3-83DF5B373A2C}" type="presParOf" srcId="{623788A9-40F8-453F-81FC-F0FEC23B1854}" destId="{6164C53A-4E96-4182-8EC3-311226D2E8B0}" srcOrd="0" destOrd="0" presId="urn:microsoft.com/office/officeart/2008/layout/VerticalCurvedList"/>
    <dgm:cxn modelId="{470BE38F-6EE2-436F-B6D5-78C7C144B6A0}" type="presParOf" srcId="{F2216229-945F-42A2-BE51-453E8704C0B7}" destId="{01C83014-A6B9-46B5-807F-26436B649948}" srcOrd="7" destOrd="0" presId="urn:microsoft.com/office/officeart/2008/layout/VerticalCurvedList"/>
    <dgm:cxn modelId="{9A1EDEE3-431C-45E0-8643-B59D95833E39}" type="presParOf" srcId="{F2216229-945F-42A2-BE51-453E8704C0B7}" destId="{24DDC36B-DAE2-46EC-985C-0FC772C08F90}" srcOrd="8" destOrd="0" presId="urn:microsoft.com/office/officeart/2008/layout/VerticalCurvedList"/>
    <dgm:cxn modelId="{9A35F85C-01AE-4B5A-93FF-82C99D5EDEC7}" type="presParOf" srcId="{24DDC36B-DAE2-46EC-985C-0FC772C08F90}" destId="{D21EECDB-8F18-489D-98A7-C0FE6D4EA865}" srcOrd="0" destOrd="0" presId="urn:microsoft.com/office/officeart/2008/layout/VerticalCurvedList"/>
    <dgm:cxn modelId="{61C7C376-CB6F-413A-BEAD-3D6698F1CE02}" type="presParOf" srcId="{F2216229-945F-42A2-BE51-453E8704C0B7}" destId="{B96CBF7D-B64A-4811-8955-1D1B8BA7783F}" srcOrd="9" destOrd="0" presId="urn:microsoft.com/office/officeart/2008/layout/VerticalCurvedList"/>
    <dgm:cxn modelId="{DA039D70-CEEF-44DB-97DC-5B1E44CF69C5}" type="presParOf" srcId="{F2216229-945F-42A2-BE51-453E8704C0B7}" destId="{928BFF0C-4E68-4F5A-A5FE-CD459DC71DCF}" srcOrd="10" destOrd="0" presId="urn:microsoft.com/office/officeart/2008/layout/VerticalCurvedList"/>
    <dgm:cxn modelId="{FA8B68E7-D0DB-4938-967D-876A8897A16B}" type="presParOf" srcId="{928BFF0C-4E68-4F5A-A5FE-CD459DC71DCF}" destId="{EE727D00-0071-4C7F-8EDD-17ED165C608F}" srcOrd="0" destOrd="0" presId="urn:microsoft.com/office/officeart/2008/layout/VerticalCurvedList"/>
    <dgm:cxn modelId="{44930895-0D3B-4900-A896-E84C0D7180DC}" type="presParOf" srcId="{F2216229-945F-42A2-BE51-453E8704C0B7}" destId="{B2BE871D-CC3B-4CBD-A703-9926E724DCEB}" srcOrd="11" destOrd="0" presId="urn:microsoft.com/office/officeart/2008/layout/VerticalCurvedList"/>
    <dgm:cxn modelId="{4EA43825-EBD2-4591-8B3C-5C1C6B72DAEB}" type="presParOf" srcId="{F2216229-945F-42A2-BE51-453E8704C0B7}" destId="{A0C9AC3F-5675-4C3A-B25A-8B23CB850B33}" srcOrd="12" destOrd="0" presId="urn:microsoft.com/office/officeart/2008/layout/VerticalCurvedList"/>
    <dgm:cxn modelId="{055FBBCD-EBA6-4450-9232-D861D754CADD}" type="presParOf" srcId="{A0C9AC3F-5675-4C3A-B25A-8B23CB850B33}" destId="{B2610770-32C3-4E2B-BAA3-50A4394854C8}" srcOrd="0" destOrd="0" presId="urn:microsoft.com/office/officeart/2008/layout/VerticalCurvedList"/>
    <dgm:cxn modelId="{B528456B-5F5E-4FDB-BAAA-A82DAED4508F}" type="presParOf" srcId="{F2216229-945F-42A2-BE51-453E8704C0B7}" destId="{08A2FD41-A2AA-4BA7-BBEF-760FBC18A65C}" srcOrd="13" destOrd="0" presId="urn:microsoft.com/office/officeart/2008/layout/VerticalCurvedList"/>
    <dgm:cxn modelId="{5275B501-1ED9-47DC-B314-862BD88D78BA}" type="presParOf" srcId="{F2216229-945F-42A2-BE51-453E8704C0B7}" destId="{37673776-76C8-4485-8A63-4D580F6DD598}" srcOrd="14" destOrd="0" presId="urn:microsoft.com/office/officeart/2008/layout/VerticalCurvedList"/>
    <dgm:cxn modelId="{85CBA125-FBB6-486A-85B1-86195E92DE77}" type="presParOf" srcId="{37673776-76C8-4485-8A63-4D580F6DD598}" destId="{7133369F-84F3-4C6B-9F4B-D5BB549A773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D62698-C82F-4162-B306-4BEB22AEE9CA}" type="doc">
      <dgm:prSet loTypeId="urn:microsoft.com/office/officeart/2005/8/layout/vList5" loCatId="list" qsTypeId="urn:microsoft.com/office/officeart/2005/8/quickstyle/simple1" qsCatId="simple" csTypeId="urn:microsoft.com/office/officeart/2005/8/colors/accent1_1" csCatId="accent1"/>
      <dgm:spPr/>
      <dgm:t>
        <a:bodyPr/>
        <a:lstStyle/>
        <a:p>
          <a:endParaRPr lang="en-US"/>
        </a:p>
      </dgm:t>
    </dgm:pt>
    <dgm:pt modelId="{46ACA56D-A0BF-446A-89BD-C4CD139FC15A}">
      <dgm:prSet/>
      <dgm:spPr/>
      <dgm:t>
        <a:bodyPr/>
        <a:lstStyle/>
        <a:p>
          <a:pPr rtl="0"/>
          <a:r>
            <a:rPr lang="en-US" i="1" dirty="0" smtClean="0"/>
            <a:t>This is evident when: </a:t>
          </a:r>
          <a:endParaRPr lang="en-US" dirty="0"/>
        </a:p>
      </dgm:t>
    </dgm:pt>
    <dgm:pt modelId="{4E998EA8-11A5-4AC6-9A6C-D12F29708A12}" type="parTrans" cxnId="{F9ECA5E3-5D5B-4E50-B84C-9B9C108B4FBD}">
      <dgm:prSet/>
      <dgm:spPr/>
      <dgm:t>
        <a:bodyPr/>
        <a:lstStyle/>
        <a:p>
          <a:endParaRPr lang="en-US"/>
        </a:p>
      </dgm:t>
    </dgm:pt>
    <dgm:pt modelId="{DCBCEF84-6063-4E3D-8B63-D86523981583}" type="sibTrans" cxnId="{F9ECA5E3-5D5B-4E50-B84C-9B9C108B4FBD}">
      <dgm:prSet/>
      <dgm:spPr/>
      <dgm:t>
        <a:bodyPr/>
        <a:lstStyle/>
        <a:p>
          <a:endParaRPr lang="en-US"/>
        </a:p>
      </dgm:t>
    </dgm:pt>
    <dgm:pt modelId="{2F446A51-1015-4ACC-BD2F-5E5165D36F31}">
      <dgm:prSet/>
      <dgm:spPr/>
      <dgm:t>
        <a:bodyPr/>
        <a:lstStyle/>
        <a:p>
          <a:pPr rtl="0"/>
          <a:r>
            <a:rPr lang="en-US" i="1" dirty="0" smtClean="0"/>
            <a:t>Students participate in individualized education program (IEP) meetings. </a:t>
          </a:r>
          <a:endParaRPr lang="en-US" i="1" dirty="0"/>
        </a:p>
      </dgm:t>
    </dgm:pt>
    <dgm:pt modelId="{EAB0B796-26B9-4892-BE47-2ED92B5D4AA7}" type="parTrans" cxnId="{8DF0620F-2598-4C37-B62C-3DF98B235B49}">
      <dgm:prSet/>
      <dgm:spPr/>
      <dgm:t>
        <a:bodyPr/>
        <a:lstStyle/>
        <a:p>
          <a:endParaRPr lang="en-US"/>
        </a:p>
      </dgm:t>
    </dgm:pt>
    <dgm:pt modelId="{0B3EA472-355F-428B-90A8-2614275C8602}" type="sibTrans" cxnId="{8DF0620F-2598-4C37-B62C-3DF98B235B49}">
      <dgm:prSet/>
      <dgm:spPr/>
      <dgm:t>
        <a:bodyPr/>
        <a:lstStyle/>
        <a:p>
          <a:endParaRPr lang="en-US"/>
        </a:p>
      </dgm:t>
    </dgm:pt>
    <dgm:pt modelId="{3F94F915-3A93-4F33-B4F1-EB4BA12052B3}">
      <dgm:prSet/>
      <dgm:spPr/>
      <dgm:t>
        <a:bodyPr/>
        <a:lstStyle/>
        <a:p>
          <a:pPr rtl="0"/>
          <a:r>
            <a:rPr lang="en-US" i="1" dirty="0" smtClean="0"/>
            <a:t>Students create and monitor their progress towards academic and social goals. </a:t>
          </a:r>
          <a:endParaRPr lang="en-US" dirty="0"/>
        </a:p>
      </dgm:t>
    </dgm:pt>
    <dgm:pt modelId="{28FD5959-1BAA-40C4-9C92-A7ED0469671C}" type="parTrans" cxnId="{72481374-776C-49BB-B2E4-45415BEAD38D}">
      <dgm:prSet/>
      <dgm:spPr/>
      <dgm:t>
        <a:bodyPr/>
        <a:lstStyle/>
        <a:p>
          <a:endParaRPr lang="en-US"/>
        </a:p>
      </dgm:t>
    </dgm:pt>
    <dgm:pt modelId="{C652AFCE-4B07-41EB-9461-C513DD943169}" type="sibTrans" cxnId="{72481374-776C-49BB-B2E4-45415BEAD38D}">
      <dgm:prSet/>
      <dgm:spPr/>
      <dgm:t>
        <a:bodyPr/>
        <a:lstStyle/>
        <a:p>
          <a:endParaRPr lang="en-US"/>
        </a:p>
      </dgm:t>
    </dgm:pt>
    <dgm:pt modelId="{BB24B422-225E-4C90-AC71-DAF5F18C6BF7}">
      <dgm:prSet/>
      <dgm:spPr/>
      <dgm:t>
        <a:bodyPr/>
        <a:lstStyle/>
        <a:p>
          <a:pPr rtl="0"/>
          <a:r>
            <a:rPr lang="en-US" i="1" dirty="0" smtClean="0"/>
            <a:t>Students engage in career planning and selection of courses of study to prepare them for post-secondary living, working and learning. </a:t>
          </a:r>
          <a:endParaRPr lang="en-US" dirty="0"/>
        </a:p>
      </dgm:t>
    </dgm:pt>
    <dgm:pt modelId="{0CDB1C3C-A232-4332-98EE-B1B4C74A342E}" type="parTrans" cxnId="{834D8AB5-743C-4971-A731-123E900701B6}">
      <dgm:prSet/>
      <dgm:spPr/>
      <dgm:t>
        <a:bodyPr/>
        <a:lstStyle/>
        <a:p>
          <a:endParaRPr lang="en-US"/>
        </a:p>
      </dgm:t>
    </dgm:pt>
    <dgm:pt modelId="{1DE9507E-F812-40D5-A4CE-CEC06832A73A}" type="sibTrans" cxnId="{834D8AB5-743C-4971-A731-123E900701B6}">
      <dgm:prSet/>
      <dgm:spPr/>
      <dgm:t>
        <a:bodyPr/>
        <a:lstStyle/>
        <a:p>
          <a:endParaRPr lang="en-US"/>
        </a:p>
      </dgm:t>
    </dgm:pt>
    <dgm:pt modelId="{165D98FD-F98B-4D59-84B8-672920AF23D1}" type="pres">
      <dgm:prSet presAssocID="{08D62698-C82F-4162-B306-4BEB22AEE9CA}" presName="Name0" presStyleCnt="0">
        <dgm:presLayoutVars>
          <dgm:dir/>
          <dgm:animLvl val="lvl"/>
          <dgm:resizeHandles val="exact"/>
        </dgm:presLayoutVars>
      </dgm:prSet>
      <dgm:spPr/>
      <dgm:t>
        <a:bodyPr/>
        <a:lstStyle/>
        <a:p>
          <a:endParaRPr lang="en-US"/>
        </a:p>
      </dgm:t>
    </dgm:pt>
    <dgm:pt modelId="{EF609521-5F71-4DCC-A2DF-277473298555}" type="pres">
      <dgm:prSet presAssocID="{46ACA56D-A0BF-446A-89BD-C4CD139FC15A}" presName="linNode" presStyleCnt="0"/>
      <dgm:spPr/>
    </dgm:pt>
    <dgm:pt modelId="{CF232708-C142-4B9E-8091-65163742D37B}" type="pres">
      <dgm:prSet presAssocID="{46ACA56D-A0BF-446A-89BD-C4CD139FC15A}" presName="parentText" presStyleLbl="node1" presStyleIdx="0" presStyleCnt="1">
        <dgm:presLayoutVars>
          <dgm:chMax val="1"/>
          <dgm:bulletEnabled val="1"/>
        </dgm:presLayoutVars>
      </dgm:prSet>
      <dgm:spPr/>
      <dgm:t>
        <a:bodyPr/>
        <a:lstStyle/>
        <a:p>
          <a:endParaRPr lang="en-US"/>
        </a:p>
      </dgm:t>
    </dgm:pt>
    <dgm:pt modelId="{A9A642D9-9234-4F10-9019-F451D6B679A7}" type="pres">
      <dgm:prSet presAssocID="{46ACA56D-A0BF-446A-89BD-C4CD139FC15A}" presName="descendantText" presStyleLbl="alignAccFollowNode1" presStyleIdx="0" presStyleCnt="1">
        <dgm:presLayoutVars>
          <dgm:bulletEnabled val="1"/>
        </dgm:presLayoutVars>
      </dgm:prSet>
      <dgm:spPr/>
      <dgm:t>
        <a:bodyPr/>
        <a:lstStyle/>
        <a:p>
          <a:endParaRPr lang="en-US"/>
        </a:p>
      </dgm:t>
    </dgm:pt>
  </dgm:ptLst>
  <dgm:cxnLst>
    <dgm:cxn modelId="{70981A13-904D-455F-8375-7891A2AA289B}" type="presOf" srcId="{BB24B422-225E-4C90-AC71-DAF5F18C6BF7}" destId="{A9A642D9-9234-4F10-9019-F451D6B679A7}" srcOrd="0" destOrd="2" presId="urn:microsoft.com/office/officeart/2005/8/layout/vList5"/>
    <dgm:cxn modelId="{72481374-776C-49BB-B2E4-45415BEAD38D}" srcId="{46ACA56D-A0BF-446A-89BD-C4CD139FC15A}" destId="{3F94F915-3A93-4F33-B4F1-EB4BA12052B3}" srcOrd="1" destOrd="0" parTransId="{28FD5959-1BAA-40C4-9C92-A7ED0469671C}" sibTransId="{C652AFCE-4B07-41EB-9461-C513DD943169}"/>
    <dgm:cxn modelId="{4C501A28-C589-4CC0-BDEF-A4F30ADE0675}" type="presOf" srcId="{46ACA56D-A0BF-446A-89BD-C4CD139FC15A}" destId="{CF232708-C142-4B9E-8091-65163742D37B}" srcOrd="0" destOrd="0" presId="urn:microsoft.com/office/officeart/2005/8/layout/vList5"/>
    <dgm:cxn modelId="{03DA800A-741D-43D9-85CC-B8814A3D2386}" type="presOf" srcId="{2F446A51-1015-4ACC-BD2F-5E5165D36F31}" destId="{A9A642D9-9234-4F10-9019-F451D6B679A7}" srcOrd="0" destOrd="0" presId="urn:microsoft.com/office/officeart/2005/8/layout/vList5"/>
    <dgm:cxn modelId="{834D8AB5-743C-4971-A731-123E900701B6}" srcId="{46ACA56D-A0BF-446A-89BD-C4CD139FC15A}" destId="{BB24B422-225E-4C90-AC71-DAF5F18C6BF7}" srcOrd="2" destOrd="0" parTransId="{0CDB1C3C-A232-4332-98EE-B1B4C74A342E}" sibTransId="{1DE9507E-F812-40D5-A4CE-CEC06832A73A}"/>
    <dgm:cxn modelId="{7547D26D-B725-49DE-A46B-578E67915F25}" type="presOf" srcId="{3F94F915-3A93-4F33-B4F1-EB4BA12052B3}" destId="{A9A642D9-9234-4F10-9019-F451D6B679A7}" srcOrd="0" destOrd="1" presId="urn:microsoft.com/office/officeart/2005/8/layout/vList5"/>
    <dgm:cxn modelId="{F9ECA5E3-5D5B-4E50-B84C-9B9C108B4FBD}" srcId="{08D62698-C82F-4162-B306-4BEB22AEE9CA}" destId="{46ACA56D-A0BF-446A-89BD-C4CD139FC15A}" srcOrd="0" destOrd="0" parTransId="{4E998EA8-11A5-4AC6-9A6C-D12F29708A12}" sibTransId="{DCBCEF84-6063-4E3D-8B63-D86523981583}"/>
    <dgm:cxn modelId="{54D7DF37-88F7-49CA-AB36-BCF6808BA8D5}" type="presOf" srcId="{08D62698-C82F-4162-B306-4BEB22AEE9CA}" destId="{165D98FD-F98B-4D59-84B8-672920AF23D1}" srcOrd="0" destOrd="0" presId="urn:microsoft.com/office/officeart/2005/8/layout/vList5"/>
    <dgm:cxn modelId="{8DF0620F-2598-4C37-B62C-3DF98B235B49}" srcId="{46ACA56D-A0BF-446A-89BD-C4CD139FC15A}" destId="{2F446A51-1015-4ACC-BD2F-5E5165D36F31}" srcOrd="0" destOrd="0" parTransId="{EAB0B796-26B9-4892-BE47-2ED92B5D4AA7}" sibTransId="{0B3EA472-355F-428B-90A8-2614275C8602}"/>
    <dgm:cxn modelId="{3603CAE4-28E0-4CAC-A4CB-5087F68871D6}" type="presParOf" srcId="{165D98FD-F98B-4D59-84B8-672920AF23D1}" destId="{EF609521-5F71-4DCC-A2DF-277473298555}" srcOrd="0" destOrd="0" presId="urn:microsoft.com/office/officeart/2005/8/layout/vList5"/>
    <dgm:cxn modelId="{C99F6605-813F-42F7-9DC2-9068E0CAC559}" type="presParOf" srcId="{EF609521-5F71-4DCC-A2DF-277473298555}" destId="{CF232708-C142-4B9E-8091-65163742D37B}" srcOrd="0" destOrd="0" presId="urn:microsoft.com/office/officeart/2005/8/layout/vList5"/>
    <dgm:cxn modelId="{F7F8B88A-CA17-476D-9A8F-DEB8AC00C948}" type="presParOf" srcId="{EF609521-5F71-4DCC-A2DF-277473298555}" destId="{A9A642D9-9234-4F10-9019-F451D6B679A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723DA3-AEA1-4244-97D1-53A0411AF8C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34415AA0-769D-4BA3-BE75-422040B46142}">
      <dgm:prSet/>
      <dgm:spPr/>
      <dgm:t>
        <a:bodyPr/>
        <a:lstStyle/>
        <a:p>
          <a:pPr rtl="0"/>
          <a:r>
            <a:rPr lang="en-US" dirty="0" smtClean="0"/>
            <a:t>Self-awareness</a:t>
          </a:r>
          <a:endParaRPr lang="en-US" dirty="0"/>
        </a:p>
      </dgm:t>
    </dgm:pt>
    <dgm:pt modelId="{75344C8A-8A49-4C21-B491-63A53BA7698C}" type="parTrans" cxnId="{9C3AF810-FE92-40E6-8430-6B03FF32CCBA}">
      <dgm:prSet/>
      <dgm:spPr/>
      <dgm:t>
        <a:bodyPr/>
        <a:lstStyle/>
        <a:p>
          <a:endParaRPr lang="en-US"/>
        </a:p>
      </dgm:t>
    </dgm:pt>
    <dgm:pt modelId="{D18AC22D-14F5-4A71-B639-B499432B160F}" type="sibTrans" cxnId="{9C3AF810-FE92-40E6-8430-6B03FF32CCBA}">
      <dgm:prSet/>
      <dgm:spPr/>
      <dgm:t>
        <a:bodyPr/>
        <a:lstStyle/>
        <a:p>
          <a:endParaRPr lang="en-US"/>
        </a:p>
      </dgm:t>
    </dgm:pt>
    <dgm:pt modelId="{B6549153-5366-4108-8EB1-76FF77ACB176}">
      <dgm:prSet/>
      <dgm:spPr/>
      <dgm:t>
        <a:bodyPr/>
        <a:lstStyle/>
        <a:p>
          <a:pPr rtl="0"/>
          <a:r>
            <a:rPr lang="en-US" dirty="0" smtClean="0"/>
            <a:t>Self-evaluation</a:t>
          </a:r>
          <a:endParaRPr lang="en-US" dirty="0"/>
        </a:p>
      </dgm:t>
    </dgm:pt>
    <dgm:pt modelId="{8E9BB4BA-6640-4C71-A69D-412FDB1E1C58}" type="parTrans" cxnId="{17139689-846E-42D7-A90E-7DE491B48D47}">
      <dgm:prSet/>
      <dgm:spPr/>
      <dgm:t>
        <a:bodyPr/>
        <a:lstStyle/>
        <a:p>
          <a:endParaRPr lang="en-US"/>
        </a:p>
      </dgm:t>
    </dgm:pt>
    <dgm:pt modelId="{218CDB9B-4471-47BF-9909-0D4B933964DB}" type="sibTrans" cxnId="{17139689-846E-42D7-A90E-7DE491B48D47}">
      <dgm:prSet/>
      <dgm:spPr/>
      <dgm:t>
        <a:bodyPr/>
        <a:lstStyle/>
        <a:p>
          <a:endParaRPr lang="en-US"/>
        </a:p>
      </dgm:t>
    </dgm:pt>
    <dgm:pt modelId="{5279A7D0-4087-49C7-AE86-86F969D99E60}">
      <dgm:prSet/>
      <dgm:spPr/>
      <dgm:t>
        <a:bodyPr/>
        <a:lstStyle/>
        <a:p>
          <a:pPr rtl="0"/>
          <a:r>
            <a:rPr lang="en-US" dirty="0" smtClean="0"/>
            <a:t>Self-reinforcement</a:t>
          </a:r>
          <a:endParaRPr lang="en-US" dirty="0"/>
        </a:p>
      </dgm:t>
    </dgm:pt>
    <dgm:pt modelId="{4B6CD13A-AC2B-4F8B-9AC8-D532F1044C36}" type="parTrans" cxnId="{92C98CF9-7293-4B16-BFF0-433430362F21}">
      <dgm:prSet/>
      <dgm:spPr/>
      <dgm:t>
        <a:bodyPr/>
        <a:lstStyle/>
        <a:p>
          <a:endParaRPr lang="en-US"/>
        </a:p>
      </dgm:t>
    </dgm:pt>
    <dgm:pt modelId="{9076CCA2-8172-4A12-BCFA-8A18D1781D0E}" type="sibTrans" cxnId="{92C98CF9-7293-4B16-BFF0-433430362F21}">
      <dgm:prSet/>
      <dgm:spPr/>
      <dgm:t>
        <a:bodyPr/>
        <a:lstStyle/>
        <a:p>
          <a:endParaRPr lang="en-US"/>
        </a:p>
      </dgm:t>
    </dgm:pt>
    <dgm:pt modelId="{FD935913-F2AE-4D24-BAAF-B035B8322F9D}" type="pres">
      <dgm:prSet presAssocID="{E8723DA3-AEA1-4244-97D1-53A0411AF8CF}" presName="Name0" presStyleCnt="0">
        <dgm:presLayoutVars>
          <dgm:chMax val="7"/>
          <dgm:dir/>
          <dgm:animLvl val="lvl"/>
          <dgm:resizeHandles val="exact"/>
        </dgm:presLayoutVars>
      </dgm:prSet>
      <dgm:spPr/>
      <dgm:t>
        <a:bodyPr/>
        <a:lstStyle/>
        <a:p>
          <a:endParaRPr lang="en-US"/>
        </a:p>
      </dgm:t>
    </dgm:pt>
    <dgm:pt modelId="{52D6239F-64E8-4718-A06B-D162005B1CD4}" type="pres">
      <dgm:prSet presAssocID="{34415AA0-769D-4BA3-BE75-422040B46142}" presName="circle1" presStyleLbl="node1" presStyleIdx="0" presStyleCnt="3"/>
      <dgm:spPr/>
    </dgm:pt>
    <dgm:pt modelId="{A22D5827-B3C6-49B1-A1EF-309B625E83C6}" type="pres">
      <dgm:prSet presAssocID="{34415AA0-769D-4BA3-BE75-422040B46142}" presName="space" presStyleCnt="0"/>
      <dgm:spPr/>
    </dgm:pt>
    <dgm:pt modelId="{3C6072C0-9735-44DA-A41A-2D1C9471EE11}" type="pres">
      <dgm:prSet presAssocID="{34415AA0-769D-4BA3-BE75-422040B46142}" presName="rect1" presStyleLbl="alignAcc1" presStyleIdx="0" presStyleCnt="3"/>
      <dgm:spPr/>
      <dgm:t>
        <a:bodyPr/>
        <a:lstStyle/>
        <a:p>
          <a:endParaRPr lang="en-US"/>
        </a:p>
      </dgm:t>
    </dgm:pt>
    <dgm:pt modelId="{0B1FB3E5-9205-41EB-8B06-2F752432CD3A}" type="pres">
      <dgm:prSet presAssocID="{B6549153-5366-4108-8EB1-76FF77ACB176}" presName="vertSpace2" presStyleLbl="node1" presStyleIdx="0" presStyleCnt="3"/>
      <dgm:spPr/>
    </dgm:pt>
    <dgm:pt modelId="{92B80A5B-C3CA-441E-889C-E67D0DB269FF}" type="pres">
      <dgm:prSet presAssocID="{B6549153-5366-4108-8EB1-76FF77ACB176}" presName="circle2" presStyleLbl="node1" presStyleIdx="1" presStyleCnt="3"/>
      <dgm:spPr/>
    </dgm:pt>
    <dgm:pt modelId="{BD962C96-EDBE-46E7-86B5-14340E3170B1}" type="pres">
      <dgm:prSet presAssocID="{B6549153-5366-4108-8EB1-76FF77ACB176}" presName="rect2" presStyleLbl="alignAcc1" presStyleIdx="1" presStyleCnt="3"/>
      <dgm:spPr/>
      <dgm:t>
        <a:bodyPr/>
        <a:lstStyle/>
        <a:p>
          <a:endParaRPr lang="en-US"/>
        </a:p>
      </dgm:t>
    </dgm:pt>
    <dgm:pt modelId="{6B54C3F6-C100-4AFB-83A3-15806B5714E4}" type="pres">
      <dgm:prSet presAssocID="{5279A7D0-4087-49C7-AE86-86F969D99E60}" presName="vertSpace3" presStyleLbl="node1" presStyleIdx="1" presStyleCnt="3"/>
      <dgm:spPr/>
    </dgm:pt>
    <dgm:pt modelId="{07E0840E-1B4D-4C63-B152-46A2B545EDF7}" type="pres">
      <dgm:prSet presAssocID="{5279A7D0-4087-49C7-AE86-86F969D99E60}" presName="circle3" presStyleLbl="node1" presStyleIdx="2" presStyleCnt="3"/>
      <dgm:spPr/>
    </dgm:pt>
    <dgm:pt modelId="{B345F8AB-173E-423D-93C7-F89817300F4B}" type="pres">
      <dgm:prSet presAssocID="{5279A7D0-4087-49C7-AE86-86F969D99E60}" presName="rect3" presStyleLbl="alignAcc1" presStyleIdx="2" presStyleCnt="3"/>
      <dgm:spPr/>
      <dgm:t>
        <a:bodyPr/>
        <a:lstStyle/>
        <a:p>
          <a:endParaRPr lang="en-US"/>
        </a:p>
      </dgm:t>
    </dgm:pt>
    <dgm:pt modelId="{E3811595-2756-4813-994B-1AA581A20BB8}" type="pres">
      <dgm:prSet presAssocID="{34415AA0-769D-4BA3-BE75-422040B46142}" presName="rect1ParTxNoCh" presStyleLbl="alignAcc1" presStyleIdx="2" presStyleCnt="3">
        <dgm:presLayoutVars>
          <dgm:chMax val="1"/>
          <dgm:bulletEnabled val="1"/>
        </dgm:presLayoutVars>
      </dgm:prSet>
      <dgm:spPr/>
      <dgm:t>
        <a:bodyPr/>
        <a:lstStyle/>
        <a:p>
          <a:endParaRPr lang="en-US"/>
        </a:p>
      </dgm:t>
    </dgm:pt>
    <dgm:pt modelId="{A3C8F23C-D7D7-46F1-94C2-E8E9EBC5D59D}" type="pres">
      <dgm:prSet presAssocID="{B6549153-5366-4108-8EB1-76FF77ACB176}" presName="rect2ParTxNoCh" presStyleLbl="alignAcc1" presStyleIdx="2" presStyleCnt="3">
        <dgm:presLayoutVars>
          <dgm:chMax val="1"/>
          <dgm:bulletEnabled val="1"/>
        </dgm:presLayoutVars>
      </dgm:prSet>
      <dgm:spPr/>
      <dgm:t>
        <a:bodyPr/>
        <a:lstStyle/>
        <a:p>
          <a:endParaRPr lang="en-US"/>
        </a:p>
      </dgm:t>
    </dgm:pt>
    <dgm:pt modelId="{C4307CE0-93FA-4EC8-A987-F61992E382B7}" type="pres">
      <dgm:prSet presAssocID="{5279A7D0-4087-49C7-AE86-86F969D99E60}" presName="rect3ParTxNoCh" presStyleLbl="alignAcc1" presStyleIdx="2" presStyleCnt="3">
        <dgm:presLayoutVars>
          <dgm:chMax val="1"/>
          <dgm:bulletEnabled val="1"/>
        </dgm:presLayoutVars>
      </dgm:prSet>
      <dgm:spPr/>
      <dgm:t>
        <a:bodyPr/>
        <a:lstStyle/>
        <a:p>
          <a:endParaRPr lang="en-US"/>
        </a:p>
      </dgm:t>
    </dgm:pt>
  </dgm:ptLst>
  <dgm:cxnLst>
    <dgm:cxn modelId="{1C493280-311A-46EA-AD0F-343B02CDC5EC}" type="presOf" srcId="{B6549153-5366-4108-8EB1-76FF77ACB176}" destId="{A3C8F23C-D7D7-46F1-94C2-E8E9EBC5D59D}" srcOrd="1" destOrd="0" presId="urn:microsoft.com/office/officeart/2005/8/layout/target3"/>
    <dgm:cxn modelId="{17139689-846E-42D7-A90E-7DE491B48D47}" srcId="{E8723DA3-AEA1-4244-97D1-53A0411AF8CF}" destId="{B6549153-5366-4108-8EB1-76FF77ACB176}" srcOrd="1" destOrd="0" parTransId="{8E9BB4BA-6640-4C71-A69D-412FDB1E1C58}" sibTransId="{218CDB9B-4471-47BF-9909-0D4B933964DB}"/>
    <dgm:cxn modelId="{671A76AF-D5D2-4FD5-B144-B9F8121698D9}" type="presOf" srcId="{5279A7D0-4087-49C7-AE86-86F969D99E60}" destId="{C4307CE0-93FA-4EC8-A987-F61992E382B7}" srcOrd="1" destOrd="0" presId="urn:microsoft.com/office/officeart/2005/8/layout/target3"/>
    <dgm:cxn modelId="{82DC133F-30E6-4D82-BF13-A798FF0D581C}" type="presOf" srcId="{B6549153-5366-4108-8EB1-76FF77ACB176}" destId="{BD962C96-EDBE-46E7-86B5-14340E3170B1}" srcOrd="0" destOrd="0" presId="urn:microsoft.com/office/officeart/2005/8/layout/target3"/>
    <dgm:cxn modelId="{D0490862-CB23-4C56-9356-2ACF0939C17D}" type="presOf" srcId="{34415AA0-769D-4BA3-BE75-422040B46142}" destId="{3C6072C0-9735-44DA-A41A-2D1C9471EE11}" srcOrd="0" destOrd="0" presId="urn:microsoft.com/office/officeart/2005/8/layout/target3"/>
    <dgm:cxn modelId="{9C3AF810-FE92-40E6-8430-6B03FF32CCBA}" srcId="{E8723DA3-AEA1-4244-97D1-53A0411AF8CF}" destId="{34415AA0-769D-4BA3-BE75-422040B46142}" srcOrd="0" destOrd="0" parTransId="{75344C8A-8A49-4C21-B491-63A53BA7698C}" sibTransId="{D18AC22D-14F5-4A71-B639-B499432B160F}"/>
    <dgm:cxn modelId="{CC2222B6-F924-4DC8-AF5D-1CFBD24F757C}" type="presOf" srcId="{5279A7D0-4087-49C7-AE86-86F969D99E60}" destId="{B345F8AB-173E-423D-93C7-F89817300F4B}" srcOrd="0" destOrd="0" presId="urn:microsoft.com/office/officeart/2005/8/layout/target3"/>
    <dgm:cxn modelId="{92C98CF9-7293-4B16-BFF0-433430362F21}" srcId="{E8723DA3-AEA1-4244-97D1-53A0411AF8CF}" destId="{5279A7D0-4087-49C7-AE86-86F969D99E60}" srcOrd="2" destOrd="0" parTransId="{4B6CD13A-AC2B-4F8B-9AC8-D532F1044C36}" sibTransId="{9076CCA2-8172-4A12-BCFA-8A18D1781D0E}"/>
    <dgm:cxn modelId="{D7C9F942-9297-4F75-A743-5C3A052F4292}" type="presOf" srcId="{34415AA0-769D-4BA3-BE75-422040B46142}" destId="{E3811595-2756-4813-994B-1AA581A20BB8}" srcOrd="1" destOrd="0" presId="urn:microsoft.com/office/officeart/2005/8/layout/target3"/>
    <dgm:cxn modelId="{D62AD310-6B4E-4F14-AC8D-A279ACA4834D}" type="presOf" srcId="{E8723DA3-AEA1-4244-97D1-53A0411AF8CF}" destId="{FD935913-F2AE-4D24-BAAF-B035B8322F9D}" srcOrd="0" destOrd="0" presId="urn:microsoft.com/office/officeart/2005/8/layout/target3"/>
    <dgm:cxn modelId="{C92942EA-71EB-4CA6-A4B1-74932B1BA11E}" type="presParOf" srcId="{FD935913-F2AE-4D24-BAAF-B035B8322F9D}" destId="{52D6239F-64E8-4718-A06B-D162005B1CD4}" srcOrd="0" destOrd="0" presId="urn:microsoft.com/office/officeart/2005/8/layout/target3"/>
    <dgm:cxn modelId="{79111297-FCA8-4F1D-9043-6A8193315246}" type="presParOf" srcId="{FD935913-F2AE-4D24-BAAF-B035B8322F9D}" destId="{A22D5827-B3C6-49B1-A1EF-309B625E83C6}" srcOrd="1" destOrd="0" presId="urn:microsoft.com/office/officeart/2005/8/layout/target3"/>
    <dgm:cxn modelId="{E0DDB70B-3995-486A-B311-562BBE007095}" type="presParOf" srcId="{FD935913-F2AE-4D24-BAAF-B035B8322F9D}" destId="{3C6072C0-9735-44DA-A41A-2D1C9471EE11}" srcOrd="2" destOrd="0" presId="urn:microsoft.com/office/officeart/2005/8/layout/target3"/>
    <dgm:cxn modelId="{68003819-2329-400E-8CDE-77C0C1FE5868}" type="presParOf" srcId="{FD935913-F2AE-4D24-BAAF-B035B8322F9D}" destId="{0B1FB3E5-9205-41EB-8B06-2F752432CD3A}" srcOrd="3" destOrd="0" presId="urn:microsoft.com/office/officeart/2005/8/layout/target3"/>
    <dgm:cxn modelId="{1E2E4E0F-AE7D-4B8E-A3A4-C695EA45C0FD}" type="presParOf" srcId="{FD935913-F2AE-4D24-BAAF-B035B8322F9D}" destId="{92B80A5B-C3CA-441E-889C-E67D0DB269FF}" srcOrd="4" destOrd="0" presId="urn:microsoft.com/office/officeart/2005/8/layout/target3"/>
    <dgm:cxn modelId="{2233FCFA-0736-494C-8C2B-63F5D478B46F}" type="presParOf" srcId="{FD935913-F2AE-4D24-BAAF-B035B8322F9D}" destId="{BD962C96-EDBE-46E7-86B5-14340E3170B1}" srcOrd="5" destOrd="0" presId="urn:microsoft.com/office/officeart/2005/8/layout/target3"/>
    <dgm:cxn modelId="{B679D39E-2F94-4C0B-88A4-4B87A1255C59}" type="presParOf" srcId="{FD935913-F2AE-4D24-BAAF-B035B8322F9D}" destId="{6B54C3F6-C100-4AFB-83A3-15806B5714E4}" srcOrd="6" destOrd="0" presId="urn:microsoft.com/office/officeart/2005/8/layout/target3"/>
    <dgm:cxn modelId="{50227166-EBFB-40F8-9AE2-E5EFC0D75D48}" type="presParOf" srcId="{FD935913-F2AE-4D24-BAAF-B035B8322F9D}" destId="{07E0840E-1B4D-4C63-B152-46A2B545EDF7}" srcOrd="7" destOrd="0" presId="urn:microsoft.com/office/officeart/2005/8/layout/target3"/>
    <dgm:cxn modelId="{C7FDD59F-8F09-4158-A449-C5808FC39029}" type="presParOf" srcId="{FD935913-F2AE-4D24-BAAF-B035B8322F9D}" destId="{B345F8AB-173E-423D-93C7-F89817300F4B}" srcOrd="8" destOrd="0" presId="urn:microsoft.com/office/officeart/2005/8/layout/target3"/>
    <dgm:cxn modelId="{06303DF5-E252-44AC-B2AF-D8038D780284}" type="presParOf" srcId="{FD935913-F2AE-4D24-BAAF-B035B8322F9D}" destId="{E3811595-2756-4813-994B-1AA581A20BB8}" srcOrd="9" destOrd="0" presId="urn:microsoft.com/office/officeart/2005/8/layout/target3"/>
    <dgm:cxn modelId="{0EE769CB-F00B-47E2-8811-5E46EA22838C}" type="presParOf" srcId="{FD935913-F2AE-4D24-BAAF-B035B8322F9D}" destId="{A3C8F23C-D7D7-46F1-94C2-E8E9EBC5D59D}" srcOrd="10" destOrd="0" presId="urn:microsoft.com/office/officeart/2005/8/layout/target3"/>
    <dgm:cxn modelId="{5F3A202B-64D7-4014-8566-D4E8270C3210}" type="presParOf" srcId="{FD935913-F2AE-4D24-BAAF-B035B8322F9D}" destId="{C4307CE0-93FA-4EC8-A987-F61992E382B7}"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4064AB-A367-4970-B902-E47634571C23}"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350A1535-EDA8-4CFD-AAF6-473DA16374B9}">
      <dgm:prSet/>
      <dgm:spPr/>
      <dgm:t>
        <a:bodyPr/>
        <a:lstStyle/>
        <a:p>
          <a:pPr rtl="0"/>
          <a:r>
            <a:rPr lang="en-US" dirty="0" smtClean="0"/>
            <a:t>Choice making</a:t>
          </a:r>
          <a:endParaRPr lang="en-US" dirty="0"/>
        </a:p>
      </dgm:t>
    </dgm:pt>
    <dgm:pt modelId="{A728D15B-5F96-4176-8145-1E788DEB7423}" type="parTrans" cxnId="{5D86AF61-04E7-41F0-8671-8461ADC97112}">
      <dgm:prSet/>
      <dgm:spPr/>
      <dgm:t>
        <a:bodyPr/>
        <a:lstStyle/>
        <a:p>
          <a:endParaRPr lang="en-US"/>
        </a:p>
      </dgm:t>
    </dgm:pt>
    <dgm:pt modelId="{485AC5B2-844D-46A6-B298-B424912C2A31}" type="sibTrans" cxnId="{5D86AF61-04E7-41F0-8671-8461ADC97112}">
      <dgm:prSet/>
      <dgm:spPr/>
      <dgm:t>
        <a:bodyPr/>
        <a:lstStyle/>
        <a:p>
          <a:endParaRPr lang="en-US"/>
        </a:p>
      </dgm:t>
    </dgm:pt>
    <dgm:pt modelId="{95A2C723-7381-4B4B-BD3A-B11A2897ADB2}">
      <dgm:prSet/>
      <dgm:spPr/>
      <dgm:t>
        <a:bodyPr/>
        <a:lstStyle/>
        <a:p>
          <a:pPr rtl="0"/>
          <a:r>
            <a:rPr lang="en-US" dirty="0" smtClean="0"/>
            <a:t>Decision making</a:t>
          </a:r>
          <a:endParaRPr lang="en-US" dirty="0"/>
        </a:p>
      </dgm:t>
    </dgm:pt>
    <dgm:pt modelId="{CF8FF723-F9F7-4CA0-A990-5AE2643D1974}" type="parTrans" cxnId="{03EF8800-E988-46FD-AE63-9F0F0859BFBF}">
      <dgm:prSet/>
      <dgm:spPr/>
      <dgm:t>
        <a:bodyPr/>
        <a:lstStyle/>
        <a:p>
          <a:endParaRPr lang="en-US"/>
        </a:p>
      </dgm:t>
    </dgm:pt>
    <dgm:pt modelId="{CB3D5A8F-87C6-4DA3-8494-EE7B9C4E2DDE}" type="sibTrans" cxnId="{03EF8800-E988-46FD-AE63-9F0F0859BFBF}">
      <dgm:prSet/>
      <dgm:spPr/>
      <dgm:t>
        <a:bodyPr/>
        <a:lstStyle/>
        <a:p>
          <a:endParaRPr lang="en-US"/>
        </a:p>
      </dgm:t>
    </dgm:pt>
    <dgm:pt modelId="{F6848825-0DD1-4D77-AB0D-AA4C738FE28F}">
      <dgm:prSet/>
      <dgm:spPr/>
      <dgm:t>
        <a:bodyPr/>
        <a:lstStyle/>
        <a:p>
          <a:pPr rtl="0"/>
          <a:r>
            <a:rPr lang="en-US" dirty="0" smtClean="0"/>
            <a:t>Problem-solving</a:t>
          </a:r>
          <a:endParaRPr lang="en-US" dirty="0"/>
        </a:p>
      </dgm:t>
    </dgm:pt>
    <dgm:pt modelId="{0C852245-F470-44CE-BE28-37FF07B15643}" type="parTrans" cxnId="{1B06D31E-A8F6-44C4-AC4C-555BB556295B}">
      <dgm:prSet/>
      <dgm:spPr/>
      <dgm:t>
        <a:bodyPr/>
        <a:lstStyle/>
        <a:p>
          <a:endParaRPr lang="en-US"/>
        </a:p>
      </dgm:t>
    </dgm:pt>
    <dgm:pt modelId="{0E671BE9-42AA-4099-BBB9-217752990ED4}" type="sibTrans" cxnId="{1B06D31E-A8F6-44C4-AC4C-555BB556295B}">
      <dgm:prSet/>
      <dgm:spPr/>
      <dgm:t>
        <a:bodyPr/>
        <a:lstStyle/>
        <a:p>
          <a:endParaRPr lang="en-US"/>
        </a:p>
      </dgm:t>
    </dgm:pt>
    <dgm:pt modelId="{AD1A30A8-A3AD-4445-8DBA-7DD184975400}" type="pres">
      <dgm:prSet presAssocID="{724064AB-A367-4970-B902-E47634571C23}" presName="Name0" presStyleCnt="0">
        <dgm:presLayoutVars>
          <dgm:chMax val="7"/>
          <dgm:dir/>
          <dgm:animLvl val="lvl"/>
          <dgm:resizeHandles val="exact"/>
        </dgm:presLayoutVars>
      </dgm:prSet>
      <dgm:spPr/>
      <dgm:t>
        <a:bodyPr/>
        <a:lstStyle/>
        <a:p>
          <a:endParaRPr lang="en-US"/>
        </a:p>
      </dgm:t>
    </dgm:pt>
    <dgm:pt modelId="{8942EDB5-DF7E-4F6F-B411-D8A24FA75D30}" type="pres">
      <dgm:prSet presAssocID="{350A1535-EDA8-4CFD-AAF6-473DA16374B9}" presName="circle1" presStyleLbl="node1" presStyleIdx="0" presStyleCnt="3"/>
      <dgm:spPr/>
    </dgm:pt>
    <dgm:pt modelId="{91F5A674-5E9D-492C-A83D-134ADDDFCFE2}" type="pres">
      <dgm:prSet presAssocID="{350A1535-EDA8-4CFD-AAF6-473DA16374B9}" presName="space" presStyleCnt="0"/>
      <dgm:spPr/>
    </dgm:pt>
    <dgm:pt modelId="{F7268608-94A3-4B64-A9F9-10E4DF8802D0}" type="pres">
      <dgm:prSet presAssocID="{350A1535-EDA8-4CFD-AAF6-473DA16374B9}" presName="rect1" presStyleLbl="alignAcc1" presStyleIdx="0" presStyleCnt="3"/>
      <dgm:spPr/>
      <dgm:t>
        <a:bodyPr/>
        <a:lstStyle/>
        <a:p>
          <a:endParaRPr lang="en-US"/>
        </a:p>
      </dgm:t>
    </dgm:pt>
    <dgm:pt modelId="{342B82C3-7E04-45C9-8407-140F8F4A332A}" type="pres">
      <dgm:prSet presAssocID="{95A2C723-7381-4B4B-BD3A-B11A2897ADB2}" presName="vertSpace2" presStyleLbl="node1" presStyleIdx="0" presStyleCnt="3"/>
      <dgm:spPr/>
    </dgm:pt>
    <dgm:pt modelId="{69D87753-7EC9-4484-815F-2E5798A4901E}" type="pres">
      <dgm:prSet presAssocID="{95A2C723-7381-4B4B-BD3A-B11A2897ADB2}" presName="circle2" presStyleLbl="node1" presStyleIdx="1" presStyleCnt="3"/>
      <dgm:spPr/>
    </dgm:pt>
    <dgm:pt modelId="{D0B76C77-D257-4517-BB98-398EA85AE47B}" type="pres">
      <dgm:prSet presAssocID="{95A2C723-7381-4B4B-BD3A-B11A2897ADB2}" presName="rect2" presStyleLbl="alignAcc1" presStyleIdx="1" presStyleCnt="3"/>
      <dgm:spPr/>
      <dgm:t>
        <a:bodyPr/>
        <a:lstStyle/>
        <a:p>
          <a:endParaRPr lang="en-US"/>
        </a:p>
      </dgm:t>
    </dgm:pt>
    <dgm:pt modelId="{F88BE25D-75C9-4F79-A555-90412485478E}" type="pres">
      <dgm:prSet presAssocID="{F6848825-0DD1-4D77-AB0D-AA4C738FE28F}" presName="vertSpace3" presStyleLbl="node1" presStyleIdx="1" presStyleCnt="3"/>
      <dgm:spPr/>
    </dgm:pt>
    <dgm:pt modelId="{06F6C41F-2721-4DD2-9FB9-C552204D7335}" type="pres">
      <dgm:prSet presAssocID="{F6848825-0DD1-4D77-AB0D-AA4C738FE28F}" presName="circle3" presStyleLbl="node1" presStyleIdx="2" presStyleCnt="3"/>
      <dgm:spPr/>
    </dgm:pt>
    <dgm:pt modelId="{9C1E2968-48E8-41EF-8981-13B338FA1C94}" type="pres">
      <dgm:prSet presAssocID="{F6848825-0DD1-4D77-AB0D-AA4C738FE28F}" presName="rect3" presStyleLbl="alignAcc1" presStyleIdx="2" presStyleCnt="3"/>
      <dgm:spPr/>
      <dgm:t>
        <a:bodyPr/>
        <a:lstStyle/>
        <a:p>
          <a:endParaRPr lang="en-US"/>
        </a:p>
      </dgm:t>
    </dgm:pt>
    <dgm:pt modelId="{727BE196-145C-4C9F-BF77-BB15F43C4DB1}" type="pres">
      <dgm:prSet presAssocID="{350A1535-EDA8-4CFD-AAF6-473DA16374B9}" presName="rect1ParTxNoCh" presStyleLbl="alignAcc1" presStyleIdx="2" presStyleCnt="3">
        <dgm:presLayoutVars>
          <dgm:chMax val="1"/>
          <dgm:bulletEnabled val="1"/>
        </dgm:presLayoutVars>
      </dgm:prSet>
      <dgm:spPr/>
      <dgm:t>
        <a:bodyPr/>
        <a:lstStyle/>
        <a:p>
          <a:endParaRPr lang="en-US"/>
        </a:p>
      </dgm:t>
    </dgm:pt>
    <dgm:pt modelId="{5564A820-8AB6-45FF-B8DC-D59E687145FE}" type="pres">
      <dgm:prSet presAssocID="{95A2C723-7381-4B4B-BD3A-B11A2897ADB2}" presName="rect2ParTxNoCh" presStyleLbl="alignAcc1" presStyleIdx="2" presStyleCnt="3">
        <dgm:presLayoutVars>
          <dgm:chMax val="1"/>
          <dgm:bulletEnabled val="1"/>
        </dgm:presLayoutVars>
      </dgm:prSet>
      <dgm:spPr/>
      <dgm:t>
        <a:bodyPr/>
        <a:lstStyle/>
        <a:p>
          <a:endParaRPr lang="en-US"/>
        </a:p>
      </dgm:t>
    </dgm:pt>
    <dgm:pt modelId="{EA39D1A5-272A-46F1-9D99-23FC20C5760F}" type="pres">
      <dgm:prSet presAssocID="{F6848825-0DD1-4D77-AB0D-AA4C738FE28F}" presName="rect3ParTxNoCh" presStyleLbl="alignAcc1" presStyleIdx="2" presStyleCnt="3">
        <dgm:presLayoutVars>
          <dgm:chMax val="1"/>
          <dgm:bulletEnabled val="1"/>
        </dgm:presLayoutVars>
      </dgm:prSet>
      <dgm:spPr/>
      <dgm:t>
        <a:bodyPr/>
        <a:lstStyle/>
        <a:p>
          <a:endParaRPr lang="en-US"/>
        </a:p>
      </dgm:t>
    </dgm:pt>
  </dgm:ptLst>
  <dgm:cxnLst>
    <dgm:cxn modelId="{1C0C22A2-0C55-4550-998C-27651E346563}" type="presOf" srcId="{724064AB-A367-4970-B902-E47634571C23}" destId="{AD1A30A8-A3AD-4445-8DBA-7DD184975400}" srcOrd="0" destOrd="0" presId="urn:microsoft.com/office/officeart/2005/8/layout/target3"/>
    <dgm:cxn modelId="{5D86AF61-04E7-41F0-8671-8461ADC97112}" srcId="{724064AB-A367-4970-B902-E47634571C23}" destId="{350A1535-EDA8-4CFD-AAF6-473DA16374B9}" srcOrd="0" destOrd="0" parTransId="{A728D15B-5F96-4176-8145-1E788DEB7423}" sibTransId="{485AC5B2-844D-46A6-B298-B424912C2A31}"/>
    <dgm:cxn modelId="{45A0AF3E-C7AE-48D5-9B23-EDC738E5F1E1}" type="presOf" srcId="{95A2C723-7381-4B4B-BD3A-B11A2897ADB2}" destId="{D0B76C77-D257-4517-BB98-398EA85AE47B}" srcOrd="0" destOrd="0" presId="urn:microsoft.com/office/officeart/2005/8/layout/target3"/>
    <dgm:cxn modelId="{03EF8800-E988-46FD-AE63-9F0F0859BFBF}" srcId="{724064AB-A367-4970-B902-E47634571C23}" destId="{95A2C723-7381-4B4B-BD3A-B11A2897ADB2}" srcOrd="1" destOrd="0" parTransId="{CF8FF723-F9F7-4CA0-A990-5AE2643D1974}" sibTransId="{CB3D5A8F-87C6-4DA3-8494-EE7B9C4E2DDE}"/>
    <dgm:cxn modelId="{48ED7737-5F35-467B-B3D4-46B0379DA460}" type="presOf" srcId="{95A2C723-7381-4B4B-BD3A-B11A2897ADB2}" destId="{5564A820-8AB6-45FF-B8DC-D59E687145FE}" srcOrd="1" destOrd="0" presId="urn:microsoft.com/office/officeart/2005/8/layout/target3"/>
    <dgm:cxn modelId="{1B06D31E-A8F6-44C4-AC4C-555BB556295B}" srcId="{724064AB-A367-4970-B902-E47634571C23}" destId="{F6848825-0DD1-4D77-AB0D-AA4C738FE28F}" srcOrd="2" destOrd="0" parTransId="{0C852245-F470-44CE-BE28-37FF07B15643}" sibTransId="{0E671BE9-42AA-4099-BBB9-217752990ED4}"/>
    <dgm:cxn modelId="{E1414137-8623-4CD0-B9F8-6F5AE8E8289E}" type="presOf" srcId="{350A1535-EDA8-4CFD-AAF6-473DA16374B9}" destId="{F7268608-94A3-4B64-A9F9-10E4DF8802D0}" srcOrd="0" destOrd="0" presId="urn:microsoft.com/office/officeart/2005/8/layout/target3"/>
    <dgm:cxn modelId="{AE4C0458-DE61-49EA-90F3-111B847459B6}" type="presOf" srcId="{350A1535-EDA8-4CFD-AAF6-473DA16374B9}" destId="{727BE196-145C-4C9F-BF77-BB15F43C4DB1}" srcOrd="1" destOrd="0" presId="urn:microsoft.com/office/officeart/2005/8/layout/target3"/>
    <dgm:cxn modelId="{B86095D3-377D-4CB9-945E-50565D25C997}" type="presOf" srcId="{F6848825-0DD1-4D77-AB0D-AA4C738FE28F}" destId="{9C1E2968-48E8-41EF-8981-13B338FA1C94}" srcOrd="0" destOrd="0" presId="urn:microsoft.com/office/officeart/2005/8/layout/target3"/>
    <dgm:cxn modelId="{7C7FF46B-6D34-41DD-B2DA-701CF03B7100}" type="presOf" srcId="{F6848825-0DD1-4D77-AB0D-AA4C738FE28F}" destId="{EA39D1A5-272A-46F1-9D99-23FC20C5760F}" srcOrd="1" destOrd="0" presId="urn:microsoft.com/office/officeart/2005/8/layout/target3"/>
    <dgm:cxn modelId="{04AA4790-0D10-44E0-A5EC-EC14D026A6DA}" type="presParOf" srcId="{AD1A30A8-A3AD-4445-8DBA-7DD184975400}" destId="{8942EDB5-DF7E-4F6F-B411-D8A24FA75D30}" srcOrd="0" destOrd="0" presId="urn:microsoft.com/office/officeart/2005/8/layout/target3"/>
    <dgm:cxn modelId="{95A6F3F0-AF4A-4ABF-A9D6-1301852EFC29}" type="presParOf" srcId="{AD1A30A8-A3AD-4445-8DBA-7DD184975400}" destId="{91F5A674-5E9D-492C-A83D-134ADDDFCFE2}" srcOrd="1" destOrd="0" presId="urn:microsoft.com/office/officeart/2005/8/layout/target3"/>
    <dgm:cxn modelId="{A5EA3CCB-B21E-484D-BBCB-CFCE195FD323}" type="presParOf" srcId="{AD1A30A8-A3AD-4445-8DBA-7DD184975400}" destId="{F7268608-94A3-4B64-A9F9-10E4DF8802D0}" srcOrd="2" destOrd="0" presId="urn:microsoft.com/office/officeart/2005/8/layout/target3"/>
    <dgm:cxn modelId="{FE8DAD73-2C54-4B17-B139-8FD71B2CF121}" type="presParOf" srcId="{AD1A30A8-A3AD-4445-8DBA-7DD184975400}" destId="{342B82C3-7E04-45C9-8407-140F8F4A332A}" srcOrd="3" destOrd="0" presId="urn:microsoft.com/office/officeart/2005/8/layout/target3"/>
    <dgm:cxn modelId="{F3CDE27D-9BD2-4CD5-AB84-98243C731459}" type="presParOf" srcId="{AD1A30A8-A3AD-4445-8DBA-7DD184975400}" destId="{69D87753-7EC9-4484-815F-2E5798A4901E}" srcOrd="4" destOrd="0" presId="urn:microsoft.com/office/officeart/2005/8/layout/target3"/>
    <dgm:cxn modelId="{D7452EFD-F4B9-4E74-BEED-718B24513708}" type="presParOf" srcId="{AD1A30A8-A3AD-4445-8DBA-7DD184975400}" destId="{D0B76C77-D257-4517-BB98-398EA85AE47B}" srcOrd="5" destOrd="0" presId="urn:microsoft.com/office/officeart/2005/8/layout/target3"/>
    <dgm:cxn modelId="{5B95E215-ADC0-42A7-BEA6-BC7167DCD063}" type="presParOf" srcId="{AD1A30A8-A3AD-4445-8DBA-7DD184975400}" destId="{F88BE25D-75C9-4F79-A555-90412485478E}" srcOrd="6" destOrd="0" presId="urn:microsoft.com/office/officeart/2005/8/layout/target3"/>
    <dgm:cxn modelId="{78185CE1-71D0-4BF0-B2E6-809655D8930A}" type="presParOf" srcId="{AD1A30A8-A3AD-4445-8DBA-7DD184975400}" destId="{06F6C41F-2721-4DD2-9FB9-C552204D7335}" srcOrd="7" destOrd="0" presId="urn:microsoft.com/office/officeart/2005/8/layout/target3"/>
    <dgm:cxn modelId="{7BF89AAD-65F7-49C4-9015-3432C90D3563}" type="presParOf" srcId="{AD1A30A8-A3AD-4445-8DBA-7DD184975400}" destId="{9C1E2968-48E8-41EF-8981-13B338FA1C94}" srcOrd="8" destOrd="0" presId="urn:microsoft.com/office/officeart/2005/8/layout/target3"/>
    <dgm:cxn modelId="{D72CAE3C-90CA-4E82-A35E-8E4A546D2E19}" type="presParOf" srcId="{AD1A30A8-A3AD-4445-8DBA-7DD184975400}" destId="{727BE196-145C-4C9F-BF77-BB15F43C4DB1}" srcOrd="9" destOrd="0" presId="urn:microsoft.com/office/officeart/2005/8/layout/target3"/>
    <dgm:cxn modelId="{7781B6F7-0E02-4180-A669-6D68FF8CDD3C}" type="presParOf" srcId="{AD1A30A8-A3AD-4445-8DBA-7DD184975400}" destId="{5564A820-8AB6-45FF-B8DC-D59E687145FE}" srcOrd="10" destOrd="0" presId="urn:microsoft.com/office/officeart/2005/8/layout/target3"/>
    <dgm:cxn modelId="{B8EC64D1-8C22-44B1-ABAF-1CD88F17EBAC}" type="presParOf" srcId="{AD1A30A8-A3AD-4445-8DBA-7DD184975400}" destId="{EA39D1A5-272A-46F1-9D99-23FC20C5760F}" srcOrd="11"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CC1CBB-DFD7-4F68-BE12-F54D21CCD03C}" type="doc">
      <dgm:prSet loTypeId="urn:microsoft.com/office/officeart/2005/8/layout/vList5" loCatId="list" qsTypeId="urn:microsoft.com/office/officeart/2005/8/quickstyle/simple1" qsCatId="simple" csTypeId="urn:microsoft.com/office/officeart/2005/8/colors/accent1_1" csCatId="accent1"/>
      <dgm:spPr/>
      <dgm:t>
        <a:bodyPr/>
        <a:lstStyle/>
        <a:p>
          <a:endParaRPr lang="en-US"/>
        </a:p>
      </dgm:t>
    </dgm:pt>
    <dgm:pt modelId="{DDF3EA11-D37B-430A-912A-8DE9CDB01EE7}">
      <dgm:prSet/>
      <dgm:spPr/>
      <dgm:t>
        <a:bodyPr/>
        <a:lstStyle/>
        <a:p>
          <a:pPr rtl="0"/>
          <a:r>
            <a:rPr lang="en-US" dirty="0" smtClean="0"/>
            <a:t>This is evident when:</a:t>
          </a:r>
          <a:endParaRPr lang="en-US" dirty="0"/>
        </a:p>
      </dgm:t>
    </dgm:pt>
    <dgm:pt modelId="{088771FF-326E-48C4-933E-E2511EA330E6}" type="parTrans" cxnId="{D6BCD1DE-1F12-4975-9FCF-DB2C3C4CA12D}">
      <dgm:prSet/>
      <dgm:spPr/>
      <dgm:t>
        <a:bodyPr/>
        <a:lstStyle/>
        <a:p>
          <a:endParaRPr lang="en-US"/>
        </a:p>
      </dgm:t>
    </dgm:pt>
    <dgm:pt modelId="{D5A49F23-E0A5-494F-B139-11CA51321283}" type="sibTrans" cxnId="{D6BCD1DE-1F12-4975-9FCF-DB2C3C4CA12D}">
      <dgm:prSet/>
      <dgm:spPr/>
      <dgm:t>
        <a:bodyPr/>
        <a:lstStyle/>
        <a:p>
          <a:endParaRPr lang="en-US"/>
        </a:p>
      </dgm:t>
    </dgm:pt>
    <dgm:pt modelId="{A67F1CAA-2F59-4142-AF42-2FE6EFFDAA68}">
      <dgm:prSet/>
      <dgm:spPr/>
      <dgm:t>
        <a:bodyPr/>
        <a:lstStyle/>
        <a:p>
          <a:pPr rtl="0"/>
          <a:r>
            <a:rPr lang="en-US" i="1" dirty="0" smtClean="0"/>
            <a:t>Parents report that they understand the special education process and their due process rights and actively participate in the development of their child’s IEP. </a:t>
          </a:r>
          <a:endParaRPr lang="en-US" dirty="0"/>
        </a:p>
      </dgm:t>
    </dgm:pt>
    <dgm:pt modelId="{6CC6D59A-A1D9-4649-9BB0-F74CD5308B7B}" type="parTrans" cxnId="{40625D33-9206-4FC9-809E-0A35779D5967}">
      <dgm:prSet/>
      <dgm:spPr/>
      <dgm:t>
        <a:bodyPr/>
        <a:lstStyle/>
        <a:p>
          <a:endParaRPr lang="en-US"/>
        </a:p>
      </dgm:t>
    </dgm:pt>
    <dgm:pt modelId="{F185CDBA-6537-44D5-911D-D9369EAC2D9A}" type="sibTrans" cxnId="{40625D33-9206-4FC9-809E-0A35779D5967}">
      <dgm:prSet/>
      <dgm:spPr/>
      <dgm:t>
        <a:bodyPr/>
        <a:lstStyle/>
        <a:p>
          <a:endParaRPr lang="en-US"/>
        </a:p>
      </dgm:t>
    </dgm:pt>
    <dgm:pt modelId="{8CC4B406-2571-4BF4-A10E-4CE11BE718FE}">
      <dgm:prSet/>
      <dgm:spPr/>
      <dgm:t>
        <a:bodyPr/>
        <a:lstStyle/>
        <a:p>
          <a:pPr rtl="0"/>
          <a:r>
            <a:rPr lang="en-US" i="1" dirty="0" smtClean="0"/>
            <a:t>Parents understand what their child is expected to know and be able to do to progress toward the State learning standards. </a:t>
          </a:r>
          <a:endParaRPr lang="en-US" dirty="0"/>
        </a:p>
      </dgm:t>
    </dgm:pt>
    <dgm:pt modelId="{8A7385D9-7A67-4A0A-80DC-24B9CEFEC531}" type="parTrans" cxnId="{1FA543A8-A7ED-4D91-8AC2-8FF14FE8EDB6}">
      <dgm:prSet/>
      <dgm:spPr/>
      <dgm:t>
        <a:bodyPr/>
        <a:lstStyle/>
        <a:p>
          <a:endParaRPr lang="en-US"/>
        </a:p>
      </dgm:t>
    </dgm:pt>
    <dgm:pt modelId="{EEF36771-90E3-47D7-9486-00C2BC24F7CF}" type="sibTrans" cxnId="{1FA543A8-A7ED-4D91-8AC2-8FF14FE8EDB6}">
      <dgm:prSet/>
      <dgm:spPr/>
      <dgm:t>
        <a:bodyPr/>
        <a:lstStyle/>
        <a:p>
          <a:endParaRPr lang="en-US"/>
        </a:p>
      </dgm:t>
    </dgm:pt>
    <dgm:pt modelId="{54C61A87-B551-42ED-9AF5-069548832D81}">
      <dgm:prSet/>
      <dgm:spPr/>
      <dgm:t>
        <a:bodyPr/>
        <a:lstStyle/>
        <a:p>
          <a:pPr rtl="0"/>
          <a:r>
            <a:rPr lang="en-US" i="1" dirty="0" smtClean="0"/>
            <a:t>Parents and educators engage in frequent, respectful and open discussion of the educational needs of the student. </a:t>
          </a:r>
          <a:endParaRPr lang="en-US" dirty="0"/>
        </a:p>
      </dgm:t>
    </dgm:pt>
    <dgm:pt modelId="{FC28C36C-3D04-42D5-8C4B-5D647B3B949B}" type="parTrans" cxnId="{8315DCF5-67B6-46CD-9BAB-E814867B9936}">
      <dgm:prSet/>
      <dgm:spPr/>
      <dgm:t>
        <a:bodyPr/>
        <a:lstStyle/>
        <a:p>
          <a:endParaRPr lang="en-US"/>
        </a:p>
      </dgm:t>
    </dgm:pt>
    <dgm:pt modelId="{68B4BDDB-0D9A-4DA9-BE33-E09137D71D78}" type="sibTrans" cxnId="{8315DCF5-67B6-46CD-9BAB-E814867B9936}">
      <dgm:prSet/>
      <dgm:spPr/>
      <dgm:t>
        <a:bodyPr/>
        <a:lstStyle/>
        <a:p>
          <a:endParaRPr lang="en-US"/>
        </a:p>
      </dgm:t>
    </dgm:pt>
    <dgm:pt modelId="{322A9978-5165-44E1-ABB7-F49A25D054EE}">
      <dgm:prSet/>
      <dgm:spPr/>
      <dgm:t>
        <a:bodyPr/>
        <a:lstStyle/>
        <a:p>
          <a:pPr rtl="0"/>
          <a:r>
            <a:rPr lang="en-US" i="1" dirty="0" smtClean="0"/>
            <a:t>Families are invited into and feel welcome in all school environments. </a:t>
          </a:r>
          <a:endParaRPr lang="en-US" dirty="0"/>
        </a:p>
      </dgm:t>
    </dgm:pt>
    <dgm:pt modelId="{A000DD31-8CC9-457B-91DF-249177EC11EB}" type="parTrans" cxnId="{6BB227F5-2A07-4718-88C2-E45AE93C4325}">
      <dgm:prSet/>
      <dgm:spPr/>
      <dgm:t>
        <a:bodyPr/>
        <a:lstStyle/>
        <a:p>
          <a:endParaRPr lang="en-US"/>
        </a:p>
      </dgm:t>
    </dgm:pt>
    <dgm:pt modelId="{0D6552F9-1D67-4F66-9EFB-039E93DBB289}" type="sibTrans" cxnId="{6BB227F5-2A07-4718-88C2-E45AE93C4325}">
      <dgm:prSet/>
      <dgm:spPr/>
      <dgm:t>
        <a:bodyPr/>
        <a:lstStyle/>
        <a:p>
          <a:endParaRPr lang="en-US"/>
        </a:p>
      </dgm:t>
    </dgm:pt>
    <dgm:pt modelId="{861A5E59-D990-43AF-825F-CE4E5E27B95B}">
      <dgm:prSet/>
      <dgm:spPr/>
      <dgm:t>
        <a:bodyPr/>
        <a:lstStyle/>
        <a:p>
          <a:pPr rtl="0"/>
          <a:r>
            <a:rPr lang="en-US" i="1" dirty="0" smtClean="0"/>
            <a:t>Parents have the information they need about effective strategies to support their child’s learning and support transition from school to post-school activities. </a:t>
          </a:r>
          <a:endParaRPr lang="en-US" dirty="0"/>
        </a:p>
      </dgm:t>
    </dgm:pt>
    <dgm:pt modelId="{E01F5C19-9B5A-4D08-945D-6F4CE9333C3D}" type="parTrans" cxnId="{451F4588-8B8D-4BB3-9A51-1D59E7C5AEBA}">
      <dgm:prSet/>
      <dgm:spPr/>
      <dgm:t>
        <a:bodyPr/>
        <a:lstStyle/>
        <a:p>
          <a:endParaRPr lang="en-US"/>
        </a:p>
      </dgm:t>
    </dgm:pt>
    <dgm:pt modelId="{2A323890-4FDD-400D-9B25-A07347564284}" type="sibTrans" cxnId="{451F4588-8B8D-4BB3-9A51-1D59E7C5AEBA}">
      <dgm:prSet/>
      <dgm:spPr/>
      <dgm:t>
        <a:bodyPr/>
        <a:lstStyle/>
        <a:p>
          <a:endParaRPr lang="en-US"/>
        </a:p>
      </dgm:t>
    </dgm:pt>
    <dgm:pt modelId="{7A50277B-1F17-4564-BEB5-32691B1DF0D4}" type="pres">
      <dgm:prSet presAssocID="{92CC1CBB-DFD7-4F68-BE12-F54D21CCD03C}" presName="Name0" presStyleCnt="0">
        <dgm:presLayoutVars>
          <dgm:dir/>
          <dgm:animLvl val="lvl"/>
          <dgm:resizeHandles val="exact"/>
        </dgm:presLayoutVars>
      </dgm:prSet>
      <dgm:spPr/>
      <dgm:t>
        <a:bodyPr/>
        <a:lstStyle/>
        <a:p>
          <a:endParaRPr lang="en-US"/>
        </a:p>
      </dgm:t>
    </dgm:pt>
    <dgm:pt modelId="{8E2B7C32-8DF0-43EE-AFF5-2F1C1158B681}" type="pres">
      <dgm:prSet presAssocID="{DDF3EA11-D37B-430A-912A-8DE9CDB01EE7}" presName="linNode" presStyleCnt="0"/>
      <dgm:spPr/>
    </dgm:pt>
    <dgm:pt modelId="{E92C5706-C5B8-48E1-A91D-4C2A1749C603}" type="pres">
      <dgm:prSet presAssocID="{DDF3EA11-D37B-430A-912A-8DE9CDB01EE7}" presName="parentText" presStyleLbl="node1" presStyleIdx="0" presStyleCnt="1">
        <dgm:presLayoutVars>
          <dgm:chMax val="1"/>
          <dgm:bulletEnabled val="1"/>
        </dgm:presLayoutVars>
      </dgm:prSet>
      <dgm:spPr/>
      <dgm:t>
        <a:bodyPr/>
        <a:lstStyle/>
        <a:p>
          <a:endParaRPr lang="en-US"/>
        </a:p>
      </dgm:t>
    </dgm:pt>
    <dgm:pt modelId="{83B71B64-7013-42D5-B2FB-65BDF47A6F6F}" type="pres">
      <dgm:prSet presAssocID="{DDF3EA11-D37B-430A-912A-8DE9CDB01EE7}" presName="descendantText" presStyleLbl="alignAccFollowNode1" presStyleIdx="0" presStyleCnt="1">
        <dgm:presLayoutVars>
          <dgm:bulletEnabled val="1"/>
        </dgm:presLayoutVars>
      </dgm:prSet>
      <dgm:spPr/>
      <dgm:t>
        <a:bodyPr/>
        <a:lstStyle/>
        <a:p>
          <a:endParaRPr lang="en-US"/>
        </a:p>
      </dgm:t>
    </dgm:pt>
  </dgm:ptLst>
  <dgm:cxnLst>
    <dgm:cxn modelId="{451F4588-8B8D-4BB3-9A51-1D59E7C5AEBA}" srcId="{DDF3EA11-D37B-430A-912A-8DE9CDB01EE7}" destId="{861A5E59-D990-43AF-825F-CE4E5E27B95B}" srcOrd="4" destOrd="0" parTransId="{E01F5C19-9B5A-4D08-945D-6F4CE9333C3D}" sibTransId="{2A323890-4FDD-400D-9B25-A07347564284}"/>
    <dgm:cxn modelId="{D690E2D5-E37A-4F7E-9702-E9A063EB0969}" type="presOf" srcId="{861A5E59-D990-43AF-825F-CE4E5E27B95B}" destId="{83B71B64-7013-42D5-B2FB-65BDF47A6F6F}" srcOrd="0" destOrd="4" presId="urn:microsoft.com/office/officeart/2005/8/layout/vList5"/>
    <dgm:cxn modelId="{8315DCF5-67B6-46CD-9BAB-E814867B9936}" srcId="{DDF3EA11-D37B-430A-912A-8DE9CDB01EE7}" destId="{54C61A87-B551-42ED-9AF5-069548832D81}" srcOrd="2" destOrd="0" parTransId="{FC28C36C-3D04-42D5-8C4B-5D647B3B949B}" sibTransId="{68B4BDDB-0D9A-4DA9-BE33-E09137D71D78}"/>
    <dgm:cxn modelId="{0F777D1A-06FA-46DD-835B-DAB26A009EAE}" type="presOf" srcId="{DDF3EA11-D37B-430A-912A-8DE9CDB01EE7}" destId="{E92C5706-C5B8-48E1-A91D-4C2A1749C603}" srcOrd="0" destOrd="0" presId="urn:microsoft.com/office/officeart/2005/8/layout/vList5"/>
    <dgm:cxn modelId="{40625D33-9206-4FC9-809E-0A35779D5967}" srcId="{DDF3EA11-D37B-430A-912A-8DE9CDB01EE7}" destId="{A67F1CAA-2F59-4142-AF42-2FE6EFFDAA68}" srcOrd="0" destOrd="0" parTransId="{6CC6D59A-A1D9-4649-9BB0-F74CD5308B7B}" sibTransId="{F185CDBA-6537-44D5-911D-D9369EAC2D9A}"/>
    <dgm:cxn modelId="{D6BCD1DE-1F12-4975-9FCF-DB2C3C4CA12D}" srcId="{92CC1CBB-DFD7-4F68-BE12-F54D21CCD03C}" destId="{DDF3EA11-D37B-430A-912A-8DE9CDB01EE7}" srcOrd="0" destOrd="0" parTransId="{088771FF-326E-48C4-933E-E2511EA330E6}" sibTransId="{D5A49F23-E0A5-494F-B139-11CA51321283}"/>
    <dgm:cxn modelId="{1FA543A8-A7ED-4D91-8AC2-8FF14FE8EDB6}" srcId="{DDF3EA11-D37B-430A-912A-8DE9CDB01EE7}" destId="{8CC4B406-2571-4BF4-A10E-4CE11BE718FE}" srcOrd="1" destOrd="0" parTransId="{8A7385D9-7A67-4A0A-80DC-24B9CEFEC531}" sibTransId="{EEF36771-90E3-47D7-9486-00C2BC24F7CF}"/>
    <dgm:cxn modelId="{6BB227F5-2A07-4718-88C2-E45AE93C4325}" srcId="{DDF3EA11-D37B-430A-912A-8DE9CDB01EE7}" destId="{322A9978-5165-44E1-ABB7-F49A25D054EE}" srcOrd="3" destOrd="0" parTransId="{A000DD31-8CC9-457B-91DF-249177EC11EB}" sibTransId="{0D6552F9-1D67-4F66-9EFB-039E93DBB289}"/>
    <dgm:cxn modelId="{183535C8-6E7E-4F88-82F9-5DD00857448E}" type="presOf" srcId="{92CC1CBB-DFD7-4F68-BE12-F54D21CCD03C}" destId="{7A50277B-1F17-4564-BEB5-32691B1DF0D4}" srcOrd="0" destOrd="0" presId="urn:microsoft.com/office/officeart/2005/8/layout/vList5"/>
    <dgm:cxn modelId="{3E417B53-5270-4C19-8F97-509D6C85616F}" type="presOf" srcId="{8CC4B406-2571-4BF4-A10E-4CE11BE718FE}" destId="{83B71B64-7013-42D5-B2FB-65BDF47A6F6F}" srcOrd="0" destOrd="1" presId="urn:microsoft.com/office/officeart/2005/8/layout/vList5"/>
    <dgm:cxn modelId="{F9DE47FA-EA95-4379-AA67-D438DF985D65}" type="presOf" srcId="{54C61A87-B551-42ED-9AF5-069548832D81}" destId="{83B71B64-7013-42D5-B2FB-65BDF47A6F6F}" srcOrd="0" destOrd="2" presId="urn:microsoft.com/office/officeart/2005/8/layout/vList5"/>
    <dgm:cxn modelId="{62B86AFD-9864-4DAB-8A38-941F934CF883}" type="presOf" srcId="{A67F1CAA-2F59-4142-AF42-2FE6EFFDAA68}" destId="{83B71B64-7013-42D5-B2FB-65BDF47A6F6F}" srcOrd="0" destOrd="0" presId="urn:microsoft.com/office/officeart/2005/8/layout/vList5"/>
    <dgm:cxn modelId="{264A12D2-DE0B-4AF3-9849-CE576449E069}" type="presOf" srcId="{322A9978-5165-44E1-ABB7-F49A25D054EE}" destId="{83B71B64-7013-42D5-B2FB-65BDF47A6F6F}" srcOrd="0" destOrd="3" presId="urn:microsoft.com/office/officeart/2005/8/layout/vList5"/>
    <dgm:cxn modelId="{69CBA42A-BD86-4380-AB38-E52ABA83DA75}" type="presParOf" srcId="{7A50277B-1F17-4564-BEB5-32691B1DF0D4}" destId="{8E2B7C32-8DF0-43EE-AFF5-2F1C1158B681}" srcOrd="0" destOrd="0" presId="urn:microsoft.com/office/officeart/2005/8/layout/vList5"/>
    <dgm:cxn modelId="{68EAFF31-0AB1-46E5-9BE2-E1C85FA902B2}" type="presParOf" srcId="{8E2B7C32-8DF0-43EE-AFF5-2F1C1158B681}" destId="{E92C5706-C5B8-48E1-A91D-4C2A1749C603}" srcOrd="0" destOrd="0" presId="urn:microsoft.com/office/officeart/2005/8/layout/vList5"/>
    <dgm:cxn modelId="{D4C33D5C-6E48-4B95-8F12-88E494DAB654}" type="presParOf" srcId="{8E2B7C32-8DF0-43EE-AFF5-2F1C1158B681}" destId="{83B71B64-7013-42D5-B2FB-65BDF47A6F6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9D1F60-89D3-4757-9F16-2008F6957FE5}"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US"/>
        </a:p>
      </dgm:t>
    </dgm:pt>
    <dgm:pt modelId="{4C75C8E1-3E0A-42F1-B3F7-EE5BC2951BCB}">
      <dgm:prSet/>
      <dgm:spPr/>
      <dgm:t>
        <a:bodyPr/>
        <a:lstStyle/>
        <a:p>
          <a:pPr rtl="0"/>
          <a:r>
            <a:rPr lang="en-US" dirty="0" smtClean="0"/>
            <a:t>When schools and families work together, student learning and outcomes improve.</a:t>
          </a:r>
          <a:endParaRPr lang="en-US" dirty="0"/>
        </a:p>
      </dgm:t>
    </dgm:pt>
    <dgm:pt modelId="{7954E195-5DD8-4DE5-B159-7EB5CD7F336B}" type="parTrans" cxnId="{5E2630CF-91AB-47E4-8BB9-B515DD072C45}">
      <dgm:prSet/>
      <dgm:spPr/>
      <dgm:t>
        <a:bodyPr/>
        <a:lstStyle/>
        <a:p>
          <a:endParaRPr lang="en-US"/>
        </a:p>
      </dgm:t>
    </dgm:pt>
    <dgm:pt modelId="{7597AA90-C354-4AAB-8AC5-E4966FB440E5}" type="sibTrans" cxnId="{5E2630CF-91AB-47E4-8BB9-B515DD072C45}">
      <dgm:prSet/>
      <dgm:spPr/>
      <dgm:t>
        <a:bodyPr/>
        <a:lstStyle/>
        <a:p>
          <a:endParaRPr lang="en-US"/>
        </a:p>
      </dgm:t>
    </dgm:pt>
    <dgm:pt modelId="{AA8AF4A1-BB81-4BA8-AED7-945C353F1F05}">
      <dgm:prSet/>
      <dgm:spPr/>
      <dgm:t>
        <a:bodyPr/>
        <a:lstStyle/>
        <a:p>
          <a:pPr rtl="0"/>
          <a:r>
            <a:rPr lang="en-US" dirty="0" smtClean="0"/>
            <a:t>children’s attitudes, social skills and behavior toward school improve</a:t>
          </a:r>
          <a:endParaRPr lang="en-US" dirty="0"/>
        </a:p>
      </dgm:t>
    </dgm:pt>
    <dgm:pt modelId="{E727266B-FB16-42C9-BDE0-D292AD29178E}" type="parTrans" cxnId="{3952685C-EAE1-420B-8E5A-C0B1663EEEB7}">
      <dgm:prSet/>
      <dgm:spPr/>
      <dgm:t>
        <a:bodyPr/>
        <a:lstStyle/>
        <a:p>
          <a:endParaRPr lang="en-US"/>
        </a:p>
      </dgm:t>
    </dgm:pt>
    <dgm:pt modelId="{FAFE6ABC-EF7F-4FE8-98BB-3B5DEDD52CEC}" type="sibTrans" cxnId="{3952685C-EAE1-420B-8E5A-C0B1663EEEB7}">
      <dgm:prSet/>
      <dgm:spPr/>
      <dgm:t>
        <a:bodyPr/>
        <a:lstStyle/>
        <a:p>
          <a:endParaRPr lang="en-US"/>
        </a:p>
      </dgm:t>
    </dgm:pt>
    <dgm:pt modelId="{C83F1D5B-A58B-42AE-9949-87D8858EC01E}">
      <dgm:prSet custT="1"/>
      <dgm:spPr/>
      <dgm:t>
        <a:bodyPr/>
        <a:lstStyle/>
        <a:p>
          <a:pPr rtl="0"/>
          <a:r>
            <a:rPr lang="en-US" sz="3200" dirty="0" smtClean="0"/>
            <a:t>True across families of all economic, ethnic/racial, and educational backgrounds—and for students of all ages. </a:t>
          </a:r>
          <a:endParaRPr lang="en-US" sz="3200" dirty="0"/>
        </a:p>
      </dgm:t>
    </dgm:pt>
    <dgm:pt modelId="{376640DB-E2C5-40C1-9058-17541835684B}" type="parTrans" cxnId="{10EE5E99-3D51-4A39-AB57-935B49A30CC9}">
      <dgm:prSet/>
      <dgm:spPr/>
      <dgm:t>
        <a:bodyPr/>
        <a:lstStyle/>
        <a:p>
          <a:endParaRPr lang="en-US"/>
        </a:p>
      </dgm:t>
    </dgm:pt>
    <dgm:pt modelId="{6697FAFC-2FB3-4A49-8CB5-106D47CBF32F}" type="sibTrans" cxnId="{10EE5E99-3D51-4A39-AB57-935B49A30CC9}">
      <dgm:prSet/>
      <dgm:spPr/>
      <dgm:t>
        <a:bodyPr/>
        <a:lstStyle/>
        <a:p>
          <a:endParaRPr lang="en-US"/>
        </a:p>
      </dgm:t>
    </dgm:pt>
    <dgm:pt modelId="{11CFB636-2CD9-47CE-9C85-431C0E46E2C4}">
      <dgm:prSet/>
      <dgm:spPr/>
      <dgm:t>
        <a:bodyPr/>
        <a:lstStyle/>
        <a:p>
          <a:pPr rtl="0"/>
          <a:r>
            <a:rPr lang="en-US" dirty="0" smtClean="0"/>
            <a:t>the likelihood that they will take more challenging classes and pass them increases. </a:t>
          </a:r>
          <a:endParaRPr lang="en-US" dirty="0"/>
        </a:p>
      </dgm:t>
    </dgm:pt>
    <dgm:pt modelId="{4C65BC87-1198-4ADC-9FE2-94D1309FEA60}" type="parTrans" cxnId="{22F87F31-96DC-4E21-ABA0-1997182ED94E}">
      <dgm:prSet/>
      <dgm:spPr/>
    </dgm:pt>
    <dgm:pt modelId="{4C343771-F003-470C-80C6-CF297340E418}" type="sibTrans" cxnId="{22F87F31-96DC-4E21-ABA0-1997182ED94E}">
      <dgm:prSet/>
      <dgm:spPr/>
    </dgm:pt>
    <dgm:pt modelId="{37474D72-91DD-4550-83B2-EEE9DF6DC6EA}" type="pres">
      <dgm:prSet presAssocID="{779D1F60-89D3-4757-9F16-2008F6957FE5}" presName="Name0" presStyleCnt="0">
        <dgm:presLayoutVars>
          <dgm:dir/>
          <dgm:animLvl val="lvl"/>
          <dgm:resizeHandles val="exact"/>
        </dgm:presLayoutVars>
      </dgm:prSet>
      <dgm:spPr/>
      <dgm:t>
        <a:bodyPr/>
        <a:lstStyle/>
        <a:p>
          <a:endParaRPr lang="en-US"/>
        </a:p>
      </dgm:t>
    </dgm:pt>
    <dgm:pt modelId="{8A2D481D-6DAD-4BB7-B87C-5DEDF86C2915}" type="pres">
      <dgm:prSet presAssocID="{4C75C8E1-3E0A-42F1-B3F7-EE5BC2951BCB}" presName="linNode" presStyleCnt="0"/>
      <dgm:spPr/>
    </dgm:pt>
    <dgm:pt modelId="{72791BD7-6568-4C11-81B7-AF1B5F8FB369}" type="pres">
      <dgm:prSet presAssocID="{4C75C8E1-3E0A-42F1-B3F7-EE5BC2951BCB}" presName="parentText" presStyleLbl="node1" presStyleIdx="0" presStyleCnt="2">
        <dgm:presLayoutVars>
          <dgm:chMax val="1"/>
          <dgm:bulletEnabled val="1"/>
        </dgm:presLayoutVars>
      </dgm:prSet>
      <dgm:spPr/>
      <dgm:t>
        <a:bodyPr/>
        <a:lstStyle/>
        <a:p>
          <a:endParaRPr lang="en-US"/>
        </a:p>
      </dgm:t>
    </dgm:pt>
    <dgm:pt modelId="{968994A4-9699-4092-A4E9-0C7919961ABD}" type="pres">
      <dgm:prSet presAssocID="{4C75C8E1-3E0A-42F1-B3F7-EE5BC2951BCB}" presName="descendantText" presStyleLbl="alignAccFollowNode1" presStyleIdx="0" presStyleCnt="1">
        <dgm:presLayoutVars>
          <dgm:bulletEnabled val="1"/>
        </dgm:presLayoutVars>
      </dgm:prSet>
      <dgm:spPr/>
      <dgm:t>
        <a:bodyPr/>
        <a:lstStyle/>
        <a:p>
          <a:endParaRPr lang="en-US"/>
        </a:p>
      </dgm:t>
    </dgm:pt>
    <dgm:pt modelId="{B434DB31-8994-4ACF-BF2B-B685D223EAAB}" type="pres">
      <dgm:prSet presAssocID="{7597AA90-C354-4AAB-8AC5-E4966FB440E5}" presName="sp" presStyleCnt="0"/>
      <dgm:spPr/>
    </dgm:pt>
    <dgm:pt modelId="{0C841A97-7E35-4491-9379-1D4C0E0C271D}" type="pres">
      <dgm:prSet presAssocID="{C83F1D5B-A58B-42AE-9949-87D8858EC01E}" presName="linNode" presStyleCnt="0"/>
      <dgm:spPr/>
    </dgm:pt>
    <dgm:pt modelId="{A44FFC8B-48AF-4E9C-94E8-6656AE3FFA6D}" type="pres">
      <dgm:prSet presAssocID="{C83F1D5B-A58B-42AE-9949-87D8858EC01E}" presName="parentText" presStyleLbl="node1" presStyleIdx="1" presStyleCnt="2" custScaleX="277778">
        <dgm:presLayoutVars>
          <dgm:chMax val="1"/>
          <dgm:bulletEnabled val="1"/>
        </dgm:presLayoutVars>
      </dgm:prSet>
      <dgm:spPr/>
      <dgm:t>
        <a:bodyPr/>
        <a:lstStyle/>
        <a:p>
          <a:endParaRPr lang="en-US"/>
        </a:p>
      </dgm:t>
    </dgm:pt>
  </dgm:ptLst>
  <dgm:cxnLst>
    <dgm:cxn modelId="{22F87F31-96DC-4E21-ABA0-1997182ED94E}" srcId="{4C75C8E1-3E0A-42F1-B3F7-EE5BC2951BCB}" destId="{11CFB636-2CD9-47CE-9C85-431C0E46E2C4}" srcOrd="1" destOrd="0" parTransId="{4C65BC87-1198-4ADC-9FE2-94D1309FEA60}" sibTransId="{4C343771-F003-470C-80C6-CF297340E418}"/>
    <dgm:cxn modelId="{316CB6DD-9D89-49C4-BEA9-26B92B904DF6}" type="presOf" srcId="{11CFB636-2CD9-47CE-9C85-431C0E46E2C4}" destId="{968994A4-9699-4092-A4E9-0C7919961ABD}" srcOrd="0" destOrd="1" presId="urn:microsoft.com/office/officeart/2005/8/layout/vList5"/>
    <dgm:cxn modelId="{81CCEDEE-9EB9-4C48-8895-02C0908BBA1D}" type="presOf" srcId="{C83F1D5B-A58B-42AE-9949-87D8858EC01E}" destId="{A44FFC8B-48AF-4E9C-94E8-6656AE3FFA6D}" srcOrd="0" destOrd="0" presId="urn:microsoft.com/office/officeart/2005/8/layout/vList5"/>
    <dgm:cxn modelId="{3952685C-EAE1-420B-8E5A-C0B1663EEEB7}" srcId="{4C75C8E1-3E0A-42F1-B3F7-EE5BC2951BCB}" destId="{AA8AF4A1-BB81-4BA8-AED7-945C353F1F05}" srcOrd="0" destOrd="0" parTransId="{E727266B-FB16-42C9-BDE0-D292AD29178E}" sibTransId="{FAFE6ABC-EF7F-4FE8-98BB-3B5DEDD52CEC}"/>
    <dgm:cxn modelId="{10EE5E99-3D51-4A39-AB57-935B49A30CC9}" srcId="{779D1F60-89D3-4757-9F16-2008F6957FE5}" destId="{C83F1D5B-A58B-42AE-9949-87D8858EC01E}" srcOrd="1" destOrd="0" parTransId="{376640DB-E2C5-40C1-9058-17541835684B}" sibTransId="{6697FAFC-2FB3-4A49-8CB5-106D47CBF32F}"/>
    <dgm:cxn modelId="{32A7D8B4-45D5-46DB-9A70-BECEE3D93776}" type="presOf" srcId="{779D1F60-89D3-4757-9F16-2008F6957FE5}" destId="{37474D72-91DD-4550-83B2-EEE9DF6DC6EA}" srcOrd="0" destOrd="0" presId="urn:microsoft.com/office/officeart/2005/8/layout/vList5"/>
    <dgm:cxn modelId="{5E2630CF-91AB-47E4-8BB9-B515DD072C45}" srcId="{779D1F60-89D3-4757-9F16-2008F6957FE5}" destId="{4C75C8E1-3E0A-42F1-B3F7-EE5BC2951BCB}" srcOrd="0" destOrd="0" parTransId="{7954E195-5DD8-4DE5-B159-7EB5CD7F336B}" sibTransId="{7597AA90-C354-4AAB-8AC5-E4966FB440E5}"/>
    <dgm:cxn modelId="{4811B5B8-3FB2-4B4B-BE2C-63A2162FE535}" type="presOf" srcId="{4C75C8E1-3E0A-42F1-B3F7-EE5BC2951BCB}" destId="{72791BD7-6568-4C11-81B7-AF1B5F8FB369}" srcOrd="0" destOrd="0" presId="urn:microsoft.com/office/officeart/2005/8/layout/vList5"/>
    <dgm:cxn modelId="{B839B072-41FF-421B-8BB9-EE1784BA1665}" type="presOf" srcId="{AA8AF4A1-BB81-4BA8-AED7-945C353F1F05}" destId="{968994A4-9699-4092-A4E9-0C7919961ABD}" srcOrd="0" destOrd="0" presId="urn:microsoft.com/office/officeart/2005/8/layout/vList5"/>
    <dgm:cxn modelId="{4BD62D9D-7D29-41F4-8321-460CFB2813A7}" type="presParOf" srcId="{37474D72-91DD-4550-83B2-EEE9DF6DC6EA}" destId="{8A2D481D-6DAD-4BB7-B87C-5DEDF86C2915}" srcOrd="0" destOrd="0" presId="urn:microsoft.com/office/officeart/2005/8/layout/vList5"/>
    <dgm:cxn modelId="{73AF1CEC-0E28-4F40-BA97-4E552C785AC3}" type="presParOf" srcId="{8A2D481D-6DAD-4BB7-B87C-5DEDF86C2915}" destId="{72791BD7-6568-4C11-81B7-AF1B5F8FB369}" srcOrd="0" destOrd="0" presId="urn:microsoft.com/office/officeart/2005/8/layout/vList5"/>
    <dgm:cxn modelId="{6B6E38A3-384B-4617-A867-AFC4B1D522BC}" type="presParOf" srcId="{8A2D481D-6DAD-4BB7-B87C-5DEDF86C2915}" destId="{968994A4-9699-4092-A4E9-0C7919961ABD}" srcOrd="1" destOrd="0" presId="urn:microsoft.com/office/officeart/2005/8/layout/vList5"/>
    <dgm:cxn modelId="{AED8F6E0-E4EA-4821-8A88-98F214ABA899}" type="presParOf" srcId="{37474D72-91DD-4550-83B2-EEE9DF6DC6EA}" destId="{B434DB31-8994-4ACF-BF2B-B685D223EAAB}" srcOrd="1" destOrd="0" presId="urn:microsoft.com/office/officeart/2005/8/layout/vList5"/>
    <dgm:cxn modelId="{DE74DE26-3291-4521-96FD-97A2A1B93CDF}" type="presParOf" srcId="{37474D72-91DD-4550-83B2-EEE9DF6DC6EA}" destId="{0C841A97-7E35-4491-9379-1D4C0E0C271D}" srcOrd="2" destOrd="0" presId="urn:microsoft.com/office/officeart/2005/8/layout/vList5"/>
    <dgm:cxn modelId="{81CA2BD8-BC55-431E-BFF6-259E058C4F5D}" type="presParOf" srcId="{0C841A97-7E35-4491-9379-1D4C0E0C271D}" destId="{A44FFC8B-48AF-4E9C-94E8-6656AE3FFA6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522892-6ABE-4D5A-B3A6-CA4B9D7A87EF}" type="doc">
      <dgm:prSet loTypeId="urn:microsoft.com/office/officeart/2005/8/layout/vList5" loCatId="list" qsTypeId="urn:microsoft.com/office/officeart/2005/8/quickstyle/simple1" qsCatId="simple" csTypeId="urn:microsoft.com/office/officeart/2005/8/colors/accent1_1" csCatId="accent1"/>
      <dgm:spPr/>
      <dgm:t>
        <a:bodyPr/>
        <a:lstStyle/>
        <a:p>
          <a:endParaRPr lang="en-US"/>
        </a:p>
      </dgm:t>
    </dgm:pt>
    <dgm:pt modelId="{5C37F9C2-AEC5-428D-9495-2A8C331A5CC5}">
      <dgm:prSet/>
      <dgm:spPr/>
      <dgm:t>
        <a:bodyPr/>
        <a:lstStyle/>
        <a:p>
          <a:pPr rtl="0"/>
          <a:r>
            <a:rPr lang="en-US" dirty="0" smtClean="0"/>
            <a:t>This is evident when:</a:t>
          </a:r>
          <a:endParaRPr lang="en-US" dirty="0"/>
        </a:p>
      </dgm:t>
    </dgm:pt>
    <dgm:pt modelId="{160ADD2D-BA35-4888-9863-8F285C826975}" type="parTrans" cxnId="{7695BE6F-A0AE-43B3-9C12-C4E0758943A7}">
      <dgm:prSet/>
      <dgm:spPr/>
      <dgm:t>
        <a:bodyPr/>
        <a:lstStyle/>
        <a:p>
          <a:endParaRPr lang="en-US"/>
        </a:p>
      </dgm:t>
    </dgm:pt>
    <dgm:pt modelId="{BFD9D025-8975-4A0D-8854-03E858297176}" type="sibTrans" cxnId="{7695BE6F-A0AE-43B3-9C12-C4E0758943A7}">
      <dgm:prSet/>
      <dgm:spPr/>
      <dgm:t>
        <a:bodyPr/>
        <a:lstStyle/>
        <a:p>
          <a:endParaRPr lang="en-US"/>
        </a:p>
      </dgm:t>
    </dgm:pt>
    <dgm:pt modelId="{624027AE-3A73-462A-8049-414F65251E73}">
      <dgm:prSet/>
      <dgm:spPr/>
      <dgm:t>
        <a:bodyPr/>
        <a:lstStyle/>
        <a:p>
          <a:pPr rtl="0"/>
          <a:r>
            <a:rPr lang="en-US" dirty="0" smtClean="0"/>
            <a:t>All teachers are responsive to the pedagogical needs of students with disabilities.</a:t>
          </a:r>
          <a:endParaRPr lang="en-US" dirty="0"/>
        </a:p>
      </dgm:t>
    </dgm:pt>
    <dgm:pt modelId="{F4A84B03-CA34-416C-A3D2-7C061673CB7E}" type="parTrans" cxnId="{200C7BEA-BC35-4847-BB07-479DCA55EF26}">
      <dgm:prSet/>
      <dgm:spPr/>
      <dgm:t>
        <a:bodyPr/>
        <a:lstStyle/>
        <a:p>
          <a:endParaRPr lang="en-US"/>
        </a:p>
      </dgm:t>
    </dgm:pt>
    <dgm:pt modelId="{AB2F2EC1-53E3-4FF8-AB89-96B03CABA561}" type="sibTrans" cxnId="{200C7BEA-BC35-4847-BB07-479DCA55EF26}">
      <dgm:prSet/>
      <dgm:spPr/>
      <dgm:t>
        <a:bodyPr/>
        <a:lstStyle/>
        <a:p>
          <a:endParaRPr lang="en-US"/>
        </a:p>
      </dgm:t>
    </dgm:pt>
    <dgm:pt modelId="{4C144367-D145-47FE-8468-662273E91879}">
      <dgm:prSet/>
      <dgm:spPr/>
      <dgm:t>
        <a:bodyPr/>
        <a:lstStyle/>
        <a:p>
          <a:pPr rtl="0"/>
          <a:r>
            <a:rPr lang="en-US" dirty="0" smtClean="0"/>
            <a:t>All students receive instruction in curriculum aligned with the State’s Learning Standards.</a:t>
          </a:r>
          <a:endParaRPr lang="en-US" dirty="0"/>
        </a:p>
      </dgm:t>
    </dgm:pt>
    <dgm:pt modelId="{90AA8F56-50B5-408D-9988-F2316BA26194}" type="parTrans" cxnId="{8A11EA73-8FF3-4F67-A9A6-3D7743814102}">
      <dgm:prSet/>
      <dgm:spPr/>
      <dgm:t>
        <a:bodyPr/>
        <a:lstStyle/>
        <a:p>
          <a:endParaRPr lang="en-US"/>
        </a:p>
      </dgm:t>
    </dgm:pt>
    <dgm:pt modelId="{69FD156A-4C50-44B5-AEF7-C03284724A22}" type="sibTrans" cxnId="{8A11EA73-8FF3-4F67-A9A6-3D7743814102}">
      <dgm:prSet/>
      <dgm:spPr/>
      <dgm:t>
        <a:bodyPr/>
        <a:lstStyle/>
        <a:p>
          <a:endParaRPr lang="en-US"/>
        </a:p>
      </dgm:t>
    </dgm:pt>
    <dgm:pt modelId="{32F2BB02-F378-4211-9416-7ACBA65508F8}">
      <dgm:prSet/>
      <dgm:spPr/>
      <dgm:t>
        <a:bodyPr/>
        <a:lstStyle/>
        <a:p>
          <a:pPr rtl="0"/>
          <a:r>
            <a:rPr lang="en-US" dirty="0" smtClean="0"/>
            <a:t>IEPs are developed in consideration of grade level standards.</a:t>
          </a:r>
          <a:endParaRPr lang="en-US" dirty="0"/>
        </a:p>
      </dgm:t>
    </dgm:pt>
    <dgm:pt modelId="{220AB9FC-C7D7-433E-88DE-18841F117D9A}" type="parTrans" cxnId="{7C67E980-4F49-4B95-9F7F-445C13B50B19}">
      <dgm:prSet/>
      <dgm:spPr/>
      <dgm:t>
        <a:bodyPr/>
        <a:lstStyle/>
        <a:p>
          <a:endParaRPr lang="en-US"/>
        </a:p>
      </dgm:t>
    </dgm:pt>
    <dgm:pt modelId="{D7B51852-64AA-4D84-9722-83075072F65D}" type="sibTrans" cxnId="{7C67E980-4F49-4B95-9F7F-445C13B50B19}">
      <dgm:prSet/>
      <dgm:spPr/>
      <dgm:t>
        <a:bodyPr/>
        <a:lstStyle/>
        <a:p>
          <a:endParaRPr lang="en-US"/>
        </a:p>
      </dgm:t>
    </dgm:pt>
    <dgm:pt modelId="{8AA9BEBB-7C22-4A15-849F-B1B40352F877}">
      <dgm:prSet/>
      <dgm:spPr/>
      <dgm:t>
        <a:bodyPr/>
        <a:lstStyle/>
        <a:p>
          <a:pPr rtl="0"/>
          <a:r>
            <a:rPr lang="en-US" dirty="0" smtClean="0"/>
            <a:t>IEPs are implemented and reviewed by educators, families and students to ensure that students are meeting their annual goals.</a:t>
          </a:r>
          <a:endParaRPr lang="en-US" dirty="0"/>
        </a:p>
      </dgm:t>
    </dgm:pt>
    <dgm:pt modelId="{C03C5811-2DE0-48B7-8DE7-F8D4DA191FF7}" type="parTrans" cxnId="{E74D35D7-CF9B-430B-A6A3-4A2F7885A94C}">
      <dgm:prSet/>
      <dgm:spPr/>
      <dgm:t>
        <a:bodyPr/>
        <a:lstStyle/>
        <a:p>
          <a:endParaRPr lang="en-US"/>
        </a:p>
      </dgm:t>
    </dgm:pt>
    <dgm:pt modelId="{EC94E2D2-886F-420B-A1A1-E7E567470423}" type="sibTrans" cxnId="{E74D35D7-CF9B-430B-A6A3-4A2F7885A94C}">
      <dgm:prSet/>
      <dgm:spPr/>
      <dgm:t>
        <a:bodyPr/>
        <a:lstStyle/>
        <a:p>
          <a:endParaRPr lang="en-US"/>
        </a:p>
      </dgm:t>
    </dgm:pt>
    <dgm:pt modelId="{B4E4473F-623C-4F7D-9E3D-2542B4B20E56}">
      <dgm:prSet/>
      <dgm:spPr/>
      <dgm:t>
        <a:bodyPr/>
        <a:lstStyle/>
        <a:p>
          <a:pPr rtl="0"/>
          <a:r>
            <a:rPr lang="en-US" dirty="0" smtClean="0"/>
            <a:t>Special and general education teachers of students with disabilities engage in intentional collaborative lesson planning to meet the needs of each individual student with a disability.</a:t>
          </a:r>
          <a:endParaRPr lang="en-US" dirty="0"/>
        </a:p>
      </dgm:t>
    </dgm:pt>
    <dgm:pt modelId="{68F0AF5D-BF37-459D-A420-4C5F3CD38AD0}" type="parTrans" cxnId="{29AECFD6-E763-4D88-BC7F-0BE2386DB718}">
      <dgm:prSet/>
      <dgm:spPr/>
      <dgm:t>
        <a:bodyPr/>
        <a:lstStyle/>
        <a:p>
          <a:endParaRPr lang="en-US"/>
        </a:p>
      </dgm:t>
    </dgm:pt>
    <dgm:pt modelId="{B83AE497-2B68-4AB9-BF61-6DFDE84BD6DF}" type="sibTrans" cxnId="{29AECFD6-E763-4D88-BC7F-0BE2386DB718}">
      <dgm:prSet/>
      <dgm:spPr/>
      <dgm:t>
        <a:bodyPr/>
        <a:lstStyle/>
        <a:p>
          <a:endParaRPr lang="en-US"/>
        </a:p>
      </dgm:t>
    </dgm:pt>
    <dgm:pt modelId="{98E5A40D-4804-4F21-9A2D-F53951EFAACC}">
      <dgm:prSet/>
      <dgm:spPr/>
      <dgm:t>
        <a:bodyPr/>
        <a:lstStyle/>
        <a:p>
          <a:pPr rtl="0"/>
          <a:r>
            <a:rPr lang="en-US" dirty="0" smtClean="0"/>
            <a:t>Individual student data are used to inform and design instruction for students with disabilities to progress toward grade level standards.</a:t>
          </a:r>
          <a:endParaRPr lang="en-US" dirty="0"/>
        </a:p>
      </dgm:t>
    </dgm:pt>
    <dgm:pt modelId="{E2790F27-DB09-431A-99E3-36BE220D0331}" type="parTrans" cxnId="{AFB433BC-F8D9-452D-B80A-AAB3FE49F742}">
      <dgm:prSet/>
      <dgm:spPr/>
      <dgm:t>
        <a:bodyPr/>
        <a:lstStyle/>
        <a:p>
          <a:endParaRPr lang="en-US"/>
        </a:p>
      </dgm:t>
    </dgm:pt>
    <dgm:pt modelId="{31FFF572-FE0C-49AC-80FC-DB6CCC87ADA4}" type="sibTrans" cxnId="{AFB433BC-F8D9-452D-B80A-AAB3FE49F742}">
      <dgm:prSet/>
      <dgm:spPr/>
      <dgm:t>
        <a:bodyPr/>
        <a:lstStyle/>
        <a:p>
          <a:endParaRPr lang="en-US"/>
        </a:p>
      </dgm:t>
    </dgm:pt>
    <dgm:pt modelId="{852640CE-807C-4CC1-8A6A-7330C777BB92}">
      <dgm:prSet/>
      <dgm:spPr/>
      <dgm:t>
        <a:bodyPr/>
        <a:lstStyle/>
        <a:p>
          <a:pPr rtl="0"/>
          <a:r>
            <a:rPr lang="en-US" dirty="0" smtClean="0"/>
            <a:t>Students with disabilities receive instructional materials in alternative formats at the same time as other students in the class receive their instructional materials.</a:t>
          </a:r>
          <a:endParaRPr lang="en-US" dirty="0"/>
        </a:p>
      </dgm:t>
    </dgm:pt>
    <dgm:pt modelId="{F3DA25DF-CB07-4464-9F31-8B8DB88A0538}" type="parTrans" cxnId="{FD984C4D-20B8-4267-832D-26268029F18C}">
      <dgm:prSet/>
      <dgm:spPr/>
      <dgm:t>
        <a:bodyPr/>
        <a:lstStyle/>
        <a:p>
          <a:endParaRPr lang="en-US"/>
        </a:p>
      </dgm:t>
    </dgm:pt>
    <dgm:pt modelId="{957BC3E8-BB73-41D6-A701-13159442991D}" type="sibTrans" cxnId="{FD984C4D-20B8-4267-832D-26268029F18C}">
      <dgm:prSet/>
      <dgm:spPr/>
      <dgm:t>
        <a:bodyPr/>
        <a:lstStyle/>
        <a:p>
          <a:endParaRPr lang="en-US"/>
        </a:p>
      </dgm:t>
    </dgm:pt>
    <dgm:pt modelId="{D31509A4-1B28-4FB4-A81A-1A3249D64E30}" type="pres">
      <dgm:prSet presAssocID="{E5522892-6ABE-4D5A-B3A6-CA4B9D7A87EF}" presName="Name0" presStyleCnt="0">
        <dgm:presLayoutVars>
          <dgm:dir/>
          <dgm:animLvl val="lvl"/>
          <dgm:resizeHandles val="exact"/>
        </dgm:presLayoutVars>
      </dgm:prSet>
      <dgm:spPr/>
      <dgm:t>
        <a:bodyPr/>
        <a:lstStyle/>
        <a:p>
          <a:endParaRPr lang="en-US"/>
        </a:p>
      </dgm:t>
    </dgm:pt>
    <dgm:pt modelId="{ADA278D8-D618-4C17-8B56-3F7E852AA510}" type="pres">
      <dgm:prSet presAssocID="{5C37F9C2-AEC5-428D-9495-2A8C331A5CC5}" presName="linNode" presStyleCnt="0"/>
      <dgm:spPr/>
    </dgm:pt>
    <dgm:pt modelId="{16F938EF-AF9F-449A-B12C-813B60325B71}" type="pres">
      <dgm:prSet presAssocID="{5C37F9C2-AEC5-428D-9495-2A8C331A5CC5}" presName="parentText" presStyleLbl="node1" presStyleIdx="0" presStyleCnt="1">
        <dgm:presLayoutVars>
          <dgm:chMax val="1"/>
          <dgm:bulletEnabled val="1"/>
        </dgm:presLayoutVars>
      </dgm:prSet>
      <dgm:spPr/>
      <dgm:t>
        <a:bodyPr/>
        <a:lstStyle/>
        <a:p>
          <a:endParaRPr lang="en-US"/>
        </a:p>
      </dgm:t>
    </dgm:pt>
    <dgm:pt modelId="{3557C518-D4DB-4B6A-B76F-4D47CB40C9BC}" type="pres">
      <dgm:prSet presAssocID="{5C37F9C2-AEC5-428D-9495-2A8C331A5CC5}" presName="descendantText" presStyleLbl="alignAccFollowNode1" presStyleIdx="0" presStyleCnt="1">
        <dgm:presLayoutVars>
          <dgm:bulletEnabled val="1"/>
        </dgm:presLayoutVars>
      </dgm:prSet>
      <dgm:spPr/>
      <dgm:t>
        <a:bodyPr/>
        <a:lstStyle/>
        <a:p>
          <a:endParaRPr lang="en-US"/>
        </a:p>
      </dgm:t>
    </dgm:pt>
  </dgm:ptLst>
  <dgm:cxnLst>
    <dgm:cxn modelId="{4876F683-A7FE-4FA5-B97B-C03042686EE8}" type="presOf" srcId="{5C37F9C2-AEC5-428D-9495-2A8C331A5CC5}" destId="{16F938EF-AF9F-449A-B12C-813B60325B71}" srcOrd="0" destOrd="0" presId="urn:microsoft.com/office/officeart/2005/8/layout/vList5"/>
    <dgm:cxn modelId="{AFB433BC-F8D9-452D-B80A-AAB3FE49F742}" srcId="{5C37F9C2-AEC5-428D-9495-2A8C331A5CC5}" destId="{98E5A40D-4804-4F21-9A2D-F53951EFAACC}" srcOrd="5" destOrd="0" parTransId="{E2790F27-DB09-431A-99E3-36BE220D0331}" sibTransId="{31FFF572-FE0C-49AC-80FC-DB6CCC87ADA4}"/>
    <dgm:cxn modelId="{F6059AF5-FCF5-4217-B7CE-176828D65305}" type="presOf" srcId="{624027AE-3A73-462A-8049-414F65251E73}" destId="{3557C518-D4DB-4B6A-B76F-4D47CB40C9BC}" srcOrd="0" destOrd="0" presId="urn:microsoft.com/office/officeart/2005/8/layout/vList5"/>
    <dgm:cxn modelId="{9C36339D-8C48-4582-9ABB-7C4A68DD68F5}" type="presOf" srcId="{32F2BB02-F378-4211-9416-7ACBA65508F8}" destId="{3557C518-D4DB-4B6A-B76F-4D47CB40C9BC}" srcOrd="0" destOrd="2" presId="urn:microsoft.com/office/officeart/2005/8/layout/vList5"/>
    <dgm:cxn modelId="{FD984C4D-20B8-4267-832D-26268029F18C}" srcId="{5C37F9C2-AEC5-428D-9495-2A8C331A5CC5}" destId="{852640CE-807C-4CC1-8A6A-7330C777BB92}" srcOrd="6" destOrd="0" parTransId="{F3DA25DF-CB07-4464-9F31-8B8DB88A0538}" sibTransId="{957BC3E8-BB73-41D6-A701-13159442991D}"/>
    <dgm:cxn modelId="{F96B615F-231B-4906-91A4-92AE55205C35}" type="presOf" srcId="{98E5A40D-4804-4F21-9A2D-F53951EFAACC}" destId="{3557C518-D4DB-4B6A-B76F-4D47CB40C9BC}" srcOrd="0" destOrd="5" presId="urn:microsoft.com/office/officeart/2005/8/layout/vList5"/>
    <dgm:cxn modelId="{7A03C47F-4514-4F76-9D84-0FCA8FA47B94}" type="presOf" srcId="{B4E4473F-623C-4F7D-9E3D-2542B4B20E56}" destId="{3557C518-D4DB-4B6A-B76F-4D47CB40C9BC}" srcOrd="0" destOrd="4" presId="urn:microsoft.com/office/officeart/2005/8/layout/vList5"/>
    <dgm:cxn modelId="{7F588C96-357F-4D66-A7CD-B358556C4907}" type="presOf" srcId="{4C144367-D145-47FE-8468-662273E91879}" destId="{3557C518-D4DB-4B6A-B76F-4D47CB40C9BC}" srcOrd="0" destOrd="1" presId="urn:microsoft.com/office/officeart/2005/8/layout/vList5"/>
    <dgm:cxn modelId="{78564965-2BB8-47C1-8620-D69807B44992}" type="presOf" srcId="{E5522892-6ABE-4D5A-B3A6-CA4B9D7A87EF}" destId="{D31509A4-1B28-4FB4-A81A-1A3249D64E30}" srcOrd="0" destOrd="0" presId="urn:microsoft.com/office/officeart/2005/8/layout/vList5"/>
    <dgm:cxn modelId="{7C67E980-4F49-4B95-9F7F-445C13B50B19}" srcId="{5C37F9C2-AEC5-428D-9495-2A8C331A5CC5}" destId="{32F2BB02-F378-4211-9416-7ACBA65508F8}" srcOrd="2" destOrd="0" parTransId="{220AB9FC-C7D7-433E-88DE-18841F117D9A}" sibTransId="{D7B51852-64AA-4D84-9722-83075072F65D}"/>
    <dgm:cxn modelId="{7695BE6F-A0AE-43B3-9C12-C4E0758943A7}" srcId="{E5522892-6ABE-4D5A-B3A6-CA4B9D7A87EF}" destId="{5C37F9C2-AEC5-428D-9495-2A8C331A5CC5}" srcOrd="0" destOrd="0" parTransId="{160ADD2D-BA35-4888-9863-8F285C826975}" sibTransId="{BFD9D025-8975-4A0D-8854-03E858297176}"/>
    <dgm:cxn modelId="{8A11EA73-8FF3-4F67-A9A6-3D7743814102}" srcId="{5C37F9C2-AEC5-428D-9495-2A8C331A5CC5}" destId="{4C144367-D145-47FE-8468-662273E91879}" srcOrd="1" destOrd="0" parTransId="{90AA8F56-50B5-408D-9988-F2316BA26194}" sibTransId="{69FD156A-4C50-44B5-AEF7-C03284724A22}"/>
    <dgm:cxn modelId="{E74D35D7-CF9B-430B-A6A3-4A2F7885A94C}" srcId="{5C37F9C2-AEC5-428D-9495-2A8C331A5CC5}" destId="{8AA9BEBB-7C22-4A15-849F-B1B40352F877}" srcOrd="3" destOrd="0" parTransId="{C03C5811-2DE0-48B7-8DE7-F8D4DA191FF7}" sibTransId="{EC94E2D2-886F-420B-A1A1-E7E567470423}"/>
    <dgm:cxn modelId="{855509DA-EA7B-46CA-B027-41E7A8578979}" type="presOf" srcId="{8AA9BEBB-7C22-4A15-849F-B1B40352F877}" destId="{3557C518-D4DB-4B6A-B76F-4D47CB40C9BC}" srcOrd="0" destOrd="3" presId="urn:microsoft.com/office/officeart/2005/8/layout/vList5"/>
    <dgm:cxn modelId="{200C7BEA-BC35-4847-BB07-479DCA55EF26}" srcId="{5C37F9C2-AEC5-428D-9495-2A8C331A5CC5}" destId="{624027AE-3A73-462A-8049-414F65251E73}" srcOrd="0" destOrd="0" parTransId="{F4A84B03-CA34-416C-A3D2-7C061673CB7E}" sibTransId="{AB2F2EC1-53E3-4FF8-AB89-96B03CABA561}"/>
    <dgm:cxn modelId="{29AECFD6-E763-4D88-BC7F-0BE2386DB718}" srcId="{5C37F9C2-AEC5-428D-9495-2A8C331A5CC5}" destId="{B4E4473F-623C-4F7D-9E3D-2542B4B20E56}" srcOrd="4" destOrd="0" parTransId="{68F0AF5D-BF37-459D-A420-4C5F3CD38AD0}" sibTransId="{B83AE497-2B68-4AB9-BF61-6DFDE84BD6DF}"/>
    <dgm:cxn modelId="{258475D7-6F14-4898-A2E6-9068C90E0FD1}" type="presOf" srcId="{852640CE-807C-4CC1-8A6A-7330C777BB92}" destId="{3557C518-D4DB-4B6A-B76F-4D47CB40C9BC}" srcOrd="0" destOrd="6" presId="urn:microsoft.com/office/officeart/2005/8/layout/vList5"/>
    <dgm:cxn modelId="{502BBDFE-CA0D-45B7-999D-BFC247E2F9FC}" type="presParOf" srcId="{D31509A4-1B28-4FB4-A81A-1A3249D64E30}" destId="{ADA278D8-D618-4C17-8B56-3F7E852AA510}" srcOrd="0" destOrd="0" presId="urn:microsoft.com/office/officeart/2005/8/layout/vList5"/>
    <dgm:cxn modelId="{BBCF346D-FE40-41B3-BD82-56F66C1354B9}" type="presParOf" srcId="{ADA278D8-D618-4C17-8B56-3F7E852AA510}" destId="{16F938EF-AF9F-449A-B12C-813B60325B71}" srcOrd="0" destOrd="0" presId="urn:microsoft.com/office/officeart/2005/8/layout/vList5"/>
    <dgm:cxn modelId="{AE4A623E-332B-4E59-90C6-DD99BA449FBA}" type="presParOf" srcId="{ADA278D8-D618-4C17-8B56-3F7E852AA510}" destId="{3557C518-D4DB-4B6A-B76F-4D47CB40C9B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34F4B-8AEB-4D9D-93B1-34DED7136B0A}">
      <dsp:nvSpPr>
        <dsp:cNvPr id="0" name=""/>
        <dsp:cNvSpPr/>
      </dsp:nvSpPr>
      <dsp:spPr>
        <a:xfrm>
          <a:off x="0" y="14580"/>
          <a:ext cx="8229600" cy="1113840"/>
        </a:xfrm>
        <a:prstGeom prst="roundRect">
          <a:avLst/>
        </a:prstGeom>
        <a:pattFill prst="pct5">
          <a:fgClr>
            <a:schemeClr val="accent5">
              <a:lumMod val="90000"/>
            </a:schemeClr>
          </a:fgClr>
          <a:bgClr>
            <a:schemeClr val="bg1"/>
          </a:bgClr>
        </a:patt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1"/>
              </a:solidFill>
            </a:rPr>
            <a:t>BLUEPRINT FOR IMPROVED RESULTS FOR STUDENTS WITH DISABILITIES</a:t>
          </a:r>
          <a:endParaRPr lang="en-US" sz="2800" kern="1200" dirty="0">
            <a:solidFill>
              <a:schemeClr val="tx1"/>
            </a:solidFill>
          </a:endParaRPr>
        </a:p>
      </dsp:txBody>
      <dsp:txXfrm>
        <a:off x="54373" y="68953"/>
        <a:ext cx="8120854" cy="10050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61CB8-C722-4D5E-9630-A29C17C200CF}">
      <dsp:nvSpPr>
        <dsp:cNvPr id="0" name=""/>
        <dsp:cNvSpPr/>
      </dsp:nvSpPr>
      <dsp:spPr>
        <a:xfrm rot="5400000">
          <a:off x="3785742" y="-370490"/>
          <a:ext cx="3620770" cy="5266944"/>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i="1" kern="1200" dirty="0" smtClean="0"/>
            <a:t>All teachers develop lessons that allow multiple entry points and multiple modes of engagement for students with diverse needs. </a:t>
          </a:r>
          <a:endParaRPr lang="en-US" sz="1600" kern="1200" dirty="0"/>
        </a:p>
        <a:p>
          <a:pPr marL="171450" lvl="1" indent="-171450" algn="l" defTabSz="711200" rtl="0">
            <a:lnSpc>
              <a:spcPct val="90000"/>
            </a:lnSpc>
            <a:spcBef>
              <a:spcPct val="0"/>
            </a:spcBef>
            <a:spcAft>
              <a:spcPct val="15000"/>
            </a:spcAft>
            <a:buChar char="••"/>
          </a:pPr>
          <a:r>
            <a:rPr lang="en-US" sz="1600" i="1" kern="1200" dirty="0" smtClean="0"/>
            <a:t>All teachers of students are knowledgeable and skilled in providing explicit instruction in academics and social-emotional learning. </a:t>
          </a:r>
          <a:endParaRPr lang="en-US" sz="1600" kern="1200" dirty="0"/>
        </a:p>
        <a:p>
          <a:pPr marL="171450" lvl="1" indent="-171450" algn="l" defTabSz="711200" rtl="0">
            <a:lnSpc>
              <a:spcPct val="90000"/>
            </a:lnSpc>
            <a:spcBef>
              <a:spcPct val="0"/>
            </a:spcBef>
            <a:spcAft>
              <a:spcPct val="15000"/>
            </a:spcAft>
            <a:buChar char="••"/>
          </a:pPr>
          <a:r>
            <a:rPr lang="en-US" sz="1600" i="1" kern="1200" dirty="0" smtClean="0"/>
            <a:t>Students with disabilities are taught strategies for self-regulated learning across the content areas. </a:t>
          </a:r>
          <a:endParaRPr lang="en-US" sz="1600" kern="1200" dirty="0"/>
        </a:p>
        <a:p>
          <a:pPr marL="171450" lvl="1" indent="-171450" algn="l" defTabSz="711200" rtl="0">
            <a:lnSpc>
              <a:spcPct val="90000"/>
            </a:lnSpc>
            <a:spcBef>
              <a:spcPct val="0"/>
            </a:spcBef>
            <a:spcAft>
              <a:spcPct val="15000"/>
            </a:spcAft>
            <a:buChar char="••"/>
          </a:pPr>
          <a:r>
            <a:rPr lang="en-US" sz="1600" i="1" kern="1200" dirty="0" smtClean="0"/>
            <a:t>All teachers continually assess students’ understanding of lessons to improve and target instruction to student needs. </a:t>
          </a:r>
          <a:endParaRPr lang="en-US" sz="1600" kern="1200" dirty="0"/>
        </a:p>
        <a:p>
          <a:pPr marL="171450" lvl="1" indent="-171450" algn="l" defTabSz="711200" rtl="0">
            <a:lnSpc>
              <a:spcPct val="90000"/>
            </a:lnSpc>
            <a:spcBef>
              <a:spcPct val="0"/>
            </a:spcBef>
            <a:spcAft>
              <a:spcPct val="15000"/>
            </a:spcAft>
            <a:buChar char="••"/>
          </a:pPr>
          <a:r>
            <a:rPr lang="en-US" sz="1600" i="1" kern="1200" dirty="0" smtClean="0"/>
            <a:t>Students’ individualized needs for assistive technology devices and services are considered and accommodated. </a:t>
          </a:r>
          <a:endParaRPr lang="en-US" sz="1600" kern="1200" dirty="0"/>
        </a:p>
      </dsp:txBody>
      <dsp:txXfrm rot="-5400000">
        <a:off x="2962656" y="629347"/>
        <a:ext cx="5090193" cy="3267268"/>
      </dsp:txXfrm>
    </dsp:sp>
    <dsp:sp modelId="{B1DF43CE-CE16-4D83-A26D-A11767C477D6}">
      <dsp:nvSpPr>
        <dsp:cNvPr id="0" name=""/>
        <dsp:cNvSpPr/>
      </dsp:nvSpPr>
      <dsp:spPr>
        <a:xfrm>
          <a:off x="0" y="0"/>
          <a:ext cx="2962656" cy="45259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rtl="0">
            <a:lnSpc>
              <a:spcPct val="90000"/>
            </a:lnSpc>
            <a:spcBef>
              <a:spcPct val="0"/>
            </a:spcBef>
            <a:spcAft>
              <a:spcPct val="35000"/>
            </a:spcAft>
          </a:pPr>
          <a:r>
            <a:rPr lang="en-US" sz="5800" i="1" kern="1200" dirty="0" smtClean="0"/>
            <a:t>This is evident when: </a:t>
          </a:r>
          <a:endParaRPr lang="en-US" sz="5800" kern="1200" dirty="0"/>
        </a:p>
      </dsp:txBody>
      <dsp:txXfrm>
        <a:off x="144625" y="144625"/>
        <a:ext cx="2673406" cy="42367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12EFE-DC1C-4528-A415-41160650B4D8}">
      <dsp:nvSpPr>
        <dsp:cNvPr id="0" name=""/>
        <dsp:cNvSpPr/>
      </dsp:nvSpPr>
      <dsp:spPr>
        <a:xfrm rot="5400000">
          <a:off x="3785742" y="-370490"/>
          <a:ext cx="3620770" cy="5266944"/>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clear </a:t>
          </a:r>
          <a:r>
            <a:rPr lang="en-US" sz="2400" i="1" u="sng" kern="1200" dirty="0" smtClean="0"/>
            <a:t>delivery</a:t>
          </a:r>
          <a:r>
            <a:rPr lang="en-US" sz="2400" kern="1200" dirty="0" smtClean="0"/>
            <a:t> with models and demonstrations, </a:t>
          </a:r>
          <a:endParaRPr lang="en-US" sz="2400" kern="1200" dirty="0"/>
        </a:p>
        <a:p>
          <a:pPr marL="228600" lvl="1" indent="-228600" algn="l" defTabSz="1066800" rtl="0">
            <a:lnSpc>
              <a:spcPct val="90000"/>
            </a:lnSpc>
            <a:spcBef>
              <a:spcPct val="0"/>
            </a:spcBef>
            <a:spcAft>
              <a:spcPct val="15000"/>
            </a:spcAft>
            <a:buChar char="••"/>
          </a:pPr>
          <a:r>
            <a:rPr lang="en-US" sz="2400" i="1" kern="1200" dirty="0" smtClean="0"/>
            <a:t>guided </a:t>
          </a:r>
          <a:r>
            <a:rPr lang="en-US" sz="2400" i="1" u="sng" kern="1200" dirty="0" smtClean="0"/>
            <a:t>practice</a:t>
          </a:r>
          <a:r>
            <a:rPr lang="en-US" sz="2400" kern="1200" dirty="0" smtClean="0"/>
            <a:t> supported by the teacher with corrective feedback delivered in a timely manner</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gradual withdrawal of teacher supports during practice to move students toward </a:t>
          </a:r>
          <a:r>
            <a:rPr lang="en-US" sz="2400" i="1" u="sng" kern="1200" dirty="0" smtClean="0"/>
            <a:t>independent performance</a:t>
          </a:r>
          <a:r>
            <a:rPr lang="en-US" sz="2400" kern="1200" dirty="0" smtClean="0"/>
            <a:t>. </a:t>
          </a:r>
          <a:endParaRPr lang="en-US" sz="2400" kern="1200" dirty="0"/>
        </a:p>
      </dsp:txBody>
      <dsp:txXfrm rot="-5400000">
        <a:off x="2962656" y="629347"/>
        <a:ext cx="5090193" cy="3267268"/>
      </dsp:txXfrm>
    </dsp:sp>
    <dsp:sp modelId="{19B51346-47A6-4855-AC93-1CC128931FD2}">
      <dsp:nvSpPr>
        <dsp:cNvPr id="0" name=""/>
        <dsp:cNvSpPr/>
      </dsp:nvSpPr>
      <dsp:spPr>
        <a:xfrm>
          <a:off x="0" y="0"/>
          <a:ext cx="2962656" cy="452596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t>Research on effective teaching practices has identified the components of explicit instruction as essential for positive student outcomes </a:t>
          </a:r>
          <a:endParaRPr lang="en-US" sz="2700" kern="1200" dirty="0"/>
        </a:p>
      </dsp:txBody>
      <dsp:txXfrm>
        <a:off x="144625" y="144625"/>
        <a:ext cx="2673406" cy="42367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E4390-02B1-49C5-AD43-AD350892D879}">
      <dsp:nvSpPr>
        <dsp:cNvPr id="0" name=""/>
        <dsp:cNvSpPr/>
      </dsp:nvSpPr>
      <dsp:spPr>
        <a:xfrm rot="5400000">
          <a:off x="3785742" y="-370490"/>
          <a:ext cx="3620770" cy="5266944"/>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i="1" kern="1200" dirty="0" smtClean="0"/>
            <a:t>Educators collect and analyze student outcome data to plan, organize, deliver and evaluate the effectiveness of school-wide programs and instruction for all students. </a:t>
          </a:r>
          <a:endParaRPr lang="en-US" sz="1600" kern="1200" dirty="0"/>
        </a:p>
        <a:p>
          <a:pPr marL="171450" lvl="1" indent="-171450" algn="l" defTabSz="711200" rtl="0">
            <a:lnSpc>
              <a:spcPct val="90000"/>
            </a:lnSpc>
            <a:spcBef>
              <a:spcPct val="0"/>
            </a:spcBef>
            <a:spcAft>
              <a:spcPct val="15000"/>
            </a:spcAft>
            <a:buChar char="••"/>
          </a:pPr>
          <a:r>
            <a:rPr lang="en-US" sz="1600" i="1" kern="1200" dirty="0" smtClean="0"/>
            <a:t>Educators disaggregate and analyze outcomes for students with disabilities to improve school-wide programs and interventions. </a:t>
          </a:r>
          <a:endParaRPr lang="en-US" sz="1600" kern="1200" dirty="0"/>
        </a:p>
        <a:p>
          <a:pPr marL="171450" lvl="1" indent="-171450" algn="l" defTabSz="711200" rtl="0">
            <a:lnSpc>
              <a:spcPct val="90000"/>
            </a:lnSpc>
            <a:spcBef>
              <a:spcPct val="0"/>
            </a:spcBef>
            <a:spcAft>
              <a:spcPct val="15000"/>
            </a:spcAft>
            <a:buChar char="••"/>
          </a:pPr>
          <a:r>
            <a:rPr lang="en-US" sz="1600" i="1" kern="1200" dirty="0" smtClean="0"/>
            <a:t>Educators collect and analyze data to identify individual students in need of additional support. </a:t>
          </a:r>
          <a:endParaRPr lang="en-US" sz="1600" kern="1200" dirty="0"/>
        </a:p>
        <a:p>
          <a:pPr marL="171450" lvl="1" indent="-171450" algn="l" defTabSz="711200" rtl="0">
            <a:lnSpc>
              <a:spcPct val="90000"/>
            </a:lnSpc>
            <a:spcBef>
              <a:spcPct val="0"/>
            </a:spcBef>
            <a:spcAft>
              <a:spcPct val="15000"/>
            </a:spcAft>
            <a:buChar char="••"/>
          </a:pPr>
          <a:r>
            <a:rPr lang="en-US" sz="1600" i="1" kern="1200" dirty="0" smtClean="0"/>
            <a:t>Evidence-based interventions are provided in a timely manner to students needing more support. </a:t>
          </a:r>
          <a:endParaRPr lang="en-US" sz="1600" kern="1200" dirty="0"/>
        </a:p>
        <a:p>
          <a:pPr marL="171450" lvl="1" indent="-171450" algn="l" defTabSz="711200" rtl="0">
            <a:lnSpc>
              <a:spcPct val="90000"/>
            </a:lnSpc>
            <a:spcBef>
              <a:spcPct val="0"/>
            </a:spcBef>
            <a:spcAft>
              <a:spcPct val="15000"/>
            </a:spcAft>
            <a:buChar char="••"/>
          </a:pPr>
          <a:r>
            <a:rPr lang="en-US" sz="1600" i="1" kern="1200" dirty="0" smtClean="0"/>
            <a:t>Progress monitoring data are collected and inform decisions about the effectiveness and/or need for modification to those interventions. </a:t>
          </a:r>
          <a:endParaRPr lang="en-US" sz="1600" kern="1200" dirty="0"/>
        </a:p>
      </dsp:txBody>
      <dsp:txXfrm rot="-5400000">
        <a:off x="2962656" y="629347"/>
        <a:ext cx="5090193" cy="3267268"/>
      </dsp:txXfrm>
    </dsp:sp>
    <dsp:sp modelId="{B5C8F142-E98F-4CED-9E1C-AE79DDC93F2C}">
      <dsp:nvSpPr>
        <dsp:cNvPr id="0" name=""/>
        <dsp:cNvSpPr/>
      </dsp:nvSpPr>
      <dsp:spPr>
        <a:xfrm>
          <a:off x="0" y="0"/>
          <a:ext cx="2962656" cy="45259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rtl="0">
            <a:lnSpc>
              <a:spcPct val="90000"/>
            </a:lnSpc>
            <a:spcBef>
              <a:spcPct val="0"/>
            </a:spcBef>
            <a:spcAft>
              <a:spcPct val="35000"/>
            </a:spcAft>
          </a:pPr>
          <a:r>
            <a:rPr lang="en-US" sz="5800" i="1" kern="1200" dirty="0" smtClean="0"/>
            <a:t>This is evident when: </a:t>
          </a:r>
          <a:endParaRPr lang="en-US" sz="5800" kern="1200" dirty="0"/>
        </a:p>
      </dsp:txBody>
      <dsp:txXfrm>
        <a:off x="144625" y="144625"/>
        <a:ext cx="2673406" cy="42367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8938-E249-4520-9F9A-1FC7D679CD70}">
      <dsp:nvSpPr>
        <dsp:cNvPr id="0" name=""/>
        <dsp:cNvSpPr/>
      </dsp:nvSpPr>
      <dsp:spPr>
        <a:xfrm rot="5400000">
          <a:off x="3785742" y="-370490"/>
          <a:ext cx="3620770" cy="5266944"/>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i="1" kern="1200" dirty="0" smtClean="0"/>
            <a:t>Educators use the full continuum of services to ensure that students with disabilities are educated in the least restrictive environment. </a:t>
          </a:r>
          <a:endParaRPr lang="en-US" sz="1500" kern="1200" dirty="0"/>
        </a:p>
        <a:p>
          <a:pPr marL="114300" lvl="1" indent="-114300" algn="l" defTabSz="666750" rtl="0">
            <a:lnSpc>
              <a:spcPct val="90000"/>
            </a:lnSpc>
            <a:spcBef>
              <a:spcPct val="0"/>
            </a:spcBef>
            <a:spcAft>
              <a:spcPct val="15000"/>
            </a:spcAft>
            <a:buChar char="••"/>
          </a:pPr>
          <a:r>
            <a:rPr lang="en-US" sz="1500" i="1" kern="1200" dirty="0" smtClean="0"/>
            <a:t>The needs of the students are the primary consideration in the configuration of special education programs and services to be provided to students with disabilities. </a:t>
          </a:r>
          <a:endParaRPr lang="en-US" sz="1500" kern="1200" dirty="0"/>
        </a:p>
        <a:p>
          <a:pPr marL="114300" lvl="1" indent="-114300" algn="l" defTabSz="666750" rtl="0">
            <a:lnSpc>
              <a:spcPct val="90000"/>
            </a:lnSpc>
            <a:spcBef>
              <a:spcPct val="0"/>
            </a:spcBef>
            <a:spcAft>
              <a:spcPct val="15000"/>
            </a:spcAft>
            <a:buChar char="••"/>
          </a:pPr>
          <a:r>
            <a:rPr lang="en-US" sz="1500" i="1" kern="1200" dirty="0" smtClean="0"/>
            <a:t>District/school leaders allocate human and financial resources to support scheduling and planning time to ensure all students receive rigorous and appropriate instruction throughout the continuum of special education programs and services. </a:t>
          </a:r>
          <a:endParaRPr lang="en-US" sz="1500" kern="1200" dirty="0"/>
        </a:p>
        <a:p>
          <a:pPr marL="114300" lvl="1" indent="-114300" algn="l" defTabSz="666750" rtl="0">
            <a:lnSpc>
              <a:spcPct val="90000"/>
            </a:lnSpc>
            <a:spcBef>
              <a:spcPct val="0"/>
            </a:spcBef>
            <a:spcAft>
              <a:spcPct val="15000"/>
            </a:spcAft>
            <a:buChar char="••"/>
          </a:pPr>
          <a:r>
            <a:rPr lang="en-US" sz="1500" i="1" kern="1200" dirty="0" smtClean="0"/>
            <a:t>Students with disabilities in inclusive settings are provided the accommodations and explicit and specially-designed instruction needed to progress in the curriculum. </a:t>
          </a:r>
          <a:endParaRPr lang="en-US" sz="1500" kern="1200" dirty="0"/>
        </a:p>
      </dsp:txBody>
      <dsp:txXfrm rot="-5400000">
        <a:off x="2962656" y="629347"/>
        <a:ext cx="5090193" cy="3267268"/>
      </dsp:txXfrm>
    </dsp:sp>
    <dsp:sp modelId="{BCE3F312-B75C-45CB-A7D3-8F21AD614336}">
      <dsp:nvSpPr>
        <dsp:cNvPr id="0" name=""/>
        <dsp:cNvSpPr/>
      </dsp:nvSpPr>
      <dsp:spPr>
        <a:xfrm>
          <a:off x="0" y="0"/>
          <a:ext cx="2962656" cy="45259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rtl="0">
            <a:lnSpc>
              <a:spcPct val="90000"/>
            </a:lnSpc>
            <a:spcBef>
              <a:spcPct val="0"/>
            </a:spcBef>
            <a:spcAft>
              <a:spcPct val="35000"/>
            </a:spcAft>
          </a:pPr>
          <a:r>
            <a:rPr lang="en-US" sz="5800" i="1" kern="1200" dirty="0" smtClean="0"/>
            <a:t>This is evident when: </a:t>
          </a:r>
          <a:endParaRPr lang="en-US" sz="5800" kern="1200" dirty="0"/>
        </a:p>
      </dsp:txBody>
      <dsp:txXfrm>
        <a:off x="144625" y="144625"/>
        <a:ext cx="2673406" cy="42367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BC542-8C15-420F-B49C-BDFE9B9FF7D9}">
      <dsp:nvSpPr>
        <dsp:cNvPr id="0" name=""/>
        <dsp:cNvSpPr/>
      </dsp:nvSpPr>
      <dsp:spPr>
        <a:xfrm>
          <a:off x="0" y="4246"/>
          <a:ext cx="8229600" cy="121845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i="1" kern="1200" dirty="0" smtClean="0"/>
            <a:t>Ensure that each student with a disability has access to the full continuum of special education programs and services, as required by federal and State law and regulation.</a:t>
          </a:r>
          <a:endParaRPr lang="en-US" sz="1700" kern="1200" dirty="0"/>
        </a:p>
      </dsp:txBody>
      <dsp:txXfrm>
        <a:off x="59480" y="63726"/>
        <a:ext cx="8110640" cy="1099496"/>
      </dsp:txXfrm>
    </dsp:sp>
    <dsp:sp modelId="{56B28285-DC40-43D2-80BC-F581E377060D}">
      <dsp:nvSpPr>
        <dsp:cNvPr id="0" name=""/>
        <dsp:cNvSpPr/>
      </dsp:nvSpPr>
      <dsp:spPr>
        <a:xfrm>
          <a:off x="0" y="1271663"/>
          <a:ext cx="8229600" cy="121845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i="1" kern="1200" dirty="0" smtClean="0"/>
            <a:t>Ensure Committees on Preschool Special Education (CPSE) and Committees on Special Education (CSE), including parents understand their responsibilities for least restrictive environment determinations.</a:t>
          </a:r>
          <a:endParaRPr lang="en-US" sz="1700" kern="1200" dirty="0"/>
        </a:p>
      </dsp:txBody>
      <dsp:txXfrm>
        <a:off x="59480" y="1331143"/>
        <a:ext cx="8110640" cy="1099496"/>
      </dsp:txXfrm>
    </dsp:sp>
    <dsp:sp modelId="{3FA3C4E3-D046-4AB4-B48F-78094FC3DF0E}">
      <dsp:nvSpPr>
        <dsp:cNvPr id="0" name=""/>
        <dsp:cNvSpPr/>
      </dsp:nvSpPr>
      <dsp:spPr>
        <a:xfrm>
          <a:off x="0" y="2539080"/>
          <a:ext cx="8229600" cy="121845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i="1" kern="1200" dirty="0" smtClean="0"/>
            <a:t>Ensure that each annual review includes consideration of special education services and supplementary supports and services that would support the student to receive education services in the student’s regular school and in age appropriate general education classrooms.</a:t>
          </a:r>
          <a:endParaRPr lang="en-US" sz="1700" kern="1200" dirty="0"/>
        </a:p>
      </dsp:txBody>
      <dsp:txXfrm>
        <a:off x="59480" y="2598560"/>
        <a:ext cx="8110640" cy="1099496"/>
      </dsp:txXfrm>
    </dsp:sp>
    <dsp:sp modelId="{55910CAA-8F30-41BD-BB60-1D23DAA23DFF}">
      <dsp:nvSpPr>
        <dsp:cNvPr id="0" name=""/>
        <dsp:cNvSpPr/>
      </dsp:nvSpPr>
      <dsp:spPr>
        <a:xfrm>
          <a:off x="0" y="3806496"/>
          <a:ext cx="8229600" cy="121845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i="1" kern="1200" dirty="0" smtClean="0"/>
            <a:t>Each school district reviews, discusses, develops and implements a plan to address its data, by district and schools and disaggregated by disability category, race/ethnicity, gender and age. </a:t>
          </a:r>
          <a:endParaRPr lang="en-US" sz="1700" kern="1200" dirty="0"/>
        </a:p>
      </dsp:txBody>
      <dsp:txXfrm>
        <a:off x="59480" y="3865976"/>
        <a:ext cx="8110640" cy="109949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058AC-9BE0-4FAA-8BED-8F0D3CCAB3F4}">
      <dsp:nvSpPr>
        <dsp:cNvPr id="0" name=""/>
        <dsp:cNvSpPr/>
      </dsp:nvSpPr>
      <dsp:spPr>
        <a:xfrm rot="5400000">
          <a:off x="3785742" y="-370490"/>
          <a:ext cx="3620770" cy="5266944"/>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i="1" kern="1200" dirty="0" smtClean="0"/>
            <a:t>Students are provided age-appropriate transition assessments, guidance, courses of study and work-based learning opportunities to meaningfully engage in early and ongoing career planning and exploration. </a:t>
          </a:r>
          <a:endParaRPr lang="en-US" sz="1300" kern="1200" dirty="0"/>
        </a:p>
        <a:p>
          <a:pPr marL="114300" lvl="1" indent="-114300" algn="l" defTabSz="577850" rtl="0">
            <a:lnSpc>
              <a:spcPct val="90000"/>
            </a:lnSpc>
            <a:spcBef>
              <a:spcPct val="0"/>
            </a:spcBef>
            <a:spcAft>
              <a:spcPct val="15000"/>
            </a:spcAft>
            <a:buChar char="••"/>
          </a:pPr>
          <a:r>
            <a:rPr lang="en-US" sz="1300" i="1" kern="1200" dirty="0" smtClean="0"/>
            <a:t>Students with disabilities and their families are provided early and clear information on graduation requirements. </a:t>
          </a:r>
          <a:endParaRPr lang="en-US" sz="1300" kern="1200" dirty="0"/>
        </a:p>
        <a:p>
          <a:pPr marL="114300" lvl="1" indent="-114300" algn="l" defTabSz="577850" rtl="0">
            <a:lnSpc>
              <a:spcPct val="90000"/>
            </a:lnSpc>
            <a:spcBef>
              <a:spcPct val="0"/>
            </a:spcBef>
            <a:spcAft>
              <a:spcPct val="15000"/>
            </a:spcAft>
            <a:buChar char="••"/>
          </a:pPr>
          <a:r>
            <a:rPr lang="en-US" sz="1300" i="1" kern="1200" dirty="0" smtClean="0"/>
            <a:t>Students with disabilities receive instruction toward the Career Development and Occupational Studies Learning Standards beginning in the early grades. </a:t>
          </a:r>
          <a:endParaRPr lang="en-US" sz="1300" kern="1200" dirty="0"/>
        </a:p>
        <a:p>
          <a:pPr marL="114300" lvl="1" indent="-114300" algn="l" defTabSz="577850" rtl="0">
            <a:lnSpc>
              <a:spcPct val="90000"/>
            </a:lnSpc>
            <a:spcBef>
              <a:spcPct val="0"/>
            </a:spcBef>
            <a:spcAft>
              <a:spcPct val="15000"/>
            </a:spcAft>
            <a:buChar char="••"/>
          </a:pPr>
          <a:r>
            <a:rPr lang="en-US" sz="1300" i="1" kern="1200" dirty="0" smtClean="0"/>
            <a:t>Students are provided instruction to develop lifelong learning skills such as self-advocacy, social-emotional skills, higher order thinking, employability skills and consumer and life skills. </a:t>
          </a:r>
          <a:endParaRPr lang="en-US" sz="1300" kern="1200" dirty="0"/>
        </a:p>
        <a:p>
          <a:pPr marL="114300" lvl="1" indent="-114300" algn="l" defTabSz="577850" rtl="0">
            <a:lnSpc>
              <a:spcPct val="90000"/>
            </a:lnSpc>
            <a:spcBef>
              <a:spcPct val="0"/>
            </a:spcBef>
            <a:spcAft>
              <a:spcPct val="15000"/>
            </a:spcAft>
            <a:buChar char="••"/>
          </a:pPr>
          <a:r>
            <a:rPr lang="en-US" sz="1300" i="1" kern="1200" dirty="0" smtClean="0"/>
            <a:t>Students and their families actively participate in the transition planning process. </a:t>
          </a:r>
          <a:endParaRPr lang="en-US" sz="1300" kern="1200" dirty="0"/>
        </a:p>
        <a:p>
          <a:pPr marL="114300" lvl="1" indent="-114300" algn="l" defTabSz="577850" rtl="0">
            <a:lnSpc>
              <a:spcPct val="90000"/>
            </a:lnSpc>
            <a:spcBef>
              <a:spcPct val="0"/>
            </a:spcBef>
            <a:spcAft>
              <a:spcPct val="15000"/>
            </a:spcAft>
            <a:buChar char="••"/>
          </a:pPr>
          <a:r>
            <a:rPr lang="en-US" sz="1300" i="1" kern="1200" dirty="0" smtClean="0"/>
            <a:t>Schools facilitate timely student and family connections to post-secondary supports and services through ACCES-VR and other State agency programs and services. </a:t>
          </a:r>
          <a:endParaRPr lang="en-US" sz="1300" kern="1200" dirty="0"/>
        </a:p>
      </dsp:txBody>
      <dsp:txXfrm rot="-5400000">
        <a:off x="2962656" y="629347"/>
        <a:ext cx="5090193" cy="3267268"/>
      </dsp:txXfrm>
    </dsp:sp>
    <dsp:sp modelId="{4535FED7-90C5-4C31-A288-0A44F57F925F}">
      <dsp:nvSpPr>
        <dsp:cNvPr id="0" name=""/>
        <dsp:cNvSpPr/>
      </dsp:nvSpPr>
      <dsp:spPr>
        <a:xfrm>
          <a:off x="0" y="0"/>
          <a:ext cx="2962656" cy="45259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rtl="0">
            <a:lnSpc>
              <a:spcPct val="90000"/>
            </a:lnSpc>
            <a:spcBef>
              <a:spcPct val="0"/>
            </a:spcBef>
            <a:spcAft>
              <a:spcPct val="35000"/>
            </a:spcAft>
          </a:pPr>
          <a:r>
            <a:rPr lang="en-US" sz="5800" i="1" kern="1200" dirty="0" smtClean="0"/>
            <a:t>This is evident when: </a:t>
          </a:r>
          <a:endParaRPr lang="en-US" sz="5800" kern="1200" dirty="0"/>
        </a:p>
      </dsp:txBody>
      <dsp:txXfrm>
        <a:off x="144625" y="144625"/>
        <a:ext cx="2673406" cy="42367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57890-5092-455D-97C5-9AD01E32A5C5}">
      <dsp:nvSpPr>
        <dsp:cNvPr id="0" name=""/>
        <dsp:cNvSpPr/>
      </dsp:nvSpPr>
      <dsp:spPr>
        <a:xfrm>
          <a:off x="617219" y="0"/>
          <a:ext cx="6995160" cy="46482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BE221C-572C-42AE-A945-427B1B52D170}">
      <dsp:nvSpPr>
        <dsp:cNvPr id="0" name=""/>
        <dsp:cNvSpPr/>
      </dsp:nvSpPr>
      <dsp:spPr>
        <a:xfrm>
          <a:off x="2260" y="1394460"/>
          <a:ext cx="1316012" cy="18592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Utilize systematic and age-appropriate transition assessment</a:t>
          </a:r>
          <a:endParaRPr lang="en-US" sz="1400" kern="1200" dirty="0"/>
        </a:p>
      </dsp:txBody>
      <dsp:txXfrm>
        <a:off x="66502" y="1458702"/>
        <a:ext cx="1187528" cy="1730796"/>
      </dsp:txXfrm>
    </dsp:sp>
    <dsp:sp modelId="{655FE647-C9A3-49F4-A68B-061890484CA0}">
      <dsp:nvSpPr>
        <dsp:cNvPr id="0" name=""/>
        <dsp:cNvSpPr/>
      </dsp:nvSpPr>
      <dsp:spPr>
        <a:xfrm>
          <a:off x="1384073" y="1394460"/>
          <a:ext cx="1316012" cy="18592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Involve students in transition IEP development and goal setting (career planning and exploration)</a:t>
          </a:r>
          <a:endParaRPr lang="en-US" sz="1400" kern="1200" dirty="0"/>
        </a:p>
      </dsp:txBody>
      <dsp:txXfrm>
        <a:off x="1448315" y="1458702"/>
        <a:ext cx="1187528" cy="1730796"/>
      </dsp:txXfrm>
    </dsp:sp>
    <dsp:sp modelId="{B4EDB4D6-06A4-41D4-9F38-29CDA8764A38}">
      <dsp:nvSpPr>
        <dsp:cNvPr id="0" name=""/>
        <dsp:cNvSpPr/>
      </dsp:nvSpPr>
      <dsp:spPr>
        <a:xfrm>
          <a:off x="2765886" y="1394460"/>
          <a:ext cx="1316012" cy="18592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Teach soft skills </a:t>
          </a:r>
          <a:endParaRPr lang="en-US" sz="1400" kern="1200" dirty="0"/>
        </a:p>
      </dsp:txBody>
      <dsp:txXfrm>
        <a:off x="2830128" y="1458702"/>
        <a:ext cx="1187528" cy="1730796"/>
      </dsp:txXfrm>
    </dsp:sp>
    <dsp:sp modelId="{05438242-2854-4D3B-9157-F89BB77A1500}">
      <dsp:nvSpPr>
        <dsp:cNvPr id="0" name=""/>
        <dsp:cNvSpPr/>
      </dsp:nvSpPr>
      <dsp:spPr>
        <a:xfrm>
          <a:off x="4147700" y="1394460"/>
          <a:ext cx="1316012" cy="18592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Provide opportunities for application of learned skills outside the classroom (work-based learning)</a:t>
          </a:r>
          <a:endParaRPr lang="en-US" sz="1400" kern="1200" dirty="0"/>
        </a:p>
      </dsp:txBody>
      <dsp:txXfrm>
        <a:off x="4211942" y="1458702"/>
        <a:ext cx="1187528" cy="1730796"/>
      </dsp:txXfrm>
    </dsp:sp>
    <dsp:sp modelId="{CD39FC32-8771-4132-ACCC-69A36A78F29C}">
      <dsp:nvSpPr>
        <dsp:cNvPr id="0" name=""/>
        <dsp:cNvSpPr/>
      </dsp:nvSpPr>
      <dsp:spPr>
        <a:xfrm>
          <a:off x="5529513" y="1394460"/>
          <a:ext cx="1316012" cy="18592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Provide students relevant programs of study (CTE)</a:t>
          </a:r>
          <a:endParaRPr lang="en-US" sz="1400" kern="1200" dirty="0"/>
        </a:p>
      </dsp:txBody>
      <dsp:txXfrm>
        <a:off x="5593755" y="1458702"/>
        <a:ext cx="1187528" cy="1730796"/>
      </dsp:txXfrm>
    </dsp:sp>
    <dsp:sp modelId="{216C4423-7945-452A-B2D0-BD1F976E9C71}">
      <dsp:nvSpPr>
        <dsp:cNvPr id="0" name=""/>
        <dsp:cNvSpPr/>
      </dsp:nvSpPr>
      <dsp:spPr>
        <a:xfrm>
          <a:off x="6911326" y="1394460"/>
          <a:ext cx="1316012" cy="18592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Support students and families to link to adult service delivery systems</a:t>
          </a:r>
          <a:endParaRPr lang="en-US" sz="1400" kern="1200" dirty="0"/>
        </a:p>
      </dsp:txBody>
      <dsp:txXfrm>
        <a:off x="6975568" y="1458702"/>
        <a:ext cx="1187528" cy="1730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AFFF1-63FD-4330-8178-AB4AE7502A46}">
      <dsp:nvSpPr>
        <dsp:cNvPr id="0" name=""/>
        <dsp:cNvSpPr/>
      </dsp:nvSpPr>
      <dsp:spPr>
        <a:xfrm>
          <a:off x="0" y="175881"/>
          <a:ext cx="8229600" cy="119340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0" kern="1200" dirty="0" smtClean="0">
              <a:solidFill>
                <a:schemeClr val="tx1"/>
              </a:solidFill>
            </a:rPr>
            <a:t>Set expectations for State and school district administrators, policy makers and practitioners to: </a:t>
          </a:r>
          <a:endParaRPr lang="en-US" sz="3000" b="0" kern="1200" dirty="0">
            <a:solidFill>
              <a:schemeClr val="tx1"/>
            </a:solidFill>
          </a:endParaRPr>
        </a:p>
      </dsp:txBody>
      <dsp:txXfrm>
        <a:off x="58257" y="234138"/>
        <a:ext cx="8113086" cy="1076886"/>
      </dsp:txXfrm>
    </dsp:sp>
    <dsp:sp modelId="{2AA83252-E650-4D2C-A97B-2E3034E959F4}">
      <dsp:nvSpPr>
        <dsp:cNvPr id="0" name=""/>
        <dsp:cNvSpPr/>
      </dsp:nvSpPr>
      <dsp:spPr>
        <a:xfrm>
          <a:off x="0" y="1369281"/>
          <a:ext cx="8229600" cy="298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smtClean="0"/>
            <a:t>improve instruction;</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prepare students with disabilities for success beginning in the preschool years;</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ensure appropriate and early identification of students with disabilities;</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ensure students with disabilities are in high quality inclusion programs; and</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lay the foundation for post-secondary readiness and success.</a:t>
          </a:r>
          <a:endParaRPr lang="en-US" sz="2300" kern="1200" dirty="0"/>
        </a:p>
      </dsp:txBody>
      <dsp:txXfrm>
        <a:off x="0" y="1369281"/>
        <a:ext cx="8229600" cy="2980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566F2-7C76-4BF9-A82E-15E44B8CD73E}">
      <dsp:nvSpPr>
        <dsp:cNvPr id="0" name=""/>
        <dsp:cNvSpPr/>
      </dsp:nvSpPr>
      <dsp:spPr>
        <a:xfrm>
          <a:off x="-5683054" y="-870422"/>
          <a:ext cx="6770044" cy="6770044"/>
        </a:xfrm>
        <a:prstGeom prst="blockArc">
          <a:avLst>
            <a:gd name="adj1" fmla="val 18900000"/>
            <a:gd name="adj2" fmla="val 2700000"/>
            <a:gd name="adj3" fmla="val 31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11BABB-0CF8-4FB2-BC88-AF6702A6BE8D}">
      <dsp:nvSpPr>
        <dsp:cNvPr id="0" name=""/>
        <dsp:cNvSpPr/>
      </dsp:nvSpPr>
      <dsp:spPr>
        <a:xfrm>
          <a:off x="352798" y="152306"/>
          <a:ext cx="7504861" cy="609695"/>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62786" tIns="40640" rIns="40640" bIns="40640" numCol="1" spcCol="1270" anchor="ctr" anchorCtr="0">
          <a:noAutofit/>
        </a:bodyPr>
        <a:lstStyle/>
        <a:p>
          <a:pPr lvl="0" algn="l" defTabSz="711200" rtl="0">
            <a:lnSpc>
              <a:spcPct val="90000"/>
            </a:lnSpc>
            <a:spcBef>
              <a:spcPct val="0"/>
            </a:spcBef>
            <a:spcAft>
              <a:spcPct val="35000"/>
            </a:spcAft>
          </a:pPr>
          <a:r>
            <a:rPr lang="en-US" sz="1600" i="1" kern="1200" baseline="0" dirty="0" smtClean="0">
              <a:solidFill>
                <a:schemeClr val="tx1"/>
              </a:solidFill>
            </a:rPr>
            <a:t>Students engage in self-advocacy and are involved in determining their own educational goals and plan.</a:t>
          </a:r>
          <a:endParaRPr lang="en-US" sz="1600" kern="1200" baseline="0" dirty="0"/>
        </a:p>
      </dsp:txBody>
      <dsp:txXfrm>
        <a:off x="352798" y="152306"/>
        <a:ext cx="7504861" cy="609695"/>
      </dsp:txXfrm>
    </dsp:sp>
    <dsp:sp modelId="{9AADCBF4-8EB3-4244-97FE-EA608196CB75}">
      <dsp:nvSpPr>
        <dsp:cNvPr id="0" name=""/>
        <dsp:cNvSpPr/>
      </dsp:nvSpPr>
      <dsp:spPr>
        <a:xfrm>
          <a:off x="67139" y="171495"/>
          <a:ext cx="571317" cy="5713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61B402-2BFD-4C07-B7EE-9F4A13B4812D}">
      <dsp:nvSpPr>
        <dsp:cNvPr id="0" name=""/>
        <dsp:cNvSpPr/>
      </dsp:nvSpPr>
      <dsp:spPr>
        <a:xfrm>
          <a:off x="766701" y="838200"/>
          <a:ext cx="7090958" cy="609874"/>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62786" tIns="40640" rIns="40640" bIns="40640" numCol="1" spcCol="1270" anchor="ctr" anchorCtr="0">
          <a:noAutofit/>
        </a:bodyPr>
        <a:lstStyle/>
        <a:p>
          <a:pPr lvl="0" algn="l" defTabSz="711200" rtl="0">
            <a:lnSpc>
              <a:spcPct val="90000"/>
            </a:lnSpc>
            <a:spcBef>
              <a:spcPct val="0"/>
            </a:spcBef>
            <a:spcAft>
              <a:spcPct val="35000"/>
            </a:spcAft>
          </a:pPr>
          <a:r>
            <a:rPr lang="en-US" sz="1600" b="0" i="1" kern="1200" dirty="0" smtClean="0">
              <a:solidFill>
                <a:schemeClr val="tx1"/>
              </a:solidFill>
            </a:rPr>
            <a:t>Parents, and other family members, are engaged as meaningful partners in the special education process and the education of their child.</a:t>
          </a:r>
          <a:endParaRPr lang="en-US" sz="1600" b="0" kern="1200" dirty="0">
            <a:solidFill>
              <a:schemeClr val="tx1"/>
            </a:solidFill>
          </a:endParaRPr>
        </a:p>
      </dsp:txBody>
      <dsp:txXfrm>
        <a:off x="766701" y="838200"/>
        <a:ext cx="7090958" cy="609874"/>
      </dsp:txXfrm>
    </dsp:sp>
    <dsp:sp modelId="{CCC59D65-DF42-4394-93F1-31F44BC20D7E}">
      <dsp:nvSpPr>
        <dsp:cNvPr id="0" name=""/>
        <dsp:cNvSpPr/>
      </dsp:nvSpPr>
      <dsp:spPr>
        <a:xfrm>
          <a:off x="481042" y="857478"/>
          <a:ext cx="571317" cy="5713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9F02DA-77F6-4E30-8346-5A7F33B576C8}">
      <dsp:nvSpPr>
        <dsp:cNvPr id="0" name=""/>
        <dsp:cNvSpPr/>
      </dsp:nvSpPr>
      <dsp:spPr>
        <a:xfrm>
          <a:off x="993518" y="1524002"/>
          <a:ext cx="6864141" cy="609229"/>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62786" tIns="40640" rIns="40640" bIns="40640" numCol="1" spcCol="1270" anchor="ctr" anchorCtr="0">
          <a:noAutofit/>
        </a:bodyPr>
        <a:lstStyle/>
        <a:p>
          <a:pPr lvl="0" algn="l" defTabSz="711200" rtl="0">
            <a:lnSpc>
              <a:spcPct val="90000"/>
            </a:lnSpc>
            <a:spcBef>
              <a:spcPct val="0"/>
            </a:spcBef>
            <a:spcAft>
              <a:spcPct val="35000"/>
            </a:spcAft>
          </a:pPr>
          <a:r>
            <a:rPr lang="en-US" sz="1600" i="1" kern="1200" dirty="0" smtClean="0">
              <a:solidFill>
                <a:schemeClr val="tx1"/>
              </a:solidFill>
            </a:rPr>
            <a:t>Teachers design, provide, and assess the effectiveness of specially designed instruction to provide students with disabilities with access to participate and progress in the general education curriculum.</a:t>
          </a:r>
          <a:endParaRPr lang="en-US" sz="1600" kern="1200" dirty="0">
            <a:solidFill>
              <a:schemeClr val="tx1"/>
            </a:solidFill>
          </a:endParaRPr>
        </a:p>
      </dsp:txBody>
      <dsp:txXfrm>
        <a:off x="993518" y="1524002"/>
        <a:ext cx="6864141" cy="609229"/>
      </dsp:txXfrm>
    </dsp:sp>
    <dsp:sp modelId="{6164C53A-4E96-4182-8EC3-311226D2E8B0}">
      <dsp:nvSpPr>
        <dsp:cNvPr id="0" name=""/>
        <dsp:cNvSpPr/>
      </dsp:nvSpPr>
      <dsp:spPr>
        <a:xfrm>
          <a:off x="707859" y="1542958"/>
          <a:ext cx="571317" cy="5713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C83014-A6B9-46B5-807F-26436B649948}">
      <dsp:nvSpPr>
        <dsp:cNvPr id="0" name=""/>
        <dsp:cNvSpPr/>
      </dsp:nvSpPr>
      <dsp:spPr>
        <a:xfrm>
          <a:off x="1065938" y="2209800"/>
          <a:ext cx="6791721" cy="609599"/>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62786" tIns="40640" rIns="40640" bIns="40640" numCol="1" spcCol="1270" anchor="ctr" anchorCtr="0">
          <a:noAutofit/>
        </a:bodyPr>
        <a:lstStyle/>
        <a:p>
          <a:pPr lvl="0" algn="l" defTabSz="711200" rtl="0">
            <a:lnSpc>
              <a:spcPct val="90000"/>
            </a:lnSpc>
            <a:spcBef>
              <a:spcPct val="0"/>
            </a:spcBef>
            <a:spcAft>
              <a:spcPct val="35000"/>
            </a:spcAft>
          </a:pPr>
          <a:r>
            <a:rPr lang="en-US" sz="1600" i="1" kern="1200" dirty="0" smtClean="0">
              <a:solidFill>
                <a:schemeClr val="tx1"/>
              </a:solidFill>
            </a:rPr>
            <a:t>Teachers provide research-based instructional teaching and learning strategies and supports for students with disabilities.</a:t>
          </a:r>
          <a:endParaRPr lang="en-US" sz="1600" kern="1200" dirty="0">
            <a:solidFill>
              <a:schemeClr val="tx1"/>
            </a:solidFill>
          </a:endParaRPr>
        </a:p>
      </dsp:txBody>
      <dsp:txXfrm>
        <a:off x="1065938" y="2209800"/>
        <a:ext cx="6791721" cy="609599"/>
      </dsp:txXfrm>
    </dsp:sp>
    <dsp:sp modelId="{D21EECDB-8F18-489D-98A7-C0FE6D4EA865}">
      <dsp:nvSpPr>
        <dsp:cNvPr id="0" name=""/>
        <dsp:cNvSpPr/>
      </dsp:nvSpPr>
      <dsp:spPr>
        <a:xfrm>
          <a:off x="780280" y="2228941"/>
          <a:ext cx="571317" cy="5713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6CBF7D-B64A-4811-8955-1D1B8BA7783F}">
      <dsp:nvSpPr>
        <dsp:cNvPr id="0" name=""/>
        <dsp:cNvSpPr/>
      </dsp:nvSpPr>
      <dsp:spPr>
        <a:xfrm>
          <a:off x="993518" y="2895600"/>
          <a:ext cx="6864141" cy="609965"/>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62786" tIns="40640" rIns="40640" bIns="40640" numCol="1" spcCol="1270" anchor="ctr" anchorCtr="0">
          <a:noAutofit/>
        </a:bodyPr>
        <a:lstStyle/>
        <a:p>
          <a:pPr lvl="0" algn="l" defTabSz="711200" rtl="0">
            <a:lnSpc>
              <a:spcPct val="90000"/>
            </a:lnSpc>
            <a:spcBef>
              <a:spcPct val="0"/>
            </a:spcBef>
            <a:spcAft>
              <a:spcPct val="35000"/>
            </a:spcAft>
          </a:pPr>
          <a:r>
            <a:rPr lang="en-US" sz="1600" i="1" kern="1200" dirty="0" smtClean="0">
              <a:solidFill>
                <a:schemeClr val="tx1"/>
              </a:solidFill>
            </a:rPr>
            <a:t>Schools provide multi-tiered systems of behavioral and academic support.</a:t>
          </a:r>
          <a:endParaRPr lang="en-US" sz="1600" kern="1200" dirty="0">
            <a:solidFill>
              <a:schemeClr val="tx1"/>
            </a:solidFill>
          </a:endParaRPr>
        </a:p>
      </dsp:txBody>
      <dsp:txXfrm>
        <a:off x="993518" y="2895600"/>
        <a:ext cx="6864141" cy="609965"/>
      </dsp:txXfrm>
    </dsp:sp>
    <dsp:sp modelId="{EE727D00-0071-4C7F-8EDD-17ED165C608F}">
      <dsp:nvSpPr>
        <dsp:cNvPr id="0" name=""/>
        <dsp:cNvSpPr/>
      </dsp:nvSpPr>
      <dsp:spPr>
        <a:xfrm>
          <a:off x="707859" y="2914924"/>
          <a:ext cx="571317" cy="5713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BE871D-CC3B-4CBD-A703-9926E724DCEB}">
      <dsp:nvSpPr>
        <dsp:cNvPr id="0" name=""/>
        <dsp:cNvSpPr/>
      </dsp:nvSpPr>
      <dsp:spPr>
        <a:xfrm>
          <a:off x="766701" y="3581399"/>
          <a:ext cx="7090958" cy="609325"/>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62786" tIns="40640" rIns="40640" bIns="40640" numCol="1" spcCol="1270" anchor="ctr" anchorCtr="0">
          <a:noAutofit/>
        </a:bodyPr>
        <a:lstStyle/>
        <a:p>
          <a:pPr lvl="0" algn="l" defTabSz="711200" rtl="0">
            <a:lnSpc>
              <a:spcPct val="90000"/>
            </a:lnSpc>
            <a:spcBef>
              <a:spcPct val="0"/>
            </a:spcBef>
            <a:spcAft>
              <a:spcPct val="35000"/>
            </a:spcAft>
          </a:pPr>
          <a:r>
            <a:rPr lang="en-US" sz="1600" i="1" kern="1200" dirty="0" smtClean="0">
              <a:solidFill>
                <a:schemeClr val="tx1"/>
              </a:solidFill>
            </a:rPr>
            <a:t>Schools provide high quality inclusive programs and activities.</a:t>
          </a:r>
          <a:endParaRPr lang="en-US" sz="1600" kern="1200" dirty="0">
            <a:solidFill>
              <a:schemeClr val="tx1"/>
            </a:solidFill>
          </a:endParaRPr>
        </a:p>
      </dsp:txBody>
      <dsp:txXfrm>
        <a:off x="766701" y="3581399"/>
        <a:ext cx="7090958" cy="609325"/>
      </dsp:txXfrm>
    </dsp:sp>
    <dsp:sp modelId="{B2610770-32C3-4E2B-BAA3-50A4394854C8}">
      <dsp:nvSpPr>
        <dsp:cNvPr id="0" name=""/>
        <dsp:cNvSpPr/>
      </dsp:nvSpPr>
      <dsp:spPr>
        <a:xfrm>
          <a:off x="481042" y="3600404"/>
          <a:ext cx="571317" cy="5713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A2FD41-A2AA-4BA7-BBEF-760FBC18A65C}">
      <dsp:nvSpPr>
        <dsp:cNvPr id="0" name=""/>
        <dsp:cNvSpPr/>
      </dsp:nvSpPr>
      <dsp:spPr>
        <a:xfrm>
          <a:off x="352798" y="4267202"/>
          <a:ext cx="7504861" cy="609686"/>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62786" tIns="40640" rIns="40640" bIns="40640" numCol="1" spcCol="1270" anchor="ctr" anchorCtr="0">
          <a:noAutofit/>
        </a:bodyPr>
        <a:lstStyle/>
        <a:p>
          <a:pPr lvl="0" algn="l" defTabSz="711200" rtl="0">
            <a:lnSpc>
              <a:spcPct val="90000"/>
            </a:lnSpc>
            <a:spcBef>
              <a:spcPct val="0"/>
            </a:spcBef>
            <a:spcAft>
              <a:spcPct val="35000"/>
            </a:spcAft>
          </a:pPr>
          <a:r>
            <a:rPr lang="en-US" sz="1600" i="1" kern="1200" dirty="0" smtClean="0">
              <a:solidFill>
                <a:schemeClr val="tx1"/>
              </a:solidFill>
            </a:rPr>
            <a:t>Schools provide appropriate instruction for students with disabilities in career development and opportunities to participate in work-based learning.</a:t>
          </a:r>
          <a:endParaRPr lang="en-US" sz="1600" kern="1200" dirty="0">
            <a:solidFill>
              <a:schemeClr val="tx1"/>
            </a:solidFill>
          </a:endParaRPr>
        </a:p>
      </dsp:txBody>
      <dsp:txXfrm>
        <a:off x="352798" y="4267202"/>
        <a:ext cx="7504861" cy="609686"/>
      </dsp:txXfrm>
    </dsp:sp>
    <dsp:sp modelId="{7133369F-84F3-4C6B-9F4B-D5BB549A7730}">
      <dsp:nvSpPr>
        <dsp:cNvPr id="0" name=""/>
        <dsp:cNvSpPr/>
      </dsp:nvSpPr>
      <dsp:spPr>
        <a:xfrm>
          <a:off x="67139" y="4286387"/>
          <a:ext cx="571317" cy="5713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642D9-9234-4F10-9019-F451D6B679A7}">
      <dsp:nvSpPr>
        <dsp:cNvPr id="0" name=""/>
        <dsp:cNvSpPr/>
      </dsp:nvSpPr>
      <dsp:spPr>
        <a:xfrm rot="5400000">
          <a:off x="3785742" y="-370490"/>
          <a:ext cx="3620770" cy="5266944"/>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en-US" sz="2400" i="1" kern="1200" dirty="0" smtClean="0"/>
            <a:t>Students participate in individualized education program (IEP) meetings. </a:t>
          </a:r>
          <a:endParaRPr lang="en-US" sz="2400" i="1" kern="1200" dirty="0"/>
        </a:p>
        <a:p>
          <a:pPr marL="228600" lvl="1" indent="-228600" algn="l" defTabSz="1066800" rtl="0">
            <a:lnSpc>
              <a:spcPct val="90000"/>
            </a:lnSpc>
            <a:spcBef>
              <a:spcPct val="0"/>
            </a:spcBef>
            <a:spcAft>
              <a:spcPct val="15000"/>
            </a:spcAft>
            <a:buChar char="••"/>
          </a:pPr>
          <a:r>
            <a:rPr lang="en-US" sz="2400" i="1" kern="1200" dirty="0" smtClean="0"/>
            <a:t>Students create and monitor their progress towards academic and social goals. </a:t>
          </a:r>
          <a:endParaRPr lang="en-US" sz="2400" kern="1200" dirty="0"/>
        </a:p>
        <a:p>
          <a:pPr marL="228600" lvl="1" indent="-228600" algn="l" defTabSz="1066800" rtl="0">
            <a:lnSpc>
              <a:spcPct val="90000"/>
            </a:lnSpc>
            <a:spcBef>
              <a:spcPct val="0"/>
            </a:spcBef>
            <a:spcAft>
              <a:spcPct val="15000"/>
            </a:spcAft>
            <a:buChar char="••"/>
          </a:pPr>
          <a:r>
            <a:rPr lang="en-US" sz="2400" i="1" kern="1200" dirty="0" smtClean="0"/>
            <a:t>Students engage in career planning and selection of courses of study to prepare them for post-secondary living, working and learning. </a:t>
          </a:r>
          <a:endParaRPr lang="en-US" sz="2400" kern="1200" dirty="0"/>
        </a:p>
      </dsp:txBody>
      <dsp:txXfrm rot="-5400000">
        <a:off x="2962656" y="629347"/>
        <a:ext cx="5090193" cy="3267268"/>
      </dsp:txXfrm>
    </dsp:sp>
    <dsp:sp modelId="{CF232708-C142-4B9E-8091-65163742D37B}">
      <dsp:nvSpPr>
        <dsp:cNvPr id="0" name=""/>
        <dsp:cNvSpPr/>
      </dsp:nvSpPr>
      <dsp:spPr>
        <a:xfrm>
          <a:off x="0" y="0"/>
          <a:ext cx="2962656" cy="45259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rtl="0">
            <a:lnSpc>
              <a:spcPct val="90000"/>
            </a:lnSpc>
            <a:spcBef>
              <a:spcPct val="0"/>
            </a:spcBef>
            <a:spcAft>
              <a:spcPct val="35000"/>
            </a:spcAft>
          </a:pPr>
          <a:r>
            <a:rPr lang="en-US" sz="5800" i="1" kern="1200" dirty="0" smtClean="0"/>
            <a:t>This is evident when: </a:t>
          </a:r>
          <a:endParaRPr lang="en-US" sz="5800" kern="1200" dirty="0"/>
        </a:p>
      </dsp:txBody>
      <dsp:txXfrm>
        <a:off x="144625" y="144625"/>
        <a:ext cx="2673406" cy="42367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6239F-64E8-4718-A06B-D162005B1CD4}">
      <dsp:nvSpPr>
        <dsp:cNvPr id="0" name=""/>
        <dsp:cNvSpPr/>
      </dsp:nvSpPr>
      <dsp:spPr>
        <a:xfrm>
          <a:off x="0" y="0"/>
          <a:ext cx="1600200" cy="16002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6072C0-9735-44DA-A41A-2D1C9471EE11}">
      <dsp:nvSpPr>
        <dsp:cNvPr id="0" name=""/>
        <dsp:cNvSpPr/>
      </dsp:nvSpPr>
      <dsp:spPr>
        <a:xfrm>
          <a:off x="800100" y="0"/>
          <a:ext cx="3241675" cy="1600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Self-awareness</a:t>
          </a:r>
          <a:endParaRPr lang="en-US" sz="2200" kern="1200" dirty="0"/>
        </a:p>
      </dsp:txBody>
      <dsp:txXfrm>
        <a:off x="800100" y="0"/>
        <a:ext cx="3241675" cy="480061"/>
      </dsp:txXfrm>
    </dsp:sp>
    <dsp:sp modelId="{92B80A5B-C3CA-441E-889C-E67D0DB269FF}">
      <dsp:nvSpPr>
        <dsp:cNvPr id="0" name=""/>
        <dsp:cNvSpPr/>
      </dsp:nvSpPr>
      <dsp:spPr>
        <a:xfrm>
          <a:off x="280035" y="480061"/>
          <a:ext cx="1040128" cy="104012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62C96-EDBE-46E7-86B5-14340E3170B1}">
      <dsp:nvSpPr>
        <dsp:cNvPr id="0" name=""/>
        <dsp:cNvSpPr/>
      </dsp:nvSpPr>
      <dsp:spPr>
        <a:xfrm>
          <a:off x="800100" y="480061"/>
          <a:ext cx="3241675" cy="104012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Self-evaluation</a:t>
          </a:r>
          <a:endParaRPr lang="en-US" sz="2200" kern="1200" dirty="0"/>
        </a:p>
      </dsp:txBody>
      <dsp:txXfrm>
        <a:off x="800100" y="480061"/>
        <a:ext cx="3241675" cy="480059"/>
      </dsp:txXfrm>
    </dsp:sp>
    <dsp:sp modelId="{07E0840E-1B4D-4C63-B152-46A2B545EDF7}">
      <dsp:nvSpPr>
        <dsp:cNvPr id="0" name=""/>
        <dsp:cNvSpPr/>
      </dsp:nvSpPr>
      <dsp:spPr>
        <a:xfrm>
          <a:off x="560070" y="960120"/>
          <a:ext cx="480059" cy="48005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5F8AB-173E-423D-93C7-F89817300F4B}">
      <dsp:nvSpPr>
        <dsp:cNvPr id="0" name=""/>
        <dsp:cNvSpPr/>
      </dsp:nvSpPr>
      <dsp:spPr>
        <a:xfrm>
          <a:off x="800100" y="960120"/>
          <a:ext cx="3241675" cy="48005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Self-reinforcement</a:t>
          </a:r>
          <a:endParaRPr lang="en-US" sz="2200" kern="1200" dirty="0"/>
        </a:p>
      </dsp:txBody>
      <dsp:txXfrm>
        <a:off x="800100" y="960120"/>
        <a:ext cx="3241675" cy="4800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2EDB5-DF7E-4F6F-B411-D8A24FA75D30}">
      <dsp:nvSpPr>
        <dsp:cNvPr id="0" name=""/>
        <dsp:cNvSpPr/>
      </dsp:nvSpPr>
      <dsp:spPr>
        <a:xfrm>
          <a:off x="0" y="0"/>
          <a:ext cx="1676399" cy="167639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268608-94A3-4B64-A9F9-10E4DF8802D0}">
      <dsp:nvSpPr>
        <dsp:cNvPr id="0" name=""/>
        <dsp:cNvSpPr/>
      </dsp:nvSpPr>
      <dsp:spPr>
        <a:xfrm>
          <a:off x="838199" y="0"/>
          <a:ext cx="3201988" cy="16763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Choice making</a:t>
          </a:r>
          <a:endParaRPr lang="en-US" sz="2300" kern="1200" dirty="0"/>
        </a:p>
      </dsp:txBody>
      <dsp:txXfrm>
        <a:off x="838199" y="0"/>
        <a:ext cx="3201988" cy="502921"/>
      </dsp:txXfrm>
    </dsp:sp>
    <dsp:sp modelId="{69D87753-7EC9-4484-815F-2E5798A4901E}">
      <dsp:nvSpPr>
        <dsp:cNvPr id="0" name=""/>
        <dsp:cNvSpPr/>
      </dsp:nvSpPr>
      <dsp:spPr>
        <a:xfrm>
          <a:off x="293370" y="502921"/>
          <a:ext cx="1089658" cy="108965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B76C77-D257-4517-BB98-398EA85AE47B}">
      <dsp:nvSpPr>
        <dsp:cNvPr id="0" name=""/>
        <dsp:cNvSpPr/>
      </dsp:nvSpPr>
      <dsp:spPr>
        <a:xfrm>
          <a:off x="838199" y="502921"/>
          <a:ext cx="3201988" cy="108965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Decision making</a:t>
          </a:r>
          <a:endParaRPr lang="en-US" sz="2300" kern="1200" dirty="0"/>
        </a:p>
      </dsp:txBody>
      <dsp:txXfrm>
        <a:off x="838199" y="502921"/>
        <a:ext cx="3201988" cy="502919"/>
      </dsp:txXfrm>
    </dsp:sp>
    <dsp:sp modelId="{06F6C41F-2721-4DD2-9FB9-C552204D7335}">
      <dsp:nvSpPr>
        <dsp:cNvPr id="0" name=""/>
        <dsp:cNvSpPr/>
      </dsp:nvSpPr>
      <dsp:spPr>
        <a:xfrm>
          <a:off x="586740" y="1005840"/>
          <a:ext cx="502919" cy="50291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1E2968-48E8-41EF-8981-13B338FA1C94}">
      <dsp:nvSpPr>
        <dsp:cNvPr id="0" name=""/>
        <dsp:cNvSpPr/>
      </dsp:nvSpPr>
      <dsp:spPr>
        <a:xfrm>
          <a:off x="838199" y="1005840"/>
          <a:ext cx="3201988" cy="50291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Problem-solving</a:t>
          </a:r>
          <a:endParaRPr lang="en-US" sz="2300" kern="1200" dirty="0"/>
        </a:p>
      </dsp:txBody>
      <dsp:txXfrm>
        <a:off x="838199" y="1005840"/>
        <a:ext cx="3201988" cy="5029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71B64-7013-42D5-B2FB-65BDF47A6F6F}">
      <dsp:nvSpPr>
        <dsp:cNvPr id="0" name=""/>
        <dsp:cNvSpPr/>
      </dsp:nvSpPr>
      <dsp:spPr>
        <a:xfrm rot="5400000">
          <a:off x="3785742" y="-370490"/>
          <a:ext cx="3620770" cy="5266944"/>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i="1" kern="1200" dirty="0" smtClean="0"/>
            <a:t>Parents report that they understand the special education process and their due process rights and actively participate in the development of their child’s IEP. </a:t>
          </a:r>
          <a:endParaRPr lang="en-US" sz="1600" kern="1200" dirty="0"/>
        </a:p>
        <a:p>
          <a:pPr marL="171450" lvl="1" indent="-171450" algn="l" defTabSz="711200" rtl="0">
            <a:lnSpc>
              <a:spcPct val="90000"/>
            </a:lnSpc>
            <a:spcBef>
              <a:spcPct val="0"/>
            </a:spcBef>
            <a:spcAft>
              <a:spcPct val="15000"/>
            </a:spcAft>
            <a:buChar char="••"/>
          </a:pPr>
          <a:r>
            <a:rPr lang="en-US" sz="1600" i="1" kern="1200" dirty="0" smtClean="0"/>
            <a:t>Parents understand what their child is expected to know and be able to do to progress toward the State learning standards. </a:t>
          </a:r>
          <a:endParaRPr lang="en-US" sz="1600" kern="1200" dirty="0"/>
        </a:p>
        <a:p>
          <a:pPr marL="171450" lvl="1" indent="-171450" algn="l" defTabSz="711200" rtl="0">
            <a:lnSpc>
              <a:spcPct val="90000"/>
            </a:lnSpc>
            <a:spcBef>
              <a:spcPct val="0"/>
            </a:spcBef>
            <a:spcAft>
              <a:spcPct val="15000"/>
            </a:spcAft>
            <a:buChar char="••"/>
          </a:pPr>
          <a:r>
            <a:rPr lang="en-US" sz="1600" i="1" kern="1200" dirty="0" smtClean="0"/>
            <a:t>Parents and educators engage in frequent, respectful and open discussion of the educational needs of the student. </a:t>
          </a:r>
          <a:endParaRPr lang="en-US" sz="1600" kern="1200" dirty="0"/>
        </a:p>
        <a:p>
          <a:pPr marL="171450" lvl="1" indent="-171450" algn="l" defTabSz="711200" rtl="0">
            <a:lnSpc>
              <a:spcPct val="90000"/>
            </a:lnSpc>
            <a:spcBef>
              <a:spcPct val="0"/>
            </a:spcBef>
            <a:spcAft>
              <a:spcPct val="15000"/>
            </a:spcAft>
            <a:buChar char="••"/>
          </a:pPr>
          <a:r>
            <a:rPr lang="en-US" sz="1600" i="1" kern="1200" dirty="0" smtClean="0"/>
            <a:t>Families are invited into and feel welcome in all school environments. </a:t>
          </a:r>
          <a:endParaRPr lang="en-US" sz="1600" kern="1200" dirty="0"/>
        </a:p>
        <a:p>
          <a:pPr marL="171450" lvl="1" indent="-171450" algn="l" defTabSz="711200" rtl="0">
            <a:lnSpc>
              <a:spcPct val="90000"/>
            </a:lnSpc>
            <a:spcBef>
              <a:spcPct val="0"/>
            </a:spcBef>
            <a:spcAft>
              <a:spcPct val="15000"/>
            </a:spcAft>
            <a:buChar char="••"/>
          </a:pPr>
          <a:r>
            <a:rPr lang="en-US" sz="1600" i="1" kern="1200" dirty="0" smtClean="0"/>
            <a:t>Parents have the information they need about effective strategies to support their child’s learning and support transition from school to post-school activities. </a:t>
          </a:r>
          <a:endParaRPr lang="en-US" sz="1600" kern="1200" dirty="0"/>
        </a:p>
      </dsp:txBody>
      <dsp:txXfrm rot="-5400000">
        <a:off x="2962656" y="629347"/>
        <a:ext cx="5090193" cy="3267268"/>
      </dsp:txXfrm>
    </dsp:sp>
    <dsp:sp modelId="{E92C5706-C5B8-48E1-A91D-4C2A1749C603}">
      <dsp:nvSpPr>
        <dsp:cNvPr id="0" name=""/>
        <dsp:cNvSpPr/>
      </dsp:nvSpPr>
      <dsp:spPr>
        <a:xfrm>
          <a:off x="0" y="0"/>
          <a:ext cx="2962656" cy="45259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lvl="0" algn="ctr" defTabSz="2533650" rtl="0">
            <a:lnSpc>
              <a:spcPct val="90000"/>
            </a:lnSpc>
            <a:spcBef>
              <a:spcPct val="0"/>
            </a:spcBef>
            <a:spcAft>
              <a:spcPct val="35000"/>
            </a:spcAft>
          </a:pPr>
          <a:r>
            <a:rPr lang="en-US" sz="5700" kern="1200" dirty="0" smtClean="0"/>
            <a:t>This is evident when:</a:t>
          </a:r>
          <a:endParaRPr lang="en-US" sz="5700" kern="1200" dirty="0"/>
        </a:p>
      </dsp:txBody>
      <dsp:txXfrm>
        <a:off x="144625" y="144625"/>
        <a:ext cx="2673406" cy="42367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994A4-9699-4092-A4E9-0C7919961ABD}">
      <dsp:nvSpPr>
        <dsp:cNvPr id="0" name=""/>
        <dsp:cNvSpPr/>
      </dsp:nvSpPr>
      <dsp:spPr>
        <a:xfrm rot="5400000">
          <a:off x="4713034" y="-1529550"/>
          <a:ext cx="1766186" cy="5266944"/>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children’s attitudes, social skills and behavior toward school improve</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the likelihood that they will take more challenging classes and pass them increases. </a:t>
          </a:r>
          <a:endParaRPr lang="en-US" sz="2000" kern="1200" dirty="0"/>
        </a:p>
      </dsp:txBody>
      <dsp:txXfrm rot="-5400000">
        <a:off x="2962655" y="307047"/>
        <a:ext cx="5180726" cy="1593750"/>
      </dsp:txXfrm>
    </dsp:sp>
    <dsp:sp modelId="{72791BD7-6568-4C11-81B7-AF1B5F8FB369}">
      <dsp:nvSpPr>
        <dsp:cNvPr id="0" name=""/>
        <dsp:cNvSpPr/>
      </dsp:nvSpPr>
      <dsp:spPr>
        <a:xfrm>
          <a:off x="0" y="55"/>
          <a:ext cx="2962656" cy="220773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kern="1200" dirty="0" smtClean="0"/>
            <a:t>When schools and families work together, student learning and outcomes improve.</a:t>
          </a:r>
          <a:endParaRPr lang="en-US" sz="2500" kern="1200" dirty="0"/>
        </a:p>
      </dsp:txBody>
      <dsp:txXfrm>
        <a:off x="107773" y="107828"/>
        <a:ext cx="2747110" cy="1992186"/>
      </dsp:txXfrm>
    </dsp:sp>
    <dsp:sp modelId="{A44FFC8B-48AF-4E9C-94E8-6656AE3FFA6D}">
      <dsp:nvSpPr>
        <dsp:cNvPr id="0" name=""/>
        <dsp:cNvSpPr/>
      </dsp:nvSpPr>
      <dsp:spPr>
        <a:xfrm>
          <a:off x="0" y="2318174"/>
          <a:ext cx="8221569" cy="220773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t>True across families of all economic, ethnic/racial, and educational backgrounds—and for students of all ages. </a:t>
          </a:r>
          <a:endParaRPr lang="en-US" sz="3200" kern="1200" dirty="0"/>
        </a:p>
      </dsp:txBody>
      <dsp:txXfrm>
        <a:off x="107773" y="2425947"/>
        <a:ext cx="8006023" cy="19921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7C518-D4DB-4B6A-B76F-4D47CB40C9BC}">
      <dsp:nvSpPr>
        <dsp:cNvPr id="0" name=""/>
        <dsp:cNvSpPr/>
      </dsp:nvSpPr>
      <dsp:spPr>
        <a:xfrm rot="5400000">
          <a:off x="3785742" y="-370490"/>
          <a:ext cx="3620770" cy="5266944"/>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All teachers are responsive to the pedagogical needs of students with disabilities.</a:t>
          </a:r>
          <a:endParaRPr lang="en-US" sz="1300" kern="1200" dirty="0"/>
        </a:p>
        <a:p>
          <a:pPr marL="114300" lvl="1" indent="-114300" algn="l" defTabSz="577850" rtl="0">
            <a:lnSpc>
              <a:spcPct val="90000"/>
            </a:lnSpc>
            <a:spcBef>
              <a:spcPct val="0"/>
            </a:spcBef>
            <a:spcAft>
              <a:spcPct val="15000"/>
            </a:spcAft>
            <a:buChar char="••"/>
          </a:pPr>
          <a:r>
            <a:rPr lang="en-US" sz="1300" kern="1200" dirty="0" smtClean="0"/>
            <a:t>All students receive instruction in curriculum aligned with the State’s Learning Standards.</a:t>
          </a:r>
          <a:endParaRPr lang="en-US" sz="1300" kern="1200" dirty="0"/>
        </a:p>
        <a:p>
          <a:pPr marL="114300" lvl="1" indent="-114300" algn="l" defTabSz="577850" rtl="0">
            <a:lnSpc>
              <a:spcPct val="90000"/>
            </a:lnSpc>
            <a:spcBef>
              <a:spcPct val="0"/>
            </a:spcBef>
            <a:spcAft>
              <a:spcPct val="15000"/>
            </a:spcAft>
            <a:buChar char="••"/>
          </a:pPr>
          <a:r>
            <a:rPr lang="en-US" sz="1300" kern="1200" dirty="0" smtClean="0"/>
            <a:t>IEPs are developed in consideration of grade level standards.</a:t>
          </a:r>
          <a:endParaRPr lang="en-US" sz="1300" kern="1200" dirty="0"/>
        </a:p>
        <a:p>
          <a:pPr marL="114300" lvl="1" indent="-114300" algn="l" defTabSz="577850" rtl="0">
            <a:lnSpc>
              <a:spcPct val="90000"/>
            </a:lnSpc>
            <a:spcBef>
              <a:spcPct val="0"/>
            </a:spcBef>
            <a:spcAft>
              <a:spcPct val="15000"/>
            </a:spcAft>
            <a:buChar char="••"/>
          </a:pPr>
          <a:r>
            <a:rPr lang="en-US" sz="1300" kern="1200" dirty="0" smtClean="0"/>
            <a:t>IEPs are implemented and reviewed by educators, families and students to ensure that students are meeting their annual goals.</a:t>
          </a:r>
          <a:endParaRPr lang="en-US" sz="1300" kern="1200" dirty="0"/>
        </a:p>
        <a:p>
          <a:pPr marL="114300" lvl="1" indent="-114300" algn="l" defTabSz="577850" rtl="0">
            <a:lnSpc>
              <a:spcPct val="90000"/>
            </a:lnSpc>
            <a:spcBef>
              <a:spcPct val="0"/>
            </a:spcBef>
            <a:spcAft>
              <a:spcPct val="15000"/>
            </a:spcAft>
            <a:buChar char="••"/>
          </a:pPr>
          <a:r>
            <a:rPr lang="en-US" sz="1300" kern="1200" dirty="0" smtClean="0"/>
            <a:t>Special and general education teachers of students with disabilities engage in intentional collaborative lesson planning to meet the needs of each individual student with a disability.</a:t>
          </a:r>
          <a:endParaRPr lang="en-US" sz="1300" kern="1200" dirty="0"/>
        </a:p>
        <a:p>
          <a:pPr marL="114300" lvl="1" indent="-114300" algn="l" defTabSz="577850" rtl="0">
            <a:lnSpc>
              <a:spcPct val="90000"/>
            </a:lnSpc>
            <a:spcBef>
              <a:spcPct val="0"/>
            </a:spcBef>
            <a:spcAft>
              <a:spcPct val="15000"/>
            </a:spcAft>
            <a:buChar char="••"/>
          </a:pPr>
          <a:r>
            <a:rPr lang="en-US" sz="1300" kern="1200" dirty="0" smtClean="0"/>
            <a:t>Individual student data are used to inform and design instruction for students with disabilities to progress toward grade level standards.</a:t>
          </a:r>
          <a:endParaRPr lang="en-US" sz="1300" kern="1200" dirty="0"/>
        </a:p>
        <a:p>
          <a:pPr marL="114300" lvl="1" indent="-114300" algn="l" defTabSz="577850" rtl="0">
            <a:lnSpc>
              <a:spcPct val="90000"/>
            </a:lnSpc>
            <a:spcBef>
              <a:spcPct val="0"/>
            </a:spcBef>
            <a:spcAft>
              <a:spcPct val="15000"/>
            </a:spcAft>
            <a:buChar char="••"/>
          </a:pPr>
          <a:r>
            <a:rPr lang="en-US" sz="1300" kern="1200" dirty="0" smtClean="0"/>
            <a:t>Students with disabilities receive instructional materials in alternative formats at the same time as other students in the class receive their instructional materials.</a:t>
          </a:r>
          <a:endParaRPr lang="en-US" sz="1300" kern="1200" dirty="0"/>
        </a:p>
      </dsp:txBody>
      <dsp:txXfrm rot="-5400000">
        <a:off x="2962656" y="629347"/>
        <a:ext cx="5090193" cy="3267268"/>
      </dsp:txXfrm>
    </dsp:sp>
    <dsp:sp modelId="{16F938EF-AF9F-449A-B12C-813B60325B71}">
      <dsp:nvSpPr>
        <dsp:cNvPr id="0" name=""/>
        <dsp:cNvSpPr/>
      </dsp:nvSpPr>
      <dsp:spPr>
        <a:xfrm>
          <a:off x="0" y="0"/>
          <a:ext cx="2962656" cy="45259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lvl="0" algn="ctr" defTabSz="2533650" rtl="0">
            <a:lnSpc>
              <a:spcPct val="90000"/>
            </a:lnSpc>
            <a:spcBef>
              <a:spcPct val="0"/>
            </a:spcBef>
            <a:spcAft>
              <a:spcPct val="35000"/>
            </a:spcAft>
          </a:pPr>
          <a:r>
            <a:rPr lang="en-US" sz="5700" kern="1200" dirty="0" smtClean="0"/>
            <a:t>This is evident when:</a:t>
          </a:r>
          <a:endParaRPr lang="en-US" sz="5700" kern="1200" dirty="0"/>
        </a:p>
      </dsp:txBody>
      <dsp:txXfrm>
        <a:off x="144625" y="144625"/>
        <a:ext cx="2673406" cy="42367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591"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3827" y="0"/>
            <a:ext cx="297259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274E9A2-B4A3-40FC-AFA7-44A0AA1BFC02}" type="datetimeFigureOut">
              <a:rPr lang="en-US"/>
              <a:pPr>
                <a:defRPr/>
              </a:pPr>
              <a:t>9/22/2016</a:t>
            </a:fld>
            <a:endParaRPr lang="en-US" dirty="0"/>
          </a:p>
        </p:txBody>
      </p:sp>
      <p:sp>
        <p:nvSpPr>
          <p:cNvPr id="4" name="Footer Placeholder 3"/>
          <p:cNvSpPr>
            <a:spLocks noGrp="1"/>
          </p:cNvSpPr>
          <p:nvPr>
            <p:ph type="ftr" sz="quarter" idx="2"/>
          </p:nvPr>
        </p:nvSpPr>
        <p:spPr>
          <a:xfrm>
            <a:off x="1" y="8829675"/>
            <a:ext cx="2972591"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3827" y="8829675"/>
            <a:ext cx="297259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4A6B9C8-34DC-472C-8BE1-9897CE2CDF9E}" type="slidenum">
              <a:rPr lang="en-US"/>
              <a:pPr>
                <a:defRPr/>
              </a:pPr>
              <a:t>‹#›</a:t>
            </a:fld>
            <a:endParaRPr lang="en-US" dirty="0"/>
          </a:p>
        </p:txBody>
      </p:sp>
    </p:spTree>
    <p:extLst>
      <p:ext uri="{BB962C8B-B14F-4D97-AF65-F5344CB8AC3E}">
        <p14:creationId xmlns:p14="http://schemas.microsoft.com/office/powerpoint/2010/main" val="18820303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591" cy="465138"/>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3827" y="0"/>
            <a:ext cx="2972590" cy="465138"/>
          </a:xfrm>
          <a:prstGeom prst="rect">
            <a:avLst/>
          </a:prstGeom>
        </p:spPr>
        <p:txBody>
          <a:bodyPr vert="horz" lIns="92446" tIns="46223" rIns="92446" bIns="46223" rtlCol="0"/>
          <a:lstStyle>
            <a:lvl1pPr algn="r" fontAlgn="auto">
              <a:spcBef>
                <a:spcPts val="0"/>
              </a:spcBef>
              <a:spcAft>
                <a:spcPts val="0"/>
              </a:spcAft>
              <a:defRPr sz="1200" smtClean="0">
                <a:latin typeface="+mn-lt"/>
                <a:cs typeface="+mn-cs"/>
              </a:defRPr>
            </a:lvl1pPr>
          </a:lstStyle>
          <a:p>
            <a:pPr>
              <a:defRPr/>
            </a:pPr>
            <a:fld id="{62A44C67-BAAB-49EE-A1AF-9DAD38F83AA6}" type="datetimeFigureOut">
              <a:rPr lang="en-US"/>
              <a:pPr>
                <a:defRPr/>
              </a:pPr>
              <a:t>9/22/2016</a:t>
            </a:fld>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686591" y="4416426"/>
            <a:ext cx="5486400" cy="4183063"/>
          </a:xfrm>
          <a:prstGeom prst="rect">
            <a:avLst/>
          </a:prstGeom>
        </p:spPr>
        <p:txBody>
          <a:bodyPr vert="horz" lIns="92446" tIns="46223" rIns="92446" bIns="462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2972591" cy="465138"/>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3827" y="8829675"/>
            <a:ext cx="2972590" cy="465138"/>
          </a:xfrm>
          <a:prstGeom prst="rect">
            <a:avLst/>
          </a:prstGeom>
        </p:spPr>
        <p:txBody>
          <a:bodyPr vert="horz" lIns="92446" tIns="46223" rIns="92446" bIns="46223" rtlCol="0" anchor="b"/>
          <a:lstStyle>
            <a:lvl1pPr algn="r" fontAlgn="auto">
              <a:spcBef>
                <a:spcPts val="0"/>
              </a:spcBef>
              <a:spcAft>
                <a:spcPts val="0"/>
              </a:spcAft>
              <a:defRPr sz="1200" smtClean="0">
                <a:latin typeface="+mn-lt"/>
                <a:cs typeface="+mn-cs"/>
              </a:defRPr>
            </a:lvl1pPr>
          </a:lstStyle>
          <a:p>
            <a:pPr>
              <a:defRPr/>
            </a:pPr>
            <a:fld id="{D3984855-A856-4CA4-8875-6B21ECE7400C}" type="slidenum">
              <a:rPr lang="en-US"/>
              <a:pPr>
                <a:defRPr/>
              </a:pPr>
              <a:t>‹#›</a:t>
            </a:fld>
            <a:endParaRPr lang="en-US" dirty="0"/>
          </a:p>
        </p:txBody>
      </p:sp>
    </p:spTree>
    <p:extLst>
      <p:ext uri="{BB962C8B-B14F-4D97-AF65-F5344CB8AC3E}">
        <p14:creationId xmlns:p14="http://schemas.microsoft.com/office/powerpoint/2010/main" val="428369520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1</a:t>
            </a:fld>
            <a:endParaRPr lang="en-US" dirty="0"/>
          </a:p>
        </p:txBody>
      </p:sp>
    </p:spTree>
    <p:extLst>
      <p:ext uri="{BB962C8B-B14F-4D97-AF65-F5344CB8AC3E}">
        <p14:creationId xmlns:p14="http://schemas.microsoft.com/office/powerpoint/2010/main" val="2372107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Again-importance of parent engagement based upon years of research</a:t>
            </a:r>
            <a:endParaRPr lang="en-US" sz="1600"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10</a:t>
            </a:fld>
            <a:endParaRPr lang="en-US" dirty="0"/>
          </a:p>
        </p:txBody>
      </p:sp>
    </p:spTree>
    <p:extLst>
      <p:ext uri="{BB962C8B-B14F-4D97-AF65-F5344CB8AC3E}">
        <p14:creationId xmlns:p14="http://schemas.microsoft.com/office/powerpoint/2010/main" val="461026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Things to consider when working with  families</a:t>
            </a:r>
          </a:p>
          <a:p>
            <a:pPr marL="628650" lvl="1" indent="-171450">
              <a:buFont typeface="Arial" panose="020B0604020202020204" pitchFamily="34" charset="0"/>
              <a:buChar char="•"/>
            </a:pPr>
            <a:r>
              <a:rPr lang="en-US" sz="1600" dirty="0" smtClean="0"/>
              <a:t>How does your school help parents understand  SE process?</a:t>
            </a:r>
          </a:p>
          <a:p>
            <a:pPr marL="628650" lvl="1" indent="-171450">
              <a:buFont typeface="Arial" panose="020B0604020202020204" pitchFamily="34" charset="0"/>
              <a:buChar char="•"/>
            </a:pPr>
            <a:r>
              <a:rPr lang="en-US" sz="1600" dirty="0" smtClean="0"/>
              <a:t>How does school help parent support child’s learning at home?</a:t>
            </a:r>
            <a:endParaRPr lang="en-US" sz="1600"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11</a:t>
            </a:fld>
            <a:endParaRPr lang="en-US" dirty="0"/>
          </a:p>
        </p:txBody>
      </p:sp>
    </p:spTree>
    <p:extLst>
      <p:ext uri="{BB962C8B-B14F-4D97-AF65-F5344CB8AC3E}">
        <p14:creationId xmlns:p14="http://schemas.microsoft.com/office/powerpoint/2010/main" val="2384812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591" y="4343400"/>
            <a:ext cx="5486400" cy="4800600"/>
          </a:xfrm>
        </p:spPr>
        <p:txBody>
          <a:bodyPr/>
          <a:lstStyle/>
          <a:p>
            <a:pPr marL="171450" indent="-171450">
              <a:buFont typeface="Arial" panose="020B0604020202020204" pitchFamily="34" charset="0"/>
              <a:buChar char="•"/>
            </a:pPr>
            <a:r>
              <a:rPr lang="en-US" sz="1600" dirty="0" smtClean="0"/>
              <a:t>Actions districts can take to ensure parents are engaged in ed. of child</a:t>
            </a:r>
          </a:p>
          <a:p>
            <a:pPr marL="628650" lvl="1" indent="-171450">
              <a:buFont typeface="Arial" panose="020B0604020202020204" pitchFamily="34" charset="0"/>
              <a:buChar char="•"/>
            </a:pPr>
            <a:r>
              <a:rPr lang="en-US" sz="1600" dirty="0" smtClean="0"/>
              <a:t>SE is complicated - Process needs to be broken down so it is understandable to parents</a:t>
            </a:r>
          </a:p>
          <a:p>
            <a:pPr marL="171450" indent="-171450">
              <a:buFont typeface="Arial" panose="020B0604020202020204" pitchFamily="34" charset="0"/>
              <a:buChar char="•"/>
            </a:pPr>
            <a:r>
              <a:rPr lang="en-US" sz="1600" dirty="0" smtClean="0"/>
              <a:t>SED -Piloting IEP facilitation in 2 regions of state</a:t>
            </a:r>
          </a:p>
          <a:p>
            <a:pPr marL="628650" lvl="1" indent="-171450">
              <a:buFont typeface="Arial" panose="020B0604020202020204" pitchFamily="34" charset="0"/>
              <a:buChar char="•"/>
            </a:pPr>
            <a:r>
              <a:rPr lang="en-US" sz="1600" dirty="0" smtClean="0"/>
              <a:t>LI &amp; NYC</a:t>
            </a:r>
          </a:p>
          <a:p>
            <a:pPr marL="628650" lvl="1" indent="-171450">
              <a:buFont typeface="Arial" panose="020B0604020202020204" pitchFamily="34" charset="0"/>
              <a:buChar char="•"/>
            </a:pPr>
            <a:r>
              <a:rPr lang="en-US" sz="1600" dirty="0" smtClean="0"/>
              <a:t>3 yr. pilot</a:t>
            </a:r>
          </a:p>
          <a:p>
            <a:pPr marL="628650" lvl="1" indent="-171450">
              <a:buFont typeface="Arial" panose="020B0604020202020204" pitchFamily="34" charset="0"/>
              <a:buChar char="•"/>
            </a:pPr>
            <a:r>
              <a:rPr lang="en-US" sz="1600" dirty="0" smtClean="0"/>
              <a:t>early </a:t>
            </a:r>
            <a:r>
              <a:rPr lang="en-US" sz="1600" dirty="0"/>
              <a:t>dispute resolution option </a:t>
            </a:r>
            <a:endParaRPr lang="en-US" sz="1600" dirty="0" smtClean="0"/>
          </a:p>
          <a:p>
            <a:pPr marL="628650" lvl="1" indent="-171450">
              <a:buFont typeface="Arial" panose="020B0604020202020204" pitchFamily="34" charset="0"/>
              <a:buChar char="•"/>
            </a:pPr>
            <a:r>
              <a:rPr lang="en-US" sz="1600" dirty="0"/>
              <a:t>neutral, trained facilitator joins </a:t>
            </a:r>
            <a:r>
              <a:rPr lang="en-US" sz="1600" dirty="0" smtClean="0"/>
              <a:t> CSE meeting</a:t>
            </a:r>
          </a:p>
          <a:p>
            <a:pPr marL="628650" lvl="1" indent="-171450">
              <a:buFont typeface="Arial" panose="020B0604020202020204" pitchFamily="34" charset="0"/>
              <a:buChar char="•"/>
            </a:pPr>
            <a:r>
              <a:rPr lang="en-US" sz="1600" dirty="0" smtClean="0"/>
              <a:t>Goal of IEP facilitator</a:t>
            </a:r>
          </a:p>
          <a:p>
            <a:pPr marL="1085850" lvl="2" indent="-171450">
              <a:buFont typeface="Arial" panose="020B0604020202020204" pitchFamily="34" charset="0"/>
              <a:buChar char="•"/>
            </a:pPr>
            <a:r>
              <a:rPr lang="en-US" sz="1600" dirty="0" smtClean="0"/>
              <a:t>assist CSE to collaborate in development or revision of IEP</a:t>
            </a:r>
          </a:p>
          <a:p>
            <a:pPr marL="628650" lvl="1" indent="-171450">
              <a:buFont typeface="Arial" panose="020B0604020202020204" pitchFamily="34" charset="0"/>
              <a:buChar char="•"/>
            </a:pPr>
            <a:r>
              <a:rPr lang="en-US" sz="1600" dirty="0"/>
              <a:t>IEP facilitation not used unless parents &amp; districts agree to use  </a:t>
            </a:r>
            <a:r>
              <a:rPr lang="en-US" sz="1600" dirty="0" smtClean="0"/>
              <a:t>it</a:t>
            </a:r>
            <a:endParaRPr lang="en-US" sz="1600" dirty="0"/>
          </a:p>
          <a:p>
            <a:pPr marL="171450" indent="-171450">
              <a:buFont typeface="Arial" panose="020B0604020202020204" pitchFamily="34" charset="0"/>
              <a:buChar char="•"/>
            </a:pPr>
            <a:r>
              <a:rPr lang="en-US" sz="1600" dirty="0" smtClean="0"/>
              <a:t> Our parent ctrs. -great resource to help parents get involved in child’s education</a:t>
            </a:r>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12</a:t>
            </a:fld>
            <a:endParaRPr lang="en-US" dirty="0"/>
          </a:p>
        </p:txBody>
      </p:sp>
    </p:spTree>
    <p:extLst>
      <p:ext uri="{BB962C8B-B14F-4D97-AF65-F5344CB8AC3E}">
        <p14:creationId xmlns:p14="http://schemas.microsoft.com/office/powerpoint/2010/main" val="3961964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590" y="4267200"/>
            <a:ext cx="5638009" cy="4876800"/>
          </a:xfrm>
        </p:spPr>
        <p:txBody>
          <a:bodyPr/>
          <a:lstStyle/>
          <a:p>
            <a:pPr marL="171450" indent="-171450">
              <a:buFont typeface="Arial" panose="020B0604020202020204" pitchFamily="34" charset="0"/>
              <a:buChar char="•"/>
            </a:pPr>
            <a:r>
              <a:rPr lang="en-US" sz="1600" dirty="0" smtClean="0"/>
              <a:t>Next principle</a:t>
            </a:r>
          </a:p>
          <a:p>
            <a:pPr marL="628650" lvl="1" indent="-171450">
              <a:buFont typeface="Arial" panose="020B0604020202020204" pitchFamily="34" charset="0"/>
              <a:buChar char="•"/>
            </a:pPr>
            <a:r>
              <a:rPr lang="en-US" sz="1600" dirty="0" smtClean="0"/>
              <a:t>Teachers </a:t>
            </a:r>
            <a:r>
              <a:rPr lang="en-US" sz="1600" dirty="0"/>
              <a:t>design, provide, </a:t>
            </a:r>
            <a:r>
              <a:rPr lang="en-US" sz="1600" dirty="0" smtClean="0"/>
              <a:t>&amp; determine </a:t>
            </a:r>
          </a:p>
          <a:p>
            <a:pPr marL="1085850" lvl="2" indent="-171450">
              <a:buFont typeface="Arial" panose="020B0604020202020204" pitchFamily="34" charset="0"/>
              <a:buChar char="•"/>
            </a:pPr>
            <a:r>
              <a:rPr lang="en-US" sz="1600" dirty="0" smtClean="0"/>
              <a:t>effectiveness </a:t>
            </a:r>
            <a:r>
              <a:rPr lang="en-US" sz="1600" dirty="0"/>
              <a:t>of </a:t>
            </a:r>
            <a:r>
              <a:rPr lang="en-US" sz="1600" dirty="0" smtClean="0"/>
              <a:t> specially </a:t>
            </a:r>
            <a:r>
              <a:rPr lang="en-US" sz="1600" dirty="0"/>
              <a:t>designed instruction </a:t>
            </a:r>
            <a:endParaRPr lang="en-US" sz="1600" dirty="0" smtClean="0"/>
          </a:p>
          <a:p>
            <a:pPr marL="1543050" lvl="3" indent="-171450">
              <a:buFont typeface="Arial" panose="020B0604020202020204" pitchFamily="34" charset="0"/>
              <a:buChar char="•"/>
            </a:pPr>
            <a:r>
              <a:rPr lang="en-US" sz="1600" dirty="0" smtClean="0"/>
              <a:t>Ensure SWD have </a:t>
            </a:r>
            <a:r>
              <a:rPr lang="en-US" sz="1600" dirty="0"/>
              <a:t>access to participate </a:t>
            </a:r>
            <a:r>
              <a:rPr lang="en-US" sz="1600" dirty="0" smtClean="0"/>
              <a:t>&amp; </a:t>
            </a:r>
            <a:r>
              <a:rPr lang="en-US" sz="1600" dirty="0"/>
              <a:t>progress </a:t>
            </a:r>
            <a:r>
              <a:rPr lang="en-US" sz="1600" dirty="0" smtClean="0"/>
              <a:t>in GE curriculum</a:t>
            </a:r>
          </a:p>
          <a:p>
            <a:pPr marL="1543050" lvl="3"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smtClean="0"/>
              <a:t>Evident when</a:t>
            </a:r>
          </a:p>
          <a:p>
            <a:pPr marL="628650" lvl="1" indent="-171450">
              <a:buFont typeface="Arial" panose="020B0604020202020204" pitchFamily="34" charset="0"/>
              <a:buChar char="•"/>
            </a:pPr>
            <a:r>
              <a:rPr lang="en-US" sz="1600" dirty="0" smtClean="0"/>
              <a:t>SWD receive instruction in </a:t>
            </a:r>
            <a:r>
              <a:rPr lang="en-US" sz="1600" dirty="0"/>
              <a:t>State’s Learning Standards.</a:t>
            </a:r>
          </a:p>
          <a:p>
            <a:pPr marL="628650" lvl="1" indent="-171450">
              <a:buFont typeface="Arial" panose="020B0604020202020204" pitchFamily="34" charset="0"/>
              <a:buChar char="•"/>
            </a:pPr>
            <a:r>
              <a:rPr lang="en-US" sz="1600" dirty="0"/>
              <a:t>IEPs are developed in consideration of grade level </a:t>
            </a:r>
            <a:r>
              <a:rPr lang="en-US" sz="1600" dirty="0" smtClean="0"/>
              <a:t>standards</a:t>
            </a:r>
            <a:endParaRPr lang="en-US" sz="1600" dirty="0"/>
          </a:p>
          <a:p>
            <a:pPr marL="628650" lvl="1" indent="-171450">
              <a:buFont typeface="Arial" panose="020B0604020202020204" pitchFamily="34" charset="0"/>
              <a:buChar char="•"/>
            </a:pPr>
            <a:r>
              <a:rPr lang="en-US" sz="1600" dirty="0" smtClean="0"/>
              <a:t>Collaborative planning bet. SE &amp; GE teachers</a:t>
            </a:r>
            <a:endParaRPr lang="en-US" sz="1600" dirty="0"/>
          </a:p>
          <a:p>
            <a:pPr marL="628650" lvl="1" indent="-171450">
              <a:buFont typeface="Arial" panose="020B0604020202020204" pitchFamily="34" charset="0"/>
              <a:buChar char="•"/>
            </a:pPr>
            <a:r>
              <a:rPr lang="en-US" sz="1600" dirty="0" smtClean="0"/>
              <a:t>Student data is used to inform instruction</a:t>
            </a:r>
          </a:p>
          <a:p>
            <a:pPr marL="628650" lvl="1" indent="-171450">
              <a:buFont typeface="Arial" panose="020B0604020202020204" pitchFamily="34" charset="0"/>
              <a:buChar char="•"/>
            </a:pPr>
            <a:r>
              <a:rPr lang="en-US" sz="1600" dirty="0" smtClean="0"/>
              <a:t>SWD </a:t>
            </a:r>
            <a:r>
              <a:rPr lang="en-US" sz="1600" dirty="0"/>
              <a:t>receive instructional materials </a:t>
            </a:r>
            <a:endParaRPr lang="en-US" sz="1600" dirty="0" smtClean="0"/>
          </a:p>
          <a:p>
            <a:pPr marL="1085850" lvl="2" indent="-171450">
              <a:buFont typeface="Arial" panose="020B0604020202020204" pitchFamily="34" charset="0"/>
              <a:buChar char="•"/>
            </a:pPr>
            <a:r>
              <a:rPr lang="en-US" sz="1600" dirty="0" smtClean="0"/>
              <a:t>alternative </a:t>
            </a:r>
            <a:r>
              <a:rPr lang="en-US" sz="1600" dirty="0"/>
              <a:t>formats </a:t>
            </a:r>
            <a:endParaRPr lang="en-US" sz="1600" dirty="0" smtClean="0"/>
          </a:p>
          <a:p>
            <a:pPr marL="1543050" lvl="3" indent="-171450">
              <a:buFont typeface="Arial" panose="020B0604020202020204" pitchFamily="34" charset="0"/>
              <a:buChar char="•"/>
            </a:pPr>
            <a:r>
              <a:rPr lang="en-US" sz="1600" dirty="0" smtClean="0"/>
              <a:t>same </a:t>
            </a:r>
            <a:r>
              <a:rPr lang="en-US" sz="1600" dirty="0"/>
              <a:t>time as other students in </a:t>
            </a:r>
            <a:r>
              <a:rPr lang="en-US" sz="1600" dirty="0" smtClean="0"/>
              <a:t>class </a:t>
            </a:r>
            <a:r>
              <a:rPr lang="en-US" sz="1600" dirty="0"/>
              <a:t>receive their instructional materials.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13</a:t>
            </a:fld>
            <a:endParaRPr lang="en-US" dirty="0"/>
          </a:p>
        </p:txBody>
      </p:sp>
    </p:spTree>
    <p:extLst>
      <p:ext uri="{BB962C8B-B14F-4D97-AF65-F5344CB8AC3E}">
        <p14:creationId xmlns:p14="http://schemas.microsoft.com/office/powerpoint/2010/main" val="261669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Again principle based on research</a:t>
            </a:r>
            <a:endParaRPr lang="en-US" sz="1600"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14</a:t>
            </a:fld>
            <a:endParaRPr lang="en-US" dirty="0"/>
          </a:p>
        </p:txBody>
      </p:sp>
    </p:spTree>
    <p:extLst>
      <p:ext uri="{BB962C8B-B14F-4D97-AF65-F5344CB8AC3E}">
        <p14:creationId xmlns:p14="http://schemas.microsoft.com/office/powerpoint/2010/main" val="471137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4"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73BDA0A9-F267-4AF1-82F4-6029B6841E7B}" type="slidenum">
              <a:rPr lang="en-US" sz="1200"/>
              <a:pPr algn="r" eaLnBrk="1" hangingPunct="1"/>
              <a:t>15</a:t>
            </a:fld>
            <a:endParaRPr lang="en-US" sz="1200"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14400" y="4415790"/>
            <a:ext cx="5029200" cy="4183380"/>
          </a:xfrm>
          <a:noFill/>
        </p:spPr>
        <p:txBody>
          <a:bodyPr/>
          <a:lstStyle/>
          <a:p>
            <a:pPr eaLnBrk="1" hangingPunct="1"/>
            <a:endParaRPr lang="en-US" sz="1400" dirty="0"/>
          </a:p>
          <a:p>
            <a:pPr eaLnBrk="1" hangingPunct="1"/>
            <a:endParaRPr lang="en-US" sz="1400" dirty="0"/>
          </a:p>
          <a:p>
            <a:pPr eaLnBrk="1" hangingPunct="1"/>
            <a:endParaRPr lang="en-US" sz="1400" dirty="0"/>
          </a:p>
        </p:txBody>
      </p:sp>
      <p:sp>
        <p:nvSpPr>
          <p:cNvPr id="2" name="TextBox 1"/>
          <p:cNvSpPr txBox="1"/>
          <p:nvPr/>
        </p:nvSpPr>
        <p:spPr>
          <a:xfrm>
            <a:off x="847164" y="4495800"/>
            <a:ext cx="5391479"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mj-lt"/>
              </a:rPr>
              <a:t>Students have fed’l right to participate &amp; progress in GE curriculum</a:t>
            </a:r>
          </a:p>
          <a:p>
            <a:pPr marL="285750" indent="-285750">
              <a:buFont typeface="Arial" panose="020B0604020202020204" pitchFamily="34" charset="0"/>
              <a:buChar char="•"/>
            </a:pPr>
            <a:r>
              <a:rPr lang="en-US" sz="1600" dirty="0" smtClean="0">
                <a:latin typeface="+mj-lt"/>
              </a:rPr>
              <a:t>Pieces-all need to be in place to ensure access to &amp; ability to participate &amp; progress in GE curriculum</a:t>
            </a:r>
          </a:p>
          <a:p>
            <a:pPr marL="285750" indent="-285750">
              <a:buFont typeface="Arial" panose="020B0604020202020204" pitchFamily="34" charset="0"/>
              <a:buChar char="•"/>
            </a:pPr>
            <a:endParaRPr lang="en-US" sz="1600" dirty="0" smtClean="0">
              <a:latin typeface="+mj-lt"/>
            </a:endParaRPr>
          </a:p>
          <a:p>
            <a:pPr marL="285750" indent="-285750">
              <a:buFont typeface="Arial" panose="020B0604020202020204" pitchFamily="34" charset="0"/>
              <a:buChar char="•"/>
            </a:pPr>
            <a:r>
              <a:rPr lang="en-US" sz="1600" dirty="0" smtClean="0">
                <a:latin typeface="+mj-lt"/>
              </a:rPr>
              <a:t>Content-Are students being instructed in learning standards?</a:t>
            </a:r>
          </a:p>
          <a:p>
            <a:pPr marL="285750" indent="-285750">
              <a:buFont typeface="Arial" panose="020B0604020202020204" pitchFamily="34" charset="0"/>
              <a:buChar char="•"/>
            </a:pPr>
            <a:endParaRPr lang="en-US" sz="1600" dirty="0" smtClean="0">
              <a:latin typeface="+mj-lt"/>
            </a:endParaRPr>
          </a:p>
          <a:p>
            <a:pPr marL="285750" indent="-285750">
              <a:buFont typeface="Arial" panose="020B0604020202020204" pitchFamily="34" charset="0"/>
              <a:buChar char="•"/>
            </a:pPr>
            <a:r>
              <a:rPr lang="en-US" sz="1600" dirty="0" smtClean="0">
                <a:latin typeface="+mj-lt"/>
              </a:rPr>
              <a:t>How is environment structured for success?</a:t>
            </a:r>
          </a:p>
          <a:p>
            <a:pPr marL="285750" indent="-285750">
              <a:buFont typeface="Arial" panose="020B0604020202020204" pitchFamily="34" charset="0"/>
              <a:buChar char="•"/>
            </a:pPr>
            <a:endParaRPr lang="en-US" sz="1600" dirty="0" smtClean="0">
              <a:latin typeface="+mj-lt"/>
            </a:endParaRPr>
          </a:p>
          <a:p>
            <a:pPr marL="285750" indent="-285750">
              <a:buFont typeface="Arial" panose="020B0604020202020204" pitchFamily="34" charset="0"/>
              <a:buChar char="•"/>
            </a:pPr>
            <a:r>
              <a:rPr lang="en-US" sz="1600" dirty="0" smtClean="0">
                <a:latin typeface="+mj-lt"/>
              </a:rPr>
              <a:t>Are materials appropriate &amp; in format student can use?</a:t>
            </a:r>
          </a:p>
          <a:p>
            <a:pPr marL="285750" indent="-285750">
              <a:buFont typeface="Arial" panose="020B0604020202020204" pitchFamily="34" charset="0"/>
              <a:buChar char="•"/>
            </a:pPr>
            <a:endParaRPr lang="en-US" sz="1600" dirty="0" smtClean="0">
              <a:latin typeface="+mj-lt"/>
            </a:endParaRPr>
          </a:p>
          <a:p>
            <a:pPr marL="285750" indent="-285750">
              <a:buFont typeface="Arial" panose="020B0604020202020204" pitchFamily="34" charset="0"/>
              <a:buChar char="•"/>
            </a:pPr>
            <a:r>
              <a:rPr lang="en-US" sz="1600" dirty="0" smtClean="0">
                <a:latin typeface="+mj-lt"/>
              </a:rPr>
              <a:t>Is the student’s instruction explicit &amp; specially designed?</a:t>
            </a:r>
          </a:p>
          <a:p>
            <a:pPr marL="285750" indent="-285750">
              <a:buFont typeface="Arial" panose="020B0604020202020204" pitchFamily="34" charset="0"/>
              <a:buChar char="•"/>
            </a:pPr>
            <a:endParaRPr lang="en-US" sz="1600" dirty="0" smtClean="0">
              <a:latin typeface="+mj-lt"/>
            </a:endParaRPr>
          </a:p>
          <a:p>
            <a:pPr marL="285750" indent="-285750">
              <a:buFont typeface="Arial" panose="020B0604020202020204" pitchFamily="34" charset="0"/>
              <a:buChar char="•"/>
            </a:pPr>
            <a:r>
              <a:rPr lang="en-US" sz="1600" dirty="0" smtClean="0">
                <a:latin typeface="+mj-lt"/>
              </a:rPr>
              <a:t>How learning is measured?</a:t>
            </a:r>
            <a:endParaRPr lang="en-US" sz="1600" dirty="0">
              <a:latin typeface="+mn-lt"/>
            </a:endParaRPr>
          </a:p>
        </p:txBody>
      </p:sp>
    </p:spTree>
    <p:extLst>
      <p:ext uri="{BB962C8B-B14F-4D97-AF65-F5344CB8AC3E}">
        <p14:creationId xmlns:p14="http://schemas.microsoft.com/office/powerpoint/2010/main" val="545005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Things to consider</a:t>
            </a:r>
          </a:p>
          <a:p>
            <a:pPr marL="628650" lvl="1" indent="-171450">
              <a:buFont typeface="Arial" panose="020B0604020202020204" pitchFamily="34" charset="0"/>
              <a:buChar char="•"/>
            </a:pPr>
            <a:r>
              <a:rPr lang="en-US" sz="1600" dirty="0"/>
              <a:t>How do you ensure all aspects of </a:t>
            </a:r>
            <a:r>
              <a:rPr lang="en-US" sz="1600" dirty="0" smtClean="0"/>
              <a:t>access to curriculum</a:t>
            </a:r>
          </a:p>
          <a:p>
            <a:pPr marL="1085850" lvl="2" indent="-171450">
              <a:buFont typeface="Arial" panose="020B0604020202020204" pitchFamily="34" charset="0"/>
              <a:buChar char="•"/>
            </a:pPr>
            <a:r>
              <a:rPr lang="en-US" sz="1600" dirty="0" smtClean="0"/>
              <a:t>considered &amp; </a:t>
            </a:r>
            <a:r>
              <a:rPr lang="en-US" sz="1600" dirty="0"/>
              <a:t>addressed for each </a:t>
            </a:r>
            <a:r>
              <a:rPr lang="en-US" sz="1600" dirty="0" smtClean="0"/>
              <a:t>student?</a:t>
            </a:r>
          </a:p>
          <a:p>
            <a:pPr marL="1085850" lvl="2" indent="-171450">
              <a:buFont typeface="Arial" panose="020B0604020202020204" pitchFamily="34" charset="0"/>
              <a:buChar char="•"/>
            </a:pPr>
            <a:endParaRPr lang="en-US" sz="1600" dirty="0"/>
          </a:p>
          <a:p>
            <a:pPr marL="628650" lvl="1" indent="-171450">
              <a:buFont typeface="Arial" panose="020B0604020202020204" pitchFamily="34" charset="0"/>
              <a:buChar char="•"/>
            </a:pPr>
            <a:r>
              <a:rPr lang="en-US" sz="1600" dirty="0" smtClean="0"/>
              <a:t>SED-Youth Advisory Panel</a:t>
            </a:r>
          </a:p>
          <a:p>
            <a:pPr marL="1085850" lvl="2" indent="-171450">
              <a:buFont typeface="Arial" panose="020B0604020202020204" pitchFamily="34" charset="0"/>
              <a:buChar char="•"/>
            </a:pPr>
            <a:r>
              <a:rPr lang="en-US" sz="1600" dirty="0" smtClean="0"/>
              <a:t>High school &amp; post-secondary age students</a:t>
            </a:r>
          </a:p>
          <a:p>
            <a:pPr marL="1085850" lvl="2" indent="-171450">
              <a:buFont typeface="Arial" panose="020B0604020202020204" pitchFamily="34" charset="0"/>
              <a:buChar char="•"/>
            </a:pPr>
            <a:r>
              <a:rPr lang="en-US" sz="1600" dirty="0" smtClean="0"/>
              <a:t>From across State</a:t>
            </a:r>
          </a:p>
          <a:p>
            <a:pPr marL="1543050" lvl="3" indent="-171450">
              <a:buFont typeface="Arial" panose="020B0604020202020204" pitchFamily="34" charset="0"/>
              <a:buChar char="•"/>
            </a:pPr>
            <a:r>
              <a:rPr lang="en-US" sz="1600" dirty="0" smtClean="0"/>
              <a:t>Advise SED on ed. of SWD from perspective of SWD  </a:t>
            </a:r>
            <a:endParaRPr lang="en-US" sz="1600" dirty="0"/>
          </a:p>
          <a:p>
            <a:pPr marL="1085850" lvl="2" indent="-171450">
              <a:buFont typeface="Arial" panose="020B0604020202020204" pitchFamily="34" charset="0"/>
              <a:buChar char="•"/>
            </a:pPr>
            <a:r>
              <a:rPr lang="en-US" sz="1600" dirty="0" smtClean="0"/>
              <a:t>Their # 1 priority was access to AT</a:t>
            </a:r>
          </a:p>
          <a:p>
            <a:pPr marL="1085850" lvl="2" indent="-171450">
              <a:buFont typeface="Arial" panose="020B0604020202020204" pitchFamily="34" charset="0"/>
              <a:buChar char="•"/>
            </a:pPr>
            <a:endParaRPr lang="en-US" sz="1600" dirty="0"/>
          </a:p>
          <a:p>
            <a:pPr marL="628650" lvl="1" indent="-171450">
              <a:buFont typeface="Arial" panose="020B0604020202020204" pitchFamily="34" charset="0"/>
              <a:buChar char="•"/>
            </a:pPr>
            <a:r>
              <a:rPr lang="en-US" sz="1600" dirty="0" smtClean="0"/>
              <a:t>AT becoming increasingly impt.</a:t>
            </a:r>
          </a:p>
          <a:p>
            <a:pPr marL="1085850" lvl="2" indent="-171450">
              <a:buFont typeface="Arial" panose="020B0604020202020204" pitchFamily="34" charset="0"/>
              <a:buChar char="•"/>
            </a:pPr>
            <a:r>
              <a:rPr lang="en-US" sz="1600" dirty="0" smtClean="0"/>
              <a:t>Levels playing field for SWD</a:t>
            </a:r>
          </a:p>
          <a:p>
            <a:pPr lvl="1"/>
            <a:endParaRPr lang="en-US" dirty="0" smtClean="0"/>
          </a:p>
          <a:p>
            <a:pPr marL="628650" lvl="1"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16</a:t>
            </a:fld>
            <a:endParaRPr lang="en-US" dirty="0"/>
          </a:p>
        </p:txBody>
      </p:sp>
    </p:spTree>
    <p:extLst>
      <p:ext uri="{BB962C8B-B14F-4D97-AF65-F5344CB8AC3E}">
        <p14:creationId xmlns:p14="http://schemas.microsoft.com/office/powerpoint/2010/main" val="3988679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Again-some actions district can take to ensure access to curriculum</a:t>
            </a:r>
            <a:endParaRPr lang="en-US" sz="1600"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17</a:t>
            </a:fld>
            <a:endParaRPr lang="en-US" dirty="0"/>
          </a:p>
        </p:txBody>
      </p:sp>
    </p:spTree>
    <p:extLst>
      <p:ext uri="{BB962C8B-B14F-4D97-AF65-F5344CB8AC3E}">
        <p14:creationId xmlns:p14="http://schemas.microsoft.com/office/powerpoint/2010/main" val="2532105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Next  Principle</a:t>
            </a:r>
          </a:p>
          <a:p>
            <a:pPr marL="628650" lvl="1" indent="-171450">
              <a:buFont typeface="Arial" panose="020B0604020202020204" pitchFamily="34" charset="0"/>
              <a:buChar char="•"/>
            </a:pPr>
            <a:r>
              <a:rPr lang="en-US" sz="1600" dirty="0" smtClean="0"/>
              <a:t>Teachers provide</a:t>
            </a:r>
          </a:p>
          <a:p>
            <a:pPr marL="1085850" lvl="2" indent="-171450">
              <a:buFont typeface="Arial" panose="020B0604020202020204" pitchFamily="34" charset="0"/>
              <a:buChar char="•"/>
            </a:pPr>
            <a:r>
              <a:rPr lang="en-US" sz="1600" dirty="0" smtClean="0"/>
              <a:t>research-based instruction</a:t>
            </a:r>
          </a:p>
          <a:p>
            <a:pPr marL="1085850" lvl="2" indent="-171450">
              <a:buFont typeface="Arial" panose="020B0604020202020204" pitchFamily="34" charset="0"/>
              <a:buChar char="•"/>
            </a:pPr>
            <a:r>
              <a:rPr lang="en-US" sz="1600" dirty="0" smtClean="0"/>
              <a:t>supports for SWD</a:t>
            </a:r>
          </a:p>
          <a:p>
            <a:pPr marL="628650" lvl="1" indent="-171450">
              <a:buFont typeface="Arial" panose="020B0604020202020204" pitchFamily="34" charset="0"/>
              <a:buChar char="•"/>
            </a:pPr>
            <a:endParaRPr lang="en-US" sz="1600" dirty="0" smtClean="0"/>
          </a:p>
          <a:p>
            <a:pPr marL="171450" indent="-171450">
              <a:buFont typeface="Arial" panose="020B0604020202020204" pitchFamily="34" charset="0"/>
              <a:buChar char="•"/>
            </a:pPr>
            <a:r>
              <a:rPr lang="en-US" sz="1600" dirty="0"/>
              <a:t> SED provides</a:t>
            </a:r>
          </a:p>
          <a:p>
            <a:pPr marL="628650" lvl="1" indent="-171450">
              <a:buFont typeface="Arial" panose="020B0604020202020204" pitchFamily="34" charset="0"/>
              <a:buChar char="•"/>
            </a:pPr>
            <a:r>
              <a:rPr lang="en-US" sz="1600" dirty="0" smtClean="0"/>
              <a:t>lesson </a:t>
            </a:r>
            <a:r>
              <a:rPr lang="en-US" sz="1600" dirty="0"/>
              <a:t>plan template </a:t>
            </a:r>
            <a:r>
              <a:rPr lang="en-US" sz="1600" dirty="0" smtClean="0"/>
              <a:t>to </a:t>
            </a:r>
          </a:p>
          <a:p>
            <a:pPr marL="1085850" lvl="2" indent="-171450">
              <a:buFont typeface="Arial" panose="020B0604020202020204" pitchFamily="34" charset="0"/>
              <a:buChar char="•"/>
            </a:pPr>
            <a:r>
              <a:rPr lang="en-US" sz="1600" dirty="0" smtClean="0"/>
              <a:t>support teachers  to  incorporate  explicit &amp; specially </a:t>
            </a:r>
            <a:r>
              <a:rPr lang="en-US" sz="1600" dirty="0"/>
              <a:t>designed instruction </a:t>
            </a:r>
            <a:endParaRPr lang="en-US" sz="1600" dirty="0" smtClean="0"/>
          </a:p>
          <a:p>
            <a:pPr marL="1543050" lvl="3" indent="-171450">
              <a:buFont typeface="Arial" panose="020B0604020202020204" pitchFamily="34" charset="0"/>
              <a:buChar char="•"/>
            </a:pPr>
            <a:r>
              <a:rPr lang="en-US" sz="1600" dirty="0" smtClean="0"/>
              <a:t>into lessons</a:t>
            </a:r>
          </a:p>
          <a:p>
            <a:pPr marL="628650" lvl="1" indent="-171450">
              <a:buFont typeface="Arial" panose="020B0604020202020204" pitchFamily="34" charset="0"/>
              <a:buChar char="•"/>
            </a:pPr>
            <a:r>
              <a:rPr lang="en-US" sz="1600" dirty="0" smtClean="0"/>
              <a:t>Assist SWD access CCLS</a:t>
            </a:r>
          </a:p>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18</a:t>
            </a:fld>
            <a:endParaRPr lang="en-US" dirty="0"/>
          </a:p>
        </p:txBody>
      </p:sp>
    </p:spTree>
    <p:extLst>
      <p:ext uri="{BB962C8B-B14F-4D97-AF65-F5344CB8AC3E}">
        <p14:creationId xmlns:p14="http://schemas.microsoft.com/office/powerpoint/2010/main" val="1848299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Research tells us that explicit instruction includes</a:t>
            </a:r>
          </a:p>
          <a:p>
            <a:pPr marL="628650" lvl="1" indent="-171450">
              <a:buFont typeface="Arial" panose="020B0604020202020204" pitchFamily="34" charset="0"/>
              <a:buChar char="•"/>
            </a:pPr>
            <a:r>
              <a:rPr lang="en-US" sz="1600" dirty="0" smtClean="0"/>
              <a:t>Clear delivery of instruction</a:t>
            </a:r>
          </a:p>
          <a:p>
            <a:pPr marL="628650" lvl="1" indent="-171450">
              <a:buFont typeface="Arial" panose="020B0604020202020204" pitchFamily="34" charset="0"/>
              <a:buChar char="•"/>
            </a:pPr>
            <a:r>
              <a:rPr lang="en-US" sz="1600" dirty="0" smtClean="0"/>
              <a:t>Opportunities to practice with supports from teacher</a:t>
            </a:r>
          </a:p>
          <a:p>
            <a:pPr marL="628650" lvl="1" indent="-171450">
              <a:buFont typeface="Arial" panose="020B0604020202020204" pitchFamily="34" charset="0"/>
              <a:buChar char="•"/>
            </a:pPr>
            <a:r>
              <a:rPr lang="en-US" sz="1600" dirty="0" smtClean="0"/>
              <a:t>Gradual withdrawal of supports to move students toward independence</a:t>
            </a:r>
          </a:p>
          <a:p>
            <a:endParaRPr lang="en-US" sz="1600"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19</a:t>
            </a:fld>
            <a:endParaRPr lang="en-US" dirty="0"/>
          </a:p>
        </p:txBody>
      </p:sp>
    </p:spTree>
    <p:extLst>
      <p:ext uri="{BB962C8B-B14F-4D97-AF65-F5344CB8AC3E}">
        <p14:creationId xmlns:p14="http://schemas.microsoft.com/office/powerpoint/2010/main" val="3774872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xfrm>
            <a:off x="467483" y="4416426"/>
            <a:ext cx="5705508" cy="434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spcBef>
                <a:spcPct val="0"/>
              </a:spcBef>
              <a:buFont typeface="Arial" panose="020B0604020202020204" pitchFamily="34" charset="0"/>
              <a:buChar char="•"/>
            </a:pPr>
            <a:r>
              <a:rPr lang="en-US" altLang="en-US" sz="1600" dirty="0" smtClean="0"/>
              <a:t>Update you on SED’s new Blueprint for Improved Results for SWD </a:t>
            </a:r>
          </a:p>
          <a:p>
            <a:pPr marL="742950" lvl="1" indent="-285750">
              <a:spcBef>
                <a:spcPct val="0"/>
              </a:spcBef>
              <a:buFont typeface="Arial" panose="020B0604020202020204" pitchFamily="34" charset="0"/>
              <a:buChar char="•"/>
            </a:pPr>
            <a:r>
              <a:rPr lang="en-US" altLang="en-US" sz="1600" dirty="0" smtClean="0"/>
              <a:t>developed by OSE in collaboration with multiple stakeholders</a:t>
            </a:r>
          </a:p>
          <a:p>
            <a:pPr marL="285750" indent="-285750">
              <a:spcBef>
                <a:spcPct val="0"/>
              </a:spcBef>
              <a:buFont typeface="Arial" panose="020B0604020202020204" pitchFamily="34" charset="0"/>
              <a:buChar char="•"/>
            </a:pPr>
            <a:endParaRPr lang="en-US" altLang="en-US" sz="1600" dirty="0" smtClean="0"/>
          </a:p>
          <a:p>
            <a:pPr marL="285750" indent="-285750">
              <a:spcBef>
                <a:spcPct val="0"/>
              </a:spcBef>
              <a:buFont typeface="Arial" panose="020B0604020202020204" pitchFamily="34" charset="0"/>
              <a:buChar char="•"/>
            </a:pPr>
            <a:r>
              <a:rPr lang="en-US" altLang="en-US" sz="1600" dirty="0" smtClean="0"/>
              <a:t>Received copy via e-mail</a:t>
            </a:r>
          </a:p>
          <a:p>
            <a:pPr marL="285750" indent="-285750">
              <a:spcBef>
                <a:spcPct val="0"/>
              </a:spcBef>
              <a:buFont typeface="Arial" panose="020B0604020202020204" pitchFamily="34" charset="0"/>
              <a:buChar char="•"/>
            </a:pPr>
            <a:endParaRPr lang="en-US" altLang="en-US" sz="1600" dirty="0" smtClean="0"/>
          </a:p>
          <a:p>
            <a:pPr marL="285750" indent="-285750">
              <a:spcBef>
                <a:spcPct val="0"/>
              </a:spcBef>
              <a:buFont typeface="Arial" panose="020B0604020202020204" pitchFamily="34" charset="0"/>
              <a:buChar char="•"/>
            </a:pPr>
            <a:r>
              <a:rPr lang="en-US" altLang="en-US" sz="1600" dirty="0" smtClean="0"/>
              <a:t>Blueprint</a:t>
            </a:r>
          </a:p>
          <a:p>
            <a:pPr marL="742950" lvl="1" indent="-285750">
              <a:spcBef>
                <a:spcPct val="0"/>
              </a:spcBef>
              <a:buFont typeface="Arial" panose="020B0604020202020204" pitchFamily="34" charset="0"/>
              <a:buChar char="•"/>
            </a:pPr>
            <a:r>
              <a:rPr lang="en-US" altLang="en-US" sz="1600" dirty="0" smtClean="0"/>
              <a:t>intended </a:t>
            </a:r>
            <a:r>
              <a:rPr lang="en-US" altLang="en-US" sz="1600" dirty="0"/>
              <a:t>to serve as </a:t>
            </a:r>
            <a:r>
              <a:rPr lang="en-US" altLang="en-US" sz="1600" dirty="0" smtClean="0"/>
              <a:t>framework </a:t>
            </a:r>
            <a:r>
              <a:rPr lang="en-US" altLang="en-US" sz="1600" dirty="0"/>
              <a:t>for </a:t>
            </a:r>
            <a:r>
              <a:rPr lang="en-US" altLang="en-US" sz="1600" dirty="0" smtClean="0"/>
              <a:t>expectations</a:t>
            </a:r>
          </a:p>
          <a:p>
            <a:pPr marL="1200150" lvl="2" indent="-285750">
              <a:spcBef>
                <a:spcPct val="0"/>
              </a:spcBef>
              <a:buFont typeface="Arial" panose="020B0604020202020204" pitchFamily="34" charset="0"/>
              <a:buChar char="•"/>
            </a:pPr>
            <a:r>
              <a:rPr lang="en-US" altLang="en-US" sz="1600" dirty="0" smtClean="0"/>
              <a:t>lay foundation </a:t>
            </a:r>
            <a:r>
              <a:rPr lang="en-US" altLang="en-US" sz="1600" dirty="0"/>
              <a:t>for improved instruction </a:t>
            </a:r>
            <a:r>
              <a:rPr lang="en-US" altLang="en-US" sz="1600" dirty="0" smtClean="0"/>
              <a:t>&amp; </a:t>
            </a:r>
            <a:r>
              <a:rPr lang="en-US" altLang="en-US" sz="1600" dirty="0"/>
              <a:t>results for </a:t>
            </a:r>
            <a:r>
              <a:rPr lang="en-US" altLang="en-US" sz="1600" dirty="0" smtClean="0"/>
              <a:t>SWD</a:t>
            </a:r>
          </a:p>
          <a:p>
            <a:pPr marL="1657350" lvl="3" indent="-285750">
              <a:spcBef>
                <a:spcPct val="0"/>
              </a:spcBef>
              <a:buFont typeface="Arial" panose="020B0604020202020204" pitchFamily="34" charset="0"/>
              <a:buChar char="•"/>
            </a:pPr>
            <a:r>
              <a:rPr lang="en-US" altLang="en-US" sz="1600" dirty="0" smtClean="0"/>
              <a:t>State &amp; local level</a:t>
            </a:r>
          </a:p>
          <a:p>
            <a:pPr marL="285750" indent="-285750">
              <a:spcBef>
                <a:spcPct val="0"/>
              </a:spcBef>
              <a:buFont typeface="Arial" panose="020B0604020202020204" pitchFamily="34" charset="0"/>
              <a:buChar char="•"/>
            </a:pPr>
            <a:endParaRPr lang="en-US" altLang="en-US" sz="1600" dirty="0" smtClean="0"/>
          </a:p>
          <a:p>
            <a:pPr marL="285750" indent="-285750">
              <a:spcBef>
                <a:spcPct val="0"/>
              </a:spcBef>
              <a:buFont typeface="Arial" panose="020B0604020202020204" pitchFamily="34" charset="0"/>
              <a:buChar char="•"/>
            </a:pPr>
            <a:r>
              <a:rPr lang="en-US" altLang="en-US" sz="1600" dirty="0" smtClean="0"/>
              <a:t>While seen some nice improvements in results for SWD</a:t>
            </a:r>
          </a:p>
          <a:p>
            <a:pPr marL="742950" lvl="1" indent="-285750">
              <a:spcBef>
                <a:spcPct val="0"/>
              </a:spcBef>
              <a:buFont typeface="Arial" panose="020B0604020202020204" pitchFamily="34" charset="0"/>
              <a:buChar char="•"/>
            </a:pPr>
            <a:r>
              <a:rPr lang="en-US" altLang="en-US" sz="1600" dirty="0" smtClean="0"/>
              <a:t>Not enough</a:t>
            </a:r>
          </a:p>
          <a:p>
            <a:pPr marL="742950" lvl="1" indent="-285750">
              <a:spcBef>
                <a:spcPct val="0"/>
              </a:spcBef>
              <a:buFont typeface="Arial" panose="020B0604020202020204" pitchFamily="34" charset="0"/>
              <a:buChar char="•"/>
            </a:pPr>
            <a:r>
              <a:rPr lang="en-US" altLang="en-US" sz="1600" dirty="0" smtClean="0"/>
              <a:t>Hope is that dedicated </a:t>
            </a:r>
            <a:r>
              <a:rPr lang="en-US" altLang="en-US" sz="1600" dirty="0"/>
              <a:t>focus in key areas will make a difference over time </a:t>
            </a:r>
            <a:endParaRPr lang="en-US" altLang="en-US" sz="1600" dirty="0" smtClean="0"/>
          </a:p>
          <a:p>
            <a:pPr marL="285750" indent="-285750">
              <a:spcBef>
                <a:spcPct val="0"/>
              </a:spcBef>
              <a:buFont typeface="Arial" panose="020B0604020202020204" pitchFamily="34" charset="0"/>
              <a:buChar char="•"/>
            </a:pPr>
            <a:endParaRPr lang="en-US" altLang="en-US" sz="1600" dirty="0" smtClean="0"/>
          </a:p>
          <a:p>
            <a:pPr>
              <a:spcBef>
                <a:spcPct val="0"/>
              </a:spcBef>
            </a:pPr>
            <a:endParaRPr lang="en-US" altLang="en-US" dirty="0" smtClean="0"/>
          </a:p>
          <a:p>
            <a:pPr>
              <a:spcBef>
                <a:spcPct val="0"/>
              </a:spcBef>
            </a:pPr>
            <a:endParaRPr lang="en-US" altLang="en-US" dirty="0" smtClean="0">
              <a:ea typeface="MS PGothic" pitchFamily="34" charset="-128"/>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3D7D2DAF-EAD2-40C9-BE82-08914ABA07B6}" type="slidenum">
              <a:rPr lang="en-US" altLang="en-US">
                <a:latin typeface="Arial" pitchFamily="34" charset="0"/>
                <a:ea typeface="MS PGothic" pitchFamily="34" charset="-128"/>
              </a:rPr>
              <a:pPr fontAlgn="base">
                <a:spcBef>
                  <a:spcPct val="0"/>
                </a:spcBef>
                <a:spcAft>
                  <a:spcPct val="0"/>
                </a:spcAft>
              </a:pPr>
              <a:t>2</a:t>
            </a:fld>
            <a:endParaRPr lang="en-US" altLang="en-US" dirty="0">
              <a:latin typeface="Arial" pitchFamily="34" charset="0"/>
              <a:ea typeface="MS PGothic" pitchFamily="34" charset="-128"/>
            </a:endParaRPr>
          </a:p>
        </p:txBody>
      </p:sp>
    </p:spTree>
    <p:extLst>
      <p:ext uri="{BB962C8B-B14F-4D97-AF65-F5344CB8AC3E}">
        <p14:creationId xmlns:p14="http://schemas.microsoft.com/office/powerpoint/2010/main" val="3823429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t>Seeing similar pattern</a:t>
            </a:r>
          </a:p>
          <a:p>
            <a:pPr marL="742950" lvl="1" indent="-285750">
              <a:buFont typeface="Arial" panose="020B0604020202020204" pitchFamily="34" charset="0"/>
              <a:buChar char="•"/>
            </a:pPr>
            <a:r>
              <a:rPr lang="en-US" sz="1600" dirty="0" smtClean="0"/>
              <a:t>What district can do to </a:t>
            </a:r>
          </a:p>
          <a:p>
            <a:pPr marL="1200150" lvl="2" indent="-285750">
              <a:buFont typeface="Arial" panose="020B0604020202020204" pitchFamily="34" charset="0"/>
              <a:buChar char="•"/>
            </a:pPr>
            <a:r>
              <a:rPr lang="en-US" sz="1600" dirty="0" smtClean="0"/>
              <a:t>ensure teachers are using research-based instructional practices</a:t>
            </a:r>
            <a:endParaRPr lang="en-US" sz="1600"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20</a:t>
            </a:fld>
            <a:endParaRPr lang="en-US" dirty="0"/>
          </a:p>
        </p:txBody>
      </p:sp>
    </p:spTree>
    <p:extLst>
      <p:ext uri="{BB962C8B-B14F-4D97-AF65-F5344CB8AC3E}">
        <p14:creationId xmlns:p14="http://schemas.microsoft.com/office/powerpoint/2010/main" val="463716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591" y="4416427"/>
            <a:ext cx="5486400" cy="3355974"/>
          </a:xfrm>
        </p:spPr>
        <p:txBody>
          <a:bodyPr/>
          <a:lstStyle/>
          <a:p>
            <a:pPr marL="171450" indent="-171450">
              <a:buFont typeface="Arial" panose="020B0604020202020204" pitchFamily="34" charset="0"/>
              <a:buChar char="•"/>
            </a:pPr>
            <a:r>
              <a:rPr lang="en-US" sz="1600" dirty="0" smtClean="0"/>
              <a:t>Next Principle</a:t>
            </a:r>
          </a:p>
          <a:p>
            <a:pPr marL="628650" lvl="1" indent="-171450">
              <a:buFont typeface="Arial" panose="020B0604020202020204" pitchFamily="34" charset="0"/>
              <a:buChar char="•"/>
            </a:pPr>
            <a:r>
              <a:rPr lang="en-US" sz="1600" dirty="0" smtClean="0"/>
              <a:t>Schools </a:t>
            </a:r>
            <a:r>
              <a:rPr lang="en-US" sz="1600" dirty="0"/>
              <a:t>provide multi-tiered systems of </a:t>
            </a:r>
            <a:r>
              <a:rPr lang="en-US" sz="1600" dirty="0" smtClean="0"/>
              <a:t> </a:t>
            </a:r>
          </a:p>
          <a:p>
            <a:pPr marL="1085850" lvl="2" indent="-171450">
              <a:buFont typeface="Arial" panose="020B0604020202020204" pitchFamily="34" charset="0"/>
              <a:buChar char="•"/>
            </a:pPr>
            <a:r>
              <a:rPr lang="en-US" sz="1600" dirty="0" smtClean="0"/>
              <a:t>behavioral  &amp;</a:t>
            </a:r>
          </a:p>
          <a:p>
            <a:pPr marL="1085850" lvl="2" indent="-171450">
              <a:buFont typeface="Arial" panose="020B0604020202020204" pitchFamily="34" charset="0"/>
              <a:buChar char="•"/>
            </a:pPr>
            <a:r>
              <a:rPr lang="en-US" sz="1600" dirty="0" smtClean="0"/>
              <a:t>academic support</a:t>
            </a:r>
          </a:p>
          <a:p>
            <a:pPr lvl="1"/>
            <a:endParaRPr lang="en-US" sz="1600" dirty="0" smtClean="0"/>
          </a:p>
          <a:p>
            <a:pPr marL="628650" lvl="1" indent="-171450">
              <a:buFont typeface="Arial" panose="020B0604020202020204" pitchFamily="34" charset="0"/>
              <a:buChar char="•"/>
            </a:pPr>
            <a:r>
              <a:rPr lang="en-US" sz="1600" dirty="0" smtClean="0"/>
              <a:t>Referencing PBIS-framework of behavior support </a:t>
            </a:r>
          </a:p>
          <a:p>
            <a:pPr marL="1085850" lvl="2" indent="-171450">
              <a:buFont typeface="Arial" panose="020B0604020202020204" pitchFamily="34" charset="0"/>
              <a:buChar char="•"/>
            </a:pPr>
            <a:r>
              <a:rPr lang="en-US" sz="1600" dirty="0" smtClean="0"/>
              <a:t>emphasizes the positive</a:t>
            </a:r>
          </a:p>
          <a:p>
            <a:pPr lvl="1"/>
            <a:endParaRPr lang="en-US" sz="1600" dirty="0" smtClean="0"/>
          </a:p>
          <a:p>
            <a:pPr marL="628650" lvl="1" indent="-171450">
              <a:buFont typeface="Arial" panose="020B0604020202020204" pitchFamily="34" charset="0"/>
              <a:buChar char="•"/>
            </a:pPr>
            <a:r>
              <a:rPr lang="en-US" sz="1600" dirty="0" smtClean="0"/>
              <a:t>RtI</a:t>
            </a:r>
          </a:p>
          <a:p>
            <a:pPr marL="1085850" lvl="2" indent="-171450">
              <a:buFont typeface="Arial" panose="020B0604020202020204" pitchFamily="34" charset="0"/>
              <a:buChar char="•"/>
            </a:pPr>
            <a:r>
              <a:rPr lang="en-US" sz="1600" dirty="0" smtClean="0"/>
              <a:t>framework for academic support </a:t>
            </a:r>
          </a:p>
          <a:p>
            <a:pPr lvl="1"/>
            <a:endParaRPr lang="en-US" sz="1600" dirty="0" smtClean="0"/>
          </a:p>
          <a:p>
            <a:pPr marL="628650" lvl="1" indent="-171450">
              <a:buFont typeface="Arial" panose="020B0604020202020204" pitchFamily="34" charset="0"/>
              <a:buChar char="•"/>
            </a:pPr>
            <a:r>
              <a:rPr lang="en-US" sz="1600" dirty="0" smtClean="0"/>
              <a:t>These school wide systems of support </a:t>
            </a:r>
          </a:p>
          <a:p>
            <a:pPr marL="1085850" lvl="2" indent="-171450">
              <a:buFont typeface="Arial" panose="020B0604020202020204" pitchFamily="34" charset="0"/>
              <a:buChar char="•"/>
            </a:pPr>
            <a:r>
              <a:rPr lang="en-US" sz="1600" dirty="0" smtClean="0"/>
              <a:t>Build fdn. for appropriate behavior &amp; academic instruction</a:t>
            </a:r>
          </a:p>
          <a:p>
            <a:pPr marL="1085850" lvl="2" indent="-171450">
              <a:buFont typeface="Arial" panose="020B0604020202020204" pitchFamily="34" charset="0"/>
              <a:buChar char="•"/>
            </a:pPr>
            <a:r>
              <a:rPr lang="en-US" sz="1600" dirty="0" smtClean="0"/>
              <a:t>Builds in more targeted &amp; intensive support for students who need more</a:t>
            </a:r>
          </a:p>
          <a:p>
            <a:pPr marL="628650" lvl="1" indent="-171450">
              <a:buFont typeface="Arial" panose="020B0604020202020204" pitchFamily="34" charset="0"/>
              <a:buChar char="•"/>
            </a:pPr>
            <a:endParaRPr lang="en-US" sz="1600" dirty="0"/>
          </a:p>
          <a:p>
            <a:pPr marL="628650" lvl="1" indent="-171450">
              <a:buFont typeface="Arial" panose="020B0604020202020204" pitchFamily="34" charset="0"/>
              <a:buChar char="•"/>
            </a:pPr>
            <a:r>
              <a:rPr lang="en-US" sz="1600" dirty="0" smtClean="0"/>
              <a:t>SED funds extensive technical support for districts</a:t>
            </a:r>
          </a:p>
          <a:p>
            <a:pPr marL="1085850" lvl="2" indent="-171450">
              <a:buFont typeface="Arial" panose="020B0604020202020204" pitchFamily="34" charset="0"/>
              <a:buChar char="•"/>
            </a:pPr>
            <a:r>
              <a:rPr lang="en-US" sz="1600" dirty="0" smtClean="0"/>
              <a:t>PBIS</a:t>
            </a:r>
          </a:p>
          <a:p>
            <a:pPr marL="1085850" lvl="2" indent="-171450">
              <a:buFont typeface="Arial" panose="020B0604020202020204" pitchFamily="34" charset="0"/>
              <a:buChar char="•"/>
            </a:pPr>
            <a:r>
              <a:rPr lang="en-US" sz="1600" dirty="0" smtClean="0"/>
              <a:t>RtI</a:t>
            </a:r>
          </a:p>
          <a:p>
            <a:pPr marL="628650" lvl="1" indent="-171450">
              <a:buFont typeface="Arial" panose="020B0604020202020204" pitchFamily="34" charset="0"/>
              <a:buChar char="•"/>
            </a:pPr>
            <a:r>
              <a:rPr lang="en-US" sz="1600" dirty="0" smtClean="0"/>
              <a:t>Encourage you to use these resources</a:t>
            </a:r>
          </a:p>
          <a:p>
            <a:pPr lvl="1"/>
            <a:endParaRPr lang="en-US" sz="1600" dirty="0" smtClean="0"/>
          </a:p>
          <a:p>
            <a:pPr marL="628650" lvl="1" indent="-171450">
              <a:buFont typeface="Arial" panose="020B0604020202020204" pitchFamily="34" charset="0"/>
              <a:buChar char="•"/>
            </a:pPr>
            <a:r>
              <a:rPr lang="en-US" sz="1600" dirty="0" smtClean="0"/>
              <a:t>State  RtI TAC</a:t>
            </a:r>
          </a:p>
          <a:p>
            <a:pPr marL="1085850" lvl="2" indent="-171450">
              <a:buFont typeface="Arial" panose="020B0604020202020204" pitchFamily="34" charset="0"/>
              <a:buChar char="•"/>
            </a:pPr>
            <a:r>
              <a:rPr lang="en-US" sz="1600" dirty="0" smtClean="0"/>
              <a:t>Series of webinars posted on website-all districts can use</a:t>
            </a:r>
          </a:p>
          <a:p>
            <a:pPr marL="628650" lvl="1" indent="-171450">
              <a:buFont typeface="Arial" panose="020B0604020202020204" pitchFamily="34" charset="0"/>
              <a:buChar char="•"/>
            </a:pPr>
            <a:r>
              <a:rPr lang="en-US" sz="1600" dirty="0" smtClean="0"/>
              <a:t>More intensive PD re: RtI in 167 districts</a:t>
            </a:r>
          </a:p>
          <a:p>
            <a:pPr marL="1085850" lvl="2" indent="-171450">
              <a:buFont typeface="Arial" panose="020B0604020202020204" pitchFamily="34" charset="0"/>
              <a:buChar char="•"/>
            </a:pPr>
            <a:endParaRPr lang="en-US" dirty="0"/>
          </a:p>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21</a:t>
            </a:fld>
            <a:endParaRPr lang="en-US" dirty="0"/>
          </a:p>
        </p:txBody>
      </p:sp>
    </p:spTree>
    <p:extLst>
      <p:ext uri="{BB962C8B-B14F-4D97-AF65-F5344CB8AC3E}">
        <p14:creationId xmlns:p14="http://schemas.microsoft.com/office/powerpoint/2010/main" val="2747231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Research is clear on effectiveness of  tiered support</a:t>
            </a:r>
          </a:p>
          <a:p>
            <a:pPr marL="628650" lvl="1" indent="-171450">
              <a:buFont typeface="Arial" panose="020B0604020202020204" pitchFamily="34" charset="0"/>
              <a:buChar char="•"/>
            </a:pPr>
            <a:r>
              <a:rPr lang="en-US" sz="1600" dirty="0" smtClean="0"/>
              <a:t>PBIS &amp; RtI</a:t>
            </a:r>
            <a:endParaRPr lang="en-US" sz="1600"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22</a:t>
            </a:fld>
            <a:endParaRPr lang="en-US" dirty="0"/>
          </a:p>
        </p:txBody>
      </p:sp>
    </p:spTree>
    <p:extLst>
      <p:ext uri="{BB962C8B-B14F-4D97-AF65-F5344CB8AC3E}">
        <p14:creationId xmlns:p14="http://schemas.microsoft.com/office/powerpoint/2010/main" val="2835915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How  can your district promote successful implementation of</a:t>
            </a:r>
          </a:p>
          <a:p>
            <a:pPr marL="628650" lvl="1" indent="-171450">
              <a:buFont typeface="Arial" panose="020B0604020202020204" pitchFamily="34" charset="0"/>
              <a:buChar char="•"/>
            </a:pPr>
            <a:r>
              <a:rPr lang="en-US" sz="1600" dirty="0" smtClean="0"/>
              <a:t>RtI &amp; PBIS</a:t>
            </a:r>
          </a:p>
          <a:p>
            <a:pPr marL="171450" indent="-171450">
              <a:buFont typeface="Arial" panose="020B0604020202020204" pitchFamily="34" charset="0"/>
              <a:buChar char="•"/>
            </a:pPr>
            <a:r>
              <a:rPr lang="en-US" sz="1600" dirty="0" smtClean="0"/>
              <a:t>Essential</a:t>
            </a:r>
          </a:p>
          <a:p>
            <a:pPr marL="628650" lvl="1" indent="-171450">
              <a:buFont typeface="Arial" panose="020B0604020202020204" pitchFamily="34" charset="0"/>
              <a:buChar char="•"/>
            </a:pPr>
            <a:r>
              <a:rPr lang="en-US" sz="1600" dirty="0"/>
              <a:t>leadership </a:t>
            </a:r>
            <a:r>
              <a:rPr lang="en-US" sz="1600" dirty="0" smtClean="0"/>
              <a:t>support for tiered interventions</a:t>
            </a:r>
          </a:p>
          <a:p>
            <a:pPr marL="628650" lvl="1" indent="-171450">
              <a:buFont typeface="Arial" panose="020B0604020202020204" pitchFamily="34" charset="0"/>
              <a:buChar char="•"/>
            </a:pPr>
            <a:r>
              <a:rPr lang="en-US" sz="1600" dirty="0" smtClean="0"/>
              <a:t>Implement with fidelity </a:t>
            </a:r>
          </a:p>
          <a:p>
            <a:endParaRPr lang="en-US"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23</a:t>
            </a:fld>
            <a:endParaRPr lang="en-US" dirty="0"/>
          </a:p>
        </p:txBody>
      </p:sp>
    </p:spTree>
    <p:extLst>
      <p:ext uri="{BB962C8B-B14F-4D97-AF65-F5344CB8AC3E}">
        <p14:creationId xmlns:p14="http://schemas.microsoft.com/office/powerpoint/2010/main" val="1332969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591" y="4416426"/>
            <a:ext cx="5486400" cy="4575174"/>
          </a:xfrm>
        </p:spPr>
        <p:txBody>
          <a:bodyPr/>
          <a:lstStyle/>
          <a:p>
            <a:pPr marL="171450" indent="-171450">
              <a:buFont typeface="Arial" panose="020B0604020202020204" pitchFamily="34" charset="0"/>
              <a:buChar char="•"/>
            </a:pPr>
            <a:r>
              <a:rPr lang="en-US" sz="1600" dirty="0" smtClean="0"/>
              <a:t>Next Principle</a:t>
            </a:r>
          </a:p>
          <a:p>
            <a:pPr marL="628650" lvl="1" indent="-171450">
              <a:buFont typeface="Arial" panose="020B0604020202020204" pitchFamily="34" charset="0"/>
              <a:buChar char="•"/>
            </a:pPr>
            <a:r>
              <a:rPr lang="en-US" sz="1600" dirty="0" smtClean="0"/>
              <a:t>Schools </a:t>
            </a:r>
            <a:r>
              <a:rPr lang="en-US" sz="1600" dirty="0"/>
              <a:t>provide high quality inclusive programs </a:t>
            </a:r>
            <a:r>
              <a:rPr lang="en-US" sz="1600" dirty="0" smtClean="0"/>
              <a:t> &amp; </a:t>
            </a:r>
            <a:r>
              <a:rPr lang="en-US" sz="1600" dirty="0"/>
              <a:t>activities</a:t>
            </a:r>
            <a:r>
              <a:rPr lang="en-US" sz="1600" dirty="0" smtClean="0"/>
              <a:t>.</a:t>
            </a:r>
          </a:p>
          <a:p>
            <a:pPr marL="171450" indent="-171450">
              <a:buFont typeface="Arial" panose="020B0604020202020204" pitchFamily="34" charset="0"/>
              <a:buChar char="•"/>
            </a:pPr>
            <a:r>
              <a:rPr lang="en-US" sz="1600" dirty="0" smtClean="0"/>
              <a:t>Big focus of work –SED now</a:t>
            </a:r>
          </a:p>
          <a:p>
            <a:pPr marL="171450" indent="-171450">
              <a:buFont typeface="Arial" panose="020B0604020202020204" pitchFamily="34" charset="0"/>
              <a:buChar char="•"/>
            </a:pPr>
            <a:r>
              <a:rPr lang="en-US" sz="1600" dirty="0" smtClean="0"/>
              <a:t>Huge priority for our Commissioner </a:t>
            </a:r>
          </a:p>
          <a:p>
            <a:pPr marL="171450" indent="-171450">
              <a:buFont typeface="Arial" panose="020B0604020202020204" pitchFamily="34" charset="0"/>
              <a:buChar char="•"/>
            </a:pPr>
            <a:r>
              <a:rPr lang="en-US" sz="1600" dirty="0" smtClean="0"/>
              <a:t>While NYS has made improvements in providing services in inclusive settings in LRE</a:t>
            </a:r>
          </a:p>
          <a:p>
            <a:pPr marL="628650" lvl="1" indent="-171450">
              <a:buFont typeface="Arial" panose="020B0604020202020204" pitchFamily="34" charset="0"/>
              <a:buChar char="•"/>
            </a:pPr>
            <a:r>
              <a:rPr lang="en-US" sz="1600" dirty="0" smtClean="0"/>
              <a:t>Improvement still necessary</a:t>
            </a:r>
            <a:endParaRPr lang="en-US" sz="1600" dirty="0"/>
          </a:p>
          <a:p>
            <a:pPr marL="171450" indent="-171450">
              <a:buFont typeface="Arial" panose="020B0604020202020204" pitchFamily="34" charset="0"/>
              <a:buChar char="•"/>
            </a:pPr>
            <a:r>
              <a:rPr lang="en-US" sz="1600" dirty="0"/>
              <a:t>LRE means </a:t>
            </a:r>
            <a:endParaRPr lang="en-US" sz="1600" dirty="0" smtClean="0"/>
          </a:p>
          <a:p>
            <a:pPr marL="628650" lvl="1" indent="-171450">
              <a:buFont typeface="Arial" panose="020B0604020202020204" pitchFamily="34" charset="0"/>
              <a:buChar char="•"/>
            </a:pPr>
            <a:r>
              <a:rPr lang="en-US" sz="1600" dirty="0" smtClean="0"/>
              <a:t>Education provided </a:t>
            </a:r>
            <a:r>
              <a:rPr lang="en-US" sz="1600" dirty="0"/>
              <a:t>to </a:t>
            </a:r>
            <a:r>
              <a:rPr lang="en-US" sz="1600" dirty="0" smtClean="0"/>
              <a:t> </a:t>
            </a:r>
            <a:r>
              <a:rPr lang="en-US" sz="1600" dirty="0"/>
              <a:t>maximum extent appropriate to </a:t>
            </a:r>
            <a:r>
              <a:rPr lang="en-US" sz="1600" dirty="0" smtClean="0"/>
              <a:t> </a:t>
            </a:r>
            <a:r>
              <a:rPr lang="en-US" sz="1600" dirty="0"/>
              <a:t>needs of </a:t>
            </a:r>
            <a:r>
              <a:rPr lang="en-US" sz="1600" dirty="0" smtClean="0"/>
              <a:t> </a:t>
            </a:r>
            <a:r>
              <a:rPr lang="en-US" sz="1600" dirty="0"/>
              <a:t>student </a:t>
            </a:r>
            <a:endParaRPr lang="en-US" sz="1600" dirty="0" smtClean="0"/>
          </a:p>
          <a:p>
            <a:pPr marL="1085850" lvl="2" indent="-171450">
              <a:buFont typeface="Arial" panose="020B0604020202020204" pitchFamily="34" charset="0"/>
              <a:buChar char="•"/>
            </a:pPr>
            <a:r>
              <a:rPr lang="en-US" sz="1600" dirty="0" smtClean="0"/>
              <a:t>with students not </a:t>
            </a:r>
            <a:r>
              <a:rPr lang="en-US" sz="1600" dirty="0"/>
              <a:t>have disabilities; </a:t>
            </a:r>
            <a:r>
              <a:rPr lang="en-US" sz="1600" dirty="0" smtClean="0"/>
              <a:t>&amp;</a:t>
            </a:r>
          </a:p>
          <a:p>
            <a:pPr marL="628650" lvl="1" indent="-171450">
              <a:buFont typeface="Arial" panose="020B0604020202020204" pitchFamily="34" charset="0"/>
              <a:buChar char="•"/>
            </a:pPr>
            <a:r>
              <a:rPr lang="en-US" sz="1600" dirty="0" smtClean="0"/>
              <a:t>SWD receive SE supports &amp; services;</a:t>
            </a:r>
          </a:p>
          <a:p>
            <a:pPr marL="628650" lvl="1" indent="-171450">
              <a:buFont typeface="Arial" panose="020B0604020202020204" pitchFamily="34" charset="0"/>
              <a:buChar char="•"/>
            </a:pPr>
            <a:r>
              <a:rPr lang="en-US" sz="1600" dirty="0" smtClean="0"/>
              <a:t>Students are educated as  </a:t>
            </a:r>
            <a:r>
              <a:rPr lang="en-US" sz="1600" dirty="0"/>
              <a:t>close as possible to </a:t>
            </a:r>
            <a:r>
              <a:rPr lang="en-US" sz="1600" dirty="0" smtClean="0"/>
              <a:t> </a:t>
            </a:r>
            <a:r>
              <a:rPr lang="en-US" sz="1600" dirty="0"/>
              <a:t>home</a:t>
            </a:r>
            <a:r>
              <a:rPr lang="en-US" sz="1600" dirty="0" smtClean="0"/>
              <a:t>.</a:t>
            </a:r>
          </a:p>
          <a:p>
            <a:pPr marL="171450" indent="-171450">
              <a:buFont typeface="Arial" panose="020B0604020202020204" pitchFamily="34" charset="0"/>
              <a:buChar char="•"/>
            </a:pPr>
            <a:endParaRPr lang="en-US" sz="1600" dirty="0" smtClean="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smtClean="0"/>
              <a:t>NYS Data</a:t>
            </a:r>
            <a:endParaRPr lang="en-US" sz="1600" dirty="0"/>
          </a:p>
          <a:p>
            <a:pPr marL="628650" lvl="1" indent="-171450">
              <a:buFont typeface="Arial" panose="020B0604020202020204" pitchFamily="34" charset="0"/>
              <a:buChar char="•"/>
            </a:pPr>
            <a:r>
              <a:rPr lang="en-US" altLang="en-US" sz="1600" dirty="0"/>
              <a:t>31.4%  of </a:t>
            </a:r>
            <a:r>
              <a:rPr lang="en-US" altLang="en-US" sz="1600" dirty="0" smtClean="0"/>
              <a:t>PCWD</a:t>
            </a:r>
          </a:p>
          <a:p>
            <a:pPr marL="1085850" lvl="2" indent="-171450">
              <a:buFont typeface="Arial" panose="020B0604020202020204" pitchFamily="34" charset="0"/>
              <a:buChar char="•"/>
            </a:pPr>
            <a:r>
              <a:rPr lang="en-US" altLang="en-US" sz="1600" dirty="0" smtClean="0">
                <a:solidFill>
                  <a:srgbClr val="000000"/>
                </a:solidFill>
              </a:rPr>
              <a:t>placed </a:t>
            </a:r>
            <a:r>
              <a:rPr lang="en-US" altLang="en-US" sz="1600" dirty="0">
                <a:solidFill>
                  <a:srgbClr val="000000"/>
                </a:solidFill>
              </a:rPr>
              <a:t>in </a:t>
            </a:r>
            <a:r>
              <a:rPr lang="en-US" altLang="en-US" sz="1600" dirty="0" smtClean="0">
                <a:solidFill>
                  <a:srgbClr val="000000"/>
                </a:solidFill>
              </a:rPr>
              <a:t>separate classes, </a:t>
            </a:r>
            <a:r>
              <a:rPr lang="en-US" altLang="en-US" sz="1600" dirty="0">
                <a:solidFill>
                  <a:srgbClr val="000000"/>
                </a:solidFill>
              </a:rPr>
              <a:t>separate </a:t>
            </a:r>
            <a:r>
              <a:rPr lang="en-US" altLang="en-US" sz="1600" dirty="0" smtClean="0">
                <a:solidFill>
                  <a:srgbClr val="000000"/>
                </a:solidFill>
              </a:rPr>
              <a:t>schools or </a:t>
            </a:r>
            <a:r>
              <a:rPr lang="en-US" altLang="en-US" sz="1600" dirty="0">
                <a:solidFill>
                  <a:srgbClr val="000000"/>
                </a:solidFill>
              </a:rPr>
              <a:t>residential </a:t>
            </a:r>
            <a:r>
              <a:rPr lang="en-US" altLang="en-US" sz="1600" dirty="0" smtClean="0">
                <a:solidFill>
                  <a:srgbClr val="000000"/>
                </a:solidFill>
              </a:rPr>
              <a:t>schools</a:t>
            </a:r>
          </a:p>
          <a:p>
            <a:pPr marL="1085850" lvl="2" indent="-171450">
              <a:buFont typeface="Arial" panose="020B0604020202020204" pitchFamily="34" charset="0"/>
              <a:buChar char="•"/>
            </a:pPr>
            <a:r>
              <a:rPr lang="en-US" altLang="en-US" sz="1600" dirty="0" smtClean="0">
                <a:solidFill>
                  <a:srgbClr val="000000"/>
                </a:solidFill>
              </a:rPr>
              <a:t>Quite significant</a:t>
            </a:r>
            <a:endParaRPr lang="en-US" altLang="en-US" sz="1600" dirty="0">
              <a:solidFill>
                <a:srgbClr val="000000"/>
              </a:solidFill>
            </a:endParaRPr>
          </a:p>
          <a:p>
            <a:pPr marL="171450" indent="-171450">
              <a:buFont typeface="Arial" panose="020B0604020202020204" pitchFamily="34" charset="0"/>
              <a:buChar char="•"/>
            </a:pPr>
            <a:endParaRPr lang="en-US" sz="1600" dirty="0"/>
          </a:p>
          <a:p>
            <a:pPr marL="628650" lvl="1" indent="-171450">
              <a:buFont typeface="Arial" panose="020B0604020202020204" pitchFamily="34" charset="0"/>
              <a:buChar char="•"/>
            </a:pPr>
            <a:r>
              <a:rPr lang="en-US" sz="1600" dirty="0"/>
              <a:t>19.8% </a:t>
            </a:r>
            <a:r>
              <a:rPr lang="en-US" sz="1600" dirty="0" smtClean="0"/>
              <a:t> school age SWD (6-21)</a:t>
            </a:r>
          </a:p>
          <a:p>
            <a:pPr marL="1085850" lvl="2" indent="-171450">
              <a:buFont typeface="Arial" panose="020B0604020202020204" pitchFamily="34" charset="0"/>
              <a:buChar char="•"/>
            </a:pPr>
            <a:r>
              <a:rPr lang="en-US" sz="1600" dirty="0" smtClean="0"/>
              <a:t>Educated in </a:t>
            </a:r>
            <a:r>
              <a:rPr lang="en-US" sz="1600" dirty="0"/>
              <a:t>regular classrooms </a:t>
            </a:r>
            <a:endParaRPr lang="en-US" sz="1600" dirty="0" smtClean="0"/>
          </a:p>
          <a:p>
            <a:pPr marL="1543050" lvl="3" indent="-171450">
              <a:buFont typeface="Arial" panose="020B0604020202020204" pitchFamily="34" charset="0"/>
              <a:buChar char="•"/>
            </a:pPr>
            <a:r>
              <a:rPr lang="en-US" sz="1600" dirty="0" smtClean="0"/>
              <a:t>less </a:t>
            </a:r>
            <a:r>
              <a:rPr lang="en-US" sz="1600" dirty="0"/>
              <a:t>than 40 percent of </a:t>
            </a:r>
            <a:r>
              <a:rPr lang="en-US" sz="1600" dirty="0" smtClean="0"/>
              <a:t> day </a:t>
            </a:r>
          </a:p>
          <a:p>
            <a:pPr marL="628650" lvl="1" indent="-171450">
              <a:buFont typeface="Arial" panose="020B0604020202020204" pitchFamily="34" charset="0"/>
              <a:buChar char="•"/>
            </a:pPr>
            <a:r>
              <a:rPr lang="en-US" sz="1600" dirty="0" smtClean="0"/>
              <a:t>NYS is 49</a:t>
            </a:r>
            <a:r>
              <a:rPr lang="en-US" sz="1600" baseline="30000" dirty="0" smtClean="0"/>
              <a:t>th</a:t>
            </a:r>
            <a:r>
              <a:rPr lang="en-US" sz="1600" dirty="0" smtClean="0"/>
              <a:t> in country</a:t>
            </a:r>
          </a:p>
          <a:p>
            <a:pPr marL="1085850" lvl="2" indent="-171450">
              <a:buFont typeface="Arial" panose="020B0604020202020204" pitchFamily="34" charset="0"/>
              <a:buChar char="•"/>
            </a:pPr>
            <a:r>
              <a:rPr lang="en-US" sz="1600" dirty="0" smtClean="0"/>
              <a:t>Time SWD spend in GE class less </a:t>
            </a:r>
            <a:r>
              <a:rPr lang="en-US" sz="1600" dirty="0"/>
              <a:t>than </a:t>
            </a:r>
            <a:r>
              <a:rPr lang="en-US" sz="1600" dirty="0" smtClean="0"/>
              <a:t>40% of day </a:t>
            </a:r>
            <a:endParaRPr lang="en-US" sz="1600" dirty="0"/>
          </a:p>
          <a:p>
            <a:pPr marL="0" lvl="1"/>
            <a:endParaRPr lang="en-US" sz="1600" b="1" dirty="0" smtClean="0"/>
          </a:p>
          <a:p>
            <a:pPr marL="171450" lvl="1" indent="-171450">
              <a:buFont typeface="Arial" panose="020B0604020202020204" pitchFamily="34" charset="0"/>
              <a:buChar char="•"/>
            </a:pPr>
            <a:r>
              <a:rPr lang="en-US" sz="1600" dirty="0" smtClean="0"/>
              <a:t>Evidence -students </a:t>
            </a:r>
            <a:r>
              <a:rPr lang="en-US" sz="1600" dirty="0"/>
              <a:t>ed in inclusive environment</a:t>
            </a:r>
          </a:p>
          <a:p>
            <a:pPr marL="628650" lvl="1" indent="-171450">
              <a:buFont typeface="Arial" panose="020B0604020202020204" pitchFamily="34" charset="0"/>
              <a:buChar char="•"/>
            </a:pPr>
            <a:r>
              <a:rPr lang="en-US" sz="1600" dirty="0" smtClean="0"/>
              <a:t>Districts offer full </a:t>
            </a:r>
            <a:r>
              <a:rPr lang="en-US" sz="1600" dirty="0"/>
              <a:t>continuum of services </a:t>
            </a:r>
            <a:endParaRPr lang="en-US" sz="1600" dirty="0" smtClean="0"/>
          </a:p>
          <a:p>
            <a:pPr marL="628650" lvl="1" indent="-171450">
              <a:buFont typeface="Arial" panose="020B0604020202020204" pitchFamily="34" charset="0"/>
              <a:buChar char="•"/>
            </a:pPr>
            <a:r>
              <a:rPr lang="en-US" sz="1600" dirty="0" smtClean="0"/>
              <a:t>Staff have opportunity to co-plan </a:t>
            </a:r>
            <a:endParaRPr lang="en-US" sz="1600"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24</a:t>
            </a:fld>
            <a:endParaRPr lang="en-US" dirty="0"/>
          </a:p>
        </p:txBody>
      </p:sp>
    </p:spTree>
    <p:extLst>
      <p:ext uri="{BB962C8B-B14F-4D97-AF65-F5344CB8AC3E}">
        <p14:creationId xmlns:p14="http://schemas.microsoft.com/office/powerpoint/2010/main" val="2933138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Research</a:t>
            </a:r>
          </a:p>
          <a:p>
            <a:pPr marL="628650" lvl="1" indent="-171450">
              <a:buFont typeface="Arial" panose="020B0604020202020204" pitchFamily="34" charset="0"/>
              <a:buChar char="•"/>
            </a:pPr>
            <a:r>
              <a:rPr lang="en-US" sz="1600" dirty="0" smtClean="0"/>
              <a:t>Students with/without disabilities</a:t>
            </a:r>
          </a:p>
          <a:p>
            <a:pPr marL="1085850" lvl="2" indent="-171450">
              <a:buFont typeface="Arial" panose="020B0604020202020204" pitchFamily="34" charset="0"/>
              <a:buChar char="•"/>
            </a:pPr>
            <a:r>
              <a:rPr lang="en-US" sz="1600" dirty="0" smtClean="0"/>
              <a:t>Benefit from inclusive settings</a:t>
            </a:r>
            <a:endParaRPr lang="en-US" sz="1600" dirty="0"/>
          </a:p>
        </p:txBody>
      </p:sp>
      <p:sp>
        <p:nvSpPr>
          <p:cNvPr id="4" name="Slide Number Placeholder 3"/>
          <p:cNvSpPr>
            <a:spLocks noGrp="1"/>
          </p:cNvSpPr>
          <p:nvPr>
            <p:ph type="sldNum" sz="quarter" idx="10"/>
          </p:nvPr>
        </p:nvSpPr>
        <p:spPr/>
        <p:txBody>
          <a:bodyPr/>
          <a:lstStyle/>
          <a:p>
            <a:fld id="{5F29EBDA-3F6B-4F72-BFD7-26537B8E9E49}" type="slidenum">
              <a:rPr lang="en-US" smtClean="0"/>
              <a:t>25</a:t>
            </a:fld>
            <a:endParaRPr lang="en-US" dirty="0"/>
          </a:p>
        </p:txBody>
      </p:sp>
    </p:spTree>
    <p:extLst>
      <p:ext uri="{BB962C8B-B14F-4D97-AF65-F5344CB8AC3E}">
        <p14:creationId xmlns:p14="http://schemas.microsoft.com/office/powerpoint/2010/main" val="4040121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US" altLang="en-US" sz="1600" dirty="0" smtClean="0"/>
              <a:t>Inclusion is not just about being in the room</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47E22D6E-59EF-40F9-A623-926800390871}" type="slidenum">
              <a:rPr lang="en-US" altLang="en-US"/>
              <a:pPr fontAlgn="base">
                <a:spcBef>
                  <a:spcPct val="0"/>
                </a:spcBef>
                <a:spcAft>
                  <a:spcPct val="0"/>
                </a:spcAft>
              </a:pPr>
              <a:t>26</a:t>
            </a:fld>
            <a:endParaRPr lang="en-US" altLang="en-US" dirty="0"/>
          </a:p>
        </p:txBody>
      </p:sp>
    </p:spTree>
    <p:extLst>
      <p:ext uri="{BB962C8B-B14F-4D97-AF65-F5344CB8AC3E}">
        <p14:creationId xmlns:p14="http://schemas.microsoft.com/office/powerpoint/2010/main" val="837411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What you can do</a:t>
            </a:r>
          </a:p>
          <a:p>
            <a:pPr marL="628650" lvl="1" indent="-171450">
              <a:buFont typeface="Arial" panose="020B0604020202020204" pitchFamily="34" charset="0"/>
              <a:buChar char="•"/>
            </a:pPr>
            <a:r>
              <a:rPr lang="en-US" sz="1600" dirty="0" smtClean="0"/>
              <a:t>December 2015-SED provided</a:t>
            </a:r>
          </a:p>
          <a:p>
            <a:pPr marL="1085850" lvl="2" indent="-171450">
              <a:buFont typeface="Arial" panose="020B0604020202020204" pitchFamily="34" charset="0"/>
              <a:buChar char="•"/>
            </a:pPr>
            <a:r>
              <a:rPr lang="en-US" sz="1600" dirty="0" smtClean="0"/>
              <a:t>Guidance on LRE </a:t>
            </a:r>
          </a:p>
          <a:p>
            <a:pPr marL="1085850" lvl="2" indent="-171450">
              <a:buFont typeface="Arial" panose="020B0604020202020204" pitchFamily="34" charset="0"/>
              <a:buChar char="•"/>
            </a:pPr>
            <a:r>
              <a:rPr lang="en-US" sz="1600" dirty="0" smtClean="0"/>
              <a:t>LRE data for each district</a:t>
            </a:r>
          </a:p>
          <a:p>
            <a:pPr marL="1085850" lvl="2" indent="-171450">
              <a:buFont typeface="Arial" panose="020B0604020202020204" pitchFamily="34" charset="0"/>
              <a:buChar char="•"/>
            </a:pPr>
            <a:r>
              <a:rPr lang="en-US" sz="1600" dirty="0" smtClean="0"/>
              <a:t> Proposed policy under discussion</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smtClean="0"/>
              <a:t>Encourage each district to dig into data </a:t>
            </a:r>
          </a:p>
          <a:p>
            <a:pPr marL="628650" lvl="1" indent="-171450">
              <a:buFont typeface="Arial" panose="020B0604020202020204" pitchFamily="34" charset="0"/>
              <a:buChar char="•"/>
            </a:pPr>
            <a:r>
              <a:rPr lang="en-US" sz="1600" dirty="0" smtClean="0"/>
              <a:t>Determine issues &amp;  root cause</a:t>
            </a:r>
          </a:p>
          <a:p>
            <a:pPr marL="628650" lvl="1" indent="-171450">
              <a:buFont typeface="Arial" panose="020B0604020202020204" pitchFamily="34" charset="0"/>
              <a:buChar char="•"/>
            </a:pPr>
            <a:r>
              <a:rPr lang="en-US" sz="1600" dirty="0" smtClean="0"/>
              <a:t>Develop plan to address LRE  </a:t>
            </a:r>
            <a:endParaRPr lang="en-US" sz="1600"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27</a:t>
            </a:fld>
            <a:endParaRPr lang="en-US" dirty="0"/>
          </a:p>
        </p:txBody>
      </p:sp>
    </p:spTree>
    <p:extLst>
      <p:ext uri="{BB962C8B-B14F-4D97-AF65-F5344CB8AC3E}">
        <p14:creationId xmlns:p14="http://schemas.microsoft.com/office/powerpoint/2010/main" val="3602517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591" y="4267200"/>
            <a:ext cx="5486400" cy="4876800"/>
          </a:xfrm>
        </p:spPr>
        <p:txBody>
          <a:bodyPr/>
          <a:lstStyle/>
          <a:p>
            <a:r>
              <a:rPr lang="en-US" sz="1600" dirty="0" smtClean="0"/>
              <a:t>Final Principle</a:t>
            </a:r>
          </a:p>
          <a:p>
            <a:pPr marL="628650" lvl="1" indent="-171450">
              <a:buFont typeface="Arial" panose="020B0604020202020204" pitchFamily="34" charset="0"/>
              <a:buChar char="•"/>
            </a:pPr>
            <a:r>
              <a:rPr lang="en-US" sz="1600" dirty="0" smtClean="0"/>
              <a:t>Schools </a:t>
            </a:r>
            <a:r>
              <a:rPr lang="en-US" sz="1600" dirty="0"/>
              <a:t>provide appropriate instruction for </a:t>
            </a:r>
            <a:r>
              <a:rPr lang="en-US" sz="1600" dirty="0" smtClean="0"/>
              <a:t>SWD</a:t>
            </a:r>
          </a:p>
          <a:p>
            <a:pPr marL="1085850" lvl="2" indent="-171450">
              <a:buFont typeface="Arial" panose="020B0604020202020204" pitchFamily="34" charset="0"/>
              <a:buChar char="•"/>
            </a:pPr>
            <a:r>
              <a:rPr lang="en-US" sz="1600" dirty="0" smtClean="0"/>
              <a:t>career </a:t>
            </a:r>
            <a:r>
              <a:rPr lang="en-US" sz="1600" dirty="0"/>
              <a:t>development </a:t>
            </a:r>
            <a:endParaRPr lang="en-US" sz="1600" dirty="0" smtClean="0"/>
          </a:p>
          <a:p>
            <a:pPr marL="1085850" lvl="2" indent="-171450">
              <a:buFont typeface="Arial" panose="020B0604020202020204" pitchFamily="34" charset="0"/>
              <a:buChar char="•"/>
            </a:pPr>
            <a:r>
              <a:rPr lang="en-US" sz="1600" dirty="0" smtClean="0"/>
              <a:t>opportunities </a:t>
            </a:r>
            <a:r>
              <a:rPr lang="en-US" sz="1600" dirty="0"/>
              <a:t>to </a:t>
            </a:r>
            <a:r>
              <a:rPr lang="en-US" sz="1600" dirty="0" smtClean="0"/>
              <a:t>participate-WBL</a:t>
            </a:r>
          </a:p>
          <a:p>
            <a:pPr marL="171450" indent="-171450">
              <a:buFont typeface="Arial" panose="020B0604020202020204" pitchFamily="34" charset="0"/>
              <a:buChar char="•"/>
            </a:pPr>
            <a:r>
              <a:rPr lang="en-US" sz="1600" dirty="0" smtClean="0"/>
              <a:t>Evident when</a:t>
            </a:r>
            <a:endParaRPr lang="en-US" sz="1600" dirty="0"/>
          </a:p>
          <a:p>
            <a:pPr marL="628650" lvl="1" indent="-171450">
              <a:buFont typeface="Arial" panose="020B0604020202020204" pitchFamily="34" charset="0"/>
              <a:buChar char="•"/>
            </a:pPr>
            <a:r>
              <a:rPr lang="en-US" sz="1600" dirty="0" smtClean="0"/>
              <a:t>SWD </a:t>
            </a:r>
            <a:r>
              <a:rPr lang="en-US" sz="1600" dirty="0"/>
              <a:t>receive instruction toward  CDOS Learning  Standards beginning in </a:t>
            </a:r>
            <a:r>
              <a:rPr lang="en-US" sz="1600" dirty="0" smtClean="0"/>
              <a:t>early </a:t>
            </a:r>
            <a:r>
              <a:rPr lang="en-US" sz="1600" dirty="0"/>
              <a:t>grades. </a:t>
            </a:r>
          </a:p>
          <a:p>
            <a:pPr marL="628650" lvl="1" indent="-171450">
              <a:buFont typeface="Arial" panose="020B0604020202020204" pitchFamily="34" charset="0"/>
              <a:buChar char="•"/>
            </a:pPr>
            <a:r>
              <a:rPr lang="en-US" sz="1600" dirty="0" smtClean="0"/>
              <a:t>Series </a:t>
            </a:r>
            <a:r>
              <a:rPr lang="en-US" sz="1600" dirty="0"/>
              <a:t>of  Fed’l &amp; State requirements  around preparing SWD for living, learning, </a:t>
            </a:r>
            <a:r>
              <a:rPr lang="en-US" sz="1600" dirty="0" smtClean="0"/>
              <a:t>working</a:t>
            </a:r>
          </a:p>
          <a:p>
            <a:pPr marL="1085850" lvl="2" indent="-171450">
              <a:buFont typeface="Arial" panose="020B0604020202020204" pitchFamily="34" charset="0"/>
              <a:buChar char="•"/>
            </a:pPr>
            <a:r>
              <a:rPr lang="en-US" sz="1600" dirty="0" smtClean="0"/>
              <a:t>Evident when</a:t>
            </a:r>
          </a:p>
          <a:p>
            <a:pPr marL="1543050" lvl="3" indent="-171450">
              <a:buFont typeface="Arial" panose="020B0604020202020204" pitchFamily="34" charset="0"/>
              <a:buChar char="•"/>
            </a:pPr>
            <a:r>
              <a:rPr lang="en-US" sz="1600" dirty="0" smtClean="0"/>
              <a:t>Students actively participate </a:t>
            </a:r>
            <a:r>
              <a:rPr lang="en-US" sz="1600" dirty="0"/>
              <a:t>in planning for post school life </a:t>
            </a:r>
          </a:p>
          <a:p>
            <a:pPr marL="1543050" lvl="3" indent="-171450">
              <a:buFont typeface="Arial" panose="020B0604020202020204" pitchFamily="34" charset="0"/>
              <a:buChar char="•"/>
            </a:pPr>
            <a:r>
              <a:rPr lang="en-US" sz="1600" dirty="0" smtClean="0"/>
              <a:t>SWD </a:t>
            </a:r>
            <a:r>
              <a:rPr lang="en-US" sz="1600" dirty="0"/>
              <a:t>&amp; </a:t>
            </a:r>
            <a:r>
              <a:rPr lang="en-US" sz="1600" dirty="0" smtClean="0"/>
              <a:t>families provided </a:t>
            </a:r>
            <a:r>
              <a:rPr lang="en-US" sz="1600" dirty="0"/>
              <a:t>clear info on graduation requirements</a:t>
            </a:r>
          </a:p>
          <a:p>
            <a:pPr marL="2000250" lvl="4" indent="-171450">
              <a:buFont typeface="Arial" panose="020B0604020202020204" pitchFamily="34" charset="0"/>
              <a:buChar char="•"/>
            </a:pPr>
            <a:r>
              <a:rPr lang="en-US" sz="1600" dirty="0" smtClean="0"/>
              <a:t>Need to know what SWD needs </a:t>
            </a:r>
            <a:r>
              <a:rPr lang="en-US" sz="1600" dirty="0"/>
              <a:t>to do to earn diploma </a:t>
            </a:r>
          </a:p>
          <a:p>
            <a:pPr marL="1543050" lvl="3" indent="-171450">
              <a:buFont typeface="Arial" panose="020B0604020202020204" pitchFamily="34" charset="0"/>
              <a:buChar char="•"/>
            </a:pPr>
            <a:endParaRPr lang="en-US" sz="1600" dirty="0" smtClean="0"/>
          </a:p>
          <a:p>
            <a:pPr marL="1543050" lvl="3" indent="-171450">
              <a:buFont typeface="Arial" panose="020B0604020202020204" pitchFamily="34" charset="0"/>
              <a:buChar char="•"/>
            </a:pPr>
            <a:r>
              <a:rPr lang="en-US" sz="1600" dirty="0" smtClean="0"/>
              <a:t>Schools connect students/families with adult service agencies</a:t>
            </a:r>
            <a:endParaRPr lang="en-US" sz="1600"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28</a:t>
            </a:fld>
            <a:endParaRPr lang="en-US" dirty="0"/>
          </a:p>
        </p:txBody>
      </p:sp>
    </p:spTree>
    <p:extLst>
      <p:ext uri="{BB962C8B-B14F-4D97-AF65-F5344CB8AC3E}">
        <p14:creationId xmlns:p14="http://schemas.microsoft.com/office/powerpoint/2010/main" val="2881276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Significant amt. research</a:t>
            </a:r>
          </a:p>
          <a:p>
            <a:pPr marL="628650" lvl="1" indent="-171450">
              <a:buFont typeface="Arial" panose="020B0604020202020204" pitchFamily="34" charset="0"/>
              <a:buChar char="•"/>
            </a:pPr>
            <a:r>
              <a:rPr lang="en-US" sz="1600" dirty="0" smtClean="0"/>
              <a:t>Points to importance of preparation for post school </a:t>
            </a:r>
          </a:p>
          <a:p>
            <a:pPr marL="171450" indent="-171450">
              <a:buFont typeface="Arial" panose="020B0604020202020204" pitchFamily="34" charset="0"/>
              <a:buChar char="•"/>
            </a:pPr>
            <a:r>
              <a:rPr lang="en-US" sz="1600" dirty="0" smtClean="0"/>
              <a:t>Encourage you to contact RSE-TASC Transition Coordinators for support in this area </a:t>
            </a:r>
            <a:endParaRPr lang="en-US" sz="1600"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29</a:t>
            </a:fld>
            <a:endParaRPr lang="en-US" dirty="0"/>
          </a:p>
        </p:txBody>
      </p:sp>
    </p:spTree>
    <p:extLst>
      <p:ext uri="{BB962C8B-B14F-4D97-AF65-F5344CB8AC3E}">
        <p14:creationId xmlns:p14="http://schemas.microsoft.com/office/powerpoint/2010/main" val="400302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xfrm>
            <a:off x="686591" y="4416426"/>
            <a:ext cx="5486400"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US" altLang="en-US" sz="1600" dirty="0" smtClean="0"/>
              <a:t>Blueprint focuses on 7 core principles &amp; practices </a:t>
            </a:r>
          </a:p>
          <a:p>
            <a:pPr marL="628650" lvl="1" indent="-171450">
              <a:spcBef>
                <a:spcPct val="0"/>
              </a:spcBef>
              <a:buFont typeface="Arial" panose="020B0604020202020204" pitchFamily="34" charset="0"/>
              <a:buChar char="•"/>
            </a:pPr>
            <a:r>
              <a:rPr lang="en-US" altLang="en-US" sz="1600" dirty="0" smtClean="0"/>
              <a:t>supported by research    </a:t>
            </a:r>
          </a:p>
          <a:p>
            <a:pPr>
              <a:spcBef>
                <a:spcPct val="0"/>
              </a:spcBef>
            </a:pPr>
            <a:endParaRPr lang="en-US" altLang="en-US" sz="1600" dirty="0" smtClean="0"/>
          </a:p>
          <a:p>
            <a:pPr marL="171450" indent="-171450">
              <a:spcBef>
                <a:spcPct val="0"/>
              </a:spcBef>
              <a:buFont typeface="Arial" panose="020B0604020202020204" pitchFamily="34" charset="0"/>
              <a:buChar char="•"/>
            </a:pPr>
            <a:r>
              <a:rPr lang="en-US" altLang="en-US" sz="1600" dirty="0" smtClean="0"/>
              <a:t>Principles will </a:t>
            </a:r>
            <a:r>
              <a:rPr lang="en-US" altLang="en-US" sz="1600" dirty="0"/>
              <a:t>be used </a:t>
            </a:r>
            <a:r>
              <a:rPr lang="en-US" altLang="en-US" sz="1600" dirty="0" smtClean="0"/>
              <a:t>by:</a:t>
            </a:r>
          </a:p>
          <a:p>
            <a:pPr marL="628650" lvl="1" indent="-171450">
              <a:spcBef>
                <a:spcPct val="0"/>
              </a:spcBef>
              <a:buFont typeface="Arial" panose="020B0604020202020204" pitchFamily="34" charset="0"/>
              <a:buChar char="•"/>
            </a:pPr>
            <a:r>
              <a:rPr lang="en-US" altLang="en-US" sz="1600" dirty="0" smtClean="0"/>
              <a:t>State </a:t>
            </a:r>
            <a:r>
              <a:rPr lang="en-US" altLang="en-US" sz="1600" dirty="0"/>
              <a:t>to review policy, </a:t>
            </a:r>
            <a:r>
              <a:rPr lang="en-US" altLang="en-US" sz="1600" dirty="0" smtClean="0"/>
              <a:t> TA &amp; </a:t>
            </a:r>
            <a:r>
              <a:rPr lang="en-US" altLang="en-US" sz="1600" dirty="0"/>
              <a:t>other improvement </a:t>
            </a:r>
            <a:r>
              <a:rPr lang="en-US" altLang="en-US" sz="1600" dirty="0" smtClean="0"/>
              <a:t>activities  </a:t>
            </a:r>
            <a:endParaRPr lang="en-US" altLang="en-US" sz="1600" dirty="0"/>
          </a:p>
          <a:p>
            <a:pPr marL="171450" indent="-171450">
              <a:spcBef>
                <a:spcPct val="0"/>
              </a:spcBef>
              <a:buFont typeface="Arial" panose="020B0604020202020204" pitchFamily="34" charset="0"/>
              <a:buChar char="•"/>
            </a:pPr>
            <a:endParaRPr lang="en-US" altLang="en-US" sz="1600" dirty="0"/>
          </a:p>
          <a:p>
            <a:pPr marL="628650" lvl="1" indent="-171450">
              <a:spcBef>
                <a:spcPct val="0"/>
              </a:spcBef>
              <a:buFont typeface="Arial" panose="020B0604020202020204" pitchFamily="34" charset="0"/>
              <a:buChar char="•"/>
            </a:pPr>
            <a:r>
              <a:rPr lang="en-US" altLang="en-US" sz="1600" dirty="0"/>
              <a:t>Districts  asked to use </a:t>
            </a:r>
            <a:endParaRPr lang="en-US" altLang="en-US" sz="1600" dirty="0" smtClean="0"/>
          </a:p>
          <a:p>
            <a:pPr marL="1085850" lvl="2" indent="-171450">
              <a:spcBef>
                <a:spcPct val="0"/>
              </a:spcBef>
              <a:buFont typeface="Arial" panose="020B0604020202020204" pitchFamily="34" charset="0"/>
              <a:buChar char="•"/>
            </a:pPr>
            <a:r>
              <a:rPr lang="en-US" altLang="en-US" sz="1600" dirty="0" smtClean="0"/>
              <a:t>principles </a:t>
            </a:r>
            <a:r>
              <a:rPr lang="en-US" altLang="en-US" sz="1600" dirty="0"/>
              <a:t>to review practice </a:t>
            </a:r>
            <a:r>
              <a:rPr lang="en-US" altLang="en-US" sz="1600" dirty="0" smtClean="0"/>
              <a:t>&amp; </a:t>
            </a:r>
          </a:p>
          <a:p>
            <a:pPr marL="1085850" lvl="2" indent="-171450">
              <a:spcBef>
                <a:spcPct val="0"/>
              </a:spcBef>
              <a:buFont typeface="Arial" panose="020B0604020202020204" pitchFamily="34" charset="0"/>
              <a:buChar char="•"/>
            </a:pPr>
            <a:r>
              <a:rPr lang="en-US" altLang="en-US" sz="1600" dirty="0" smtClean="0"/>
              <a:t>identify &amp; </a:t>
            </a:r>
            <a:r>
              <a:rPr lang="en-US" altLang="en-US" sz="1600" dirty="0"/>
              <a:t>act on areas where improvement is </a:t>
            </a:r>
            <a:r>
              <a:rPr lang="en-US" altLang="en-US" sz="1600" dirty="0" smtClean="0"/>
              <a:t>needed  </a:t>
            </a:r>
          </a:p>
          <a:p>
            <a:pPr marL="1085850" lvl="2" indent="-171450">
              <a:spcBef>
                <a:spcPct val="0"/>
              </a:spcBef>
              <a:buFont typeface="Arial" panose="020B0604020202020204" pitchFamily="34" charset="0"/>
              <a:buChar char="•"/>
            </a:pPr>
            <a:endParaRPr lang="en-US" altLang="en-US" sz="1600" dirty="0"/>
          </a:p>
          <a:p>
            <a:pPr marL="171450" indent="-171450">
              <a:spcBef>
                <a:spcPct val="0"/>
              </a:spcBef>
              <a:buFont typeface="Arial" panose="020B0604020202020204" pitchFamily="34" charset="0"/>
              <a:buChar char="•"/>
            </a:pPr>
            <a:r>
              <a:rPr lang="en-US" altLang="en-US" sz="1600" dirty="0" smtClean="0"/>
              <a:t>Important to note these principles</a:t>
            </a:r>
          </a:p>
          <a:p>
            <a:pPr marL="628650" lvl="1" indent="-171450">
              <a:spcBef>
                <a:spcPct val="0"/>
              </a:spcBef>
              <a:buFont typeface="Arial" panose="020B0604020202020204" pitchFamily="34" charset="0"/>
              <a:buChar char="•"/>
            </a:pPr>
            <a:r>
              <a:rPr lang="en-US" altLang="en-US" sz="1600" dirty="0" smtClean="0"/>
              <a:t>Not provided in any particular order</a:t>
            </a:r>
          </a:p>
          <a:p>
            <a:pPr marL="628650" lvl="1" indent="-171450">
              <a:spcBef>
                <a:spcPct val="0"/>
              </a:spcBef>
              <a:buFont typeface="Arial" panose="020B0604020202020204" pitchFamily="34" charset="0"/>
              <a:buChar char="•"/>
            </a:pPr>
            <a:r>
              <a:rPr lang="en-US" altLang="en-US" sz="1600" dirty="0" smtClean="0"/>
              <a:t>One is not more important than another</a:t>
            </a:r>
          </a:p>
          <a:p>
            <a:pPr marL="1085850" lvl="2" indent="-171450">
              <a:spcBef>
                <a:spcPct val="0"/>
              </a:spcBef>
              <a:buFont typeface="Arial" panose="020B0604020202020204" pitchFamily="34" charset="0"/>
              <a:buChar char="•"/>
            </a:pPr>
            <a:endParaRPr lang="en-US" altLang="en-US" sz="1600" b="1" dirty="0" smtClean="0"/>
          </a:p>
          <a:p>
            <a:pPr>
              <a:spcBef>
                <a:spcPct val="0"/>
              </a:spcBef>
            </a:pPr>
            <a:endParaRPr lang="en-US" altLang="en-US" sz="1600" b="1" dirty="0" smtClean="0"/>
          </a:p>
          <a:p>
            <a:pPr>
              <a:spcBef>
                <a:spcPct val="0"/>
              </a:spcBef>
            </a:pPr>
            <a:endParaRPr lang="en-US" altLang="en-US" sz="1600" b="1" dirty="0" smtClean="0"/>
          </a:p>
          <a:p>
            <a:pPr>
              <a:spcBef>
                <a:spcPct val="0"/>
              </a:spcBef>
            </a:pPr>
            <a:endParaRPr lang="en-US" altLang="en-US" sz="1600" dirty="0" smtClean="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588D5AFE-8D11-4B24-AFE1-63B8656B0532}" type="slidenum">
              <a:rPr lang="en-US" altLang="en-US"/>
              <a:pPr fontAlgn="base">
                <a:spcBef>
                  <a:spcPct val="0"/>
                </a:spcBef>
                <a:spcAft>
                  <a:spcPct val="0"/>
                </a:spcAft>
              </a:pPr>
              <a:t>3</a:t>
            </a:fld>
            <a:endParaRPr lang="en-US" altLang="en-US" dirty="0"/>
          </a:p>
        </p:txBody>
      </p:sp>
    </p:spTree>
    <p:extLst>
      <p:ext uri="{BB962C8B-B14F-4D97-AF65-F5344CB8AC3E}">
        <p14:creationId xmlns:p14="http://schemas.microsoft.com/office/powerpoint/2010/main" val="2990016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Actions  districts can take to ensure SWD prepared to transition to post-school living, learning &amp; working</a:t>
            </a:r>
          </a:p>
          <a:p>
            <a:pPr marL="628650" lvl="1" indent="-171450">
              <a:buFont typeface="Arial" panose="020B0604020202020204" pitchFamily="34" charset="0"/>
              <a:buChar char="•"/>
            </a:pPr>
            <a:r>
              <a:rPr lang="en-US" sz="1600" dirty="0" smtClean="0"/>
              <a:t>Skills student needs for post school life are assessed</a:t>
            </a:r>
          </a:p>
          <a:p>
            <a:pPr marL="1085850" lvl="2" indent="-171450">
              <a:buFont typeface="Arial" panose="020B0604020202020204" pitchFamily="34" charset="0"/>
              <a:buChar char="•"/>
            </a:pPr>
            <a:r>
              <a:rPr lang="en-US" sz="1600" dirty="0" smtClean="0"/>
              <a:t>Determine student strengths &amp; needs</a:t>
            </a:r>
          </a:p>
          <a:p>
            <a:pPr marL="628650" lvl="1" indent="-171450">
              <a:buFont typeface="Arial" panose="020B0604020202020204" pitchFamily="34" charset="0"/>
              <a:buChar char="•"/>
            </a:pPr>
            <a:r>
              <a:rPr lang="en-US" sz="1600" dirty="0" smtClean="0"/>
              <a:t>Involve students in career planning</a:t>
            </a:r>
          </a:p>
          <a:p>
            <a:pPr marL="628650" lvl="1" indent="-171450">
              <a:buFont typeface="Arial" panose="020B0604020202020204" pitchFamily="34" charset="0"/>
              <a:buChar char="•"/>
            </a:pPr>
            <a:r>
              <a:rPr lang="en-US" sz="1600" dirty="0" smtClean="0"/>
              <a:t>Teach skills necessary for successful adult life</a:t>
            </a:r>
          </a:p>
          <a:p>
            <a:pPr marL="1085850" lvl="2" indent="-171450">
              <a:buFont typeface="Arial" panose="020B0604020202020204" pitchFamily="34" charset="0"/>
              <a:buChar char="•"/>
            </a:pPr>
            <a:r>
              <a:rPr lang="en-US" sz="1600" dirty="0" smtClean="0"/>
              <a:t>Thinking</a:t>
            </a:r>
          </a:p>
          <a:p>
            <a:pPr marL="1085850" lvl="2" indent="-171450">
              <a:buFont typeface="Arial" panose="020B0604020202020204" pitchFamily="34" charset="0"/>
              <a:buChar char="•"/>
            </a:pPr>
            <a:r>
              <a:rPr lang="en-US" sz="1600" dirty="0" smtClean="0"/>
              <a:t>Problem solving</a:t>
            </a:r>
          </a:p>
          <a:p>
            <a:pPr marL="1085850" lvl="2" indent="-171450">
              <a:buFont typeface="Arial" panose="020B0604020202020204" pitchFamily="34" charset="0"/>
              <a:buChar char="•"/>
            </a:pPr>
            <a:r>
              <a:rPr lang="en-US" sz="1600" dirty="0" smtClean="0"/>
              <a:t>Time management</a:t>
            </a:r>
          </a:p>
          <a:p>
            <a:pPr marL="1085850" lvl="2" indent="-171450">
              <a:buFont typeface="Arial" panose="020B0604020202020204" pitchFamily="34" charset="0"/>
              <a:buChar char="•"/>
            </a:pPr>
            <a:r>
              <a:rPr lang="en-US" sz="1600" dirty="0" smtClean="0"/>
              <a:t>Organizational skills</a:t>
            </a:r>
          </a:p>
          <a:p>
            <a:pPr marL="628650" lvl="1" indent="-171450">
              <a:buFont typeface="Arial" panose="020B0604020202020204" pitchFamily="34" charset="0"/>
              <a:buChar char="•"/>
            </a:pPr>
            <a:r>
              <a:rPr lang="en-US" sz="1600" dirty="0" smtClean="0"/>
              <a:t>Ensure SWD connected to adult services</a:t>
            </a:r>
            <a:endParaRPr lang="en-US" sz="1600"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30</a:t>
            </a:fld>
            <a:endParaRPr lang="en-US" dirty="0"/>
          </a:p>
        </p:txBody>
      </p:sp>
    </p:spTree>
    <p:extLst>
      <p:ext uri="{BB962C8B-B14F-4D97-AF65-F5344CB8AC3E}">
        <p14:creationId xmlns:p14="http://schemas.microsoft.com/office/powerpoint/2010/main" val="1488728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31</a:t>
            </a:fld>
            <a:endParaRPr lang="en-US" dirty="0"/>
          </a:p>
        </p:txBody>
      </p:sp>
    </p:spTree>
    <p:extLst>
      <p:ext uri="{BB962C8B-B14F-4D97-AF65-F5344CB8AC3E}">
        <p14:creationId xmlns:p14="http://schemas.microsoft.com/office/powerpoint/2010/main" val="3836797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32</a:t>
            </a:fld>
            <a:endParaRPr lang="en-US" dirty="0"/>
          </a:p>
        </p:txBody>
      </p:sp>
    </p:spTree>
    <p:extLst>
      <p:ext uri="{BB962C8B-B14F-4D97-AF65-F5344CB8AC3E}">
        <p14:creationId xmlns:p14="http://schemas.microsoft.com/office/powerpoint/2010/main" val="3277311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33</a:t>
            </a:fld>
            <a:endParaRPr lang="en-US" dirty="0"/>
          </a:p>
        </p:txBody>
      </p:sp>
    </p:spTree>
    <p:extLst>
      <p:ext uri="{BB962C8B-B14F-4D97-AF65-F5344CB8AC3E}">
        <p14:creationId xmlns:p14="http://schemas.microsoft.com/office/powerpoint/2010/main" val="3933445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34</a:t>
            </a:fld>
            <a:endParaRPr lang="en-US" dirty="0"/>
          </a:p>
        </p:txBody>
      </p:sp>
    </p:spTree>
    <p:extLst>
      <p:ext uri="{BB962C8B-B14F-4D97-AF65-F5344CB8AC3E}">
        <p14:creationId xmlns:p14="http://schemas.microsoft.com/office/powerpoint/2010/main" val="831687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35</a:t>
            </a:fld>
            <a:endParaRPr lang="en-US" dirty="0"/>
          </a:p>
        </p:txBody>
      </p:sp>
    </p:spTree>
    <p:extLst>
      <p:ext uri="{BB962C8B-B14F-4D97-AF65-F5344CB8AC3E}">
        <p14:creationId xmlns:p14="http://schemas.microsoft.com/office/powerpoint/2010/main" val="1513184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36</a:t>
            </a:fld>
            <a:endParaRPr lang="en-US" dirty="0"/>
          </a:p>
        </p:txBody>
      </p:sp>
    </p:spTree>
    <p:extLst>
      <p:ext uri="{BB962C8B-B14F-4D97-AF65-F5344CB8AC3E}">
        <p14:creationId xmlns:p14="http://schemas.microsoft.com/office/powerpoint/2010/main" val="190377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xfrm>
            <a:off x="686591" y="4416426"/>
            <a:ext cx="5486400" cy="43465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spcBef>
                <a:spcPts val="0"/>
              </a:spcBef>
              <a:spcAft>
                <a:spcPts val="0"/>
              </a:spcAft>
              <a:buFont typeface="Symbol"/>
              <a:buChar char=""/>
            </a:pPr>
            <a:r>
              <a:rPr lang="en-US" altLang="en-US" sz="1600" dirty="0">
                <a:solidFill>
                  <a:srgbClr val="000000"/>
                </a:solidFill>
                <a:ea typeface="Times New Roman"/>
                <a:cs typeface="Times New Roman"/>
              </a:rPr>
              <a:t>Underlying these principles </a:t>
            </a:r>
            <a:r>
              <a:rPr lang="en-US" altLang="en-US" sz="1600" dirty="0" smtClean="0">
                <a:solidFill>
                  <a:srgbClr val="000000"/>
                </a:solidFill>
                <a:ea typeface="Times New Roman"/>
                <a:cs typeface="Times New Roman"/>
              </a:rPr>
              <a:t>are following  </a:t>
            </a:r>
            <a:r>
              <a:rPr lang="en-US" altLang="en-US" sz="1600" dirty="0">
                <a:solidFill>
                  <a:srgbClr val="000000"/>
                </a:solidFill>
                <a:ea typeface="Times New Roman"/>
                <a:cs typeface="Times New Roman"/>
              </a:rPr>
              <a:t>essential </a:t>
            </a:r>
            <a:r>
              <a:rPr lang="en-US" altLang="en-US" sz="1600" dirty="0" smtClean="0">
                <a:solidFill>
                  <a:srgbClr val="000000"/>
                </a:solidFill>
                <a:ea typeface="Times New Roman"/>
                <a:cs typeface="Times New Roman"/>
              </a:rPr>
              <a:t>understandings </a:t>
            </a:r>
            <a:endParaRPr lang="en-US" altLang="en-US" sz="1600" dirty="0">
              <a:solidFill>
                <a:srgbClr val="000000"/>
              </a:solidFill>
              <a:ea typeface="Times New Roman"/>
              <a:cs typeface="Times New Roman"/>
            </a:endParaRPr>
          </a:p>
          <a:p>
            <a:pPr>
              <a:spcBef>
                <a:spcPct val="0"/>
              </a:spcBef>
            </a:pPr>
            <a:r>
              <a:rPr lang="en-US" altLang="en-US" sz="1600" dirty="0" smtClean="0"/>
              <a:t> </a:t>
            </a:r>
          </a:p>
          <a:p>
            <a:pPr marL="342900" marR="0" lvl="0" indent="-342900">
              <a:spcBef>
                <a:spcPts val="0"/>
              </a:spcBef>
              <a:spcAft>
                <a:spcPts val="0"/>
              </a:spcAft>
              <a:buFont typeface="Symbol"/>
              <a:buChar char=""/>
            </a:pPr>
            <a:r>
              <a:rPr lang="en-US" sz="1600" dirty="0">
                <a:solidFill>
                  <a:srgbClr val="000000"/>
                </a:solidFill>
                <a:ea typeface="Times New Roman"/>
                <a:cs typeface="Times New Roman"/>
              </a:rPr>
              <a:t>Communities, BOE, school </a:t>
            </a:r>
            <a:r>
              <a:rPr lang="en-US" sz="1600" dirty="0" smtClean="0">
                <a:solidFill>
                  <a:srgbClr val="000000"/>
                </a:solidFill>
                <a:ea typeface="Times New Roman"/>
                <a:cs typeface="Times New Roman"/>
              </a:rPr>
              <a:t>leaders must </a:t>
            </a:r>
            <a:r>
              <a:rPr lang="en-US" sz="1600" dirty="0">
                <a:solidFill>
                  <a:srgbClr val="000000"/>
                </a:solidFill>
                <a:ea typeface="Times New Roman"/>
                <a:cs typeface="Times New Roman"/>
              </a:rPr>
              <a:t>provide </a:t>
            </a:r>
            <a:endParaRPr lang="en-US" sz="1600" dirty="0">
              <a:ea typeface="Times New Roman"/>
            </a:endParaRPr>
          </a:p>
          <a:p>
            <a:pPr marL="742950" marR="0" lvl="1" indent="-285750">
              <a:spcBef>
                <a:spcPts val="0"/>
              </a:spcBef>
              <a:spcAft>
                <a:spcPts val="0"/>
              </a:spcAft>
              <a:buFont typeface="Courier New"/>
              <a:buChar char="o"/>
            </a:pPr>
            <a:r>
              <a:rPr lang="en-US" sz="1600" dirty="0">
                <a:solidFill>
                  <a:srgbClr val="000000"/>
                </a:solidFill>
                <a:ea typeface="Times New Roman"/>
                <a:cs typeface="Times New Roman"/>
              </a:rPr>
              <a:t>systemic supports  &amp; PD for teachers to </a:t>
            </a:r>
            <a:endParaRPr lang="en-US" sz="1600" dirty="0">
              <a:ea typeface="Times New Roman"/>
            </a:endParaRPr>
          </a:p>
          <a:p>
            <a:pPr marL="1143000" marR="0" lvl="2" indent="-228600">
              <a:spcBef>
                <a:spcPts val="0"/>
              </a:spcBef>
              <a:spcAft>
                <a:spcPts val="0"/>
              </a:spcAft>
              <a:buFont typeface="Wingdings"/>
              <a:buChar char=""/>
            </a:pPr>
            <a:r>
              <a:rPr lang="en-US" sz="1600" dirty="0">
                <a:solidFill>
                  <a:srgbClr val="000000"/>
                </a:solidFill>
                <a:ea typeface="Times New Roman"/>
                <a:cs typeface="Times New Roman"/>
              </a:rPr>
              <a:t>meet needs of SWD</a:t>
            </a:r>
            <a:endParaRPr lang="en-US" sz="1600" dirty="0">
              <a:ea typeface="Times New Roman"/>
            </a:endParaRPr>
          </a:p>
          <a:p>
            <a:pPr marR="0" lvl="0">
              <a:spcBef>
                <a:spcPts val="0"/>
              </a:spcBef>
              <a:spcAft>
                <a:spcPts val="0"/>
              </a:spcAft>
            </a:pPr>
            <a:endParaRPr lang="en-US" sz="1600" dirty="0" smtClean="0">
              <a:solidFill>
                <a:srgbClr val="000000"/>
              </a:solidFill>
              <a:ea typeface="Times New Roman"/>
              <a:cs typeface="Times New Roman"/>
            </a:endParaRPr>
          </a:p>
          <a:p>
            <a:pPr marL="342900" marR="0" lvl="0" indent="-342900">
              <a:spcBef>
                <a:spcPts val="0"/>
              </a:spcBef>
              <a:spcAft>
                <a:spcPts val="0"/>
              </a:spcAft>
              <a:buFont typeface="Symbol"/>
              <a:buChar char=""/>
            </a:pPr>
            <a:r>
              <a:rPr lang="en-US" sz="1600" dirty="0" smtClean="0">
                <a:solidFill>
                  <a:srgbClr val="000000"/>
                </a:solidFill>
                <a:ea typeface="Times New Roman"/>
                <a:cs typeface="Times New Roman"/>
              </a:rPr>
              <a:t>Principal </a:t>
            </a:r>
            <a:r>
              <a:rPr lang="en-US" sz="1600" dirty="0">
                <a:solidFill>
                  <a:srgbClr val="000000"/>
                </a:solidFill>
                <a:ea typeface="Times New Roman"/>
                <a:cs typeface="Times New Roman"/>
              </a:rPr>
              <a:t>as instructional </a:t>
            </a:r>
            <a:r>
              <a:rPr lang="en-US" sz="1600" dirty="0" smtClean="0">
                <a:solidFill>
                  <a:srgbClr val="000000"/>
                </a:solidFill>
                <a:ea typeface="Times New Roman"/>
                <a:cs typeface="Times New Roman"/>
              </a:rPr>
              <a:t>leader</a:t>
            </a:r>
            <a:endParaRPr lang="en-US" sz="1600" dirty="0">
              <a:ea typeface="Times New Roman"/>
            </a:endParaRPr>
          </a:p>
          <a:p>
            <a:pPr marL="342900" marR="0" lvl="0" indent="-342900">
              <a:spcBef>
                <a:spcPts val="0"/>
              </a:spcBef>
              <a:spcAft>
                <a:spcPts val="0"/>
              </a:spcAft>
              <a:buFont typeface="Symbol"/>
              <a:buChar char=""/>
            </a:pPr>
            <a:endParaRPr lang="en-US" sz="1600" dirty="0" smtClean="0">
              <a:solidFill>
                <a:srgbClr val="000000"/>
              </a:solidFill>
              <a:ea typeface="Times New Roman"/>
              <a:cs typeface="Times New Roman"/>
            </a:endParaRPr>
          </a:p>
          <a:p>
            <a:pPr marL="342900" marR="0" lvl="0" indent="-342900">
              <a:spcBef>
                <a:spcPts val="0"/>
              </a:spcBef>
              <a:spcAft>
                <a:spcPts val="0"/>
              </a:spcAft>
              <a:buFont typeface="Symbol"/>
              <a:buChar char=""/>
            </a:pPr>
            <a:r>
              <a:rPr lang="en-US" sz="1600" dirty="0" smtClean="0">
                <a:solidFill>
                  <a:srgbClr val="000000"/>
                </a:solidFill>
                <a:ea typeface="Times New Roman"/>
                <a:cs typeface="Times New Roman"/>
              </a:rPr>
              <a:t>All </a:t>
            </a:r>
            <a:r>
              <a:rPr lang="en-US" sz="1600" dirty="0">
                <a:solidFill>
                  <a:srgbClr val="000000"/>
                </a:solidFill>
                <a:ea typeface="Times New Roman"/>
                <a:cs typeface="Times New Roman"/>
              </a:rPr>
              <a:t>teachers are teachers of SWD</a:t>
            </a:r>
            <a:endParaRPr lang="en-US" sz="1600" dirty="0">
              <a:ea typeface="Times New Roman"/>
            </a:endParaRPr>
          </a:p>
          <a:p>
            <a:pPr marL="1143000" marR="0" lvl="2" indent="-228600">
              <a:spcBef>
                <a:spcPts val="0"/>
              </a:spcBef>
              <a:spcAft>
                <a:spcPts val="0"/>
              </a:spcAft>
              <a:buFont typeface="Wingdings"/>
              <a:buChar char=""/>
            </a:pPr>
            <a:r>
              <a:rPr lang="en-US" sz="1600" dirty="0">
                <a:solidFill>
                  <a:srgbClr val="000000"/>
                </a:solidFill>
                <a:ea typeface="Times New Roman"/>
                <a:cs typeface="Times New Roman"/>
              </a:rPr>
              <a:t> every teacher needs to be skilled in how to support &amp; </a:t>
            </a:r>
            <a:endParaRPr lang="en-US" sz="1600" dirty="0">
              <a:ea typeface="Times New Roman"/>
            </a:endParaRPr>
          </a:p>
          <a:p>
            <a:pPr marL="1143000" marR="0" lvl="2" indent="-228600">
              <a:spcBef>
                <a:spcPts val="0"/>
              </a:spcBef>
              <a:spcAft>
                <a:spcPts val="0"/>
              </a:spcAft>
              <a:buFont typeface="Wingdings"/>
              <a:buChar char=""/>
            </a:pPr>
            <a:r>
              <a:rPr lang="en-US" sz="1600" dirty="0">
                <a:solidFill>
                  <a:srgbClr val="000000"/>
                </a:solidFill>
                <a:ea typeface="Times New Roman"/>
                <a:cs typeface="Times New Roman"/>
              </a:rPr>
              <a:t>provide specially-designed instruction to SWD </a:t>
            </a:r>
            <a:endParaRPr lang="en-US" sz="1600" dirty="0">
              <a:ea typeface="Times New Roman"/>
            </a:endParaRPr>
          </a:p>
          <a:p>
            <a:pPr marL="342900" marR="0" lvl="0" indent="-342900">
              <a:spcBef>
                <a:spcPts val="0"/>
              </a:spcBef>
              <a:spcAft>
                <a:spcPts val="0"/>
              </a:spcAft>
              <a:buFont typeface="Symbol"/>
              <a:buChar char=""/>
            </a:pPr>
            <a:endParaRPr lang="en-US" sz="1600" dirty="0" smtClean="0">
              <a:solidFill>
                <a:srgbClr val="000000"/>
              </a:solidFill>
              <a:ea typeface="Times New Roman"/>
              <a:cs typeface="Times New Roman"/>
            </a:endParaRPr>
          </a:p>
          <a:p>
            <a:pPr marL="342900" marR="0" lvl="0" indent="-342900">
              <a:spcBef>
                <a:spcPts val="0"/>
              </a:spcBef>
              <a:spcAft>
                <a:spcPts val="0"/>
              </a:spcAft>
              <a:buFont typeface="Symbol"/>
              <a:buChar char=""/>
            </a:pPr>
            <a:r>
              <a:rPr lang="en-US" sz="1600" dirty="0" smtClean="0">
                <a:solidFill>
                  <a:srgbClr val="000000"/>
                </a:solidFill>
                <a:ea typeface="Times New Roman"/>
                <a:cs typeface="Times New Roman"/>
              </a:rPr>
              <a:t>SWD </a:t>
            </a:r>
            <a:r>
              <a:rPr lang="en-US" sz="1600" dirty="0">
                <a:solidFill>
                  <a:srgbClr val="000000"/>
                </a:solidFill>
                <a:ea typeface="Times New Roman"/>
                <a:cs typeface="Times New Roman"/>
              </a:rPr>
              <a:t>must be held to high </a:t>
            </a:r>
            <a:r>
              <a:rPr lang="en-US" sz="1600" dirty="0" smtClean="0">
                <a:solidFill>
                  <a:srgbClr val="000000"/>
                </a:solidFill>
                <a:ea typeface="Times New Roman"/>
                <a:cs typeface="Times New Roman"/>
              </a:rPr>
              <a:t>expectations &amp;</a:t>
            </a:r>
            <a:endParaRPr lang="en-US" sz="1600" dirty="0">
              <a:ea typeface="Times New Roman"/>
            </a:endParaRPr>
          </a:p>
          <a:p>
            <a:pPr marL="742950" marR="0" lvl="1" indent="-285750">
              <a:spcBef>
                <a:spcPts val="0"/>
              </a:spcBef>
              <a:spcAft>
                <a:spcPts val="0"/>
              </a:spcAft>
              <a:buFont typeface="Courier New"/>
              <a:buChar char="o"/>
            </a:pPr>
            <a:r>
              <a:rPr lang="en-US" sz="1600" dirty="0">
                <a:solidFill>
                  <a:srgbClr val="000000"/>
                </a:solidFill>
                <a:ea typeface="Times New Roman"/>
                <a:cs typeface="Times New Roman"/>
              </a:rPr>
              <a:t>given appropriate supports &amp; services to meet those high expectations.</a:t>
            </a:r>
            <a:endParaRPr lang="en-US" sz="1600" dirty="0">
              <a:ea typeface="Times New Roman"/>
            </a:endParaRPr>
          </a:p>
          <a:p>
            <a:pPr marL="342900" marR="0" lvl="0" indent="-342900">
              <a:spcBef>
                <a:spcPts val="0"/>
              </a:spcBef>
              <a:spcAft>
                <a:spcPts val="0"/>
              </a:spcAft>
              <a:buFont typeface="Symbol"/>
              <a:buChar char=""/>
            </a:pPr>
            <a:endParaRPr lang="en-US" sz="1600" dirty="0" smtClean="0">
              <a:solidFill>
                <a:srgbClr val="000000"/>
              </a:solidFill>
              <a:ea typeface="Times New Roman"/>
              <a:cs typeface="Times New Roman"/>
            </a:endParaRPr>
          </a:p>
          <a:p>
            <a:pPr marL="342900" marR="0" lvl="0" indent="-342900">
              <a:spcBef>
                <a:spcPts val="0"/>
              </a:spcBef>
              <a:spcAft>
                <a:spcPts val="0"/>
              </a:spcAft>
              <a:buFont typeface="Symbol"/>
              <a:buChar char=""/>
            </a:pPr>
            <a:r>
              <a:rPr lang="en-US" sz="1600" dirty="0" smtClean="0">
                <a:solidFill>
                  <a:srgbClr val="000000"/>
                </a:solidFill>
                <a:ea typeface="Times New Roman"/>
                <a:cs typeface="Times New Roman"/>
              </a:rPr>
              <a:t>Students </a:t>
            </a:r>
            <a:r>
              <a:rPr lang="en-US" sz="1600" dirty="0">
                <a:solidFill>
                  <a:srgbClr val="000000"/>
                </a:solidFill>
                <a:ea typeface="Times New Roman"/>
                <a:cs typeface="Times New Roman"/>
              </a:rPr>
              <a:t>&amp; parents need info. &amp; support</a:t>
            </a:r>
            <a:endParaRPr lang="en-US" sz="1600" dirty="0">
              <a:ea typeface="Times New Roman"/>
            </a:endParaRPr>
          </a:p>
          <a:p>
            <a:pPr marL="742950" marR="0" lvl="1" indent="-285750">
              <a:spcBef>
                <a:spcPts val="0"/>
              </a:spcBef>
              <a:spcAft>
                <a:spcPts val="0"/>
              </a:spcAft>
              <a:buFont typeface="Courier New"/>
              <a:buChar char="o"/>
            </a:pPr>
            <a:r>
              <a:rPr lang="en-US" sz="1600" dirty="0">
                <a:solidFill>
                  <a:srgbClr val="000000"/>
                </a:solidFill>
                <a:ea typeface="Times New Roman"/>
                <a:cs typeface="Times New Roman"/>
              </a:rPr>
              <a:t>to be meaningfully involved in  SE process</a:t>
            </a:r>
            <a:endParaRPr lang="en-US" sz="1600" dirty="0">
              <a:ea typeface="Times New Roman"/>
            </a:endParaRPr>
          </a:p>
          <a:p>
            <a:pPr marL="342900" marR="0" lvl="0" indent="-342900">
              <a:spcBef>
                <a:spcPts val="0"/>
              </a:spcBef>
              <a:spcAft>
                <a:spcPts val="0"/>
              </a:spcAft>
              <a:buFont typeface="Symbol"/>
              <a:buChar char=""/>
            </a:pPr>
            <a:endParaRPr lang="en-US" sz="1600" dirty="0" smtClean="0">
              <a:solidFill>
                <a:srgbClr val="000000"/>
              </a:solidFill>
              <a:ea typeface="Times New Roman"/>
              <a:cs typeface="Times New Roman"/>
            </a:endParaRPr>
          </a:p>
          <a:p>
            <a:pPr marL="342900" marR="0" lvl="0" indent="-342900">
              <a:spcBef>
                <a:spcPts val="0"/>
              </a:spcBef>
              <a:spcAft>
                <a:spcPts val="0"/>
              </a:spcAft>
              <a:buFont typeface="Symbol"/>
              <a:buChar char=""/>
            </a:pPr>
            <a:r>
              <a:rPr lang="en-US" sz="1600" dirty="0" smtClean="0">
                <a:solidFill>
                  <a:srgbClr val="000000"/>
                </a:solidFill>
                <a:ea typeface="Times New Roman"/>
                <a:cs typeface="Times New Roman"/>
              </a:rPr>
              <a:t>SWD </a:t>
            </a:r>
            <a:r>
              <a:rPr lang="en-US" sz="1600" dirty="0">
                <a:solidFill>
                  <a:srgbClr val="000000"/>
                </a:solidFill>
                <a:ea typeface="Times New Roman"/>
                <a:cs typeface="Times New Roman"/>
              </a:rPr>
              <a:t>participate, to maximum extent possible</a:t>
            </a:r>
            <a:endParaRPr lang="en-US" sz="1600" dirty="0">
              <a:ea typeface="Times New Roman"/>
            </a:endParaRPr>
          </a:p>
          <a:p>
            <a:pPr marL="742950" marR="0" lvl="1" indent="-285750">
              <a:spcBef>
                <a:spcPts val="0"/>
              </a:spcBef>
              <a:spcAft>
                <a:spcPts val="0"/>
              </a:spcAft>
              <a:buFont typeface="Courier New"/>
              <a:buChar char="o"/>
            </a:pPr>
            <a:r>
              <a:rPr lang="en-US" sz="1600" dirty="0">
                <a:solidFill>
                  <a:srgbClr val="000000"/>
                </a:solidFill>
                <a:ea typeface="Times New Roman"/>
                <a:cs typeface="Times New Roman"/>
              </a:rPr>
              <a:t>in making recommendations for supports &amp; services needed for </a:t>
            </a:r>
            <a:endParaRPr lang="en-US" sz="1600" dirty="0">
              <a:ea typeface="Times New Roman"/>
            </a:endParaRPr>
          </a:p>
          <a:p>
            <a:pPr marL="1143000" marR="0" lvl="2" indent="-228600">
              <a:spcBef>
                <a:spcPts val="0"/>
              </a:spcBef>
              <a:spcAft>
                <a:spcPts val="0"/>
              </a:spcAft>
              <a:buFont typeface="Wingdings"/>
              <a:buChar char=""/>
            </a:pPr>
            <a:r>
              <a:rPr lang="en-US" sz="1600" dirty="0">
                <a:solidFill>
                  <a:srgbClr val="000000"/>
                </a:solidFill>
                <a:ea typeface="Times New Roman"/>
                <a:cs typeface="Times New Roman"/>
              </a:rPr>
              <a:t>their academic success &amp; to meet their post-secondary transition goals. </a:t>
            </a:r>
            <a:endParaRPr lang="en-US" sz="1600" dirty="0">
              <a:ea typeface="Times New Roman"/>
            </a:endParaRPr>
          </a:p>
          <a:p>
            <a:pPr marL="0" marR="0">
              <a:lnSpc>
                <a:spcPct val="115000"/>
              </a:lnSpc>
              <a:spcBef>
                <a:spcPts val="0"/>
              </a:spcBef>
              <a:spcAft>
                <a:spcPts val="1000"/>
              </a:spcAft>
            </a:pPr>
            <a:r>
              <a:rPr lang="en-US" sz="1600" dirty="0">
                <a:ea typeface="Calibri"/>
                <a:cs typeface="Times New Roman"/>
              </a:rPr>
              <a:t> </a:t>
            </a:r>
          </a:p>
          <a:p>
            <a:pPr>
              <a:spcBef>
                <a:spcPct val="0"/>
              </a:spcBef>
            </a:pPr>
            <a:endParaRPr lang="en-US" altLang="en-US" dirty="0" smtClean="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EAE20600-76EE-4B6D-A69A-C7CF6515FB08}" type="slidenum">
              <a:rPr lang="en-US" altLang="en-US"/>
              <a:pPr fontAlgn="base">
                <a:spcBef>
                  <a:spcPct val="0"/>
                </a:spcBef>
                <a:spcAft>
                  <a:spcPct val="0"/>
                </a:spcAft>
              </a:pPr>
              <a:t>4</a:t>
            </a:fld>
            <a:endParaRPr lang="en-US" altLang="en-US" dirty="0"/>
          </a:p>
        </p:txBody>
      </p:sp>
    </p:spTree>
    <p:extLst>
      <p:ext uri="{BB962C8B-B14F-4D97-AF65-F5344CB8AC3E}">
        <p14:creationId xmlns:p14="http://schemas.microsoft.com/office/powerpoint/2010/main" val="140354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6"/>
            <a:ext cx="5715000" cy="4879974"/>
          </a:xfrm>
        </p:spPr>
        <p:txBody>
          <a:bodyPr/>
          <a:lstStyle/>
          <a:p>
            <a:pPr marL="171450" lvl="0" indent="-171450">
              <a:spcBef>
                <a:spcPct val="0"/>
              </a:spcBef>
              <a:buFont typeface="Arial" panose="020B0604020202020204" pitchFamily="34" charset="0"/>
              <a:buChar char="•"/>
            </a:pPr>
            <a:r>
              <a:rPr lang="en-US" sz="1600" dirty="0" smtClean="0"/>
              <a:t>First Principle</a:t>
            </a:r>
          </a:p>
          <a:p>
            <a:pPr marL="628650" lvl="1" indent="-171450">
              <a:spcBef>
                <a:spcPct val="0"/>
              </a:spcBef>
              <a:buFont typeface="Arial" panose="020B0604020202020204" pitchFamily="34" charset="0"/>
              <a:buChar char="•"/>
            </a:pPr>
            <a:r>
              <a:rPr lang="en-US" sz="1600" dirty="0" smtClean="0"/>
              <a:t>Students </a:t>
            </a:r>
            <a:r>
              <a:rPr lang="en-US" sz="1600" dirty="0"/>
              <a:t>engage in self-advocacy </a:t>
            </a:r>
            <a:r>
              <a:rPr lang="en-US" sz="1600" dirty="0" smtClean="0"/>
              <a:t>&amp; </a:t>
            </a:r>
            <a:r>
              <a:rPr lang="en-US" sz="1600" dirty="0"/>
              <a:t>involved in determining </a:t>
            </a:r>
            <a:r>
              <a:rPr lang="en-US" sz="1600" dirty="0" smtClean="0"/>
              <a:t>own </a:t>
            </a:r>
            <a:r>
              <a:rPr lang="en-US" sz="1600" dirty="0"/>
              <a:t>educational goals </a:t>
            </a:r>
            <a:r>
              <a:rPr lang="en-US" sz="1600" dirty="0" smtClean="0"/>
              <a:t>&amp; plan</a:t>
            </a:r>
            <a:endParaRPr lang="en-US" sz="1600" dirty="0"/>
          </a:p>
          <a:p>
            <a:pPr marL="171450" indent="-171450">
              <a:spcBef>
                <a:spcPct val="0"/>
              </a:spcBef>
              <a:buFont typeface="Arial" panose="020B0604020202020204" pitchFamily="34" charset="0"/>
              <a:buChar char="•"/>
            </a:pPr>
            <a:endParaRPr lang="en-US" altLang="en-US" sz="1600" dirty="0" smtClean="0"/>
          </a:p>
          <a:p>
            <a:pPr marL="171450" indent="-171450">
              <a:spcBef>
                <a:spcPct val="0"/>
              </a:spcBef>
              <a:buFont typeface="Arial" panose="020B0604020202020204" pitchFamily="34" charset="0"/>
              <a:buChar char="•"/>
            </a:pPr>
            <a:r>
              <a:rPr lang="en-US" altLang="en-US" sz="1600" dirty="0" smtClean="0"/>
              <a:t>For </a:t>
            </a:r>
            <a:r>
              <a:rPr lang="en-US" altLang="en-US" sz="1600" dirty="0"/>
              <a:t>each principle: </a:t>
            </a:r>
          </a:p>
          <a:p>
            <a:pPr marL="628650" lvl="1" indent="-171450">
              <a:spcBef>
                <a:spcPct val="0"/>
              </a:spcBef>
              <a:buFont typeface="Arial" panose="020B0604020202020204" pitchFamily="34" charset="0"/>
              <a:buChar char="•"/>
            </a:pPr>
            <a:r>
              <a:rPr lang="en-US" altLang="en-US" sz="1600" dirty="0"/>
              <a:t>Blueprint identifies “evidence-based statements” of effective schools</a:t>
            </a:r>
          </a:p>
          <a:p>
            <a:pPr marL="171450" indent="-171450">
              <a:spcBef>
                <a:spcPct val="0"/>
              </a:spcBef>
              <a:buFont typeface="Arial" panose="020B0604020202020204" pitchFamily="34" charset="0"/>
              <a:buChar char="•"/>
            </a:pPr>
            <a:endParaRPr lang="en-US" altLang="en-US" sz="1600" dirty="0"/>
          </a:p>
          <a:p>
            <a:pPr marL="171450" indent="-171450">
              <a:spcBef>
                <a:spcPct val="0"/>
              </a:spcBef>
              <a:buFont typeface="Arial" panose="020B0604020202020204" pitchFamily="34" charset="0"/>
              <a:buChar char="•"/>
            </a:pPr>
            <a:r>
              <a:rPr lang="en-US" altLang="en-US" sz="1600" dirty="0" smtClean="0"/>
              <a:t>For example </a:t>
            </a:r>
            <a:endParaRPr lang="en-US" altLang="en-US" sz="1600" dirty="0"/>
          </a:p>
          <a:p>
            <a:pPr marL="628650" lvl="1" indent="-171450">
              <a:spcBef>
                <a:spcPct val="0"/>
              </a:spcBef>
              <a:buFont typeface="Arial" panose="020B0604020202020204" pitchFamily="34" charset="0"/>
              <a:buChar char="•"/>
            </a:pPr>
            <a:r>
              <a:rPr lang="en-US" altLang="en-US" sz="1600" dirty="0" smtClean="0"/>
              <a:t>This principle</a:t>
            </a:r>
            <a:r>
              <a:rPr lang="en-US" altLang="en-US" sz="1600" dirty="0"/>
              <a:t>:</a:t>
            </a:r>
          </a:p>
          <a:p>
            <a:pPr marL="1085850" lvl="2" indent="-171450">
              <a:spcBef>
                <a:spcPct val="0"/>
              </a:spcBef>
              <a:buFont typeface="Arial" panose="020B0604020202020204" pitchFamily="34" charset="0"/>
              <a:buChar char="•"/>
            </a:pPr>
            <a:r>
              <a:rPr lang="en-US" altLang="en-US" sz="1600" dirty="0"/>
              <a:t>Students engage in </a:t>
            </a:r>
            <a:r>
              <a:rPr lang="en-US" altLang="en-US" sz="1600" dirty="0" smtClean="0"/>
              <a:t>self-advocacy &amp;</a:t>
            </a:r>
            <a:endParaRPr lang="en-US" altLang="en-US" sz="1600" dirty="0"/>
          </a:p>
          <a:p>
            <a:pPr marL="1085850" lvl="2" indent="-171450">
              <a:spcBef>
                <a:spcPct val="0"/>
              </a:spcBef>
              <a:buFont typeface="Arial" panose="020B0604020202020204" pitchFamily="34" charset="0"/>
              <a:buChar char="•"/>
            </a:pPr>
            <a:r>
              <a:rPr lang="en-US" altLang="en-US" sz="1600" dirty="0" smtClean="0"/>
              <a:t> are involved </a:t>
            </a:r>
            <a:r>
              <a:rPr lang="en-US" altLang="en-US" sz="1600" dirty="0"/>
              <a:t>in determining  own educational goals &amp; </a:t>
            </a:r>
            <a:r>
              <a:rPr lang="en-US" altLang="en-US" sz="1600" dirty="0" smtClean="0"/>
              <a:t>plans </a:t>
            </a:r>
            <a:endParaRPr lang="en-US" altLang="en-US" sz="1600" dirty="0"/>
          </a:p>
          <a:p>
            <a:pPr marL="171450" indent="-171450">
              <a:spcBef>
                <a:spcPct val="0"/>
              </a:spcBef>
              <a:buFont typeface="Arial" panose="020B0604020202020204" pitchFamily="34" charset="0"/>
              <a:buChar char="•"/>
            </a:pPr>
            <a:endParaRPr lang="en-US" altLang="en-US" sz="1600" dirty="0"/>
          </a:p>
          <a:p>
            <a:pPr marL="628650" lvl="1" indent="-171450">
              <a:spcBef>
                <a:spcPct val="0"/>
              </a:spcBef>
              <a:buFont typeface="Arial" panose="020B0604020202020204" pitchFamily="34" charset="0"/>
              <a:buChar char="•"/>
            </a:pPr>
            <a:r>
              <a:rPr lang="en-US" altLang="en-US" sz="1600" dirty="0"/>
              <a:t>This is evident when:</a:t>
            </a:r>
          </a:p>
          <a:p>
            <a:pPr marL="1085850" lvl="2" indent="-171450">
              <a:spcBef>
                <a:spcPct val="0"/>
              </a:spcBef>
              <a:buFont typeface="Arial" panose="020B0604020202020204" pitchFamily="34" charset="0"/>
              <a:buChar char="•"/>
            </a:pPr>
            <a:r>
              <a:rPr lang="en-US" altLang="en-US" sz="1600" dirty="0"/>
              <a:t>Students participate in IEP </a:t>
            </a:r>
            <a:r>
              <a:rPr lang="en-US" altLang="en-US" sz="1600" dirty="0" smtClean="0"/>
              <a:t>meetings</a:t>
            </a:r>
          </a:p>
          <a:p>
            <a:pPr marL="1085850" lvl="2" indent="-171450">
              <a:spcBef>
                <a:spcPct val="0"/>
              </a:spcBef>
              <a:buFont typeface="Arial" panose="020B0604020202020204" pitchFamily="34" charset="0"/>
              <a:buChar char="•"/>
            </a:pPr>
            <a:endParaRPr lang="en-US" altLang="en-US" sz="1600" dirty="0"/>
          </a:p>
          <a:p>
            <a:pPr marL="171450" indent="-171450">
              <a:spcBef>
                <a:spcPct val="0"/>
              </a:spcBef>
              <a:buFont typeface="Arial" panose="020B0604020202020204" pitchFamily="34" charset="0"/>
              <a:buChar char="•"/>
            </a:pPr>
            <a:r>
              <a:rPr lang="en-US" altLang="en-US" sz="1600" dirty="0" smtClean="0"/>
              <a:t>Important to note-these evidence statements not exhaustive</a:t>
            </a:r>
          </a:p>
          <a:p>
            <a:pPr marL="628650" lvl="1" indent="-171450">
              <a:spcBef>
                <a:spcPct val="0"/>
              </a:spcBef>
              <a:buFont typeface="Arial" panose="020B0604020202020204" pitchFamily="34" charset="0"/>
              <a:buChar char="•"/>
            </a:pPr>
            <a:r>
              <a:rPr lang="en-US" altLang="en-US" sz="1600" dirty="0" smtClean="0"/>
              <a:t>May be other evidence to support each principle</a:t>
            </a:r>
            <a:endParaRPr lang="en-US" altLang="en-US" sz="1600" dirty="0"/>
          </a:p>
          <a:p>
            <a:pPr marL="171450" indent="-171450">
              <a:spcBef>
                <a:spcPct val="0"/>
              </a:spcBef>
              <a:buFont typeface="Arial" panose="020B0604020202020204" pitchFamily="34" charset="0"/>
              <a:buChar char="•"/>
            </a:pPr>
            <a:endParaRPr lang="en-US" altLang="en-US" sz="1600" dirty="0" smtClean="0"/>
          </a:p>
          <a:p>
            <a:pPr marL="171450" indent="-171450">
              <a:spcBef>
                <a:spcPct val="0"/>
              </a:spcBef>
              <a:buFont typeface="Arial" panose="020B0604020202020204" pitchFamily="34" charset="0"/>
              <a:buChar char="•"/>
            </a:pPr>
            <a:endParaRPr lang="en-US" altLang="en-US" sz="1600" dirty="0"/>
          </a:p>
          <a:p>
            <a:pPr marL="171450" indent="-171450">
              <a:spcBef>
                <a:spcPct val="0"/>
              </a:spcBef>
              <a:buFont typeface="Arial" panose="020B0604020202020204" pitchFamily="34" charset="0"/>
              <a:buChar char="•"/>
            </a:pPr>
            <a:endParaRPr lang="en-US" altLang="en-US" sz="1600" dirty="0"/>
          </a:p>
          <a:p>
            <a:endParaRPr lang="en-US"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5</a:t>
            </a:fld>
            <a:endParaRPr lang="en-US" dirty="0"/>
          </a:p>
        </p:txBody>
      </p:sp>
    </p:spTree>
    <p:extLst>
      <p:ext uri="{BB962C8B-B14F-4D97-AF65-F5344CB8AC3E}">
        <p14:creationId xmlns:p14="http://schemas.microsoft.com/office/powerpoint/2010/main" val="234041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Each of these principles - based upon research</a:t>
            </a:r>
          </a:p>
          <a:p>
            <a:pPr marL="171450" indent="-171450">
              <a:buFont typeface="Arial" panose="020B0604020202020204" pitchFamily="34" charset="0"/>
              <a:buChar char="•"/>
            </a:pPr>
            <a:r>
              <a:rPr lang="en-US" sz="1600" dirty="0" smtClean="0"/>
              <a:t>For each principle -you’ll see research behind it</a:t>
            </a:r>
          </a:p>
          <a:p>
            <a:pPr marL="628650" lvl="1" indent="-171450">
              <a:buFont typeface="Arial" panose="020B0604020202020204" pitchFamily="34" charset="0"/>
              <a:buChar char="•"/>
            </a:pPr>
            <a:r>
              <a:rPr lang="en-US" sz="1600" dirty="0" smtClean="0"/>
              <a:t>This slide provides research behind  importance of self-advocacy</a:t>
            </a:r>
            <a:endParaRPr lang="en-US" sz="1600"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6</a:t>
            </a:fld>
            <a:endParaRPr lang="en-US" dirty="0"/>
          </a:p>
        </p:txBody>
      </p:sp>
    </p:spTree>
    <p:extLst>
      <p:ext uri="{BB962C8B-B14F-4D97-AF65-F5344CB8AC3E}">
        <p14:creationId xmlns:p14="http://schemas.microsoft.com/office/powerpoint/2010/main" val="2794835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smtClean="0"/>
              <a:t>If we had more time</a:t>
            </a:r>
          </a:p>
          <a:p>
            <a:pPr marL="628650" lvl="1" indent="-171450">
              <a:buFont typeface="Arial" panose="020B0604020202020204" pitchFamily="34" charset="0"/>
              <a:buChar char="•"/>
            </a:pPr>
            <a:r>
              <a:rPr lang="en-US" sz="1600" dirty="0" smtClean="0"/>
              <a:t>I’d ask you to think about/discuss</a:t>
            </a:r>
          </a:p>
          <a:p>
            <a:pPr marL="1085850" lvl="2" indent="-171450">
              <a:buFont typeface="Arial" panose="020B0604020202020204" pitchFamily="34" charset="0"/>
              <a:buChar char="•"/>
            </a:pPr>
            <a:r>
              <a:rPr lang="en-US" sz="1600" dirty="0" smtClean="0"/>
              <a:t>your schools practices related to self-advocacy</a:t>
            </a:r>
          </a:p>
          <a:p>
            <a:pPr marL="1085850" lvl="2"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smtClean="0"/>
              <a:t>SE in process of developing  self-review tool for districts to use</a:t>
            </a:r>
          </a:p>
          <a:p>
            <a:pPr marL="628650" lvl="1" indent="-171450">
              <a:buFont typeface="Arial" panose="020B0604020202020204" pitchFamily="34" charset="0"/>
              <a:buChar char="•"/>
            </a:pPr>
            <a:r>
              <a:rPr lang="en-US" sz="1600" dirty="0" smtClean="0"/>
              <a:t> to look at their own practices in each of blueprint principles </a:t>
            </a:r>
          </a:p>
          <a:p>
            <a:pPr lvl="1"/>
            <a:endParaRPr lang="en-US" sz="1600" dirty="0"/>
          </a:p>
          <a:p>
            <a:pPr lvl="1"/>
            <a:endParaRPr lang="en-US" sz="1600"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7</a:t>
            </a:fld>
            <a:endParaRPr lang="en-US" dirty="0"/>
          </a:p>
        </p:txBody>
      </p:sp>
    </p:spTree>
    <p:extLst>
      <p:ext uri="{BB962C8B-B14F-4D97-AF65-F5344CB8AC3E}">
        <p14:creationId xmlns:p14="http://schemas.microsoft.com/office/powerpoint/2010/main" val="48912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267200"/>
            <a:ext cx="6400799" cy="4876800"/>
          </a:xfrm>
        </p:spPr>
        <p:txBody>
          <a:bodyPr/>
          <a:lstStyle/>
          <a:p>
            <a:pPr marL="171450" indent="-171450">
              <a:buFont typeface="Arial" panose="020B0604020202020204" pitchFamily="34" charset="0"/>
              <a:buChar char="•"/>
            </a:pPr>
            <a:r>
              <a:rPr lang="en-US" sz="1600" dirty="0"/>
              <a:t>District </a:t>
            </a:r>
            <a:r>
              <a:rPr lang="en-US" sz="1600" dirty="0" smtClean="0"/>
              <a:t> would then create an  action plan to address areas identified as  needing  improvement  </a:t>
            </a:r>
          </a:p>
          <a:p>
            <a:pPr marL="171450" indent="-171450">
              <a:buFont typeface="Arial" panose="020B0604020202020204" pitchFamily="34" charset="0"/>
              <a:buChar char="•"/>
            </a:pPr>
            <a:r>
              <a:rPr lang="en-US" sz="1600" dirty="0" smtClean="0"/>
              <a:t>For example-as related to this  principle</a:t>
            </a:r>
          </a:p>
          <a:p>
            <a:pPr marL="628650" lvl="1" indent="-171450">
              <a:buFont typeface="Arial" panose="020B0604020202020204" pitchFamily="34" charset="0"/>
              <a:buChar char="•"/>
            </a:pPr>
            <a:r>
              <a:rPr lang="en-US" sz="1600" dirty="0" smtClean="0"/>
              <a:t>Students need to be</a:t>
            </a:r>
          </a:p>
          <a:p>
            <a:pPr marL="1085850" lvl="2" indent="-171450">
              <a:buFont typeface="Arial" panose="020B0604020202020204" pitchFamily="34" charset="0"/>
              <a:buChar char="•"/>
            </a:pPr>
            <a:r>
              <a:rPr lang="en-US" sz="1600" dirty="0" smtClean="0"/>
              <a:t>Explicitly  taught to self- advocate</a:t>
            </a:r>
          </a:p>
          <a:p>
            <a:pPr marL="1543050" lvl="3" indent="-171450">
              <a:buFont typeface="Arial" panose="020B0604020202020204" pitchFamily="34" charset="0"/>
              <a:buChar char="•"/>
            </a:pPr>
            <a:r>
              <a:rPr lang="en-US" sz="1600" dirty="0" smtClean="0"/>
              <a:t>Includes instruction in  </a:t>
            </a:r>
          </a:p>
          <a:p>
            <a:pPr marL="2000250" lvl="4" indent="-171450">
              <a:buFont typeface="Arial" panose="020B0604020202020204" pitchFamily="34" charset="0"/>
              <a:buChar char="•"/>
            </a:pPr>
            <a:r>
              <a:rPr lang="en-US" sz="1600" dirty="0" smtClean="0"/>
              <a:t>Choice making</a:t>
            </a:r>
          </a:p>
          <a:p>
            <a:pPr marL="2000250" lvl="4" indent="-171450">
              <a:buFont typeface="Arial" panose="020B0604020202020204" pitchFamily="34" charset="0"/>
              <a:buChar char="•"/>
            </a:pPr>
            <a:r>
              <a:rPr lang="en-US" sz="1600" dirty="0" smtClean="0"/>
              <a:t>Problem-solving </a:t>
            </a:r>
          </a:p>
          <a:p>
            <a:pPr marL="1085850" lvl="2" indent="-171450">
              <a:buFont typeface="Arial" panose="020B0604020202020204" pitchFamily="34" charset="0"/>
              <a:buChar char="•"/>
            </a:pPr>
            <a:r>
              <a:rPr lang="en-US" sz="1600" dirty="0" smtClean="0"/>
              <a:t>Students must also have opportunity to practice those skills</a:t>
            </a:r>
          </a:p>
          <a:p>
            <a:pPr lvl="1"/>
            <a:endParaRPr lang="en-US" sz="1600" dirty="0" smtClean="0"/>
          </a:p>
          <a:p>
            <a:pPr marL="628650" lvl="1" indent="-171450">
              <a:buFont typeface="Arial" panose="020B0604020202020204" pitchFamily="34" charset="0"/>
              <a:buChar char="•"/>
            </a:pPr>
            <a:r>
              <a:rPr lang="en-US" sz="1600" dirty="0" smtClean="0"/>
              <a:t>One way to do that is  ensure all students are invited to &amp; receive instruction in how to participate in IEP mtgs.</a:t>
            </a:r>
          </a:p>
          <a:p>
            <a:pPr lvl="1"/>
            <a:endParaRPr lang="en-US" sz="1600" dirty="0" smtClean="0"/>
          </a:p>
          <a:p>
            <a:pPr marL="628650" lvl="1" indent="-171450">
              <a:buFont typeface="Arial" panose="020B0604020202020204" pitchFamily="34" charset="0"/>
              <a:buChar char="•"/>
            </a:pPr>
            <a:r>
              <a:rPr lang="en-US" sz="1600" dirty="0" smtClean="0"/>
              <a:t>If not instructed in self -advocacy</a:t>
            </a:r>
          </a:p>
          <a:p>
            <a:pPr marL="1085850" lvl="2" indent="-171450">
              <a:buFont typeface="Arial" panose="020B0604020202020204" pitchFamily="34" charset="0"/>
              <a:buChar char="•"/>
            </a:pPr>
            <a:r>
              <a:rPr lang="en-US" sz="1600" dirty="0" smtClean="0"/>
              <a:t>Not have skills they need to advocate as an adult with disability </a:t>
            </a:r>
            <a:endParaRPr lang="en-US" sz="1600" dirty="0"/>
          </a:p>
          <a:p>
            <a:endParaRPr lang="en-US" sz="1600"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8</a:t>
            </a:fld>
            <a:endParaRPr lang="en-US" dirty="0"/>
          </a:p>
        </p:txBody>
      </p:sp>
    </p:spTree>
    <p:extLst>
      <p:ext uri="{BB962C8B-B14F-4D97-AF65-F5344CB8AC3E}">
        <p14:creationId xmlns:p14="http://schemas.microsoft.com/office/powerpoint/2010/main" val="294410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591" y="4416426"/>
            <a:ext cx="5486400" cy="3660773"/>
          </a:xfrm>
        </p:spPr>
        <p:txBody>
          <a:bodyPr/>
          <a:lstStyle/>
          <a:p>
            <a:pPr marL="171450" lvl="0" indent="-171450">
              <a:buFont typeface="Arial" panose="020B0604020202020204" pitchFamily="34" charset="0"/>
              <a:buChar char="•"/>
            </a:pPr>
            <a:r>
              <a:rPr lang="en-US" sz="1600" dirty="0" smtClean="0">
                <a:solidFill>
                  <a:srgbClr val="000000"/>
                </a:solidFill>
              </a:rPr>
              <a:t>Next principle</a:t>
            </a:r>
          </a:p>
          <a:p>
            <a:pPr marL="628650" lvl="1" indent="-171450">
              <a:buFont typeface="Arial" panose="020B0604020202020204" pitchFamily="34" charset="0"/>
              <a:buChar char="•"/>
            </a:pPr>
            <a:r>
              <a:rPr lang="en-US" sz="1600" dirty="0" smtClean="0">
                <a:solidFill>
                  <a:srgbClr val="000000"/>
                </a:solidFill>
              </a:rPr>
              <a:t>Parents</a:t>
            </a:r>
            <a:r>
              <a:rPr lang="en-US" sz="1600" dirty="0">
                <a:solidFill>
                  <a:srgbClr val="000000"/>
                </a:solidFill>
              </a:rPr>
              <a:t>, </a:t>
            </a:r>
            <a:r>
              <a:rPr lang="en-US" sz="1600" dirty="0" smtClean="0">
                <a:solidFill>
                  <a:srgbClr val="000000"/>
                </a:solidFill>
              </a:rPr>
              <a:t>&amp; </a:t>
            </a:r>
            <a:r>
              <a:rPr lang="en-US" sz="1600" dirty="0">
                <a:solidFill>
                  <a:srgbClr val="000000"/>
                </a:solidFill>
              </a:rPr>
              <a:t>family members</a:t>
            </a:r>
            <a:r>
              <a:rPr lang="en-US" sz="1600" dirty="0" smtClean="0">
                <a:solidFill>
                  <a:srgbClr val="000000"/>
                </a:solidFill>
              </a:rPr>
              <a:t>,</a:t>
            </a:r>
          </a:p>
          <a:p>
            <a:pPr marL="1085850" lvl="2" indent="-171450">
              <a:buFont typeface="Arial" panose="020B0604020202020204" pitchFamily="34" charset="0"/>
              <a:buChar char="•"/>
            </a:pPr>
            <a:r>
              <a:rPr lang="en-US" sz="1600" dirty="0" smtClean="0">
                <a:solidFill>
                  <a:srgbClr val="000000"/>
                </a:solidFill>
              </a:rPr>
              <a:t>engaged </a:t>
            </a:r>
            <a:r>
              <a:rPr lang="en-US" sz="1600" dirty="0">
                <a:solidFill>
                  <a:srgbClr val="000000"/>
                </a:solidFill>
              </a:rPr>
              <a:t>as meaningful partners </a:t>
            </a:r>
            <a:r>
              <a:rPr lang="en-US" sz="1600" dirty="0" smtClean="0">
                <a:solidFill>
                  <a:srgbClr val="000000"/>
                </a:solidFill>
              </a:rPr>
              <a:t>in ed. of child</a:t>
            </a:r>
          </a:p>
          <a:p>
            <a:pPr marL="171450" indent="-171450">
              <a:buFont typeface="Arial" panose="020B0604020202020204" pitchFamily="34" charset="0"/>
              <a:buChar char="•"/>
            </a:pPr>
            <a:r>
              <a:rPr lang="en-US" sz="1600" dirty="0" smtClean="0">
                <a:solidFill>
                  <a:srgbClr val="000000"/>
                </a:solidFill>
                <a:ea typeface="Times New Roman"/>
              </a:rPr>
              <a:t>Evident when:</a:t>
            </a:r>
            <a:endParaRPr lang="en-US" sz="1600" dirty="0">
              <a:solidFill>
                <a:srgbClr val="000000"/>
              </a:solidFill>
              <a:ea typeface="Times New Roman"/>
            </a:endParaRPr>
          </a:p>
          <a:p>
            <a:pPr marL="628650" lvl="1" indent="-171450">
              <a:buFont typeface="Arial" panose="020B0604020202020204" pitchFamily="34" charset="0"/>
              <a:buChar char="•"/>
            </a:pPr>
            <a:r>
              <a:rPr lang="en-US" sz="1600" dirty="0" smtClean="0">
                <a:ea typeface="Times New Roman"/>
              </a:rPr>
              <a:t>Parents /Families</a:t>
            </a:r>
          </a:p>
          <a:p>
            <a:pPr marL="1085850" lvl="2" indent="-171450">
              <a:buFont typeface="Arial" panose="020B0604020202020204" pitchFamily="34" charset="0"/>
              <a:buChar char="•"/>
            </a:pPr>
            <a:r>
              <a:rPr lang="en-US" sz="1600" dirty="0" smtClean="0">
                <a:ea typeface="Times New Roman"/>
              </a:rPr>
              <a:t>Understand rights</a:t>
            </a:r>
          </a:p>
          <a:p>
            <a:pPr marL="1085850" lvl="2" indent="-171450">
              <a:buFont typeface="Arial" panose="020B0604020202020204" pitchFamily="34" charset="0"/>
              <a:buChar char="•"/>
            </a:pPr>
            <a:r>
              <a:rPr lang="en-US" sz="1600" dirty="0" smtClean="0">
                <a:ea typeface="Times New Roman"/>
              </a:rPr>
              <a:t>Participate in dev of IEP</a:t>
            </a:r>
          </a:p>
          <a:p>
            <a:pPr marL="1085850" lvl="2" indent="-171450">
              <a:buFont typeface="Arial" panose="020B0604020202020204" pitchFamily="34" charset="0"/>
              <a:buChar char="•"/>
            </a:pPr>
            <a:r>
              <a:rPr lang="en-US" sz="1600" dirty="0" smtClean="0">
                <a:ea typeface="Times New Roman"/>
              </a:rPr>
              <a:t>Feel welcome in school</a:t>
            </a:r>
          </a:p>
          <a:p>
            <a:pPr marL="1085850" lvl="2" indent="-171450">
              <a:buFont typeface="Arial" panose="020B0604020202020204" pitchFamily="34" charset="0"/>
              <a:buChar char="•"/>
            </a:pPr>
            <a:r>
              <a:rPr lang="en-US" sz="1600" dirty="0" smtClean="0"/>
              <a:t>Understand </a:t>
            </a:r>
            <a:r>
              <a:rPr lang="en-US" sz="1600" dirty="0"/>
              <a:t>what their child </a:t>
            </a:r>
            <a:endParaRPr lang="en-US" sz="1600" dirty="0" smtClean="0"/>
          </a:p>
          <a:p>
            <a:pPr marL="1543050" lvl="3" indent="-171450">
              <a:buFont typeface="Arial" panose="020B0604020202020204" pitchFamily="34" charset="0"/>
              <a:buChar char="•"/>
            </a:pPr>
            <a:r>
              <a:rPr lang="en-US" sz="1600" dirty="0" smtClean="0"/>
              <a:t>expected </a:t>
            </a:r>
            <a:r>
              <a:rPr lang="en-US" sz="1600" dirty="0"/>
              <a:t>to know </a:t>
            </a:r>
            <a:r>
              <a:rPr lang="en-US" sz="1600" dirty="0" smtClean="0"/>
              <a:t>&amp; be </a:t>
            </a:r>
            <a:r>
              <a:rPr lang="en-US" sz="1600" dirty="0"/>
              <a:t>able to do to progress toward </a:t>
            </a:r>
            <a:r>
              <a:rPr lang="en-US" sz="1600" dirty="0" smtClean="0"/>
              <a:t> </a:t>
            </a:r>
            <a:r>
              <a:rPr lang="en-US" sz="1600" dirty="0"/>
              <a:t>State learning standards. </a:t>
            </a:r>
            <a:endParaRPr lang="en-US" sz="1600" dirty="0" smtClean="0"/>
          </a:p>
          <a:p>
            <a:pPr marL="171450" indent="-171450">
              <a:buFont typeface="Arial" panose="020B0604020202020204" pitchFamily="34" charset="0"/>
              <a:buChar char="•"/>
            </a:pPr>
            <a:endParaRPr lang="en-US" sz="1600" dirty="0" smtClean="0"/>
          </a:p>
          <a:p>
            <a:pPr marL="171450" indent="-171450">
              <a:buFont typeface="Arial" panose="020B0604020202020204" pitchFamily="34" charset="0"/>
              <a:buChar char="•"/>
            </a:pPr>
            <a:r>
              <a:rPr lang="en-US" sz="1600" dirty="0" smtClean="0"/>
              <a:t>June 2014- resources for parents</a:t>
            </a:r>
          </a:p>
          <a:p>
            <a:pPr marL="628650" lvl="1" indent="-171450">
              <a:buFont typeface="Arial" panose="020B0604020202020204" pitchFamily="34" charset="0"/>
              <a:buChar char="•"/>
            </a:pPr>
            <a:r>
              <a:rPr lang="en-US" sz="1600" dirty="0" smtClean="0"/>
              <a:t>In resource section of ppt. </a:t>
            </a:r>
          </a:p>
          <a:p>
            <a:pPr marL="1085850" lvl="2" indent="-171450">
              <a:buFont typeface="Arial" panose="020B0604020202020204" pitchFamily="34" charset="0"/>
              <a:buChar char="•"/>
            </a:pPr>
            <a:r>
              <a:rPr lang="en-US" sz="1600" dirty="0" smtClean="0"/>
              <a:t>Info about standards</a:t>
            </a:r>
          </a:p>
          <a:p>
            <a:pPr marL="1085850" lvl="2" indent="-171450">
              <a:buFont typeface="Arial" panose="020B0604020202020204" pitchFamily="34" charset="0"/>
              <a:buChar char="•"/>
            </a:pPr>
            <a:r>
              <a:rPr lang="en-US" sz="1600" dirty="0" smtClean="0"/>
              <a:t>Questions parents may want to ask when meeting with teacher/CSE</a:t>
            </a:r>
            <a:endParaRPr lang="en-US" sz="1600" dirty="0"/>
          </a:p>
          <a:p>
            <a:pPr marL="1085850" lvl="2" indent="-171450">
              <a:buFont typeface="Arial" panose="020B0604020202020204" pitchFamily="34" charset="0"/>
              <a:buChar char="•"/>
            </a:pPr>
            <a:endParaRPr lang="en-US" dirty="0" smtClean="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D3984855-A856-4CA4-8875-6B21ECE7400C}" type="slidenum">
              <a:rPr lang="en-US" smtClean="0"/>
              <a:pPr>
                <a:defRPr/>
              </a:pPr>
              <a:t>9</a:t>
            </a:fld>
            <a:endParaRPr lang="en-US" dirty="0"/>
          </a:p>
        </p:txBody>
      </p:sp>
    </p:spTree>
    <p:extLst>
      <p:ext uri="{BB962C8B-B14F-4D97-AF65-F5344CB8AC3E}">
        <p14:creationId xmlns:p14="http://schemas.microsoft.com/office/powerpoint/2010/main" val="46783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390ADD7-9F32-4EB9-84AA-9E9B33E35AD1}" type="slidenum">
              <a:rPr lang="en-US"/>
              <a:pPr>
                <a:defRPr/>
              </a:pPr>
              <a:t>‹#›</a:t>
            </a:fld>
            <a:endParaRPr lang="en-US" dirty="0"/>
          </a:p>
        </p:txBody>
      </p:sp>
    </p:spTree>
    <p:extLst>
      <p:ext uri="{BB962C8B-B14F-4D97-AF65-F5344CB8AC3E}">
        <p14:creationId xmlns:p14="http://schemas.microsoft.com/office/powerpoint/2010/main" val="165218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FA67C9-3EDE-4FF8-9302-203827F04917}" type="slidenum">
              <a:rPr lang="en-US"/>
              <a:pPr>
                <a:defRPr/>
              </a:pPr>
              <a:t>‹#›</a:t>
            </a:fld>
            <a:endParaRPr lang="en-US" dirty="0"/>
          </a:p>
        </p:txBody>
      </p:sp>
    </p:spTree>
    <p:extLst>
      <p:ext uri="{BB962C8B-B14F-4D97-AF65-F5344CB8AC3E}">
        <p14:creationId xmlns:p14="http://schemas.microsoft.com/office/powerpoint/2010/main" val="379941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2B843DE-BB30-46A3-B5B8-30F891A09AEB}" type="slidenum">
              <a:rPr lang="en-US"/>
              <a:pPr>
                <a:defRPr/>
              </a:pPr>
              <a:t>‹#›</a:t>
            </a:fld>
            <a:endParaRPr lang="en-US" dirty="0"/>
          </a:p>
        </p:txBody>
      </p:sp>
    </p:spTree>
    <p:extLst>
      <p:ext uri="{BB962C8B-B14F-4D97-AF65-F5344CB8AC3E}">
        <p14:creationId xmlns:p14="http://schemas.microsoft.com/office/powerpoint/2010/main" val="233168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11046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1704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44175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54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54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2940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4544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0063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172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343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761E529-F215-4ACC-B6B9-B4E00885EECD}" type="slidenum">
              <a:rPr lang="en-US"/>
              <a:pPr>
                <a:defRPr/>
              </a:pPr>
              <a:t>‹#›</a:t>
            </a:fld>
            <a:endParaRPr lang="en-US" dirty="0"/>
          </a:p>
        </p:txBody>
      </p:sp>
    </p:spTree>
    <p:extLst>
      <p:ext uri="{BB962C8B-B14F-4D97-AF65-F5344CB8AC3E}">
        <p14:creationId xmlns:p14="http://schemas.microsoft.com/office/powerpoint/2010/main" val="1189219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3172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0155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6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2059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A43D5D7-3C87-4FBF-82D1-924287814008}" type="slidenum">
              <a:rPr lang="en-US"/>
              <a:pPr>
                <a:defRPr/>
              </a:pPr>
              <a:t>‹#›</a:t>
            </a:fld>
            <a:endParaRPr lang="en-US" dirty="0"/>
          </a:p>
        </p:txBody>
      </p:sp>
    </p:spTree>
    <p:extLst>
      <p:ext uri="{BB962C8B-B14F-4D97-AF65-F5344CB8AC3E}">
        <p14:creationId xmlns:p14="http://schemas.microsoft.com/office/powerpoint/2010/main" val="215368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FE93F25-9C27-4F73-BF33-97B3C23489E4}" type="slidenum">
              <a:rPr lang="en-US"/>
              <a:pPr>
                <a:defRPr/>
              </a:pPr>
              <a:t>‹#›</a:t>
            </a:fld>
            <a:endParaRPr lang="en-US" dirty="0"/>
          </a:p>
        </p:txBody>
      </p:sp>
    </p:spTree>
    <p:extLst>
      <p:ext uri="{BB962C8B-B14F-4D97-AF65-F5344CB8AC3E}">
        <p14:creationId xmlns:p14="http://schemas.microsoft.com/office/powerpoint/2010/main" val="40138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0639D6D-A042-4714-8E31-BF53329488C9}" type="slidenum">
              <a:rPr lang="en-US"/>
              <a:pPr>
                <a:defRPr/>
              </a:pPr>
              <a:t>‹#›</a:t>
            </a:fld>
            <a:endParaRPr lang="en-US" dirty="0"/>
          </a:p>
        </p:txBody>
      </p:sp>
    </p:spTree>
    <p:extLst>
      <p:ext uri="{BB962C8B-B14F-4D97-AF65-F5344CB8AC3E}">
        <p14:creationId xmlns:p14="http://schemas.microsoft.com/office/powerpoint/2010/main" val="342163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509576B-3731-4D7E-A3CE-44DB3E56A9A7}" type="slidenum">
              <a:rPr lang="en-US"/>
              <a:pPr>
                <a:defRPr/>
              </a:pPr>
              <a:t>‹#›</a:t>
            </a:fld>
            <a:endParaRPr lang="en-US" dirty="0"/>
          </a:p>
        </p:txBody>
      </p:sp>
    </p:spTree>
    <p:extLst>
      <p:ext uri="{BB962C8B-B14F-4D97-AF65-F5344CB8AC3E}">
        <p14:creationId xmlns:p14="http://schemas.microsoft.com/office/powerpoint/2010/main" val="15753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D6D23F4-E3CC-4666-9CE7-EFEC9F678844}" type="slidenum">
              <a:rPr lang="en-US"/>
              <a:pPr>
                <a:defRPr/>
              </a:pPr>
              <a:t>‹#›</a:t>
            </a:fld>
            <a:endParaRPr lang="en-US" dirty="0"/>
          </a:p>
        </p:txBody>
      </p:sp>
    </p:spTree>
    <p:extLst>
      <p:ext uri="{BB962C8B-B14F-4D97-AF65-F5344CB8AC3E}">
        <p14:creationId xmlns:p14="http://schemas.microsoft.com/office/powerpoint/2010/main" val="285743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625500-C6DC-4270-A88B-6D8775C877B0}" type="slidenum">
              <a:rPr lang="en-US"/>
              <a:pPr>
                <a:defRPr/>
              </a:pPr>
              <a:t>‹#›</a:t>
            </a:fld>
            <a:endParaRPr lang="en-US" dirty="0"/>
          </a:p>
        </p:txBody>
      </p:sp>
    </p:spTree>
    <p:extLst>
      <p:ext uri="{BB962C8B-B14F-4D97-AF65-F5344CB8AC3E}">
        <p14:creationId xmlns:p14="http://schemas.microsoft.com/office/powerpoint/2010/main" val="262296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F554A2C-4AA2-4EDA-B0CD-2CA1C1A13EE8}" type="slidenum">
              <a:rPr lang="en-US"/>
              <a:pPr>
                <a:defRPr/>
              </a:pPr>
              <a:t>‹#›</a:t>
            </a:fld>
            <a:endParaRPr lang="en-US" dirty="0"/>
          </a:p>
        </p:txBody>
      </p:sp>
    </p:spTree>
    <p:extLst>
      <p:ext uri="{BB962C8B-B14F-4D97-AF65-F5344CB8AC3E}">
        <p14:creationId xmlns:p14="http://schemas.microsoft.com/office/powerpoint/2010/main" val="325487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585AB0D-8D0E-48A0-B84D-8BDF4974DD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1039" descr="title_slide_images_lore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319713"/>
            <a:ext cx="91440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lnSpc>
                <a:spcPct val="70000"/>
              </a:lnSpc>
              <a:spcBef>
                <a:spcPts val="0"/>
              </a:spcBef>
              <a:spcAft>
                <a:spcPts val="0"/>
              </a:spcAft>
              <a:defRPr/>
            </a:pPr>
            <a:r>
              <a:rPr lang="en-US" sz="1300" dirty="0">
                <a:solidFill>
                  <a:srgbClr val="A69372"/>
                </a:solidFill>
                <a:cs typeface="Rockwell"/>
              </a:rPr>
              <a:t>www.engageNY.org</a:t>
            </a:r>
          </a:p>
        </p:txBody>
      </p:sp>
      <p:pic>
        <p:nvPicPr>
          <p:cNvPr id="13316" name="Picture 17" descr="engageny_logo_rgb_final.png"/>
          <p:cNvPicPr>
            <a:picLocks noChangeAspect="1"/>
          </p:cNvPicPr>
          <p:nvPr/>
        </p:nvPicPr>
        <p:blipFill>
          <a:blip r:embed="rId14">
            <a:extLst>
              <a:ext uri="{28A0092B-C50C-407E-A947-70E740481C1C}">
                <a14:useLocalDpi xmlns:a14="http://schemas.microsoft.com/office/drawing/2010/main" val="0"/>
              </a:ext>
            </a:extLst>
          </a:blip>
          <a:srcRect l="18173" t="29816" r="16859" b="34444"/>
          <a:stretch>
            <a:fillRect/>
          </a:stretch>
        </p:blipFill>
        <p:spPr bwMode="auto">
          <a:xfrm>
            <a:off x="3495675" y="490538"/>
            <a:ext cx="216535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8" name="Text Placeholder 2"/>
          <p:cNvSpPr>
            <a:spLocks noGrp="1"/>
          </p:cNvSpPr>
          <p:nvPr>
            <p:ph type="body" idx="1"/>
          </p:nvPr>
        </p:nvSpPr>
        <p:spPr bwMode="auto">
          <a:xfrm>
            <a:off x="457200" y="14954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defTabSz="457200" rtl="0" eaLnBrk="0" fontAlgn="base" hangingPunct="0">
        <a:spcBef>
          <a:spcPct val="0"/>
        </a:spcBef>
        <a:spcAft>
          <a:spcPct val="0"/>
        </a:spcAft>
        <a:defRPr sz="3200">
          <a:solidFill>
            <a:srgbClr val="A69372"/>
          </a:solidFill>
          <a:latin typeface="+mj-lt"/>
          <a:ea typeface="MS PGothic" pitchFamily="34" charset="-128"/>
          <a:cs typeface="+mj-cs"/>
        </a:defRPr>
      </a:lvl1pPr>
      <a:lvl2pPr algn="ctr" defTabSz="457200" rtl="0" eaLnBrk="0" fontAlgn="base" hangingPunct="0">
        <a:spcBef>
          <a:spcPct val="0"/>
        </a:spcBef>
        <a:spcAft>
          <a:spcPct val="0"/>
        </a:spcAft>
        <a:defRPr sz="3200">
          <a:solidFill>
            <a:srgbClr val="A69372"/>
          </a:solidFill>
          <a:latin typeface="Rockwell" pitchFamily="18" charset="0"/>
          <a:ea typeface="MS PGothic" pitchFamily="34" charset="-128"/>
        </a:defRPr>
      </a:lvl2pPr>
      <a:lvl3pPr algn="ctr" defTabSz="457200" rtl="0" eaLnBrk="0" fontAlgn="base" hangingPunct="0">
        <a:spcBef>
          <a:spcPct val="0"/>
        </a:spcBef>
        <a:spcAft>
          <a:spcPct val="0"/>
        </a:spcAft>
        <a:defRPr sz="3200">
          <a:solidFill>
            <a:srgbClr val="A69372"/>
          </a:solidFill>
          <a:latin typeface="Rockwell" pitchFamily="18" charset="0"/>
          <a:ea typeface="MS PGothic" pitchFamily="34" charset="-128"/>
        </a:defRPr>
      </a:lvl3pPr>
      <a:lvl4pPr algn="ctr" defTabSz="457200" rtl="0" eaLnBrk="0" fontAlgn="base" hangingPunct="0">
        <a:spcBef>
          <a:spcPct val="0"/>
        </a:spcBef>
        <a:spcAft>
          <a:spcPct val="0"/>
        </a:spcAft>
        <a:defRPr sz="3200">
          <a:solidFill>
            <a:srgbClr val="A69372"/>
          </a:solidFill>
          <a:latin typeface="Rockwell" pitchFamily="18" charset="0"/>
          <a:ea typeface="MS PGothic" pitchFamily="34" charset="-128"/>
        </a:defRPr>
      </a:lvl4pPr>
      <a:lvl5pPr algn="ctr" defTabSz="457200" rtl="0" eaLnBrk="0" fontAlgn="base" hangingPunct="0">
        <a:spcBef>
          <a:spcPct val="0"/>
        </a:spcBef>
        <a:spcAft>
          <a:spcPct val="0"/>
        </a:spcAft>
        <a:defRPr sz="3200">
          <a:solidFill>
            <a:srgbClr val="A69372"/>
          </a:solidFill>
          <a:latin typeface="Rockwell" pitchFamily="18" charset="0"/>
          <a:ea typeface="MS PGothic" pitchFamily="34" charset="-128"/>
        </a:defRPr>
      </a:lvl5pPr>
      <a:lvl6pPr marL="457200" algn="ctr" defTabSz="457200" rtl="0" fontAlgn="base">
        <a:spcBef>
          <a:spcPct val="0"/>
        </a:spcBef>
        <a:spcAft>
          <a:spcPct val="0"/>
        </a:spcAft>
        <a:defRPr sz="3200">
          <a:solidFill>
            <a:srgbClr val="A69372"/>
          </a:solidFill>
          <a:latin typeface="Rockwell" pitchFamily="18" charset="0"/>
          <a:ea typeface="ＭＳ Ｐゴシック" pitchFamily="34" charset="-128"/>
        </a:defRPr>
      </a:lvl6pPr>
      <a:lvl7pPr marL="914400" algn="ctr" defTabSz="457200" rtl="0" fontAlgn="base">
        <a:spcBef>
          <a:spcPct val="0"/>
        </a:spcBef>
        <a:spcAft>
          <a:spcPct val="0"/>
        </a:spcAft>
        <a:defRPr sz="3200">
          <a:solidFill>
            <a:srgbClr val="A69372"/>
          </a:solidFill>
          <a:latin typeface="Rockwell" pitchFamily="18" charset="0"/>
          <a:ea typeface="ＭＳ Ｐゴシック" pitchFamily="34" charset="-128"/>
        </a:defRPr>
      </a:lvl7pPr>
      <a:lvl8pPr marL="1371600" algn="ctr" defTabSz="457200" rtl="0" fontAlgn="base">
        <a:spcBef>
          <a:spcPct val="0"/>
        </a:spcBef>
        <a:spcAft>
          <a:spcPct val="0"/>
        </a:spcAft>
        <a:defRPr sz="3200">
          <a:solidFill>
            <a:srgbClr val="A69372"/>
          </a:solidFill>
          <a:latin typeface="Rockwell" pitchFamily="18" charset="0"/>
          <a:ea typeface="ＭＳ Ｐゴシック" pitchFamily="34" charset="-128"/>
        </a:defRPr>
      </a:lvl8pPr>
      <a:lvl9pPr marL="1828800" algn="ctr" defTabSz="457200" rtl="0" fontAlgn="base">
        <a:spcBef>
          <a:spcPct val="0"/>
        </a:spcBef>
        <a:spcAft>
          <a:spcPct val="0"/>
        </a:spcAft>
        <a:defRPr sz="3200">
          <a:solidFill>
            <a:srgbClr val="A69372"/>
          </a:solidFill>
          <a:latin typeface="Rockwell" pitchFamily="18"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a:solidFill>
            <a:srgbClr val="0A2D6B"/>
          </a:solidFill>
          <a:latin typeface="+mn-lt"/>
          <a:ea typeface="MS PGothic" pitchFamily="34" charset="-128"/>
          <a:cs typeface="MS PGothic" pitchFamily="34" charset="-128"/>
        </a:defRPr>
      </a:lvl1pPr>
      <a:lvl2pPr marL="458788" indent="-177800" algn="l" defTabSz="458788" rtl="0" eaLnBrk="0" fontAlgn="base" hangingPunct="0">
        <a:spcBef>
          <a:spcPts val="600"/>
        </a:spcBef>
        <a:spcAft>
          <a:spcPct val="0"/>
        </a:spcAft>
        <a:buFont typeface="Arial" pitchFamily="34" charset="0"/>
        <a:buChar char="•"/>
        <a:defRPr sz="2800">
          <a:solidFill>
            <a:srgbClr val="404040"/>
          </a:solidFill>
          <a:latin typeface="Arial" pitchFamily="34" charset="0"/>
          <a:ea typeface="MS PGothic" pitchFamily="34" charset="-128"/>
          <a:cs typeface="Arial" pitchFamily="34" charset="0"/>
        </a:defRPr>
      </a:lvl2pPr>
      <a:lvl3pPr marL="739775" indent="-166688" algn="l" defTabSz="457200" rtl="0" eaLnBrk="0" fontAlgn="base" hangingPunct="0">
        <a:spcBef>
          <a:spcPct val="20000"/>
        </a:spcBef>
        <a:spcAft>
          <a:spcPct val="0"/>
        </a:spcAft>
        <a:buFont typeface="Arial" pitchFamily="34" charset="0"/>
        <a:buChar char="•"/>
        <a:defRPr sz="1600">
          <a:solidFill>
            <a:srgbClr val="7F7F7F"/>
          </a:solidFill>
          <a:latin typeface="Arial" pitchFamily="34" charset="0"/>
          <a:ea typeface="MS PGothic" pitchFamily="34" charset="-128"/>
          <a:cs typeface="Arial" pitchFamily="34" charset="0"/>
        </a:defRPr>
      </a:lvl3pPr>
      <a:lvl4pPr marL="1030288" indent="-176213" algn="l" defTabSz="457200" rtl="0" eaLnBrk="0" fontAlgn="base" hangingPunct="0">
        <a:spcBef>
          <a:spcPct val="20000"/>
        </a:spcBef>
        <a:spcAft>
          <a:spcPct val="0"/>
        </a:spcAft>
        <a:buFont typeface="Arial" pitchFamily="34" charset="0"/>
        <a:buChar char="–"/>
        <a:defRPr sz="1300">
          <a:solidFill>
            <a:srgbClr val="6F0000"/>
          </a:solidFill>
          <a:latin typeface="Arial" pitchFamily="34" charset="0"/>
          <a:ea typeface="MS PGothic" pitchFamily="34" charset="-128"/>
          <a:cs typeface="Arial" pitchFamily="34" charset="0"/>
        </a:defRPr>
      </a:lvl4pPr>
      <a:lvl5pPr marL="1828800" algn="l" defTabSz="457200" rtl="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cs typeface="Arial" pitchFamily="34" charset="0"/>
        </a:defRPr>
      </a:lvl5pPr>
      <a:lvl6pPr marL="2286000" algn="l" defTabSz="457200" rtl="0" fontAlgn="base">
        <a:spcBef>
          <a:spcPct val="20000"/>
        </a:spcBef>
        <a:spcAft>
          <a:spcPct val="0"/>
        </a:spcAft>
        <a:buFont typeface="Arial" pitchFamily="34" charset="0"/>
        <a:buChar char="»"/>
        <a:defRPr sz="2000">
          <a:solidFill>
            <a:schemeClr val="tx1"/>
          </a:solidFill>
          <a:latin typeface="Calibri" pitchFamily="34" charset="0"/>
          <a:ea typeface="+mn-ea"/>
          <a:cs typeface="Arial" pitchFamily="34" charset="0"/>
        </a:defRPr>
      </a:lvl6pPr>
      <a:lvl7pPr marL="2743200" algn="l" defTabSz="457200" rtl="0" fontAlgn="base">
        <a:spcBef>
          <a:spcPct val="20000"/>
        </a:spcBef>
        <a:spcAft>
          <a:spcPct val="0"/>
        </a:spcAft>
        <a:buFont typeface="Arial" pitchFamily="34" charset="0"/>
        <a:buChar char="»"/>
        <a:defRPr sz="2000">
          <a:solidFill>
            <a:schemeClr val="tx1"/>
          </a:solidFill>
          <a:latin typeface="Calibri" pitchFamily="34" charset="0"/>
          <a:ea typeface="+mn-ea"/>
          <a:cs typeface="Arial" pitchFamily="34" charset="0"/>
        </a:defRPr>
      </a:lvl7pPr>
      <a:lvl8pPr marL="3200400" algn="l" defTabSz="457200" rtl="0" fontAlgn="base">
        <a:spcBef>
          <a:spcPct val="20000"/>
        </a:spcBef>
        <a:spcAft>
          <a:spcPct val="0"/>
        </a:spcAft>
        <a:buFont typeface="Arial" pitchFamily="34" charset="0"/>
        <a:buChar char="»"/>
        <a:defRPr sz="2000">
          <a:solidFill>
            <a:schemeClr val="tx1"/>
          </a:solidFill>
          <a:latin typeface="Calibri" pitchFamily="34" charset="0"/>
          <a:ea typeface="+mn-ea"/>
          <a:cs typeface="Arial" pitchFamily="34" charset="0"/>
        </a:defRPr>
      </a:lvl8pPr>
      <a:lvl9pPr marL="3657600" algn="l" defTabSz="457200" rtl="0" fontAlgn="base">
        <a:spcBef>
          <a:spcPct val="20000"/>
        </a:spcBef>
        <a:spcAft>
          <a:spcPct val="0"/>
        </a:spcAft>
        <a:buFont typeface="Arial" pitchFamily="34" charset="0"/>
        <a:buChar char="»"/>
        <a:defRPr sz="2000">
          <a:solidFill>
            <a:schemeClr val="tx1"/>
          </a:solidFill>
          <a:latin typeface="Calibri"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s://transitionresponse.com/wp-content/uploads/2011/11/2011-11-14-Promoting-Student-Self-Determination.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ou.edu/education/centers-and-partnerships/zarrow/self-determination-assessment-tools/air-self-determination-assessment.htm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p12.nysed.gov/specialed/parentpubs.htm" TargetMode="External"/><Relationship Id="rId3" Type="http://schemas.openxmlformats.org/officeDocument/2006/relationships/hyperlink" Target="http://www.p12.nysed.gov/specialed/techassist/parentcenters.htm" TargetMode="External"/><Relationship Id="rId7" Type="http://schemas.openxmlformats.org/officeDocument/2006/relationships/hyperlink" Target="http://www.p12.nysed.gov/specialed/techassist/mediation.ht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p12.nysed.gov/specialed/dueprocess/iep-facilitation/IEPFacilitation.html" TargetMode="External"/><Relationship Id="rId5" Type="http://schemas.openxmlformats.org/officeDocument/2006/relationships/hyperlink" Target="http://www.p12.nysed.gov/specialed/techassist/ecdc/home.html" TargetMode="External"/><Relationship Id="rId4" Type="http://schemas.openxmlformats.org/officeDocument/2006/relationships/hyperlink" Target="http://www.parentcenterhub.org/find-your-center/"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p12.nysed.gov/specialed/aim/home.html" TargetMode="External"/><Relationship Id="rId3" Type="http://schemas.openxmlformats.org/officeDocument/2006/relationships/hyperlink" Target="http://www.nycteachingfellows.org/mypersonalinfo/downloads/June%202002%20Guidebook.pdf" TargetMode="External"/><Relationship Id="rId7" Type="http://schemas.openxmlformats.org/officeDocument/2006/relationships/hyperlink" Target="http://www.p12.nysed.gov/specialed/spp/Walkthroughtool-LAPSelfReview.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p12.nysed.gov/specialed/techassist/QIcover.htm" TargetMode="External"/><Relationship Id="rId5" Type="http://schemas.openxmlformats.org/officeDocument/2006/relationships/hyperlink" Target="http://www.p12.nysed.gov/specialed/commoncore/guidance-commoncore-template.htm" TargetMode="External"/><Relationship Id="rId4" Type="http://schemas.openxmlformats.org/officeDocument/2006/relationships/hyperlink" Target="http://www.p12.nysed.gov/specialed/commoncore/roleofCSE-614.htm"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nysrti.org/page/past-webinars/" TargetMode="External"/><Relationship Id="rId3" Type="http://schemas.openxmlformats.org/officeDocument/2006/relationships/hyperlink" Target="http://www.nysrti.org/" TargetMode="External"/><Relationship Id="rId7" Type="http://schemas.openxmlformats.org/officeDocument/2006/relationships/hyperlink" Target="http://randr.fpg.unc.ed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challengingbehavior.fmhi.usf.edu/do/pyramid_model.htm" TargetMode="External"/><Relationship Id="rId5" Type="http://schemas.openxmlformats.org/officeDocument/2006/relationships/hyperlink" Target="http://www.p12.nysed.gov/specialed/techassist/rsetasc/home.html" TargetMode="External"/><Relationship Id="rId4" Type="http://schemas.openxmlformats.org/officeDocument/2006/relationships/hyperlink" Target="http://nyspbis.org/"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2.ed.gov/policy/speced/guid/earlylearning/joint-statement-full-text.pdf" TargetMode="External"/><Relationship Id="rId3" Type="http://schemas.openxmlformats.org/officeDocument/2006/relationships/hyperlink" Target="http://www.p12.nysed.gov/specialed/publications/2015-memos/least-restrictive-environment-district-responsibilities.html" TargetMode="External"/><Relationship Id="rId7" Type="http://schemas.openxmlformats.org/officeDocument/2006/relationships/hyperlink" Target="http://www.p12.nysed.gov/specialed/publications/iepguidance.ht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tacommunities.org/community/view/id/1027" TargetMode="External"/><Relationship Id="rId5" Type="http://schemas.openxmlformats.org/officeDocument/2006/relationships/hyperlink" Target="http://www.p12.nysed.gov/specialed/publications/preschool/upk.htm" TargetMode="External"/><Relationship Id="rId4" Type="http://schemas.openxmlformats.org/officeDocument/2006/relationships/hyperlink" Target="http://www.p12.nysed.gov/specialed/publications/policy/schoolagecontinuum.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p12.nysed.gov/specialed/techassist/rsetasc/locations.htm" TargetMode="External"/><Relationship Id="rId7" Type="http://schemas.openxmlformats.org/officeDocument/2006/relationships/hyperlink" Target="http://www.acces.nysed.gov/vr/independent-living-center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acces.nysed.gov/vr/transition-and-youth-services" TargetMode="External"/><Relationship Id="rId5" Type="http://schemas.openxmlformats.org/officeDocument/2006/relationships/hyperlink" Target="http://www.transitionsource.org/login/index.cfm" TargetMode="External"/><Relationship Id="rId4" Type="http://schemas.openxmlformats.org/officeDocument/2006/relationships/hyperlink" Target="http://www.p12.nysed.gov/specialed/techassist/rsetasc/tslist.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solidFill>
                  <a:schemeClr val="tx1"/>
                </a:solidFill>
                <a:latin typeface="Algerian" panose="04020705040A02060702" pitchFamily="82" charset="0"/>
              </a:rPr>
              <a:t>Blueprint for Improved Results for Students with Disabilities</a:t>
            </a:r>
            <a:endParaRPr lang="en-US" sz="3600" dirty="0">
              <a:solidFill>
                <a:schemeClr val="tx1"/>
              </a:solidFill>
              <a:latin typeface="Algerian" panose="04020705040A02060702" pitchFamily="82" charset="0"/>
            </a:endParaRPr>
          </a:p>
        </p:txBody>
      </p:sp>
      <p:sp>
        <p:nvSpPr>
          <p:cNvPr id="3" name="Subtitle 2"/>
          <p:cNvSpPr>
            <a:spLocks noGrp="1"/>
          </p:cNvSpPr>
          <p:nvPr>
            <p:ph type="subTitle" idx="1"/>
          </p:nvPr>
        </p:nvSpPr>
        <p:spPr/>
        <p:txBody>
          <a:bodyPr/>
          <a:lstStyle/>
          <a:p>
            <a:r>
              <a:rPr lang="en-US" dirty="0" smtClean="0"/>
              <a:t>New York State Education Department</a:t>
            </a:r>
          </a:p>
          <a:p>
            <a:r>
              <a:rPr lang="en-US" dirty="0" smtClean="0"/>
              <a:t>Office of Special Education</a:t>
            </a:r>
          </a:p>
          <a:p>
            <a:r>
              <a:rPr lang="en-US" dirty="0" smtClean="0"/>
              <a:t>2016</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5316468"/>
            <a:ext cx="1752600" cy="118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7925" y="5316467"/>
            <a:ext cx="1616075" cy="118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316467"/>
            <a:ext cx="1371600" cy="118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28441"/>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chemeClr val="accent2">
              <a:lumMod val="20000"/>
              <a:lumOff val="80000"/>
            </a:schemeClr>
          </a:solidFill>
        </p:spPr>
        <p:txBody>
          <a:bodyPr/>
          <a:lstStyle/>
          <a:p>
            <a:r>
              <a:rPr lang="en-US" dirty="0" smtClean="0"/>
              <a:t>What the research tells us….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18245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10</a:t>
            </a:fld>
            <a:endParaRPr lang="en-US" dirty="0"/>
          </a:p>
        </p:txBody>
      </p:sp>
    </p:spTree>
    <p:extLst>
      <p:ext uri="{BB962C8B-B14F-4D97-AF65-F5344CB8AC3E}">
        <p14:creationId xmlns:p14="http://schemas.microsoft.com/office/powerpoint/2010/main" val="930639371"/>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smtClean="0"/>
              <a:t>Ask yourself….</a:t>
            </a:r>
            <a:endParaRPr lang="en-US" dirty="0"/>
          </a:p>
        </p:txBody>
      </p:sp>
      <p:sp>
        <p:nvSpPr>
          <p:cNvPr id="3" name="Content Placeholder 2"/>
          <p:cNvSpPr>
            <a:spLocks noGrp="1"/>
          </p:cNvSpPr>
          <p:nvPr>
            <p:ph idx="1"/>
          </p:nvPr>
        </p:nvSpPr>
        <p:spPr/>
        <p:txBody>
          <a:bodyPr/>
          <a:lstStyle/>
          <a:p>
            <a:r>
              <a:rPr lang="en-US" dirty="0" smtClean="0"/>
              <a:t>How does your school help parents understand the special education process?</a:t>
            </a:r>
          </a:p>
          <a:p>
            <a:r>
              <a:rPr lang="en-US" dirty="0" smtClean="0"/>
              <a:t>How are IEP meetings conducted?</a:t>
            </a:r>
          </a:p>
          <a:p>
            <a:pPr lvl="1"/>
            <a:r>
              <a:rPr lang="en-US" dirty="0" smtClean="0"/>
              <a:t>Are parents attending and meaningfully participating in IEP meetings?</a:t>
            </a:r>
          </a:p>
          <a:p>
            <a:pPr lvl="1"/>
            <a:r>
              <a:rPr lang="en-US" dirty="0" smtClean="0"/>
              <a:t>Are they given information on learning standards students are working toward?  </a:t>
            </a:r>
          </a:p>
          <a:p>
            <a:r>
              <a:rPr lang="en-US" dirty="0" smtClean="0"/>
              <a:t>How does the school help the parent to support the child’s learning at home?</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11</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81000"/>
            <a:ext cx="137795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336303"/>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smtClean="0"/>
              <a:t>What actions can you take …..</a:t>
            </a:r>
            <a:endParaRPr lang="en-US" dirty="0"/>
          </a:p>
        </p:txBody>
      </p:sp>
      <p:sp>
        <p:nvSpPr>
          <p:cNvPr id="3" name="Content Placeholder 2"/>
          <p:cNvSpPr>
            <a:spLocks noGrp="1"/>
          </p:cNvSpPr>
          <p:nvPr>
            <p:ph idx="1"/>
          </p:nvPr>
        </p:nvSpPr>
        <p:spPr/>
        <p:txBody>
          <a:bodyPr/>
          <a:lstStyle/>
          <a:p>
            <a:r>
              <a:rPr lang="en-US" sz="2400" dirty="0" smtClean="0"/>
              <a:t>Do not assume parents understand the IEP process. It is complicated.   If they do not understand it, they cannot meaningfully participate in it.  </a:t>
            </a:r>
          </a:p>
          <a:p>
            <a:pPr lvl="1"/>
            <a:r>
              <a:rPr lang="en-US" sz="2000" dirty="0" smtClean="0"/>
              <a:t>Empower parents with information.  It is their right.  </a:t>
            </a:r>
            <a:endParaRPr lang="en-US" sz="2400" dirty="0" smtClean="0"/>
          </a:p>
          <a:p>
            <a:r>
              <a:rPr lang="en-US" sz="2400" dirty="0" smtClean="0"/>
              <a:t>If you are chairing a CPSE or CSE meeting, learn and use meeting facilitation skills.</a:t>
            </a:r>
          </a:p>
          <a:p>
            <a:pPr marL="1200150" lvl="2" indent="-342900"/>
            <a:r>
              <a:rPr lang="en-US" sz="1800" dirty="0" smtClean="0"/>
              <a:t>Process is important!!!!!</a:t>
            </a:r>
            <a:endParaRPr lang="en-US" sz="1800" dirty="0"/>
          </a:p>
          <a:p>
            <a:pPr marL="400050"/>
            <a:r>
              <a:rPr lang="en-US" sz="2400" dirty="0" smtClean="0"/>
              <a:t>Keep meetings child-focused and always consider (which means discuss and document) the concerns of parents.</a:t>
            </a:r>
          </a:p>
          <a:p>
            <a:pPr marL="400050"/>
            <a:r>
              <a:rPr lang="en-US" sz="2400" dirty="0" smtClean="0"/>
              <a:t>Request assistance from the State and federal Parent Centers.  </a:t>
            </a:r>
            <a:endParaRPr lang="en-US" sz="2800" dirty="0"/>
          </a:p>
        </p:txBody>
      </p:sp>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12</a:t>
            </a:fld>
            <a:endParaRPr lang="en-US" dirty="0"/>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9373"/>
            <a:ext cx="1652587"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1591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lvl="0" algn="l"/>
            <a:r>
              <a:rPr lang="en-US" sz="2000" i="1" dirty="0" smtClean="0">
                <a:solidFill>
                  <a:schemeClr val="tx1"/>
                </a:solidFill>
              </a:rPr>
              <a:t>Teachers design, provide, and assess the effectiveness of </a:t>
            </a:r>
            <a:br>
              <a:rPr lang="en-US" sz="2000" i="1" dirty="0" smtClean="0">
                <a:solidFill>
                  <a:schemeClr val="tx1"/>
                </a:solidFill>
              </a:rPr>
            </a:br>
            <a:r>
              <a:rPr lang="en-US" sz="2000" i="1" dirty="0" smtClean="0">
                <a:solidFill>
                  <a:schemeClr val="tx1"/>
                </a:solidFill>
              </a:rPr>
              <a:t>specially designed instruction to provide students with</a:t>
            </a:r>
            <a:br>
              <a:rPr lang="en-US" sz="2000" i="1" dirty="0" smtClean="0">
                <a:solidFill>
                  <a:schemeClr val="tx1"/>
                </a:solidFill>
              </a:rPr>
            </a:br>
            <a:r>
              <a:rPr lang="en-US" sz="2000" i="1" dirty="0" smtClean="0">
                <a:solidFill>
                  <a:schemeClr val="tx1"/>
                </a:solidFill>
              </a:rPr>
              <a:t>disabilities with access to participate and progress in the </a:t>
            </a:r>
            <a:br>
              <a:rPr lang="en-US" sz="2000" i="1" dirty="0" smtClean="0">
                <a:solidFill>
                  <a:schemeClr val="tx1"/>
                </a:solidFill>
              </a:rPr>
            </a:br>
            <a:r>
              <a:rPr lang="en-US" sz="2000" i="1" dirty="0" smtClean="0">
                <a:solidFill>
                  <a:schemeClr val="tx1"/>
                </a:solidFill>
              </a:rPr>
              <a:t>general education curriculum.</a:t>
            </a:r>
            <a:endParaRPr lang="en-US" sz="5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74029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13</a:t>
            </a:fld>
            <a:endParaRPr lang="en-US" dirty="0"/>
          </a:p>
        </p:txBody>
      </p:sp>
      <p:pic>
        <p:nvPicPr>
          <p:cNvPr id="542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228600"/>
            <a:ext cx="22098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49976"/>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smtClean="0"/>
              <a:t>What the research tells us….</a:t>
            </a:r>
            <a:endParaRPr lang="en-US" dirty="0"/>
          </a:p>
        </p:txBody>
      </p:sp>
      <p:sp>
        <p:nvSpPr>
          <p:cNvPr id="3" name="Content Placeholder 2"/>
          <p:cNvSpPr>
            <a:spLocks noGrp="1"/>
          </p:cNvSpPr>
          <p:nvPr>
            <p:ph idx="1"/>
          </p:nvPr>
        </p:nvSpPr>
        <p:spPr/>
        <p:txBody>
          <a:bodyPr/>
          <a:lstStyle/>
          <a:p>
            <a:r>
              <a:rPr lang="en-US" dirty="0" smtClean="0"/>
              <a:t>Effective </a:t>
            </a:r>
            <a:r>
              <a:rPr lang="en-US" dirty="0"/>
              <a:t>teachers engage in extensive </a:t>
            </a:r>
            <a:r>
              <a:rPr lang="en-US" dirty="0" smtClean="0"/>
              <a:t>planning processes</a:t>
            </a:r>
          </a:p>
          <a:p>
            <a:pPr lvl="1"/>
            <a:r>
              <a:rPr lang="en-US" dirty="0" smtClean="0"/>
              <a:t>Instructional design and delivery</a:t>
            </a:r>
          </a:p>
          <a:p>
            <a:pPr lvl="1"/>
            <a:r>
              <a:rPr lang="en-US" dirty="0" smtClean="0"/>
              <a:t>Standards-based units and lessons</a:t>
            </a:r>
          </a:p>
          <a:p>
            <a:pPr lvl="1"/>
            <a:r>
              <a:rPr lang="en-US" dirty="0" smtClean="0"/>
              <a:t>Using high-impact teaching strategies</a:t>
            </a:r>
          </a:p>
          <a:p>
            <a:pPr lvl="1"/>
            <a:r>
              <a:rPr lang="en-US" dirty="0" smtClean="0"/>
              <a:t>Designing instruction to meet needs of all students</a:t>
            </a:r>
          </a:p>
          <a:p>
            <a:pPr lvl="1"/>
            <a:r>
              <a:rPr lang="en-US" dirty="0" smtClean="0"/>
              <a:t>Assessing student learning</a:t>
            </a:r>
          </a:p>
          <a:p>
            <a:pPr lvl="1"/>
            <a:endParaRPr lang="en-US" dirty="0"/>
          </a:p>
        </p:txBody>
      </p:sp>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14</a:t>
            </a:fld>
            <a:endParaRPr lang="en-US" dirty="0"/>
          </a:p>
        </p:txBody>
      </p:sp>
    </p:spTree>
    <p:extLst>
      <p:ext uri="{BB962C8B-B14F-4D97-AF65-F5344CB8AC3E}">
        <p14:creationId xmlns:p14="http://schemas.microsoft.com/office/powerpoint/2010/main" val="1600317158"/>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9474" name="Text Box 2"/>
          <p:cNvSpPr txBox="1">
            <a:spLocks noChangeArrowheads="1"/>
          </p:cNvSpPr>
          <p:nvPr/>
        </p:nvSpPr>
        <p:spPr bwMode="auto">
          <a:xfrm>
            <a:off x="1905000" y="1905000"/>
            <a:ext cx="1235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Times New Roman" pitchFamily="18" charset="0"/>
              </a:rPr>
              <a:t>Content</a:t>
            </a:r>
          </a:p>
        </p:txBody>
      </p:sp>
      <p:sp>
        <p:nvSpPr>
          <p:cNvPr id="489475" name="Text Box 3"/>
          <p:cNvSpPr txBox="1">
            <a:spLocks noChangeArrowheads="1"/>
          </p:cNvSpPr>
          <p:nvPr/>
        </p:nvSpPr>
        <p:spPr bwMode="auto">
          <a:xfrm rot="37856">
            <a:off x="4799013" y="2144713"/>
            <a:ext cx="143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Times New Roman" pitchFamily="18" charset="0"/>
              </a:rPr>
              <a:t>Materials</a:t>
            </a:r>
          </a:p>
        </p:txBody>
      </p:sp>
      <p:sp>
        <p:nvSpPr>
          <p:cNvPr id="489476" name="Text Box 4"/>
          <p:cNvSpPr txBox="1">
            <a:spLocks noChangeArrowheads="1"/>
          </p:cNvSpPr>
          <p:nvPr/>
        </p:nvSpPr>
        <p:spPr bwMode="auto">
          <a:xfrm rot="10382">
            <a:off x="2667000" y="38862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Times New Roman" pitchFamily="18" charset="0"/>
              </a:rPr>
              <a:t>Environment</a:t>
            </a:r>
          </a:p>
        </p:txBody>
      </p:sp>
      <p:sp>
        <p:nvSpPr>
          <p:cNvPr id="489477" name="Text Box 5"/>
          <p:cNvSpPr txBox="1">
            <a:spLocks noChangeArrowheads="1"/>
          </p:cNvSpPr>
          <p:nvPr/>
        </p:nvSpPr>
        <p:spPr bwMode="auto">
          <a:xfrm rot="-70252">
            <a:off x="914400" y="4572000"/>
            <a:ext cx="209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Times New Roman" pitchFamily="18" charset="0"/>
              </a:rPr>
              <a:t>How its taught</a:t>
            </a:r>
          </a:p>
        </p:txBody>
      </p:sp>
      <p:sp>
        <p:nvSpPr>
          <p:cNvPr id="489478" name="Text Box 6"/>
          <p:cNvSpPr txBox="1">
            <a:spLocks noChangeArrowheads="1"/>
          </p:cNvSpPr>
          <p:nvPr/>
        </p:nvSpPr>
        <p:spPr bwMode="auto">
          <a:xfrm rot="-14951">
            <a:off x="4419600" y="5562600"/>
            <a:ext cx="3306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Times New Roman" pitchFamily="18" charset="0"/>
              </a:rPr>
              <a:t>How learning is measured</a:t>
            </a:r>
          </a:p>
        </p:txBody>
      </p:sp>
      <p:sp>
        <p:nvSpPr>
          <p:cNvPr id="489479" name="Rectangle 7"/>
          <p:cNvSpPr>
            <a:spLocks noGrp="1" noChangeArrowheads="1"/>
          </p:cNvSpPr>
          <p:nvPr>
            <p:ph type="title" idx="4294967295"/>
          </p:nvPr>
        </p:nvSpPr>
        <p:spPr>
          <a:xfrm>
            <a:off x="517525" y="77788"/>
            <a:ext cx="8596313" cy="1693862"/>
          </a:xfrm>
        </p:spPr>
        <p:txBody>
          <a:bodyPr/>
          <a:lstStyle/>
          <a:p>
            <a:pPr eaLnBrk="1" hangingPunct="1"/>
            <a:r>
              <a:rPr lang="en-US" sz="2800" dirty="0" smtClean="0"/>
              <a:t>Access/participation/progress in the general education curriculum</a:t>
            </a:r>
            <a:r>
              <a:rPr lang="en-US" sz="4000" dirty="0" smtClean="0"/>
              <a:t>. </a:t>
            </a:r>
          </a:p>
        </p:txBody>
      </p:sp>
      <p:pic>
        <p:nvPicPr>
          <p:cNvPr id="15368" name="Picture 8" descr="BS0055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905000"/>
            <a:ext cx="1835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j02875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2438400"/>
            <a:ext cx="1176338"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descr="j02875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4821238"/>
            <a:ext cx="1308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descr="PE07677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000" y="2209800"/>
            <a:ext cx="1179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00" y="2286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8200" y="36576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000" y="51054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D6D23F4-E3CC-4666-9CE7-EFEC9F678844}" type="slidenum">
              <a:rPr lang="en-US" smtClean="0"/>
              <a:pPr>
                <a:defRPr/>
              </a:pPr>
              <a:t>15</a:t>
            </a:fld>
            <a:endParaRPr lang="en-US" dirty="0"/>
          </a:p>
        </p:txBody>
      </p:sp>
    </p:spTree>
    <p:extLst>
      <p:ext uri="{BB962C8B-B14F-4D97-AF65-F5344CB8AC3E}">
        <p14:creationId xmlns:p14="http://schemas.microsoft.com/office/powerpoint/2010/main" val="202126901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9479"/>
                                        </p:tgtEl>
                                        <p:attrNameLst>
                                          <p:attrName>style.visibility</p:attrName>
                                        </p:attrNameLst>
                                      </p:cBhvr>
                                      <p:to>
                                        <p:strVal val="visible"/>
                                      </p:to>
                                    </p:set>
                                    <p:anim calcmode="lin" valueType="num">
                                      <p:cBhvr additive="base">
                                        <p:cTn id="7" dur="500" fill="hold"/>
                                        <p:tgtEl>
                                          <p:spTgt spid="489479"/>
                                        </p:tgtEl>
                                        <p:attrNameLst>
                                          <p:attrName>ppt_x</p:attrName>
                                        </p:attrNameLst>
                                      </p:cBhvr>
                                      <p:tavLst>
                                        <p:tav tm="0">
                                          <p:val>
                                            <p:strVal val="0-#ppt_w/2"/>
                                          </p:val>
                                        </p:tav>
                                        <p:tav tm="100000">
                                          <p:val>
                                            <p:strVal val="#ppt_x"/>
                                          </p:val>
                                        </p:tav>
                                      </p:tavLst>
                                    </p:anim>
                                    <p:anim calcmode="lin" valueType="num">
                                      <p:cBhvr additive="base">
                                        <p:cTn id="8" dur="500" fill="hold"/>
                                        <p:tgtEl>
                                          <p:spTgt spid="4894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9474"/>
                                        </p:tgtEl>
                                        <p:attrNameLst>
                                          <p:attrName>style.visibility</p:attrName>
                                        </p:attrNameLst>
                                      </p:cBhvr>
                                      <p:to>
                                        <p:strVal val="visible"/>
                                      </p:to>
                                    </p:set>
                                    <p:anim calcmode="lin" valueType="num">
                                      <p:cBhvr additive="base">
                                        <p:cTn id="13" dur="500" fill="hold"/>
                                        <p:tgtEl>
                                          <p:spTgt spid="489474"/>
                                        </p:tgtEl>
                                        <p:attrNameLst>
                                          <p:attrName>ppt_x</p:attrName>
                                        </p:attrNameLst>
                                      </p:cBhvr>
                                      <p:tavLst>
                                        <p:tav tm="0">
                                          <p:val>
                                            <p:strVal val="0-#ppt_w/2"/>
                                          </p:val>
                                        </p:tav>
                                        <p:tav tm="100000">
                                          <p:val>
                                            <p:strVal val="#ppt_x"/>
                                          </p:val>
                                        </p:tav>
                                      </p:tavLst>
                                    </p:anim>
                                    <p:anim calcmode="lin" valueType="num">
                                      <p:cBhvr additive="base">
                                        <p:cTn id="14" dur="500" fill="hold"/>
                                        <p:tgtEl>
                                          <p:spTgt spid="4894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9475"/>
                                        </p:tgtEl>
                                        <p:attrNameLst>
                                          <p:attrName>style.visibility</p:attrName>
                                        </p:attrNameLst>
                                      </p:cBhvr>
                                      <p:to>
                                        <p:strVal val="visible"/>
                                      </p:to>
                                    </p:set>
                                    <p:anim calcmode="lin" valueType="num">
                                      <p:cBhvr additive="base">
                                        <p:cTn id="19" dur="500" fill="hold"/>
                                        <p:tgtEl>
                                          <p:spTgt spid="489475"/>
                                        </p:tgtEl>
                                        <p:attrNameLst>
                                          <p:attrName>ppt_x</p:attrName>
                                        </p:attrNameLst>
                                      </p:cBhvr>
                                      <p:tavLst>
                                        <p:tav tm="0">
                                          <p:val>
                                            <p:strVal val="0-#ppt_w/2"/>
                                          </p:val>
                                        </p:tav>
                                        <p:tav tm="100000">
                                          <p:val>
                                            <p:strVal val="#ppt_x"/>
                                          </p:val>
                                        </p:tav>
                                      </p:tavLst>
                                    </p:anim>
                                    <p:anim calcmode="lin" valueType="num">
                                      <p:cBhvr additive="base">
                                        <p:cTn id="20" dur="500" fill="hold"/>
                                        <p:tgtEl>
                                          <p:spTgt spid="48947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9476"/>
                                        </p:tgtEl>
                                        <p:attrNameLst>
                                          <p:attrName>style.visibility</p:attrName>
                                        </p:attrNameLst>
                                      </p:cBhvr>
                                      <p:to>
                                        <p:strVal val="visible"/>
                                      </p:to>
                                    </p:set>
                                    <p:anim calcmode="lin" valueType="num">
                                      <p:cBhvr additive="base">
                                        <p:cTn id="25" dur="500" fill="hold"/>
                                        <p:tgtEl>
                                          <p:spTgt spid="489476"/>
                                        </p:tgtEl>
                                        <p:attrNameLst>
                                          <p:attrName>ppt_x</p:attrName>
                                        </p:attrNameLst>
                                      </p:cBhvr>
                                      <p:tavLst>
                                        <p:tav tm="0">
                                          <p:val>
                                            <p:strVal val="0-#ppt_w/2"/>
                                          </p:val>
                                        </p:tav>
                                        <p:tav tm="100000">
                                          <p:val>
                                            <p:strVal val="#ppt_x"/>
                                          </p:val>
                                        </p:tav>
                                      </p:tavLst>
                                    </p:anim>
                                    <p:anim calcmode="lin" valueType="num">
                                      <p:cBhvr additive="base">
                                        <p:cTn id="26" dur="500" fill="hold"/>
                                        <p:tgtEl>
                                          <p:spTgt spid="48947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89477"/>
                                        </p:tgtEl>
                                        <p:attrNameLst>
                                          <p:attrName>style.visibility</p:attrName>
                                        </p:attrNameLst>
                                      </p:cBhvr>
                                      <p:to>
                                        <p:strVal val="visible"/>
                                      </p:to>
                                    </p:set>
                                    <p:anim calcmode="lin" valueType="num">
                                      <p:cBhvr additive="base">
                                        <p:cTn id="31" dur="500" fill="hold"/>
                                        <p:tgtEl>
                                          <p:spTgt spid="489477"/>
                                        </p:tgtEl>
                                        <p:attrNameLst>
                                          <p:attrName>ppt_x</p:attrName>
                                        </p:attrNameLst>
                                      </p:cBhvr>
                                      <p:tavLst>
                                        <p:tav tm="0">
                                          <p:val>
                                            <p:strVal val="0-#ppt_w/2"/>
                                          </p:val>
                                        </p:tav>
                                        <p:tav tm="100000">
                                          <p:val>
                                            <p:strVal val="#ppt_x"/>
                                          </p:val>
                                        </p:tav>
                                      </p:tavLst>
                                    </p:anim>
                                    <p:anim calcmode="lin" valueType="num">
                                      <p:cBhvr additive="base">
                                        <p:cTn id="32" dur="500" fill="hold"/>
                                        <p:tgtEl>
                                          <p:spTgt spid="489477"/>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2" presetClass="entr" presetSubtype="8" fill="hold" grpId="0" nodeType="afterEffect">
                                  <p:stCondLst>
                                    <p:cond delay="3000"/>
                                  </p:stCondLst>
                                  <p:childTnLst>
                                    <p:set>
                                      <p:cBhvr>
                                        <p:cTn id="35" dur="1" fill="hold">
                                          <p:stCondLst>
                                            <p:cond delay="0"/>
                                          </p:stCondLst>
                                        </p:cTn>
                                        <p:tgtEl>
                                          <p:spTgt spid="489478"/>
                                        </p:tgtEl>
                                        <p:attrNameLst>
                                          <p:attrName>style.visibility</p:attrName>
                                        </p:attrNameLst>
                                      </p:cBhvr>
                                      <p:to>
                                        <p:strVal val="visible"/>
                                      </p:to>
                                    </p:set>
                                    <p:anim calcmode="lin" valueType="num">
                                      <p:cBhvr additive="base">
                                        <p:cTn id="36" dur="500" fill="hold"/>
                                        <p:tgtEl>
                                          <p:spTgt spid="489478"/>
                                        </p:tgtEl>
                                        <p:attrNameLst>
                                          <p:attrName>ppt_x</p:attrName>
                                        </p:attrNameLst>
                                      </p:cBhvr>
                                      <p:tavLst>
                                        <p:tav tm="0">
                                          <p:val>
                                            <p:strVal val="0-#ppt_w/2"/>
                                          </p:val>
                                        </p:tav>
                                        <p:tav tm="100000">
                                          <p:val>
                                            <p:strVal val="#ppt_x"/>
                                          </p:val>
                                        </p:tav>
                                      </p:tavLst>
                                    </p:anim>
                                    <p:anim calcmode="lin" valueType="num">
                                      <p:cBhvr additive="base">
                                        <p:cTn id="37" dur="500" fill="hold"/>
                                        <p:tgtEl>
                                          <p:spTgt spid="4894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4" grpId="0" autoUpdateAnimBg="0"/>
      <p:bldP spid="489475" grpId="0" autoUpdateAnimBg="0"/>
      <p:bldP spid="489476" grpId="0" autoUpdateAnimBg="0"/>
      <p:bldP spid="489477" grpId="0" autoUpdateAnimBg="0"/>
      <p:bldP spid="489478" grpId="0" autoUpdateAnimBg="0"/>
      <p:bldP spid="48947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smtClean="0"/>
              <a:t>Ask yourself….</a:t>
            </a:r>
            <a:endParaRPr lang="en-US" dirty="0"/>
          </a:p>
        </p:txBody>
      </p:sp>
      <p:sp>
        <p:nvSpPr>
          <p:cNvPr id="3" name="Content Placeholder 2"/>
          <p:cNvSpPr>
            <a:spLocks noGrp="1"/>
          </p:cNvSpPr>
          <p:nvPr>
            <p:ph idx="1"/>
          </p:nvPr>
        </p:nvSpPr>
        <p:spPr/>
        <p:txBody>
          <a:bodyPr/>
          <a:lstStyle/>
          <a:p>
            <a:r>
              <a:rPr lang="en-US" dirty="0" smtClean="0"/>
              <a:t>How do you ensure all aspects of access are considered and addressed for each student?</a:t>
            </a:r>
          </a:p>
          <a:p>
            <a:r>
              <a:rPr lang="en-US" dirty="0" smtClean="0"/>
              <a:t>Do students with all different disabilities have access to assistive technology?</a:t>
            </a:r>
          </a:p>
          <a:p>
            <a:r>
              <a:rPr lang="en-US" dirty="0" smtClean="0"/>
              <a:t>Do students receive accessible instructional materials at the same time as all other students?</a:t>
            </a:r>
            <a:endParaRPr lang="en-US" dirty="0"/>
          </a:p>
        </p:txBody>
      </p:sp>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16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81000"/>
            <a:ext cx="1381125" cy="91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49669"/>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smtClean="0"/>
              <a:t>Actions you can take….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2400" dirty="0" smtClean="0"/>
              <a:t>All teachers, including special education teachers, are receiving professional development on teaching the standards</a:t>
            </a:r>
          </a:p>
          <a:p>
            <a:pPr>
              <a:buFont typeface="Wingdings" panose="05000000000000000000" pitchFamily="2" charset="2"/>
              <a:buChar char="ü"/>
            </a:pPr>
            <a:r>
              <a:rPr lang="en-US" sz="2400" dirty="0" smtClean="0"/>
              <a:t>IEPs are standards-based</a:t>
            </a:r>
          </a:p>
          <a:p>
            <a:pPr>
              <a:buFont typeface="Wingdings" panose="05000000000000000000" pitchFamily="2" charset="2"/>
              <a:buChar char="ü"/>
            </a:pPr>
            <a:r>
              <a:rPr lang="en-US" sz="2400" dirty="0" smtClean="0"/>
              <a:t>Principals ensure and support teachers to engage in intentional pre-lesson planning to support needs of students with disabilities</a:t>
            </a:r>
          </a:p>
          <a:p>
            <a:pPr>
              <a:buFont typeface="Wingdings" panose="05000000000000000000" pitchFamily="2" charset="2"/>
              <a:buChar char="ü"/>
            </a:pPr>
            <a:r>
              <a:rPr lang="en-US" sz="2400" dirty="0" smtClean="0"/>
              <a:t>Students have assistive technology devices and materials in accessible formats</a:t>
            </a:r>
          </a:p>
          <a:p>
            <a:pPr>
              <a:buFont typeface="Wingdings" panose="05000000000000000000" pitchFamily="2" charset="2"/>
              <a:buChar char="ü"/>
            </a:pPr>
            <a:r>
              <a:rPr lang="en-US" sz="2400" dirty="0" smtClean="0"/>
              <a:t>Teachers regularly collect and analyze data for student progress monitoring</a:t>
            </a:r>
            <a:endParaRPr lang="en-US" sz="2400" dirty="0"/>
          </a:p>
        </p:txBody>
      </p:sp>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17</a:t>
            </a:fld>
            <a:endParaRPr lang="en-US" dirty="0"/>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652587"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45337"/>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lvl="0" algn="l"/>
            <a:r>
              <a:rPr lang="en-US" sz="2400" i="1" dirty="0" smtClean="0">
                <a:solidFill>
                  <a:schemeClr val="tx1"/>
                </a:solidFill>
              </a:rPr>
              <a:t>Teachers provide research-based instructional </a:t>
            </a:r>
            <a:br>
              <a:rPr lang="en-US" sz="2400" i="1" dirty="0" smtClean="0">
                <a:solidFill>
                  <a:schemeClr val="tx1"/>
                </a:solidFill>
              </a:rPr>
            </a:br>
            <a:r>
              <a:rPr lang="en-US" sz="2400" i="1" dirty="0" smtClean="0">
                <a:solidFill>
                  <a:schemeClr val="tx1"/>
                </a:solidFill>
              </a:rPr>
              <a:t>teaching and learning strategies and supports </a:t>
            </a:r>
            <a:br>
              <a:rPr lang="en-US" sz="2400" i="1" dirty="0" smtClean="0">
                <a:solidFill>
                  <a:schemeClr val="tx1"/>
                </a:solidFill>
              </a:rPr>
            </a:br>
            <a:r>
              <a:rPr lang="en-US" sz="2400" i="1" dirty="0" smtClean="0">
                <a:solidFill>
                  <a:schemeClr val="tx1"/>
                </a:solidFill>
              </a:rPr>
              <a:t>for students with disabilities.</a:t>
            </a:r>
            <a:endParaRPr lang="en-US" dirty="0"/>
          </a:p>
        </p:txBody>
      </p:sp>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18</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610738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52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228600"/>
            <a:ext cx="19685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655652"/>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smtClean="0"/>
              <a:t>What the research tells us….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78444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19</a:t>
            </a:fld>
            <a:endParaRPr lang="en-US" dirty="0"/>
          </a:p>
        </p:txBody>
      </p:sp>
    </p:spTree>
    <p:extLst>
      <p:ext uri="{BB962C8B-B14F-4D97-AF65-F5344CB8AC3E}">
        <p14:creationId xmlns:p14="http://schemas.microsoft.com/office/powerpoint/2010/main" val="21750145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Slide Number Placeholder 7"/>
          <p:cNvSpPr>
            <a:spLocks noGrp="1"/>
          </p:cNvSpPr>
          <p:nvPr>
            <p:ph type="sldNum" sz="quarter" idx="12"/>
          </p:nvPr>
        </p:nvSpPr>
        <p:spPr/>
        <p:txBody>
          <a:bodyPr/>
          <a:lstStyle/>
          <a:p>
            <a:pPr>
              <a:defRPr/>
            </a:pPr>
            <a:fld id="{39C72B50-1477-419D-A558-80EDF90D5C6D}" type="slidenum">
              <a:rPr lang="en-US"/>
              <a:pPr>
                <a:defRPr/>
              </a:pPr>
              <a:t>2</a:t>
            </a:fld>
            <a:endParaRPr lang="en-US" dirty="0"/>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smtClean="0"/>
              <a:t>What you can do….</a:t>
            </a:r>
            <a:endParaRPr lang="en-US" dirty="0"/>
          </a:p>
        </p:txBody>
      </p:sp>
      <p:sp>
        <p:nvSpPr>
          <p:cNvPr id="3" name="Content Placeholder 2"/>
          <p:cNvSpPr>
            <a:spLocks noGrp="1"/>
          </p:cNvSpPr>
          <p:nvPr>
            <p:ph idx="1"/>
          </p:nvPr>
        </p:nvSpPr>
        <p:spPr/>
        <p:txBody>
          <a:bodyPr/>
          <a:lstStyle/>
          <a:p>
            <a:r>
              <a:rPr lang="en-US" dirty="0" smtClean="0"/>
              <a:t>Set expectations for use of research-based practices</a:t>
            </a:r>
          </a:p>
          <a:p>
            <a:r>
              <a:rPr lang="en-US" dirty="0" smtClean="0"/>
              <a:t>Provide professional development, learning communities, book studies, coaching</a:t>
            </a:r>
          </a:p>
          <a:p>
            <a:r>
              <a:rPr lang="en-US" dirty="0" smtClean="0"/>
              <a:t>Have tools to regularly assess use of explicit and research-based specially designed teaching and learning strategies.</a:t>
            </a:r>
            <a:endParaRPr lang="en-US" dirty="0"/>
          </a:p>
        </p:txBody>
      </p:sp>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20</a:t>
            </a:fld>
            <a:endParaRPr lang="en-US" dirty="0"/>
          </a:p>
        </p:txBody>
      </p:sp>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9180"/>
            <a:ext cx="1652587"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197422"/>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lvl="0" algn="l"/>
            <a:r>
              <a:rPr lang="en-US" sz="2800" i="1" dirty="0" smtClean="0">
                <a:solidFill>
                  <a:schemeClr val="tx1"/>
                </a:solidFill>
              </a:rPr>
              <a:t>Schools provide multi-tiered systems of </a:t>
            </a:r>
            <a:br>
              <a:rPr lang="en-US" sz="2800" i="1" dirty="0" smtClean="0">
                <a:solidFill>
                  <a:schemeClr val="tx1"/>
                </a:solidFill>
              </a:rPr>
            </a:br>
            <a:r>
              <a:rPr lang="en-US" sz="2800" i="1" dirty="0" smtClean="0">
                <a:solidFill>
                  <a:schemeClr val="tx1"/>
                </a:solidFill>
              </a:rPr>
              <a:t>behavioral and academic support.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111389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21</a:t>
            </a:fld>
            <a:endParaRPr lang="en-US" dirty="0"/>
          </a:p>
        </p:txBody>
      </p:sp>
      <p:pic>
        <p:nvPicPr>
          <p:cNvPr id="563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9161" y="304800"/>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127483"/>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smtClean="0"/>
              <a:t>What the research tells us….</a:t>
            </a:r>
            <a:endParaRPr lang="en-US" dirty="0"/>
          </a:p>
        </p:txBody>
      </p:sp>
      <p:sp>
        <p:nvSpPr>
          <p:cNvPr id="3" name="Content Placeholder 2"/>
          <p:cNvSpPr>
            <a:spLocks noGrp="1"/>
          </p:cNvSpPr>
          <p:nvPr>
            <p:ph idx="1"/>
          </p:nvPr>
        </p:nvSpPr>
        <p:spPr/>
        <p:txBody>
          <a:bodyPr/>
          <a:lstStyle/>
          <a:p>
            <a:r>
              <a:rPr lang="en-US" dirty="0" smtClean="0"/>
              <a:t>Multi tiered systems of support (RtI; PBIS*)  describes how educators can work together to ensure equitable access and opportunity for all students to achieve the State’s Standards</a:t>
            </a:r>
          </a:p>
          <a:p>
            <a:r>
              <a:rPr lang="en-US" dirty="0" smtClean="0"/>
              <a:t>Use of regular screening, progress monitoring data and tiered systems of support address learning and behavior problems early </a:t>
            </a:r>
            <a:endParaRPr lang="en-US" dirty="0"/>
          </a:p>
        </p:txBody>
      </p:sp>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22</a:t>
            </a:fld>
            <a:endParaRPr lang="en-US" dirty="0"/>
          </a:p>
        </p:txBody>
      </p:sp>
      <p:sp>
        <p:nvSpPr>
          <p:cNvPr id="5" name="TextBox 4"/>
          <p:cNvSpPr txBox="1"/>
          <p:nvPr/>
        </p:nvSpPr>
        <p:spPr>
          <a:xfrm>
            <a:off x="451556" y="6001433"/>
            <a:ext cx="6006773" cy="646331"/>
          </a:xfrm>
          <a:prstGeom prst="rect">
            <a:avLst/>
          </a:prstGeom>
          <a:noFill/>
        </p:spPr>
        <p:txBody>
          <a:bodyPr wrap="none" rtlCol="0">
            <a:spAutoFit/>
          </a:bodyPr>
          <a:lstStyle/>
          <a:p>
            <a:r>
              <a:rPr lang="en-US" i="1" dirty="0" smtClean="0"/>
              <a:t>* RtI – Response to Intervention</a:t>
            </a:r>
          </a:p>
          <a:p>
            <a:r>
              <a:rPr lang="en-US" i="1" dirty="0" smtClean="0"/>
              <a:t>  PBIS – Positive Behavioral Interventions and Supports</a:t>
            </a:r>
            <a:endParaRPr lang="en-US" i="1" dirty="0"/>
          </a:p>
        </p:txBody>
      </p:sp>
    </p:spTree>
    <p:extLst>
      <p:ext uri="{BB962C8B-B14F-4D97-AF65-F5344CB8AC3E}">
        <p14:creationId xmlns:p14="http://schemas.microsoft.com/office/powerpoint/2010/main" val="3028868851"/>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smtClean="0"/>
              <a:t>What you can do….</a:t>
            </a:r>
            <a:endParaRPr lang="en-US" dirty="0"/>
          </a:p>
        </p:txBody>
      </p:sp>
      <p:sp>
        <p:nvSpPr>
          <p:cNvPr id="3" name="Content Placeholder 2"/>
          <p:cNvSpPr>
            <a:spLocks noGrp="1"/>
          </p:cNvSpPr>
          <p:nvPr>
            <p:ph idx="1"/>
          </p:nvPr>
        </p:nvSpPr>
        <p:spPr/>
        <p:txBody>
          <a:bodyPr/>
          <a:lstStyle/>
          <a:p>
            <a:r>
              <a:rPr lang="en-US" dirty="0" smtClean="0"/>
              <a:t>Provide leadership to support use of tiered systems of support</a:t>
            </a:r>
          </a:p>
          <a:p>
            <a:r>
              <a:rPr lang="en-US" dirty="0" smtClean="0"/>
              <a:t>Use screening devices and collect data to regularly make educational decisions </a:t>
            </a:r>
          </a:p>
          <a:p>
            <a:r>
              <a:rPr lang="en-US" dirty="0" smtClean="0"/>
              <a:t>Form teams to ensure fidelity of implementation</a:t>
            </a:r>
          </a:p>
          <a:p>
            <a:r>
              <a:rPr lang="en-US" dirty="0" smtClean="0"/>
              <a:t>Keep parents informed!</a:t>
            </a:r>
            <a:endParaRPr lang="en-US" dirty="0"/>
          </a:p>
        </p:txBody>
      </p:sp>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23</a:t>
            </a:fld>
            <a:endParaRPr lang="en-US" dirty="0"/>
          </a:p>
        </p:txBody>
      </p:sp>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76200"/>
            <a:ext cx="1652587"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259714"/>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lvl="0"/>
            <a:r>
              <a:rPr lang="en-US" sz="3600" i="1" dirty="0" smtClean="0">
                <a:solidFill>
                  <a:schemeClr val="tx1"/>
                </a:solidFill>
              </a:rPr>
              <a:t>Schools provide high quality inclusive programs and activities.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88224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24</a:t>
            </a:fld>
            <a:endParaRPr lang="en-US" dirty="0"/>
          </a:p>
        </p:txBody>
      </p:sp>
    </p:spTree>
    <p:extLst>
      <p:ext uri="{BB962C8B-B14F-4D97-AF65-F5344CB8AC3E}">
        <p14:creationId xmlns:p14="http://schemas.microsoft.com/office/powerpoint/2010/main" val="2331458580"/>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en-US" dirty="0" smtClean="0"/>
              <a:t>What the research tells us….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Research </a:t>
            </a:r>
            <a:r>
              <a:rPr lang="en-US" dirty="0"/>
              <a:t>has consistently demonstrated that the inclusion of students with disabilities in general education classrooms results in favorable outcomes. </a:t>
            </a:r>
            <a:endParaRPr lang="en-US" dirty="0" smtClean="0"/>
          </a:p>
          <a:p>
            <a:pPr marL="0" indent="0">
              <a:buNone/>
            </a:pPr>
            <a:endParaRPr lang="en-US" dirty="0" smtClean="0"/>
          </a:p>
          <a:p>
            <a:pPr marL="0" indent="0">
              <a:buNone/>
            </a:pPr>
            <a:r>
              <a:rPr lang="en-US" dirty="0" smtClean="0"/>
              <a:t>Positive </a:t>
            </a:r>
            <a:r>
              <a:rPr lang="en-US" dirty="0"/>
              <a:t>outcomes have been shown for both students with high incidence disabilities </a:t>
            </a:r>
            <a:r>
              <a:rPr lang="en-US" dirty="0" smtClean="0"/>
              <a:t>(e.g., learning disabilities) and </a:t>
            </a:r>
            <a:r>
              <a:rPr lang="en-US" dirty="0"/>
              <a:t>those with low incidence disabilities </a:t>
            </a:r>
            <a:r>
              <a:rPr lang="en-US" dirty="0" smtClean="0"/>
              <a:t>(e.g., intellectual disabilities, multiple </a:t>
            </a:r>
            <a:r>
              <a:rPr lang="en-US" dirty="0"/>
              <a:t>disabilities</a:t>
            </a:r>
            <a:r>
              <a:rPr lang="en-US" dirty="0" smtClean="0"/>
              <a:t>).*</a:t>
            </a:r>
            <a:endParaRPr lang="en-US" dirty="0"/>
          </a:p>
        </p:txBody>
      </p:sp>
      <p:sp>
        <p:nvSpPr>
          <p:cNvPr id="4" name="TextBox 3"/>
          <p:cNvSpPr txBox="1"/>
          <p:nvPr/>
        </p:nvSpPr>
        <p:spPr>
          <a:xfrm>
            <a:off x="533400" y="6292334"/>
            <a:ext cx="4310219" cy="369332"/>
          </a:xfrm>
          <a:prstGeom prst="rect">
            <a:avLst/>
          </a:prstGeom>
          <a:noFill/>
        </p:spPr>
        <p:txBody>
          <a:bodyPr wrap="none" rtlCol="0">
            <a:spAutoFit/>
          </a:bodyPr>
          <a:lstStyle/>
          <a:p>
            <a:r>
              <a:rPr lang="en-US" dirty="0" smtClean="0"/>
              <a:t>* Maryland Coalition for Inclusive Education</a:t>
            </a:r>
            <a:endParaRPr lang="en-US" dirty="0"/>
          </a:p>
        </p:txBody>
      </p:sp>
      <p:sp>
        <p:nvSpPr>
          <p:cNvPr id="5" name="Slide Number Placeholder 4"/>
          <p:cNvSpPr>
            <a:spLocks noGrp="1"/>
          </p:cNvSpPr>
          <p:nvPr>
            <p:ph type="sldNum" sz="quarter" idx="12"/>
          </p:nvPr>
        </p:nvSpPr>
        <p:spPr/>
        <p:txBody>
          <a:bodyPr/>
          <a:lstStyle/>
          <a:p>
            <a:fld id="{B72463EC-4A65-40D7-9801-11B7DD9DB22F}" type="slidenum">
              <a:rPr lang="en-US" smtClean="0"/>
              <a:t>25</a:t>
            </a:fld>
            <a:endParaRPr lang="en-US" dirty="0"/>
          </a:p>
        </p:txBody>
      </p:sp>
    </p:spTree>
    <p:extLst>
      <p:ext uri="{BB962C8B-B14F-4D97-AF65-F5344CB8AC3E}">
        <p14:creationId xmlns:p14="http://schemas.microsoft.com/office/powerpoint/2010/main" val="888040896"/>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AutoShape 2" descr="https://s-media-cache-ak0.pinimg.com/736x/58/6a/6c/586a6c6767bfdada0fbcf8f984331e4f.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endParaRPr lang="en-US" altLang="en-US" dirty="0"/>
          </a:p>
        </p:txBody>
      </p:sp>
      <p:sp>
        <p:nvSpPr>
          <p:cNvPr id="47106" name="AutoShape 4" descr="https://s-media-cache-ak0.pinimg.com/736x/58/6a/6c/586a6c6767bfdada0fbcf8f984331e4f.jp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endParaRPr lang="en-US" altLang="en-US" dirty="0"/>
          </a:p>
        </p:txBody>
      </p:sp>
      <p:pic>
        <p:nvPicPr>
          <p:cNvPr id="4710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76213"/>
            <a:ext cx="8836025"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FCC55EE2-0652-4E07-9045-1DACBE1EFE85}" type="slidenum">
              <a:rPr lang="en-US"/>
              <a:pPr>
                <a:defRPr/>
              </a:pPr>
              <a:t>26</a:t>
            </a:fld>
            <a:endParaRPr lang="en-US" dirty="0"/>
          </a:p>
        </p:txBody>
      </p:sp>
    </p:spTree>
    <p:extLst>
      <p:ext uri="{BB962C8B-B14F-4D97-AF65-F5344CB8AC3E}">
        <p14:creationId xmlns:p14="http://schemas.microsoft.com/office/powerpoint/2010/main" val="66650948"/>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smtClean="0"/>
              <a:t>What you can do….</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6618655"/>
              </p:ext>
            </p:extLst>
          </p:nvPr>
        </p:nvGraphicFramePr>
        <p:xfrm>
          <a:off x="457200" y="14478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7509576B-3731-4D7E-A3CE-44DB3E56A9A7}" type="slidenum">
              <a:rPr lang="en-US" smtClean="0"/>
              <a:pPr>
                <a:defRPr/>
              </a:pPr>
              <a:t>27</a:t>
            </a:fld>
            <a:endParaRPr lang="en-US" dirty="0"/>
          </a:p>
        </p:txBody>
      </p:sp>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76200"/>
            <a:ext cx="1652587"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015009"/>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lvl="0"/>
            <a:r>
              <a:rPr lang="en-US" sz="2400" i="1" dirty="0" smtClean="0">
                <a:solidFill>
                  <a:schemeClr val="tx1"/>
                </a:solidFill>
              </a:rPr>
              <a:t>Schools provide appropriate instruction for students with disabilities in career development and opportunities to participate in work-based learning.</a:t>
            </a:r>
            <a:endParaRPr lang="en-US" sz="6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49736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28</a:t>
            </a:fld>
            <a:endParaRPr lang="en-US" dirty="0"/>
          </a:p>
        </p:txBody>
      </p:sp>
    </p:spTree>
    <p:extLst>
      <p:ext uri="{BB962C8B-B14F-4D97-AF65-F5344CB8AC3E}">
        <p14:creationId xmlns:p14="http://schemas.microsoft.com/office/powerpoint/2010/main" val="404497687"/>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smtClean="0"/>
              <a:t>What the research tells us…. </a:t>
            </a:r>
            <a:endParaRPr lang="en-US" dirty="0"/>
          </a:p>
        </p:txBody>
      </p:sp>
      <p:sp>
        <p:nvSpPr>
          <p:cNvPr id="3" name="Content Placeholder 2"/>
          <p:cNvSpPr>
            <a:spLocks noGrp="1"/>
          </p:cNvSpPr>
          <p:nvPr>
            <p:ph idx="1"/>
          </p:nvPr>
        </p:nvSpPr>
        <p:spPr/>
        <p:txBody>
          <a:bodyPr/>
          <a:lstStyle/>
          <a:p>
            <a:r>
              <a:rPr lang="en-US" dirty="0" smtClean="0"/>
              <a:t>Teaching self-determination skills, fostering social networks, improving students' access to adult services, and increasing students' earning potential are all activities that can be undertaken now to help ensure a better future quality of life for students with disabilities. </a:t>
            </a:r>
          </a:p>
        </p:txBody>
      </p:sp>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29</a:t>
            </a:fld>
            <a:endParaRPr lang="en-US" dirty="0"/>
          </a:p>
        </p:txBody>
      </p:sp>
    </p:spTree>
    <p:extLst>
      <p:ext uri="{BB962C8B-B14F-4D97-AF65-F5344CB8AC3E}">
        <p14:creationId xmlns:p14="http://schemas.microsoft.com/office/powerpoint/2010/main" val="3684600704"/>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86388369"/>
              </p:ext>
            </p:extLst>
          </p:nvPr>
        </p:nvGraphicFramePr>
        <p:xfrm>
          <a:off x="457200" y="1371600"/>
          <a:ext cx="7924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77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 y="381000"/>
            <a:ext cx="7772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86200" y="381000"/>
            <a:ext cx="1476375"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en-US" dirty="0"/>
              <a:t>Key Principles</a:t>
            </a:r>
          </a:p>
        </p:txBody>
      </p:sp>
      <p:sp>
        <p:nvSpPr>
          <p:cNvPr id="8" name="Slide Number Placeholder 7"/>
          <p:cNvSpPr>
            <a:spLocks noGrp="1"/>
          </p:cNvSpPr>
          <p:nvPr>
            <p:ph type="sldNum" sz="quarter" idx="12"/>
          </p:nvPr>
        </p:nvSpPr>
        <p:spPr/>
        <p:txBody>
          <a:bodyPr/>
          <a:lstStyle/>
          <a:p>
            <a:pPr>
              <a:defRPr/>
            </a:pPr>
            <a:fld id="{6A556A0F-F98F-46A5-BC2A-97453805CD1C}" type="slidenum">
              <a:rPr lang="en-US"/>
              <a:pPr>
                <a:defRPr/>
              </a:pPr>
              <a:t>3</a:t>
            </a:fld>
            <a:endParaRPr lang="en-US" dirty="0"/>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smtClean="0"/>
              <a:t>Actions you can take….</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0338392"/>
              </p:ext>
            </p:extLst>
          </p:nvPr>
        </p:nvGraphicFramePr>
        <p:xfrm>
          <a:off x="457200" y="1600200"/>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30</a:t>
            </a:fld>
            <a:endParaRPr lang="en-US" dirty="0"/>
          </a:p>
        </p:txBody>
      </p:sp>
      <p:pic>
        <p:nvPicPr>
          <p:cNvPr id="624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35557"/>
            <a:ext cx="1652587"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546824"/>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sz="4000" dirty="0" smtClean="0"/>
              <a:t>Resources</a:t>
            </a:r>
            <a:r>
              <a:rPr lang="en-US" dirty="0" smtClean="0"/>
              <a:t> – </a:t>
            </a:r>
            <a:r>
              <a:rPr lang="en-US" sz="4000" dirty="0" smtClean="0"/>
              <a:t>Self Determination</a:t>
            </a:r>
            <a:endParaRPr lang="en-US" dirty="0"/>
          </a:p>
        </p:txBody>
      </p:sp>
      <p:sp>
        <p:nvSpPr>
          <p:cNvPr id="3" name="Content Placeholder 2"/>
          <p:cNvSpPr>
            <a:spLocks noGrp="1"/>
          </p:cNvSpPr>
          <p:nvPr>
            <p:ph idx="1"/>
          </p:nvPr>
        </p:nvSpPr>
        <p:spPr/>
        <p:txBody>
          <a:bodyPr/>
          <a:lstStyle/>
          <a:p>
            <a:r>
              <a:rPr lang="en-US" sz="2400" dirty="0" smtClean="0"/>
              <a:t>W. Wood, et. al </a:t>
            </a:r>
            <a:r>
              <a:rPr lang="en-US" sz="2400" i="1" dirty="0" smtClean="0"/>
              <a:t>Promoting Student Self-Determination Skills in IEP Planning </a:t>
            </a:r>
            <a:r>
              <a:rPr lang="en-US" sz="2400" u="sng" dirty="0" smtClean="0"/>
              <a:t>Teaching </a:t>
            </a:r>
            <a:r>
              <a:rPr lang="en-US" sz="2400" i="1" u="sng" dirty="0" smtClean="0"/>
              <a:t>Exceptional </a:t>
            </a:r>
            <a:r>
              <a:rPr lang="en-US" sz="2400" i="1" u="sng" dirty="0"/>
              <a:t>Children</a:t>
            </a:r>
            <a:r>
              <a:rPr lang="en-US" sz="2400" dirty="0"/>
              <a:t>, Vol. 36, No. 3, pp. 8-16 . Copyright 2004 CEC</a:t>
            </a:r>
            <a:r>
              <a:rPr lang="en-US" sz="2400" dirty="0" smtClean="0"/>
              <a:t>. </a:t>
            </a:r>
            <a:r>
              <a:rPr lang="en-US" sz="2400" dirty="0" smtClean="0">
                <a:hlinkClick r:id="rId3"/>
              </a:rPr>
              <a:t>https://transitionresponse.com/wp-content/uploads/2011/11/2011-11-14-Promoting-Student-Self-Determination.pdf</a:t>
            </a:r>
            <a:endParaRPr lang="en-US" sz="2400" dirty="0" smtClean="0"/>
          </a:p>
          <a:p>
            <a:r>
              <a:rPr lang="en-US" sz="2400" dirty="0" smtClean="0"/>
              <a:t>AIR Self-Determination Assessments </a:t>
            </a:r>
            <a:r>
              <a:rPr lang="en-US" sz="2400" dirty="0" smtClean="0">
                <a:hlinkClick r:id="rId4"/>
              </a:rPr>
              <a:t>http://www.ou.edu/education/centers-and-partnerships/zarrow/self-determination-assessment-tools/air-self-determination-assessment.html</a:t>
            </a:r>
            <a:endParaRPr lang="en-US" sz="2400" dirty="0" smtClean="0"/>
          </a:p>
          <a:p>
            <a:endParaRPr lang="en-US" dirty="0" smtClean="0"/>
          </a:p>
          <a:p>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31</a:t>
            </a:fld>
            <a:endParaRPr lang="en-US" dirty="0"/>
          </a:p>
        </p:txBody>
      </p:sp>
    </p:spTree>
    <p:extLst>
      <p:ext uri="{BB962C8B-B14F-4D97-AF65-F5344CB8AC3E}">
        <p14:creationId xmlns:p14="http://schemas.microsoft.com/office/powerpoint/2010/main" val="1701874505"/>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sz="4000" dirty="0" smtClean="0"/>
              <a:t>Resources – Parent Support</a:t>
            </a:r>
            <a:endParaRPr lang="en-US" sz="4000" dirty="0"/>
          </a:p>
        </p:txBody>
      </p:sp>
      <p:sp>
        <p:nvSpPr>
          <p:cNvPr id="3" name="Content Placeholder 2"/>
          <p:cNvSpPr>
            <a:spLocks noGrp="1"/>
          </p:cNvSpPr>
          <p:nvPr>
            <p:ph idx="1"/>
          </p:nvPr>
        </p:nvSpPr>
        <p:spPr/>
        <p:txBody>
          <a:bodyPr/>
          <a:lstStyle/>
          <a:p>
            <a:r>
              <a:rPr lang="en-US" sz="2000" dirty="0" smtClean="0"/>
              <a:t>NYS Special Education Parent Centers </a:t>
            </a:r>
            <a:r>
              <a:rPr lang="en-US" sz="2000" dirty="0" smtClean="0">
                <a:hlinkClick r:id="rId3"/>
              </a:rPr>
              <a:t>http</a:t>
            </a:r>
            <a:r>
              <a:rPr lang="en-US" sz="2000" dirty="0">
                <a:hlinkClick r:id="rId3"/>
              </a:rPr>
              <a:t>://</a:t>
            </a:r>
            <a:r>
              <a:rPr lang="en-US" sz="2000" dirty="0" smtClean="0">
                <a:hlinkClick r:id="rId3"/>
              </a:rPr>
              <a:t>www.p12.nysed.gov/specialed/techassist/parentcenters.htm</a:t>
            </a:r>
            <a:endParaRPr lang="en-US" sz="2000" dirty="0" smtClean="0"/>
          </a:p>
          <a:p>
            <a:r>
              <a:rPr lang="en-US" sz="2000" dirty="0" smtClean="0"/>
              <a:t>Federal Parent Training and Information Centers </a:t>
            </a:r>
            <a:r>
              <a:rPr lang="en-US" sz="2000" dirty="0" smtClean="0">
                <a:hlinkClick r:id="rId4"/>
              </a:rPr>
              <a:t>http</a:t>
            </a:r>
            <a:r>
              <a:rPr lang="en-US" sz="2000" dirty="0">
                <a:hlinkClick r:id="rId4"/>
              </a:rPr>
              <a:t>://www.parentcenterhub.org/find-your-center</a:t>
            </a:r>
            <a:r>
              <a:rPr lang="en-US" sz="2000" dirty="0" smtClean="0">
                <a:hlinkClick r:id="rId4"/>
              </a:rPr>
              <a:t>/</a:t>
            </a:r>
            <a:endParaRPr lang="en-US" sz="2000" dirty="0" smtClean="0"/>
          </a:p>
          <a:p>
            <a:r>
              <a:rPr lang="en-US" sz="2000" dirty="0" smtClean="0"/>
              <a:t>Early Childhood Direction Centers </a:t>
            </a:r>
            <a:r>
              <a:rPr lang="en-US" sz="2000" dirty="0" smtClean="0">
                <a:hlinkClick r:id="rId5"/>
              </a:rPr>
              <a:t>http</a:t>
            </a:r>
            <a:r>
              <a:rPr lang="en-US" sz="2000" dirty="0">
                <a:hlinkClick r:id="rId5"/>
              </a:rPr>
              <a:t>://</a:t>
            </a:r>
            <a:r>
              <a:rPr lang="en-US" sz="2000" dirty="0" smtClean="0">
                <a:hlinkClick r:id="rId5"/>
              </a:rPr>
              <a:t>www.p12.nysed.gov/specialed/techassist/ecdc/home.html</a:t>
            </a:r>
            <a:endParaRPr lang="en-US" sz="2000" dirty="0" smtClean="0"/>
          </a:p>
          <a:p>
            <a:r>
              <a:rPr lang="en-US" sz="2000" dirty="0"/>
              <a:t>IEP Facilitation </a:t>
            </a:r>
            <a:r>
              <a:rPr lang="en-US" sz="2000" dirty="0">
                <a:hlinkClick r:id="rId6"/>
              </a:rPr>
              <a:t>http://</a:t>
            </a:r>
            <a:r>
              <a:rPr lang="en-US" sz="2000" dirty="0" smtClean="0">
                <a:hlinkClick r:id="rId6"/>
              </a:rPr>
              <a:t>www.p12.nysed.gov/specialed/dueprocess/iep-facilitation/IEPFacilitation.html</a:t>
            </a:r>
            <a:endParaRPr lang="en-US" sz="2000" dirty="0" smtClean="0"/>
          </a:p>
          <a:p>
            <a:r>
              <a:rPr lang="en-US" sz="2000" dirty="0"/>
              <a:t>Mediation </a:t>
            </a:r>
            <a:r>
              <a:rPr lang="en-US" sz="2000" dirty="0">
                <a:hlinkClick r:id="rId7"/>
              </a:rPr>
              <a:t>http://</a:t>
            </a:r>
            <a:r>
              <a:rPr lang="en-US" sz="2000" dirty="0" smtClean="0">
                <a:hlinkClick r:id="rId7"/>
              </a:rPr>
              <a:t>www.p12.nysed.gov/specialed/techassist/mediation.htm</a:t>
            </a:r>
            <a:endParaRPr lang="en-US" sz="2000" dirty="0" smtClean="0"/>
          </a:p>
          <a:p>
            <a:r>
              <a:rPr lang="en-US" sz="2000" dirty="0"/>
              <a:t>Publications for parents </a:t>
            </a:r>
            <a:r>
              <a:rPr lang="en-US" sz="2000" dirty="0">
                <a:hlinkClick r:id="rId8"/>
              </a:rPr>
              <a:t>http://</a:t>
            </a:r>
            <a:r>
              <a:rPr lang="en-US" sz="2000" dirty="0" smtClean="0">
                <a:hlinkClick r:id="rId8"/>
              </a:rPr>
              <a:t>www.p12.nysed.gov/specialed/parentpubs.htm</a:t>
            </a:r>
            <a:endParaRPr lang="en-US" sz="2000" dirty="0" smtClean="0"/>
          </a:p>
          <a:p>
            <a:pPr marL="0" indent="0">
              <a:buNone/>
            </a:pPr>
            <a:endParaRPr lang="en-US" sz="2000" dirty="0" smtClean="0"/>
          </a:p>
          <a:p>
            <a:endParaRPr lang="en-US" dirty="0"/>
          </a:p>
        </p:txBody>
      </p:sp>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32</a:t>
            </a:fld>
            <a:endParaRPr lang="en-US" dirty="0"/>
          </a:p>
        </p:txBody>
      </p:sp>
    </p:spTree>
    <p:extLst>
      <p:ext uri="{BB962C8B-B14F-4D97-AF65-F5344CB8AC3E}">
        <p14:creationId xmlns:p14="http://schemas.microsoft.com/office/powerpoint/2010/main" val="274512869"/>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sz="4000" dirty="0" smtClean="0">
                <a:solidFill>
                  <a:schemeClr val="tx1"/>
                </a:solidFill>
              </a:rPr>
              <a:t>Resources: </a:t>
            </a:r>
            <a:r>
              <a:rPr lang="en-US" sz="4000" dirty="0" smtClean="0"/>
              <a:t>Planning and Instruction</a:t>
            </a:r>
            <a:endParaRPr lang="en-US" sz="4000" dirty="0"/>
          </a:p>
        </p:txBody>
      </p:sp>
      <p:sp>
        <p:nvSpPr>
          <p:cNvPr id="3" name="Content Placeholder 2"/>
          <p:cNvSpPr>
            <a:spLocks noGrp="1"/>
          </p:cNvSpPr>
          <p:nvPr>
            <p:ph idx="1"/>
          </p:nvPr>
        </p:nvSpPr>
        <p:spPr>
          <a:xfrm>
            <a:off x="457200" y="1371600"/>
            <a:ext cx="8305800" cy="5257800"/>
          </a:xfrm>
        </p:spPr>
        <p:txBody>
          <a:bodyPr/>
          <a:lstStyle/>
          <a:p>
            <a:r>
              <a:rPr lang="pt-BR" sz="1600" dirty="0" smtClean="0"/>
              <a:t>DC Teaching Fellows </a:t>
            </a:r>
            <a:r>
              <a:rPr lang="en-US" sz="1600" i="1" dirty="0" smtClean="0"/>
              <a:t>Teaching </a:t>
            </a:r>
            <a:r>
              <a:rPr lang="en-US" sz="1600" i="1" dirty="0"/>
              <a:t>for Student </a:t>
            </a:r>
            <a:r>
              <a:rPr lang="en-US" sz="1600" i="1" dirty="0" smtClean="0"/>
              <a:t>Achievement 2002 </a:t>
            </a:r>
            <a:r>
              <a:rPr lang="en-US" sz="1600" i="1" dirty="0"/>
              <a:t>Guidebook &amp; </a:t>
            </a:r>
            <a:r>
              <a:rPr lang="en-US" sz="1600" i="1" dirty="0" smtClean="0"/>
              <a:t>Toolkit </a:t>
            </a:r>
            <a:r>
              <a:rPr lang="en-US" sz="1600" dirty="0" smtClean="0">
                <a:hlinkClick r:id="rId3"/>
              </a:rPr>
              <a:t>http://www.nycteachingfellows.org/mypersonalinfo/downloads/June%202002%20Guidebook.pdf</a:t>
            </a:r>
            <a:endParaRPr lang="en-US" sz="1600" dirty="0" smtClean="0"/>
          </a:p>
          <a:p>
            <a:r>
              <a:rPr lang="en-US" sz="1600" i="1" dirty="0" smtClean="0"/>
              <a:t>The Role of the Committee on Special Education in Relation to the Common Core Learning Standards </a:t>
            </a:r>
            <a:r>
              <a:rPr lang="en-US" sz="1600" dirty="0" smtClean="0"/>
              <a:t>– New York State Education Department (NYSED) 2015 </a:t>
            </a:r>
            <a:r>
              <a:rPr lang="en-US" sz="1600" dirty="0" smtClean="0">
                <a:hlinkClick r:id="rId4"/>
              </a:rPr>
              <a:t>http://www.p12.nysed.gov/specialed/commoncore/roleofCSE-614.htm</a:t>
            </a:r>
            <a:endParaRPr lang="en-US" sz="1600" dirty="0" smtClean="0"/>
          </a:p>
          <a:p>
            <a:r>
              <a:rPr lang="en-US" sz="1600" dirty="0" smtClean="0"/>
              <a:t>Guidance Document - Lesson Plan Template - Accessing the Common Core for Students with Disabilities. NYSED 2015 </a:t>
            </a:r>
            <a:r>
              <a:rPr lang="en-US" sz="1600" dirty="0" smtClean="0">
                <a:hlinkClick r:id="rId5"/>
              </a:rPr>
              <a:t>http://www.p12.nysed.gov/specialed/commoncore/guidance-commoncore-template.htm</a:t>
            </a:r>
            <a:endParaRPr lang="en-US" sz="1600" dirty="0" smtClean="0"/>
          </a:p>
          <a:p>
            <a:r>
              <a:rPr lang="en-US" sz="1600" dirty="0" smtClean="0"/>
              <a:t>Quality Indicator Review and Resource Guides.  NYSED </a:t>
            </a:r>
            <a:r>
              <a:rPr lang="en-US" sz="1600" dirty="0" smtClean="0">
                <a:hlinkClick r:id="rId6"/>
              </a:rPr>
              <a:t>http://www.p12.nysed.gov/specialed/techassist/QIcover.htm</a:t>
            </a:r>
            <a:endParaRPr lang="en-US" sz="1600" dirty="0" smtClean="0"/>
          </a:p>
          <a:p>
            <a:r>
              <a:rPr lang="en-US" sz="1600" dirty="0" smtClean="0"/>
              <a:t>RSE-TASC Instructional Walk-Thru Tool </a:t>
            </a:r>
            <a:r>
              <a:rPr lang="en-US" sz="1600" dirty="0" smtClean="0">
                <a:hlinkClick r:id="rId7"/>
              </a:rPr>
              <a:t>http://www.p12.nysed.gov/specialed/spp/Walkthroughtool-LAPSelfReview.pdf</a:t>
            </a:r>
            <a:endParaRPr lang="en-US" sz="1600" dirty="0" smtClean="0"/>
          </a:p>
          <a:p>
            <a:r>
              <a:rPr lang="en-US" sz="1600" dirty="0" smtClean="0"/>
              <a:t>Standards-based IEP Development </a:t>
            </a:r>
            <a:r>
              <a:rPr lang="en-US" sz="1600" dirty="0" smtClean="0">
                <a:hlinkClick r:id="rId4"/>
              </a:rPr>
              <a:t>http://www.p12.nysed.gov/specialed/commoncore/roleofCSE-614.htm</a:t>
            </a:r>
            <a:endParaRPr lang="en-US" sz="1600" dirty="0" smtClean="0"/>
          </a:p>
          <a:p>
            <a:r>
              <a:rPr lang="en-US" sz="1600" dirty="0" smtClean="0"/>
              <a:t>Accessible Instructional Materials </a:t>
            </a:r>
            <a:r>
              <a:rPr lang="en-US" sz="1600" dirty="0" smtClean="0">
                <a:hlinkClick r:id="rId8"/>
              </a:rPr>
              <a:t>http://www.p12.nysed.gov/specialed/aim/home.html</a:t>
            </a:r>
            <a:endParaRPr lang="en-US" sz="1600" dirty="0" smtClean="0"/>
          </a:p>
          <a:p>
            <a:endParaRPr lang="en-US" sz="1800" dirty="0" smtClean="0"/>
          </a:p>
          <a:p>
            <a:endParaRPr lang="en-US" sz="1800" dirty="0" smtClean="0"/>
          </a:p>
          <a:p>
            <a:endParaRPr lang="en-US" sz="2000" dirty="0" smtClean="0"/>
          </a:p>
          <a:p>
            <a:endParaRPr lang="en-US" sz="2400" dirty="0" smtClean="0"/>
          </a:p>
        </p:txBody>
      </p:sp>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33</a:t>
            </a:fld>
            <a:endParaRPr lang="en-US" dirty="0"/>
          </a:p>
        </p:txBody>
      </p:sp>
    </p:spTree>
    <p:extLst>
      <p:ext uri="{BB962C8B-B14F-4D97-AF65-F5344CB8AC3E}">
        <p14:creationId xmlns:p14="http://schemas.microsoft.com/office/powerpoint/2010/main" val="674027016"/>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dirty="0" smtClean="0"/>
              <a:t>Resources – Tiered Systems of Support</a:t>
            </a:r>
            <a:endParaRPr lang="en-US" dirty="0"/>
          </a:p>
        </p:txBody>
      </p:sp>
      <p:sp>
        <p:nvSpPr>
          <p:cNvPr id="3" name="Content Placeholder 2"/>
          <p:cNvSpPr>
            <a:spLocks noGrp="1"/>
          </p:cNvSpPr>
          <p:nvPr>
            <p:ph idx="1"/>
          </p:nvPr>
        </p:nvSpPr>
        <p:spPr/>
        <p:txBody>
          <a:bodyPr/>
          <a:lstStyle/>
          <a:p>
            <a:r>
              <a:rPr lang="en-US" sz="2000" dirty="0" smtClean="0"/>
              <a:t>NYS Response to Intervention Technical </a:t>
            </a:r>
            <a:r>
              <a:rPr lang="en-US" sz="2000" dirty="0"/>
              <a:t>Assistance Center </a:t>
            </a:r>
            <a:r>
              <a:rPr lang="en-US" sz="2000" dirty="0">
                <a:hlinkClick r:id="rId3"/>
              </a:rPr>
              <a:t>http://www.nysrti.org</a:t>
            </a:r>
            <a:r>
              <a:rPr lang="en-US" sz="2000" dirty="0" smtClean="0">
                <a:hlinkClick r:id="rId3"/>
              </a:rPr>
              <a:t>/</a:t>
            </a:r>
            <a:endParaRPr lang="en-US" sz="2000" dirty="0" smtClean="0"/>
          </a:p>
          <a:p>
            <a:r>
              <a:rPr lang="en-US" sz="2000" dirty="0" smtClean="0"/>
              <a:t>Regional RtI Professional Development Teams</a:t>
            </a:r>
          </a:p>
          <a:p>
            <a:r>
              <a:rPr lang="en-US" sz="2000" dirty="0" smtClean="0"/>
              <a:t>NYS PBIS Technical </a:t>
            </a:r>
            <a:r>
              <a:rPr lang="en-US" sz="2000" dirty="0"/>
              <a:t>Assistance Center </a:t>
            </a:r>
            <a:r>
              <a:rPr lang="en-US" sz="2000" dirty="0">
                <a:hlinkClick r:id="rId4"/>
              </a:rPr>
              <a:t>http://nyspbis.org</a:t>
            </a:r>
            <a:r>
              <a:rPr lang="en-US" sz="2000" dirty="0" smtClean="0">
                <a:hlinkClick r:id="rId4"/>
              </a:rPr>
              <a:t>/</a:t>
            </a:r>
            <a:endParaRPr lang="en-US" sz="2000" dirty="0" smtClean="0"/>
          </a:p>
          <a:p>
            <a:r>
              <a:rPr lang="en-US" sz="2000" dirty="0" smtClean="0"/>
              <a:t>RSE-TASC </a:t>
            </a:r>
            <a:r>
              <a:rPr lang="en-US" sz="2000" dirty="0"/>
              <a:t>Behavior Specialists </a:t>
            </a:r>
            <a:r>
              <a:rPr lang="en-US" sz="2000" dirty="0">
                <a:hlinkClick r:id="rId5"/>
              </a:rPr>
              <a:t>http://</a:t>
            </a:r>
            <a:r>
              <a:rPr lang="en-US" sz="2000" dirty="0" smtClean="0">
                <a:hlinkClick r:id="rId5"/>
              </a:rPr>
              <a:t>www.p12.nysed.gov/specialed/techassist/rsetasc/home.html</a:t>
            </a:r>
            <a:endParaRPr lang="en-US" sz="2000" dirty="0" smtClean="0"/>
          </a:p>
          <a:p>
            <a:r>
              <a:rPr lang="en-US" sz="2000" dirty="0"/>
              <a:t>PYRAMID Model </a:t>
            </a:r>
            <a:r>
              <a:rPr lang="en-US" sz="2000" dirty="0">
                <a:hlinkClick r:id="rId6"/>
              </a:rPr>
              <a:t>http://</a:t>
            </a:r>
            <a:r>
              <a:rPr lang="en-US" sz="2000" dirty="0" smtClean="0">
                <a:hlinkClick r:id="rId6"/>
              </a:rPr>
              <a:t>challengingbehavior.fmhi.usf.edu/do/pyramid_model.htm</a:t>
            </a:r>
            <a:endParaRPr lang="en-US" sz="2000" dirty="0" smtClean="0"/>
          </a:p>
          <a:p>
            <a:r>
              <a:rPr lang="en-US" sz="2000" dirty="0" smtClean="0"/>
              <a:t>Recognition and </a:t>
            </a:r>
            <a:r>
              <a:rPr lang="en-US" sz="2000" dirty="0"/>
              <a:t>Response </a:t>
            </a:r>
            <a:r>
              <a:rPr lang="en-US" sz="2000" dirty="0">
                <a:hlinkClick r:id="rId7"/>
              </a:rPr>
              <a:t>http://randr.fpg.unc.edu</a:t>
            </a:r>
            <a:r>
              <a:rPr lang="en-US" sz="2000" dirty="0" smtClean="0">
                <a:hlinkClick r:id="rId7"/>
              </a:rPr>
              <a:t>/</a:t>
            </a:r>
            <a:r>
              <a:rPr lang="en-US" sz="2000" dirty="0"/>
              <a:t>; webinar - </a:t>
            </a:r>
            <a:r>
              <a:rPr lang="en-US" sz="2000" dirty="0">
                <a:hlinkClick r:id="rId8"/>
              </a:rPr>
              <a:t>http://www.nysrti.org/page/past-webinars</a:t>
            </a:r>
            <a:r>
              <a:rPr lang="en-US" sz="2000" dirty="0" smtClean="0">
                <a:hlinkClick r:id="rId8"/>
              </a:rPr>
              <a:t>/</a:t>
            </a:r>
            <a:endParaRPr lang="en-US" sz="2000" dirty="0" smtClean="0"/>
          </a:p>
          <a:p>
            <a:pPr marL="0" indent="0">
              <a:buNone/>
            </a:pPr>
            <a:endParaRPr lang="en-US" sz="2400" dirty="0" smtClean="0"/>
          </a:p>
          <a:p>
            <a:endParaRPr lang="en-US" sz="2400" dirty="0"/>
          </a:p>
        </p:txBody>
      </p:sp>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34</a:t>
            </a:fld>
            <a:endParaRPr lang="en-US" dirty="0"/>
          </a:p>
        </p:txBody>
      </p:sp>
    </p:spTree>
    <p:extLst>
      <p:ext uri="{BB962C8B-B14F-4D97-AF65-F5344CB8AC3E}">
        <p14:creationId xmlns:p14="http://schemas.microsoft.com/office/powerpoint/2010/main" val="2789215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dirty="0" smtClean="0"/>
              <a:t>Resources - Inclusion</a:t>
            </a:r>
            <a:endParaRPr lang="en-US" dirty="0"/>
          </a:p>
        </p:txBody>
      </p:sp>
      <p:sp>
        <p:nvSpPr>
          <p:cNvPr id="3" name="Content Placeholder 2"/>
          <p:cNvSpPr>
            <a:spLocks noGrp="1"/>
          </p:cNvSpPr>
          <p:nvPr>
            <p:ph idx="1"/>
          </p:nvPr>
        </p:nvSpPr>
        <p:spPr/>
        <p:txBody>
          <a:bodyPr/>
          <a:lstStyle/>
          <a:p>
            <a:r>
              <a:rPr lang="en-US" sz="1700" dirty="0" smtClean="0"/>
              <a:t>Least Restrictive Environment – School District Responsibilities.  </a:t>
            </a:r>
            <a:r>
              <a:rPr lang="en-US" sz="1700" dirty="0"/>
              <a:t>NYSED 2015 </a:t>
            </a:r>
            <a:r>
              <a:rPr lang="en-US" sz="1700" dirty="0">
                <a:hlinkClick r:id="rId3"/>
              </a:rPr>
              <a:t>http://</a:t>
            </a:r>
            <a:r>
              <a:rPr lang="en-US" sz="1700" dirty="0" smtClean="0">
                <a:hlinkClick r:id="rId3"/>
              </a:rPr>
              <a:t>www.p12.nysed.gov/specialed/publications/2015-memos/least-restrictive-environment-district-responsibilities.html</a:t>
            </a:r>
            <a:endParaRPr lang="en-US" sz="1700" dirty="0" smtClean="0"/>
          </a:p>
          <a:p>
            <a:r>
              <a:rPr lang="en-US" sz="1700" dirty="0"/>
              <a:t>Continuum of Services for School Age Students with </a:t>
            </a:r>
            <a:r>
              <a:rPr lang="en-US" sz="1700" dirty="0" smtClean="0"/>
              <a:t>Disabilities </a:t>
            </a:r>
            <a:r>
              <a:rPr lang="en-US" sz="1700" dirty="0" smtClean="0">
                <a:hlinkClick r:id="rId4"/>
              </a:rPr>
              <a:t>http</a:t>
            </a:r>
            <a:r>
              <a:rPr lang="en-US" sz="1700" dirty="0">
                <a:hlinkClick r:id="rId4"/>
              </a:rPr>
              <a:t>://www.p12.nysed.gov/specialed/publications/policy/schoolagecontinuum.html</a:t>
            </a:r>
            <a:r>
              <a:rPr lang="en-US" sz="1700" dirty="0"/>
              <a:t> </a:t>
            </a:r>
          </a:p>
          <a:p>
            <a:r>
              <a:rPr lang="en-US" sz="1700" dirty="0"/>
              <a:t>Universal Prekindergarten Program: An Ideal Setting for the Integration of Preschool Students with </a:t>
            </a:r>
            <a:r>
              <a:rPr lang="en-US" sz="1700" dirty="0" smtClean="0"/>
              <a:t>Disabilities </a:t>
            </a:r>
            <a:r>
              <a:rPr lang="en-US" sz="1700" dirty="0" smtClean="0">
                <a:hlinkClick r:id="rId5"/>
              </a:rPr>
              <a:t>http</a:t>
            </a:r>
            <a:r>
              <a:rPr lang="en-US" sz="1700" dirty="0">
                <a:hlinkClick r:id="rId5"/>
              </a:rPr>
              <a:t>://www.p12.nysed.gov/specialed/publications/preschool/upk.htm</a:t>
            </a:r>
            <a:r>
              <a:rPr lang="en-US" sz="1700" dirty="0"/>
              <a:t> </a:t>
            </a:r>
          </a:p>
          <a:p>
            <a:r>
              <a:rPr lang="en-US" sz="1700" dirty="0"/>
              <a:t>LRE Communities of </a:t>
            </a:r>
            <a:r>
              <a:rPr lang="en-US" sz="1700" dirty="0" smtClean="0"/>
              <a:t>Practice </a:t>
            </a:r>
            <a:r>
              <a:rPr lang="en-US" sz="1700" dirty="0" smtClean="0">
                <a:hlinkClick r:id="rId6"/>
              </a:rPr>
              <a:t>http</a:t>
            </a:r>
            <a:r>
              <a:rPr lang="en-US" sz="1700" dirty="0">
                <a:hlinkClick r:id="rId6"/>
              </a:rPr>
              <a:t>://www.tacommunities.org/community/view/id/1027</a:t>
            </a:r>
            <a:r>
              <a:rPr lang="en-US" sz="1700" dirty="0"/>
              <a:t> </a:t>
            </a:r>
          </a:p>
          <a:p>
            <a:r>
              <a:rPr lang="en-US" sz="1700" dirty="0"/>
              <a:t>Guide to Quality IEP </a:t>
            </a:r>
            <a:r>
              <a:rPr lang="en-US" sz="1700" dirty="0" smtClean="0"/>
              <a:t>Development </a:t>
            </a:r>
            <a:r>
              <a:rPr lang="en-US" sz="1700" dirty="0" smtClean="0">
                <a:hlinkClick r:id="rId7"/>
              </a:rPr>
              <a:t>http</a:t>
            </a:r>
            <a:r>
              <a:rPr lang="en-US" sz="1700" dirty="0">
                <a:hlinkClick r:id="rId7"/>
              </a:rPr>
              <a:t>://www.p12.nysed.gov/specialed/publications/iepguidance.htm</a:t>
            </a:r>
            <a:r>
              <a:rPr lang="en-US" sz="1700" dirty="0"/>
              <a:t> </a:t>
            </a:r>
            <a:endParaRPr lang="en-US" sz="1700" dirty="0" smtClean="0"/>
          </a:p>
          <a:p>
            <a:r>
              <a:rPr lang="en-US" sz="1700" dirty="0"/>
              <a:t>U.S. Department of Education policy statement on Inclusion of Children with Disabilities in Early Childhood </a:t>
            </a:r>
            <a:r>
              <a:rPr lang="en-US" sz="1700" dirty="0" smtClean="0"/>
              <a:t>Programs </a:t>
            </a:r>
            <a:r>
              <a:rPr lang="en-US" sz="1700" dirty="0" smtClean="0">
                <a:hlinkClick r:id="rId8"/>
              </a:rPr>
              <a:t>http</a:t>
            </a:r>
            <a:r>
              <a:rPr lang="en-US" sz="1700" dirty="0">
                <a:hlinkClick r:id="rId8"/>
              </a:rPr>
              <a:t>://</a:t>
            </a:r>
            <a:r>
              <a:rPr lang="en-US" sz="1700" dirty="0" smtClean="0">
                <a:hlinkClick r:id="rId8"/>
              </a:rPr>
              <a:t>www2.ed.gov/policy/speced/guid/earlylearning/joint-statement-full-text.pdf</a:t>
            </a:r>
            <a:endParaRPr lang="en-US" sz="1700" dirty="0" smtClean="0"/>
          </a:p>
          <a:p>
            <a:pPr marL="0" indent="0">
              <a:buNone/>
            </a:pPr>
            <a:endParaRPr lang="en-US" sz="2000" dirty="0"/>
          </a:p>
          <a:p>
            <a:endParaRPr lang="en-US" dirty="0"/>
          </a:p>
        </p:txBody>
      </p:sp>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35</a:t>
            </a:fld>
            <a:endParaRPr lang="en-US" dirty="0"/>
          </a:p>
        </p:txBody>
      </p:sp>
    </p:spTree>
    <p:extLst>
      <p:ext uri="{BB962C8B-B14F-4D97-AF65-F5344CB8AC3E}">
        <p14:creationId xmlns:p14="http://schemas.microsoft.com/office/powerpoint/2010/main" val="3750605822"/>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dirty="0" smtClean="0"/>
              <a:t>Resources – Transition Planning</a:t>
            </a:r>
            <a:endParaRPr lang="en-US" dirty="0"/>
          </a:p>
        </p:txBody>
      </p:sp>
      <p:sp>
        <p:nvSpPr>
          <p:cNvPr id="3" name="Content Placeholder 2"/>
          <p:cNvSpPr>
            <a:spLocks noGrp="1"/>
          </p:cNvSpPr>
          <p:nvPr>
            <p:ph idx="1"/>
          </p:nvPr>
        </p:nvSpPr>
        <p:spPr/>
        <p:txBody>
          <a:bodyPr/>
          <a:lstStyle/>
          <a:p>
            <a:r>
              <a:rPr lang="en-US" sz="2000" dirty="0" smtClean="0"/>
              <a:t>Transition Specialists and Community Employment Specialists Regional Special Education Technical Assistance Support Centers</a:t>
            </a:r>
            <a:r>
              <a:rPr lang="en-US" sz="2000" dirty="0"/>
              <a:t> </a:t>
            </a:r>
            <a:r>
              <a:rPr lang="en-US" sz="2000" dirty="0">
                <a:hlinkClick r:id="rId3"/>
              </a:rPr>
              <a:t>http://</a:t>
            </a:r>
            <a:r>
              <a:rPr lang="en-US" sz="2000" dirty="0" smtClean="0">
                <a:hlinkClick r:id="rId3"/>
              </a:rPr>
              <a:t>www.p12.nysed.gov/specialed/techassist/rsetasc/locations.htm</a:t>
            </a:r>
            <a:r>
              <a:rPr lang="en-US" sz="2000" dirty="0"/>
              <a:t>; </a:t>
            </a:r>
            <a:r>
              <a:rPr lang="en-US" sz="2000" dirty="0">
                <a:hlinkClick r:id="rId4"/>
              </a:rPr>
              <a:t>http://</a:t>
            </a:r>
            <a:r>
              <a:rPr lang="en-US" sz="2000" dirty="0" smtClean="0">
                <a:hlinkClick r:id="rId4"/>
              </a:rPr>
              <a:t>www.p12.nysed.gov/specialed/techassist/rsetasc/tslist.htm</a:t>
            </a:r>
            <a:endParaRPr lang="en-US" sz="2000" dirty="0" smtClean="0"/>
          </a:p>
          <a:p>
            <a:r>
              <a:rPr lang="en-US" sz="2000" dirty="0" smtClean="0"/>
              <a:t>NYSED’s Transition Services </a:t>
            </a:r>
            <a:r>
              <a:rPr lang="en-US" sz="2000" dirty="0"/>
              <a:t>Professional Development </a:t>
            </a:r>
            <a:r>
              <a:rPr lang="en-US" sz="2000" dirty="0" smtClean="0"/>
              <a:t>Center – Cornell University</a:t>
            </a:r>
          </a:p>
          <a:p>
            <a:r>
              <a:rPr lang="en-US" sz="2000" dirty="0"/>
              <a:t>Transition.org </a:t>
            </a:r>
            <a:r>
              <a:rPr lang="en-US" sz="2000" dirty="0">
                <a:hlinkClick r:id="rId5"/>
              </a:rPr>
              <a:t>http://</a:t>
            </a:r>
            <a:r>
              <a:rPr lang="en-US" sz="2000" dirty="0" smtClean="0">
                <a:hlinkClick r:id="rId5"/>
              </a:rPr>
              <a:t>www.transitionsource.org/login/index.cfm</a:t>
            </a:r>
            <a:endParaRPr lang="en-US" sz="2000" dirty="0" smtClean="0"/>
          </a:p>
          <a:p>
            <a:r>
              <a:rPr lang="en-US" sz="2000" dirty="0"/>
              <a:t>ACCES-VR Transition and Youth Services </a:t>
            </a:r>
            <a:r>
              <a:rPr lang="en-US" sz="2000" dirty="0">
                <a:hlinkClick r:id="rId6"/>
              </a:rPr>
              <a:t>http://</a:t>
            </a:r>
            <a:r>
              <a:rPr lang="en-US" sz="2000" dirty="0" smtClean="0">
                <a:hlinkClick r:id="rId6"/>
              </a:rPr>
              <a:t>www.acces.nysed.gov/vr/transition-and-youth-services</a:t>
            </a:r>
            <a:endParaRPr lang="en-US" sz="2000" dirty="0" smtClean="0"/>
          </a:p>
          <a:p>
            <a:r>
              <a:rPr lang="en-US" sz="2000" dirty="0"/>
              <a:t>Independent Living Centers </a:t>
            </a:r>
            <a:r>
              <a:rPr lang="en-US" sz="2000" dirty="0">
                <a:hlinkClick r:id="rId7"/>
              </a:rPr>
              <a:t>http://</a:t>
            </a:r>
            <a:r>
              <a:rPr lang="en-US" sz="2000" dirty="0" smtClean="0">
                <a:hlinkClick r:id="rId7"/>
              </a:rPr>
              <a:t>www.acces.nysed.gov/vr/independent-living-centers</a:t>
            </a:r>
            <a:endParaRPr lang="en-US" sz="2000" dirty="0" smtClean="0"/>
          </a:p>
          <a:p>
            <a:endParaRPr lang="en-US" sz="2400" dirty="0" smtClean="0"/>
          </a:p>
          <a:p>
            <a:endParaRPr lang="en-US" sz="2800" dirty="0" smtClean="0"/>
          </a:p>
          <a:p>
            <a:endParaRPr lang="en-US" dirty="0"/>
          </a:p>
        </p:txBody>
      </p:sp>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36</a:t>
            </a:fld>
            <a:endParaRPr lang="en-US" dirty="0"/>
          </a:p>
        </p:txBody>
      </p:sp>
    </p:spTree>
    <p:extLst>
      <p:ext uri="{BB962C8B-B14F-4D97-AF65-F5344CB8AC3E}">
        <p14:creationId xmlns:p14="http://schemas.microsoft.com/office/powerpoint/2010/main" val="1948685484"/>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rtlCol="0">
            <a:normAutofit fontScale="90000"/>
          </a:bodyPr>
          <a:lstStyle/>
          <a:p>
            <a:pPr fontAlgn="auto">
              <a:spcAft>
                <a:spcPts val="0"/>
              </a:spcAft>
              <a:defRPr/>
            </a:pPr>
            <a:r>
              <a:rPr lang="en-US" dirty="0" smtClean="0"/>
              <a:t>Underlying Essential Understandings</a:t>
            </a:r>
            <a:endParaRPr lang="en-US" dirty="0"/>
          </a:p>
        </p:txBody>
      </p:sp>
      <p:sp>
        <p:nvSpPr>
          <p:cNvPr id="3" name="Content Placeholder 2"/>
          <p:cNvSpPr>
            <a:spLocks noGrp="1"/>
          </p:cNvSpPr>
          <p:nvPr>
            <p:ph idx="1"/>
          </p:nvPr>
        </p:nvSpPr>
        <p:spPr>
          <a:xfrm>
            <a:off x="457200" y="1600200"/>
            <a:ext cx="8229600" cy="4800600"/>
          </a:xfrm>
        </p:spPr>
        <p:txBody>
          <a:bodyPr rtlCol="0">
            <a:normAutofit fontScale="25000" lnSpcReduction="20000"/>
          </a:bodyPr>
          <a:lstStyle/>
          <a:p>
            <a:pPr fontAlgn="auto">
              <a:spcAft>
                <a:spcPts val="0"/>
              </a:spcAft>
              <a:buFont typeface="Wingdings" panose="05000000000000000000" pitchFamily="2" charset="2"/>
              <a:buChar char="v"/>
              <a:defRPr/>
            </a:pPr>
            <a:r>
              <a:rPr lang="en-US" sz="6400" dirty="0" smtClean="0"/>
              <a:t>Communities</a:t>
            </a:r>
            <a:r>
              <a:rPr lang="en-US" sz="6400" dirty="0"/>
              <a:t>, boards of education, district and school leaders must provide systemic supports and professional development for teachers to meet the needs of students with disabilities, including </a:t>
            </a:r>
            <a:r>
              <a:rPr lang="en-US" sz="6400" dirty="0" smtClean="0"/>
              <a:t>appropriate identification and ensuring </a:t>
            </a:r>
            <a:r>
              <a:rPr lang="en-US" sz="6400" dirty="0"/>
              <a:t>classrooms have necessary supports, rigorous and relevant learning environments and classroom and school-wide approaches are created to maintain a positive climate</a:t>
            </a:r>
            <a:r>
              <a:rPr lang="en-US" sz="6400" dirty="0" smtClean="0"/>
              <a:t>.</a:t>
            </a:r>
          </a:p>
          <a:p>
            <a:pPr fontAlgn="auto">
              <a:spcAft>
                <a:spcPts val="0"/>
              </a:spcAft>
              <a:buFont typeface="Wingdings" panose="05000000000000000000" pitchFamily="2" charset="2"/>
              <a:buChar char="v"/>
              <a:defRPr/>
            </a:pPr>
            <a:endParaRPr lang="en-US" sz="6400" dirty="0"/>
          </a:p>
          <a:p>
            <a:pPr fontAlgn="auto">
              <a:spcAft>
                <a:spcPts val="0"/>
              </a:spcAft>
              <a:buFont typeface="Wingdings" panose="05000000000000000000" pitchFamily="2" charset="2"/>
              <a:buChar char="v"/>
              <a:defRPr/>
            </a:pPr>
            <a:r>
              <a:rPr lang="en-US" sz="6400" dirty="0"/>
              <a:t>School principals and special education administrators are fundamental in their roles as instructional leaders for students with disabilities</a:t>
            </a:r>
            <a:r>
              <a:rPr lang="en-US" sz="6400" dirty="0" smtClean="0"/>
              <a:t>.</a:t>
            </a:r>
          </a:p>
          <a:p>
            <a:pPr fontAlgn="auto">
              <a:spcAft>
                <a:spcPts val="0"/>
              </a:spcAft>
              <a:buFont typeface="Wingdings" panose="05000000000000000000" pitchFamily="2" charset="2"/>
              <a:buChar char="v"/>
              <a:defRPr/>
            </a:pPr>
            <a:endParaRPr lang="en-US" sz="6400" dirty="0"/>
          </a:p>
          <a:p>
            <a:pPr fontAlgn="auto">
              <a:spcAft>
                <a:spcPts val="0"/>
              </a:spcAft>
              <a:buFont typeface="Wingdings" panose="05000000000000000000" pitchFamily="2" charset="2"/>
              <a:buChar char="v"/>
              <a:defRPr/>
            </a:pPr>
            <a:r>
              <a:rPr lang="en-US" sz="6400" dirty="0"/>
              <a:t>All teachers are teachers of students with disabilities and every teacher needs to be skilled in how to support and provide </a:t>
            </a:r>
            <a:r>
              <a:rPr lang="en-US" sz="6400" dirty="0" smtClean="0"/>
              <a:t>differentiated and specially-designed instruction </a:t>
            </a:r>
            <a:r>
              <a:rPr lang="en-US" sz="6400" dirty="0"/>
              <a:t>to students with disabilities. </a:t>
            </a:r>
            <a:endParaRPr lang="en-US" sz="6400" dirty="0" smtClean="0"/>
          </a:p>
          <a:p>
            <a:pPr fontAlgn="auto">
              <a:spcAft>
                <a:spcPts val="0"/>
              </a:spcAft>
              <a:buFont typeface="Wingdings" panose="05000000000000000000" pitchFamily="2" charset="2"/>
              <a:buChar char="v"/>
              <a:defRPr/>
            </a:pPr>
            <a:endParaRPr lang="en-US" sz="6400" dirty="0"/>
          </a:p>
          <a:p>
            <a:pPr fontAlgn="auto">
              <a:spcAft>
                <a:spcPts val="0"/>
              </a:spcAft>
              <a:buFont typeface="Wingdings" panose="05000000000000000000" pitchFamily="2" charset="2"/>
              <a:buChar char="v"/>
              <a:defRPr/>
            </a:pPr>
            <a:r>
              <a:rPr lang="en-US" sz="6400" dirty="0"/>
              <a:t>Students with disabilities must be held to high expectations and given the appropriate supports and services to meet those high expectations</a:t>
            </a:r>
            <a:r>
              <a:rPr lang="en-US" sz="6400" dirty="0" smtClean="0"/>
              <a:t>.</a:t>
            </a:r>
          </a:p>
          <a:p>
            <a:pPr fontAlgn="auto">
              <a:spcAft>
                <a:spcPts val="0"/>
              </a:spcAft>
              <a:buFont typeface="Wingdings" panose="05000000000000000000" pitchFamily="2" charset="2"/>
              <a:buChar char="v"/>
              <a:defRPr/>
            </a:pPr>
            <a:endParaRPr lang="en-US" sz="6400" dirty="0"/>
          </a:p>
          <a:p>
            <a:pPr fontAlgn="auto">
              <a:spcAft>
                <a:spcPts val="0"/>
              </a:spcAft>
              <a:buFont typeface="Wingdings" panose="05000000000000000000" pitchFamily="2" charset="2"/>
              <a:buChar char="v"/>
              <a:defRPr/>
            </a:pPr>
            <a:r>
              <a:rPr lang="en-US" sz="6400" dirty="0"/>
              <a:t>Students and parents of students with disabilities need information and support to be meaningfully involved in the special education process</a:t>
            </a:r>
            <a:r>
              <a:rPr lang="en-US" sz="6400" dirty="0" smtClean="0"/>
              <a:t>.</a:t>
            </a:r>
          </a:p>
          <a:p>
            <a:pPr fontAlgn="auto">
              <a:spcAft>
                <a:spcPts val="0"/>
              </a:spcAft>
              <a:buFont typeface="Wingdings" panose="05000000000000000000" pitchFamily="2" charset="2"/>
              <a:buChar char="v"/>
              <a:defRPr/>
            </a:pPr>
            <a:endParaRPr lang="en-US" sz="6400" dirty="0"/>
          </a:p>
          <a:p>
            <a:pPr fontAlgn="auto">
              <a:spcAft>
                <a:spcPts val="0"/>
              </a:spcAft>
              <a:buFont typeface="Wingdings" panose="05000000000000000000" pitchFamily="2" charset="2"/>
              <a:buChar char="v"/>
              <a:defRPr/>
            </a:pPr>
            <a:r>
              <a:rPr lang="en-US" sz="6400" dirty="0"/>
              <a:t>Students with disabilities should participate, to the maximum extent possible, in making recommendations for supports and services needed for their academic success and to meet their post-secondary transition goals. </a:t>
            </a:r>
          </a:p>
          <a:p>
            <a:pPr marL="0" indent="0" fontAlgn="auto">
              <a:spcAft>
                <a:spcPts val="0"/>
              </a:spcAft>
              <a:buFont typeface="Arial" pitchFamily="34" charset="0"/>
              <a:buNone/>
              <a:defRPr/>
            </a:pPr>
            <a:r>
              <a:rPr lang="en-US" dirty="0"/>
              <a:t/>
            </a:r>
            <a:br>
              <a:rPr lang="en-US" dirty="0"/>
            </a:br>
            <a:endParaRPr lang="en-US" dirty="0"/>
          </a:p>
        </p:txBody>
      </p:sp>
      <p:sp>
        <p:nvSpPr>
          <p:cNvPr id="8" name="Slide Number Placeholder 7"/>
          <p:cNvSpPr>
            <a:spLocks noGrp="1"/>
          </p:cNvSpPr>
          <p:nvPr>
            <p:ph type="sldNum" sz="quarter" idx="12"/>
          </p:nvPr>
        </p:nvSpPr>
        <p:spPr/>
        <p:txBody>
          <a:bodyPr/>
          <a:lstStyle/>
          <a:p>
            <a:pPr>
              <a:defRPr/>
            </a:pPr>
            <a:fld id="{D06D318C-1FD0-4B41-A33F-6207D694028B}" type="slidenum">
              <a:rPr lang="en-US"/>
              <a:pPr>
                <a:defRPr/>
              </a:pPr>
              <a:t>4</a:t>
            </a:fld>
            <a:endParaRPr lang="en-US"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w="6350"/>
        </p:spPr>
        <p:txBody>
          <a:bodyPr/>
          <a:lstStyle/>
          <a:p>
            <a:pPr lvl="0" algn="l"/>
            <a:r>
              <a:rPr lang="en-US" sz="2400" i="1" baseline="0" dirty="0" smtClean="0">
                <a:solidFill>
                  <a:schemeClr val="tx1"/>
                </a:solidFill>
              </a:rPr>
              <a:t>Students engage in self-advocacy and are involved in determining their own educational goals and plan.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2634885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5</a:t>
            </a:fld>
            <a:endParaRPr lang="en-US" dirty="0"/>
          </a:p>
        </p:txBody>
      </p:sp>
      <p:sp>
        <p:nvSpPr>
          <p:cNvPr id="7" name="Oval 6"/>
          <p:cNvSpPr/>
          <p:nvPr/>
        </p:nvSpPr>
        <p:spPr>
          <a:xfrm>
            <a:off x="7391400" y="76200"/>
            <a:ext cx="1564677" cy="1600200"/>
          </a:xfrm>
          <a:prstGeom prst="ellipse">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070411126"/>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smtClean="0"/>
              <a:t>What the research tells us….</a:t>
            </a:r>
            <a:endParaRPr lang="en-US" dirty="0"/>
          </a:p>
        </p:txBody>
      </p:sp>
      <p:sp>
        <p:nvSpPr>
          <p:cNvPr id="3" name="Content Placeholder 2"/>
          <p:cNvSpPr>
            <a:spLocks noGrp="1"/>
          </p:cNvSpPr>
          <p:nvPr>
            <p:ph idx="1"/>
          </p:nvPr>
        </p:nvSpPr>
        <p:spPr>
          <a:ln w="12700"/>
        </p:spPr>
        <p:txBody>
          <a:bodyPr/>
          <a:lstStyle/>
          <a:p>
            <a:r>
              <a:rPr lang="en-US" sz="2800" dirty="0" smtClean="0"/>
              <a:t>Self-determination rights in federal laws </a:t>
            </a:r>
          </a:p>
          <a:p>
            <a:r>
              <a:rPr lang="en-US" sz="2800" dirty="0" smtClean="0"/>
              <a:t>Self-advocates </a:t>
            </a:r>
            <a:r>
              <a:rPr lang="en-US" sz="2800" dirty="0"/>
              <a:t>with disabilities have been demanding self-determination </a:t>
            </a:r>
            <a:r>
              <a:rPr lang="en-US" sz="2800" dirty="0" smtClean="0"/>
              <a:t>as adult citizens</a:t>
            </a:r>
          </a:p>
          <a:p>
            <a:r>
              <a:rPr lang="en-US" sz="2800" dirty="0" smtClean="0"/>
              <a:t>Research </a:t>
            </a:r>
            <a:r>
              <a:rPr lang="en-US" sz="2800" dirty="0"/>
              <a:t>has demonstrated a positive </a:t>
            </a:r>
            <a:r>
              <a:rPr lang="en-US" sz="2800" dirty="0" smtClean="0"/>
              <a:t>relationship between </a:t>
            </a:r>
            <a:r>
              <a:rPr lang="en-US" sz="2800" dirty="0"/>
              <a:t>self-determination and improved </a:t>
            </a:r>
            <a:r>
              <a:rPr lang="en-US" sz="2800" dirty="0" smtClean="0"/>
              <a:t>post school outcomes</a:t>
            </a:r>
          </a:p>
          <a:p>
            <a:r>
              <a:rPr lang="en-US" sz="2800" dirty="0" smtClean="0"/>
              <a:t>Yet….</a:t>
            </a:r>
            <a:r>
              <a:rPr lang="en-US" sz="2800" dirty="0"/>
              <a:t> a significant lag remains in the degree to which </a:t>
            </a:r>
            <a:r>
              <a:rPr lang="en-US" sz="2800" dirty="0" smtClean="0"/>
              <a:t>self-determination content </a:t>
            </a:r>
            <a:r>
              <a:rPr lang="en-US" sz="2800" dirty="0"/>
              <a:t>is reflected in the goals and objectives of students’ </a:t>
            </a:r>
            <a:r>
              <a:rPr lang="en-US" sz="2800" dirty="0" smtClean="0"/>
              <a:t>IEPs </a:t>
            </a:r>
            <a:r>
              <a:rPr lang="en-US" sz="2800" dirty="0"/>
              <a:t>and, consequently, in classroom instruction.</a:t>
            </a:r>
          </a:p>
        </p:txBody>
      </p:sp>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6</a:t>
            </a:fld>
            <a:endParaRPr lang="en-US" dirty="0"/>
          </a:p>
        </p:txBody>
      </p:sp>
    </p:spTree>
    <p:extLst>
      <p:ext uri="{BB962C8B-B14F-4D97-AF65-F5344CB8AC3E}">
        <p14:creationId xmlns:p14="http://schemas.microsoft.com/office/powerpoint/2010/main" val="23062360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smtClean="0"/>
              <a:t>Ask yourself….</a:t>
            </a:r>
            <a:endParaRPr lang="en-US" dirty="0"/>
          </a:p>
        </p:txBody>
      </p:sp>
      <p:sp>
        <p:nvSpPr>
          <p:cNvPr id="3" name="Content Placeholder 2"/>
          <p:cNvSpPr>
            <a:spLocks noGrp="1"/>
          </p:cNvSpPr>
          <p:nvPr>
            <p:ph idx="1"/>
          </p:nvPr>
        </p:nvSpPr>
        <p:spPr/>
        <p:txBody>
          <a:bodyPr/>
          <a:lstStyle/>
          <a:p>
            <a:r>
              <a:rPr lang="en-US" dirty="0" smtClean="0"/>
              <a:t>How do practices in your schools demonstrate that self-determination is a </a:t>
            </a:r>
            <a:r>
              <a:rPr lang="en-US" dirty="0"/>
              <a:t>high priority in </a:t>
            </a:r>
            <a:r>
              <a:rPr lang="en-US" dirty="0" smtClean="0"/>
              <a:t>planning instruction</a:t>
            </a:r>
            <a:r>
              <a:rPr lang="en-US" dirty="0"/>
              <a:t>?</a:t>
            </a:r>
          </a:p>
          <a:p>
            <a:r>
              <a:rPr lang="en-US" dirty="0" smtClean="0"/>
              <a:t>To what extent do </a:t>
            </a:r>
            <a:r>
              <a:rPr lang="en-US" dirty="0"/>
              <a:t>you include self-advocacy goals </a:t>
            </a:r>
            <a:r>
              <a:rPr lang="en-US" dirty="0" smtClean="0"/>
              <a:t>in students</a:t>
            </a:r>
            <a:r>
              <a:rPr lang="en-US" dirty="0"/>
              <a:t>’ education programs?</a:t>
            </a:r>
          </a:p>
          <a:p>
            <a:r>
              <a:rPr lang="en-US" dirty="0" smtClean="0"/>
              <a:t>What are best practices to developing such </a:t>
            </a:r>
            <a:r>
              <a:rPr lang="en-US" dirty="0"/>
              <a:t>goals and promoting </a:t>
            </a:r>
            <a:r>
              <a:rPr lang="en-US" dirty="0" smtClean="0"/>
              <a:t>self-determination in </a:t>
            </a:r>
            <a:r>
              <a:rPr lang="en-US" dirty="0"/>
              <a:t>students?</a:t>
            </a:r>
          </a:p>
        </p:txBody>
      </p:sp>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7</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57200"/>
            <a:ext cx="137795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866627"/>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pPr algn="l"/>
            <a:r>
              <a:rPr lang="en-US" sz="3600" dirty="0" smtClean="0"/>
              <a:t>Actions you can take… </a:t>
            </a:r>
            <a:endParaRPr lang="en-US" sz="3600" dirty="0"/>
          </a:p>
        </p:txBody>
      </p:sp>
      <p:sp>
        <p:nvSpPr>
          <p:cNvPr id="5" name="Text Placeholder 4"/>
          <p:cNvSpPr>
            <a:spLocks noGrp="1"/>
          </p:cNvSpPr>
          <p:nvPr>
            <p:ph type="body" idx="1"/>
          </p:nvPr>
        </p:nvSpPr>
        <p:spPr>
          <a:xfrm>
            <a:off x="405276" y="2667000"/>
            <a:ext cx="4040188" cy="639762"/>
          </a:xfrm>
          <a:ln w="38100"/>
        </p:spPr>
        <p:txBody>
          <a:bodyPr/>
          <a:lstStyle/>
          <a:p>
            <a:r>
              <a:rPr lang="en-US" dirty="0" smtClean="0"/>
              <a:t>Self Determination Skills</a:t>
            </a:r>
            <a:endParaRPr lang="en-US" dirty="0"/>
          </a:p>
        </p:txBody>
      </p:sp>
      <p:sp>
        <p:nvSpPr>
          <p:cNvPr id="6" name="Text Placeholder 5"/>
          <p:cNvSpPr>
            <a:spLocks noGrp="1"/>
          </p:cNvSpPr>
          <p:nvPr>
            <p:ph type="body" sz="quarter" idx="3"/>
          </p:nvPr>
        </p:nvSpPr>
        <p:spPr>
          <a:xfrm>
            <a:off x="4549559" y="2667000"/>
            <a:ext cx="4041775" cy="609600"/>
          </a:xfrm>
        </p:spPr>
        <p:txBody>
          <a:bodyPr/>
          <a:lstStyle/>
          <a:p>
            <a:r>
              <a:rPr lang="en-US" dirty="0" smtClean="0"/>
              <a:t>Self Regulation Skills</a:t>
            </a:r>
            <a:endParaRPr lang="en-US" dirty="0"/>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3816899913"/>
              </p:ext>
            </p:extLst>
          </p:nvPr>
        </p:nvGraphicFramePr>
        <p:xfrm>
          <a:off x="4596460" y="3172752"/>
          <a:ext cx="4041775"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8</a:t>
            </a:fld>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954535073"/>
              </p:ext>
            </p:extLst>
          </p:nvPr>
        </p:nvGraphicFramePr>
        <p:xfrm>
          <a:off x="457200" y="3200400"/>
          <a:ext cx="4040188" cy="1676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extBox 12"/>
          <p:cNvSpPr txBox="1"/>
          <p:nvPr/>
        </p:nvSpPr>
        <p:spPr>
          <a:xfrm>
            <a:off x="381000" y="4876800"/>
            <a:ext cx="8273419" cy="584775"/>
          </a:xfrm>
          <a:prstGeom prst="rect">
            <a:avLst/>
          </a:prstGeom>
          <a:solidFill>
            <a:schemeClr val="accent1">
              <a:lumMod val="40000"/>
              <a:lumOff val="60000"/>
            </a:schemeClr>
          </a:solidFill>
        </p:spPr>
        <p:txBody>
          <a:bodyPr wrap="none" rtlCol="0">
            <a:spAutoFit/>
          </a:bodyPr>
          <a:lstStyle/>
          <a:p>
            <a:pPr marL="457200" indent="-457200">
              <a:buFont typeface="Wingdings" panose="05000000000000000000" pitchFamily="2" charset="2"/>
              <a:buChar char="Ø"/>
            </a:pPr>
            <a:r>
              <a:rPr lang="en-US" sz="3200" dirty="0" smtClean="0">
                <a:latin typeface="Algerian" panose="04020705040A02060702" pitchFamily="82" charset="0"/>
              </a:rPr>
              <a:t>Provide opportunities for practice</a:t>
            </a:r>
            <a:r>
              <a:rPr lang="en-US" dirty="0" smtClean="0">
                <a:latin typeface="Algerian" panose="04020705040A02060702" pitchFamily="82" charset="0"/>
              </a:rPr>
              <a:t>.</a:t>
            </a:r>
            <a:endParaRPr lang="en-US" dirty="0">
              <a:latin typeface="Algerian" panose="04020705040A02060702" pitchFamily="82" charset="0"/>
            </a:endParaRPr>
          </a:p>
        </p:txBody>
      </p:sp>
      <p:pic>
        <p:nvPicPr>
          <p:cNvPr id="40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8418" y="1793454"/>
            <a:ext cx="7931150" cy="957263"/>
          </a:xfrm>
          <a:prstGeom prst="rect">
            <a:avLst/>
          </a:prstGeom>
          <a:solidFill>
            <a:schemeClr val="accent1">
              <a:lumMod val="40000"/>
              <a:lumOff val="60000"/>
            </a:schemeClr>
          </a:solidFill>
          <a:ln>
            <a:solidFill>
              <a:schemeClr val="accent1"/>
            </a:solidFill>
          </a:ln>
          <a:effectLst/>
        </p:spPr>
      </p:pic>
      <p:pic>
        <p:nvPicPr>
          <p:cNvPr id="409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81800" y="21678"/>
            <a:ext cx="1652587"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8041" y="5691500"/>
            <a:ext cx="8283037" cy="830997"/>
          </a:xfrm>
          <a:prstGeom prst="rect">
            <a:avLst/>
          </a:prstGeom>
          <a:solidFill>
            <a:schemeClr val="accent4">
              <a:lumMod val="40000"/>
              <a:lumOff val="60000"/>
            </a:schemeClr>
          </a:solidFill>
        </p:spPr>
        <p:txBody>
          <a:bodyPr wrap="none" rtlCol="0">
            <a:spAutoFit/>
          </a:bodyPr>
          <a:lstStyle/>
          <a:p>
            <a:pPr marL="342900" indent="-342900">
              <a:buFont typeface="Wingdings" panose="05000000000000000000" pitchFamily="2" charset="2"/>
              <a:buChar char="Ø"/>
            </a:pPr>
            <a:r>
              <a:rPr lang="en-US" sz="2400" dirty="0" smtClean="0"/>
              <a:t>Expect all students to attend CSE meetings and prepare </a:t>
            </a:r>
          </a:p>
          <a:p>
            <a:r>
              <a:rPr lang="en-US" sz="2400" dirty="0" smtClean="0"/>
              <a:t>them to participate</a:t>
            </a:r>
            <a:endParaRPr lang="en-US" sz="2400" dirty="0"/>
          </a:p>
        </p:txBody>
      </p:sp>
    </p:spTree>
    <p:extLst>
      <p:ext uri="{BB962C8B-B14F-4D97-AF65-F5344CB8AC3E}">
        <p14:creationId xmlns:p14="http://schemas.microsoft.com/office/powerpoint/2010/main" val="42904504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1000"/>
                                        <p:tgtEl>
                                          <p:spTgt spid="6">
                                            <p:txEl>
                                              <p:pRg st="0" end="0"/>
                                            </p:txEl>
                                          </p:spTgt>
                                        </p:tgtEl>
                                      </p:cBhvr>
                                    </p:animEffect>
                                    <p:anim calcmode="lin" valueType="num">
                                      <p:cBhvr>
                                        <p:cTn id="2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circle(in)">
                                      <p:cBhvr>
                                        <p:cTn id="4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Graphic spid="9" grpId="0">
        <p:bldAsOne/>
      </p:bldGraphic>
      <p:bldGraphic spid="8" grpId="0">
        <p:bldAsOne/>
      </p:bldGraphic>
      <p:bldP spid="13"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lvl="0" algn="l"/>
            <a:r>
              <a:rPr lang="en-US" sz="2000" b="0" i="1" dirty="0" smtClean="0">
                <a:solidFill>
                  <a:schemeClr val="tx1"/>
                </a:solidFill>
              </a:rPr>
              <a:t>Parents, and other family members, are engaged as meaningful </a:t>
            </a:r>
            <a:br>
              <a:rPr lang="en-US" sz="2000" b="0" i="1" dirty="0" smtClean="0">
                <a:solidFill>
                  <a:schemeClr val="tx1"/>
                </a:solidFill>
              </a:rPr>
            </a:br>
            <a:r>
              <a:rPr lang="en-US" sz="2000" b="0" i="1" dirty="0" smtClean="0">
                <a:solidFill>
                  <a:schemeClr val="tx1"/>
                </a:solidFill>
              </a:rPr>
              <a:t>partners in the special education process and the education</a:t>
            </a:r>
            <a:br>
              <a:rPr lang="en-US" sz="2000" b="0" i="1" dirty="0" smtClean="0">
                <a:solidFill>
                  <a:schemeClr val="tx1"/>
                </a:solidFill>
              </a:rPr>
            </a:br>
            <a:r>
              <a:rPr lang="en-US" sz="2000" b="0" i="1" dirty="0" smtClean="0">
                <a:solidFill>
                  <a:schemeClr val="tx1"/>
                </a:solidFill>
              </a:rPr>
              <a:t>of their child.</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24744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761E529-F215-4ACC-B6B9-B4E00885EECD}" type="slidenum">
              <a:rPr lang="en-US" smtClean="0"/>
              <a:pPr>
                <a:defRPr/>
              </a:pPr>
              <a:t>9</a:t>
            </a:fld>
            <a:endParaRPr lang="en-US" dirty="0"/>
          </a:p>
        </p:txBody>
      </p:sp>
      <p:sp>
        <p:nvSpPr>
          <p:cNvPr id="6" name="Oval 5"/>
          <p:cNvSpPr/>
          <p:nvPr/>
        </p:nvSpPr>
        <p:spPr>
          <a:xfrm>
            <a:off x="7467600" y="69456"/>
            <a:ext cx="1566862" cy="1867912"/>
          </a:xfrm>
          <a:prstGeom prst="ellipse">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200688904"/>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engageNY_PowerPoint_Template_20110624">
  <a:themeElements>
    <a:clrScheme name="2_engageNY_PowerPoint_Template_20110624 1">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5B7B1"/>
      </a:accent5>
      <a:accent6>
        <a:srgbClr val="B9A300"/>
      </a:accent6>
      <a:hlink>
        <a:srgbClr val="00A3D6"/>
      </a:hlink>
      <a:folHlink>
        <a:srgbClr val="694F07"/>
      </a:folHlink>
    </a:clrScheme>
    <a:fontScheme name="2_engageNY_PowerPoint_Template_20110624">
      <a:majorFont>
        <a:latin typeface="Rockwell"/>
        <a:ea typeface="ＭＳ Ｐゴシック"/>
        <a:cs typeface=""/>
      </a:majorFont>
      <a:minorFont>
        <a:latin typeface="Rockwel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engageNY_PowerPoint_Template_20110624 1">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5B7B1"/>
        </a:accent5>
        <a:accent6>
          <a:srgbClr val="B9A300"/>
        </a:accent6>
        <a:hlink>
          <a:srgbClr val="00A3D6"/>
        </a:hlink>
        <a:folHlink>
          <a:srgbClr val="694F0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1444</TotalTime>
  <Words>4072</Words>
  <Application>Microsoft Office PowerPoint</Application>
  <PresentationFormat>On-screen Show (4:3)</PresentationFormat>
  <Paragraphs>569</Paragraphs>
  <Slides>36</Slides>
  <Notes>36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MS PGothic</vt:lpstr>
      <vt:lpstr>MS PGothic</vt:lpstr>
      <vt:lpstr>Algerian</vt:lpstr>
      <vt:lpstr>Arial</vt:lpstr>
      <vt:lpstr>Calibri</vt:lpstr>
      <vt:lpstr>Courier New</vt:lpstr>
      <vt:lpstr>Rockwell</vt:lpstr>
      <vt:lpstr>Symbol</vt:lpstr>
      <vt:lpstr>Times New Roman</vt:lpstr>
      <vt:lpstr>Wingdings</vt:lpstr>
      <vt:lpstr>Office Theme</vt:lpstr>
      <vt:lpstr>2_engageNY_PowerPoint_Template_20110624</vt:lpstr>
      <vt:lpstr>Blueprint for Improved Results for Students with Disabilities</vt:lpstr>
      <vt:lpstr>PowerPoint Presentation</vt:lpstr>
      <vt:lpstr>PowerPoint Presentation</vt:lpstr>
      <vt:lpstr>Underlying Essential Understandings</vt:lpstr>
      <vt:lpstr>Students engage in self-advocacy and are involved in determining their own educational goals and plan.</vt:lpstr>
      <vt:lpstr>What the research tells us….</vt:lpstr>
      <vt:lpstr>Ask yourself….</vt:lpstr>
      <vt:lpstr>Actions you can take… </vt:lpstr>
      <vt:lpstr>Parents, and other family members, are engaged as meaningful  partners in the special education process and the education of their child.</vt:lpstr>
      <vt:lpstr>What the research tells us….</vt:lpstr>
      <vt:lpstr>Ask yourself….</vt:lpstr>
      <vt:lpstr>What actions can you take …..</vt:lpstr>
      <vt:lpstr>Teachers design, provide, and assess the effectiveness of  specially designed instruction to provide students with disabilities with access to participate and progress in the  general education curriculum.</vt:lpstr>
      <vt:lpstr>What the research tells us….</vt:lpstr>
      <vt:lpstr>Access/participation/progress in the general education curriculum. </vt:lpstr>
      <vt:lpstr>Ask yourself….</vt:lpstr>
      <vt:lpstr>Actions you can take….</vt:lpstr>
      <vt:lpstr>Teachers provide research-based instructional  teaching and learning strategies and supports  for students with disabilities.</vt:lpstr>
      <vt:lpstr>What the research tells us….</vt:lpstr>
      <vt:lpstr>What you can do….</vt:lpstr>
      <vt:lpstr>Schools provide multi-tiered systems of  behavioral and academic support.</vt:lpstr>
      <vt:lpstr>What the research tells us….</vt:lpstr>
      <vt:lpstr>What you can do….</vt:lpstr>
      <vt:lpstr>Schools provide high quality inclusive programs and activities.</vt:lpstr>
      <vt:lpstr>What the research tells us….</vt:lpstr>
      <vt:lpstr>PowerPoint Presentation</vt:lpstr>
      <vt:lpstr>What you can do….</vt:lpstr>
      <vt:lpstr>Schools provide appropriate instruction for students with disabilities in career development and opportunities to participate in work-based learning.</vt:lpstr>
      <vt:lpstr>What the research tells us…. </vt:lpstr>
      <vt:lpstr>Actions you can take…. </vt:lpstr>
      <vt:lpstr>Resources – Self Determination</vt:lpstr>
      <vt:lpstr>Resources – Parent Support</vt:lpstr>
      <vt:lpstr>Resources: Planning and Instruction</vt:lpstr>
      <vt:lpstr>Resources – Tiered Systems of Support</vt:lpstr>
      <vt:lpstr>Resources - Inclusion</vt:lpstr>
      <vt:lpstr>Resources – Transition Planning</vt:lpstr>
    </vt:vector>
  </TitlesOfParts>
  <Company>NYSED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Blueprint for Improved Results for Students with Disabilities</dc:title>
  <dc:creator>Pat Geary</dc:creator>
  <cp:lastModifiedBy>Susan O'Bryan</cp:lastModifiedBy>
  <cp:revision>146</cp:revision>
  <cp:lastPrinted>2016-03-03T14:31:00Z</cp:lastPrinted>
  <dcterms:created xsi:type="dcterms:W3CDTF">2015-09-30T12:18:33Z</dcterms:created>
  <dcterms:modified xsi:type="dcterms:W3CDTF">2016-09-22T17:59:47Z</dcterms:modified>
</cp:coreProperties>
</file>