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4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2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1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7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5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2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42CA0-BF02-4F67-AF5B-ED567C35737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4F883-58C7-442D-B000-6626EAE77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8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2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2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482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 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39358"/>
              </p:ext>
            </p:extLst>
          </p:nvPr>
        </p:nvGraphicFramePr>
        <p:xfrm>
          <a:off x="1" y="0"/>
          <a:ext cx="9144000" cy="6218563"/>
        </p:xfrm>
        <a:graphic>
          <a:graphicData uri="http://schemas.openxmlformats.org/drawingml/2006/table">
            <a:tbl>
              <a:tblPr/>
              <a:tblGrid>
                <a:gridCol w="1213467">
                  <a:extLst>
                    <a:ext uri="{9D8B030D-6E8A-4147-A177-3AD203B41FA5}">
                      <a16:colId xmlns:a16="http://schemas.microsoft.com/office/drawing/2014/main" val="1640763464"/>
                    </a:ext>
                  </a:extLst>
                </a:gridCol>
                <a:gridCol w="6554633">
                  <a:extLst>
                    <a:ext uri="{9D8B030D-6E8A-4147-A177-3AD203B41FA5}">
                      <a16:colId xmlns:a16="http://schemas.microsoft.com/office/drawing/2014/main" val="1401330783"/>
                    </a:ext>
                  </a:extLst>
                </a:gridCol>
                <a:gridCol w="1375900">
                  <a:extLst>
                    <a:ext uri="{9D8B030D-6E8A-4147-A177-3AD203B41FA5}">
                      <a16:colId xmlns:a16="http://schemas.microsoft.com/office/drawing/2014/main" val="1486697954"/>
                    </a:ext>
                  </a:extLst>
                </a:gridCol>
              </a:tblGrid>
              <a:tr h="408908"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CHARETTE PROTOCOL</a:t>
                      </a:r>
                      <a:endParaRPr lang="en-US" sz="1800" dirty="0">
                        <a:effectLst/>
                      </a:endParaRPr>
                    </a:p>
                  </a:txBody>
                  <a:tcPr marL="45797" marR="45797" marT="22898" marB="22898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905620"/>
                  </a:ext>
                </a:extLst>
              </a:tr>
              <a:tr h="195116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PRESENTER</a:t>
                      </a:r>
                      <a:endParaRPr lang="en-US" sz="1800">
                        <a:effectLst/>
                      </a:endParaRPr>
                    </a:p>
                  </a:txBody>
                  <a:tcPr marL="45797" marR="45797" marT="22898" marB="22898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Presentation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</a:t>
                      </a:r>
                      <a:endParaRPr lang="en-US" sz="1800"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Presenter briefly shares context and project summary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Presenter asks a specific question to frame the feedback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“Is this project the right fit for my students?”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“How can I improve…?”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“I need help with…”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Thought Partner Listens.</a:t>
                      </a:r>
                      <a:endParaRPr lang="en-US" sz="1800">
                        <a:effectLst/>
                      </a:endParaRPr>
                    </a:p>
                  </a:txBody>
                  <a:tcPr marL="45797" marR="45797" marT="22898" marB="22898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 mins</a:t>
                      </a:r>
                      <a:endParaRPr lang="en-US" sz="1800">
                        <a:effectLst/>
                      </a:endParaRPr>
                    </a:p>
                  </a:txBody>
                  <a:tcPr marL="45797" marR="45797" marT="22898" marB="22898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1348"/>
                  </a:ext>
                </a:extLst>
              </a:tr>
              <a:tr h="2454777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THOUGHT PARTNER</a:t>
                      </a:r>
                      <a:endParaRPr lang="en-US" sz="1800">
                        <a:effectLst/>
                      </a:endParaRPr>
                    </a:p>
                  </a:txBody>
                  <a:tcPr marL="45797" marR="45797" marT="22898" marB="22898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Feedback:</a:t>
                      </a:r>
                      <a:endParaRPr lang="en-US" sz="1800" dirty="0"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Partner gives suggestions providing helpful, specific, and kind feedback: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“I Like…”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Audience shares what he or she likes about the project idea and its fit with the context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“I Wonder and/or Suggest…”: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Audience shares concerns/suggestions for improvement about the project idea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Presenter Listens.</a:t>
                      </a:r>
                      <a:endParaRPr lang="en-US" sz="1800" dirty="0">
                        <a:effectLst/>
                      </a:endParaRPr>
                    </a:p>
                  </a:txBody>
                  <a:tcPr marL="45797" marR="45797" marT="22898" marB="22898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 mins</a:t>
                      </a:r>
                      <a:endParaRPr lang="en-US" sz="1800">
                        <a:effectLst/>
                      </a:endParaRPr>
                    </a:p>
                    <a:p>
                      <a:pPr fontAlgn="ctr"/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endParaRPr lang="en-US" sz="1800">
                        <a:effectLst/>
                      </a:endParaRPr>
                    </a:p>
                  </a:txBody>
                  <a:tcPr marL="45797" marR="45797" marT="22898" marB="22898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911146"/>
                  </a:ext>
                </a:extLst>
              </a:tr>
              <a:tr h="799953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BOTH</a:t>
                      </a:r>
                      <a:endParaRPr lang="en-US" sz="1800">
                        <a:effectLst/>
                      </a:endParaRPr>
                    </a:p>
                  </a:txBody>
                  <a:tcPr marL="45797" marR="45797" marT="22898" marB="22898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Open Discussion:</a:t>
                      </a:r>
                      <a:endParaRPr lang="en-US" sz="1800"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Presenter and Thought Partner have a dialogue about the suggestions and feedback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97" marR="45797" marT="22898" marB="22898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 mins</a:t>
                      </a:r>
                      <a:endParaRPr lang="en-US" sz="1800">
                        <a:effectLst/>
                      </a:endParaRPr>
                    </a:p>
                  </a:txBody>
                  <a:tcPr marL="45797" marR="45797" marT="22898" marB="22898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066994"/>
                  </a:ext>
                </a:extLst>
              </a:tr>
              <a:tr h="396579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 </a:t>
                      </a:r>
                    </a:p>
                  </a:txBody>
                  <a:tcPr marL="45797" marR="45797" marT="22898" marB="22898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 TIME</a:t>
                      </a:r>
                      <a:endParaRPr lang="en-US" sz="1800">
                        <a:effectLst/>
                      </a:endParaRPr>
                    </a:p>
                  </a:txBody>
                  <a:tcPr marL="45797" marR="45797" marT="22898" marB="22898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mins</a:t>
                      </a:r>
                      <a:endParaRPr lang="en-US" sz="1800" dirty="0">
                        <a:effectLst/>
                      </a:endParaRPr>
                    </a:p>
                  </a:txBody>
                  <a:tcPr marL="45797" marR="45797" marT="22898" marB="22898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24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0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Pawlewicz</dc:creator>
  <cp:lastModifiedBy>Denise Pawlewicz</cp:lastModifiedBy>
  <cp:revision>1</cp:revision>
  <dcterms:created xsi:type="dcterms:W3CDTF">2017-06-14T19:08:02Z</dcterms:created>
  <dcterms:modified xsi:type="dcterms:W3CDTF">2017-06-14T19:08:37Z</dcterms:modified>
</cp:coreProperties>
</file>