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80" r:id="rId10"/>
    <p:sldMasterId id="2147483792" r:id="rId11"/>
  </p:sldMasterIdLst>
  <p:notesMasterIdLst>
    <p:notesMasterId r:id="rId29"/>
  </p:notesMasterIdLst>
  <p:sldIdLst>
    <p:sldId id="257" r:id="rId12"/>
    <p:sldId id="274" r:id="rId13"/>
    <p:sldId id="258" r:id="rId14"/>
    <p:sldId id="262" r:id="rId15"/>
    <p:sldId id="260" r:id="rId16"/>
    <p:sldId id="261" r:id="rId17"/>
    <p:sldId id="259" r:id="rId18"/>
    <p:sldId id="271" r:id="rId19"/>
    <p:sldId id="264" r:id="rId20"/>
    <p:sldId id="263" r:id="rId21"/>
    <p:sldId id="265" r:id="rId22"/>
    <p:sldId id="266" r:id="rId23"/>
    <p:sldId id="270" r:id="rId24"/>
    <p:sldId id="272" r:id="rId25"/>
    <p:sldId id="273" r:id="rId26"/>
    <p:sldId id="268"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49C300-B148-414A-9ADF-A61E4047D8B6}" type="datetimeFigureOut">
              <a:rPr lang="en-US" smtClean="0"/>
              <a:t>10/14/2015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33BF3-4780-4424-BAFE-99F2173592B7}" type="slidenum">
              <a:rPr lang="en-US" smtClean="0"/>
              <a:t>‹#›</a:t>
            </a:fld>
            <a:endParaRPr lang="en-US"/>
          </a:p>
        </p:txBody>
      </p:sp>
    </p:spTree>
    <p:extLst>
      <p:ext uri="{BB962C8B-B14F-4D97-AF65-F5344CB8AC3E}">
        <p14:creationId xmlns:p14="http://schemas.microsoft.com/office/powerpoint/2010/main" val="3182748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5B962-24F6-44D9-BBFD-B5E554E93BE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4182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54393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028337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2773162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772683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0954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744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7594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767155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62735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26516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6867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955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93765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83428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698905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532839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19615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139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2610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66884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93079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7261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2471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0572380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36133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716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3250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154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2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558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7239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98719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6416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13322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86685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89999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8436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798751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5971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6349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7954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82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75638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1470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0302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4473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5061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6512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30433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93417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33082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65604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880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3011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6226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105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15862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68493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21728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55538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37293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199807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71851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58792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084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1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510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76633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8111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5840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02817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87868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8076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19070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65765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3490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791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29907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454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58468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7114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3846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29698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60625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85464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859265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34111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666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019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0796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7218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171258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23113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83108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5346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10647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01921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042947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1736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78659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589442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471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483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399535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13116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43892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502663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66926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831327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9DDC634-FE09-44FE-AC07-8129CF857F83}" type="slidenum">
              <a:rPr lang="en-US" altLang="en-US"/>
              <a:pPr>
                <a:defRPr/>
              </a:pPr>
              <a:t>‹#›</a:t>
            </a:fld>
            <a:endParaRPr lang="en-US" altLang="en-US"/>
          </a:p>
        </p:txBody>
      </p:sp>
    </p:spTree>
    <p:extLst>
      <p:ext uri="{BB962C8B-B14F-4D97-AF65-F5344CB8AC3E}">
        <p14:creationId xmlns:p14="http://schemas.microsoft.com/office/powerpoint/2010/main" val="4886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34496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8DE1189-F344-466E-82CD-6C92AD2B33CA}" type="slidenum">
              <a:rPr lang="en-US" altLang="en-US"/>
              <a:pPr>
                <a:defRPr/>
              </a:pPr>
              <a:t>‹#›</a:t>
            </a:fld>
            <a:endParaRPr lang="en-US" altLang="en-US"/>
          </a:p>
        </p:txBody>
      </p:sp>
    </p:spTree>
    <p:extLst>
      <p:ext uri="{BB962C8B-B14F-4D97-AF65-F5344CB8AC3E}">
        <p14:creationId xmlns:p14="http://schemas.microsoft.com/office/powerpoint/2010/main" val="42082383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1B2E404A-F01A-41BF-AE8F-82CC42A95049}" type="slidenum">
              <a:rPr lang="en-US" altLang="en-US"/>
              <a:pPr>
                <a:defRPr/>
              </a:pPr>
              <a:t>‹#›</a:t>
            </a:fld>
            <a:endParaRPr lang="en-US" altLang="en-US"/>
          </a:p>
        </p:txBody>
      </p:sp>
    </p:spTree>
    <p:extLst>
      <p:ext uri="{BB962C8B-B14F-4D97-AF65-F5344CB8AC3E}">
        <p14:creationId xmlns:p14="http://schemas.microsoft.com/office/powerpoint/2010/main" val="16279447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5238"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981200"/>
            <a:ext cx="380523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D5225BD4-3F50-43A8-AB53-01BE579D5FDA}" type="slidenum">
              <a:rPr lang="en-US" altLang="en-US"/>
              <a:pPr>
                <a:defRPr/>
              </a:pPr>
              <a:t>‹#›</a:t>
            </a:fld>
            <a:endParaRPr lang="en-US" altLang="en-US"/>
          </a:p>
        </p:txBody>
      </p:sp>
    </p:spTree>
    <p:extLst>
      <p:ext uri="{BB962C8B-B14F-4D97-AF65-F5344CB8AC3E}">
        <p14:creationId xmlns:p14="http://schemas.microsoft.com/office/powerpoint/2010/main" val="4990651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82D4E570-D408-4B9C-9DCA-384E9559D006}" type="slidenum">
              <a:rPr lang="en-US" altLang="en-US"/>
              <a:pPr>
                <a:defRPr/>
              </a:pPr>
              <a:t>‹#›</a:t>
            </a:fld>
            <a:endParaRPr lang="en-US" altLang="en-US"/>
          </a:p>
        </p:txBody>
      </p:sp>
    </p:spTree>
    <p:extLst>
      <p:ext uri="{BB962C8B-B14F-4D97-AF65-F5344CB8AC3E}">
        <p14:creationId xmlns:p14="http://schemas.microsoft.com/office/powerpoint/2010/main" val="1293431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7261598-6D4D-487B-B591-AE82A9113522}" type="slidenum">
              <a:rPr lang="en-US" altLang="en-US"/>
              <a:pPr>
                <a:defRPr/>
              </a:pPr>
              <a:t>‹#›</a:t>
            </a:fld>
            <a:endParaRPr lang="en-US" altLang="en-US"/>
          </a:p>
        </p:txBody>
      </p:sp>
    </p:spTree>
    <p:extLst>
      <p:ext uri="{BB962C8B-B14F-4D97-AF65-F5344CB8AC3E}">
        <p14:creationId xmlns:p14="http://schemas.microsoft.com/office/powerpoint/2010/main" val="13230198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877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42DACB1-836B-4C92-8B1C-A05EFF1129BB}" type="slidenum">
              <a:rPr lang="en-US" altLang="en-US"/>
              <a:pPr>
                <a:defRPr/>
              </a:pPr>
              <a:t>‹#›</a:t>
            </a:fld>
            <a:endParaRPr lang="en-US" altLang="en-US"/>
          </a:p>
        </p:txBody>
      </p:sp>
    </p:spTree>
    <p:extLst>
      <p:ext uri="{BB962C8B-B14F-4D97-AF65-F5344CB8AC3E}">
        <p14:creationId xmlns:p14="http://schemas.microsoft.com/office/powerpoint/2010/main" val="1954733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159A334-8372-4FC3-86C1-61F67770F851}" type="slidenum">
              <a:rPr lang="en-US" altLang="en-US"/>
              <a:pPr>
                <a:defRPr/>
              </a:pPr>
              <a:t>‹#›</a:t>
            </a:fld>
            <a:endParaRPr lang="en-US" altLang="en-US"/>
          </a:p>
        </p:txBody>
      </p:sp>
    </p:spTree>
    <p:extLst>
      <p:ext uri="{BB962C8B-B14F-4D97-AF65-F5344CB8AC3E}">
        <p14:creationId xmlns:p14="http://schemas.microsoft.com/office/powerpoint/2010/main" val="40589808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C3D03E3-F50B-455A-B62D-E811B3FD7D9D}" type="slidenum">
              <a:rPr lang="en-US" altLang="en-US"/>
              <a:pPr>
                <a:defRPr/>
              </a:pPr>
              <a:t>‹#›</a:t>
            </a:fld>
            <a:endParaRPr lang="en-US" altLang="en-US"/>
          </a:p>
        </p:txBody>
      </p:sp>
    </p:spTree>
    <p:extLst>
      <p:ext uri="{BB962C8B-B14F-4D97-AF65-F5344CB8AC3E}">
        <p14:creationId xmlns:p14="http://schemas.microsoft.com/office/powerpoint/2010/main" val="12407005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609600"/>
            <a:ext cx="1939925"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0550"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4507592-3194-4999-AF0D-246F52B84597}" type="slidenum">
              <a:rPr lang="en-US" altLang="en-US"/>
              <a:pPr>
                <a:defRPr/>
              </a:pPr>
              <a:t>‹#›</a:t>
            </a:fld>
            <a:endParaRPr lang="en-US" altLang="en-US"/>
          </a:p>
        </p:txBody>
      </p:sp>
    </p:spTree>
    <p:extLst>
      <p:ext uri="{BB962C8B-B14F-4D97-AF65-F5344CB8AC3E}">
        <p14:creationId xmlns:p14="http://schemas.microsoft.com/office/powerpoint/2010/main" val="353342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143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06461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48039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1442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28039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0259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946094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015982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4190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2440DF-D1D6-494D-B68C-5ADD6EF0308D}" type="datetimeFigureOut">
              <a:rPr lang="en-US" smtClean="0">
                <a:solidFill>
                  <a:prstClr val="black">
                    <a:lumMod val="65000"/>
                    <a:lumOff val="35000"/>
                  </a:prstClr>
                </a:solidFill>
              </a:rPr>
              <a:pPr/>
              <a:t>10/14/2015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EF43ECD-E2F0-4FD8-9CE5-10FC5E8A9A0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575000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62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685800" y="1981200"/>
            <a:ext cx="77628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z="2400" b="1">
              <a:solidFill>
                <a:srgbClr val="FFFFFF"/>
              </a:solidFill>
              <a:latin typeface="Calibri" pitchFamily="34" charset="0"/>
            </a:endParaRPr>
          </a:p>
        </p:txBody>
      </p:sp>
      <p:sp>
        <p:nvSpPr>
          <p:cNvPr id="205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sz="2400" b="1">
              <a:solidFill>
                <a:srgbClr val="FFFFFF"/>
              </a:solidFill>
              <a:latin typeface="Calibri" pitchFamily="34" charset="0"/>
            </a:endParaRPr>
          </a:p>
        </p:txBody>
      </p:sp>
      <p:sp>
        <p:nvSpPr>
          <p:cNvPr id="2" name="Rectangle 5"/>
          <p:cNvSpPr>
            <a:spLocks noGrp="1" noChangeArrowheads="1"/>
          </p:cNvSpPr>
          <p:nvPr>
            <p:ph type="sldNum"/>
          </p:nvPr>
        </p:nvSpPr>
        <p:spPr bwMode="auto">
          <a:xfrm>
            <a:off x="6553200" y="6248400"/>
            <a:ext cx="1895475" cy="4635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0">
                <a:solidFill>
                  <a:srgbClr val="000000"/>
                </a:solidFill>
              </a:defRPr>
            </a:lvl1pPr>
          </a:lstStyle>
          <a:p>
            <a:pPr defTabSz="457200" fontAlgn="base">
              <a:spcBef>
                <a:spcPct val="0"/>
              </a:spcBef>
              <a:spcAft>
                <a:spcPct val="0"/>
              </a:spcAft>
              <a:defRPr/>
            </a:pPr>
            <a:fld id="{FC60A60C-2520-4E8C-805D-49988F862819}" type="slidenum">
              <a:rPr lang="en-US" altLang="en-US" sz="2400">
                <a:latin typeface="Calibri" pitchFamily="34" charset="0"/>
              </a:rPr>
              <a:pPr defTabSz="457200" fontAlgn="base">
                <a:spcBef>
                  <a:spcPct val="0"/>
                </a:spcBef>
                <a:spcAft>
                  <a:spcPct val="0"/>
                </a:spcAft>
                <a:defRPr/>
              </a:pPr>
              <a:t>‹#›</a:t>
            </a:fld>
            <a:endParaRPr lang="en-US" altLang="en-US" sz="2400">
              <a:latin typeface="Calibri" pitchFamily="34" charset="0"/>
            </a:endParaRPr>
          </a:p>
        </p:txBody>
      </p:sp>
      <p:pic>
        <p:nvPicPr>
          <p:cNvPr id="2055"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04000"/>
            <a:ext cx="8842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5763" y="6591300"/>
            <a:ext cx="5889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235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S PGothic" charset="0"/>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S PGothic" pitchFamily="34" charset="-128"/>
          <a:cs typeface="MS PGothic" charset="0"/>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itchFamily="34" charset="-128"/>
          <a:cs typeface="MS PGothic" charset="0"/>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itchFamily="34" charset="-128"/>
          <a:cs typeface="MS PGothic" charset="0"/>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cs typeface="MS PGothic" charset="0"/>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cs typeface="MS PGothic" charset="0"/>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hyperlink" Target="mailto:rdowns@ocmboces.org" TargetMode="External"/><Relationship Id="rId2" Type="http://schemas.openxmlformats.org/officeDocument/2006/relationships/image" Target="../media/image26.png"/><Relationship Id="rId1" Type="http://schemas.openxmlformats.org/officeDocument/2006/relationships/slideLayout" Target="../slideLayouts/slideLayout112.xml"/><Relationship Id="rId5" Type="http://schemas.openxmlformats.org/officeDocument/2006/relationships/image" Target="../media/image27.png"/><Relationship Id="rId4" Type="http://schemas.openxmlformats.org/officeDocument/2006/relationships/hyperlink" Target="mailto:rgrund@ocmboc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2514601"/>
          </a:xfrm>
        </p:spPr>
        <p:txBody>
          <a:bodyPr/>
          <a:lstStyle/>
          <a:p>
            <a:r>
              <a:rPr lang="en-US" dirty="0" smtClean="0"/>
              <a:t/>
            </a:r>
            <a:br>
              <a:rPr lang="en-US" dirty="0" smtClean="0"/>
            </a:br>
            <a:r>
              <a:rPr lang="en-US" dirty="0" smtClean="0">
                <a:solidFill>
                  <a:srgbClr val="002060"/>
                </a:solidFill>
              </a:rPr>
              <a:t>PBLNY</a:t>
            </a:r>
            <a:r>
              <a:rPr lang="en-US" dirty="0" smtClean="0"/>
              <a:t/>
            </a:r>
            <a:br>
              <a:rPr lang="en-US" dirty="0" smtClean="0"/>
            </a:br>
            <a:r>
              <a:rPr lang="en-US" dirty="0" smtClean="0"/>
              <a:t>Project-based Learning for All</a:t>
            </a:r>
            <a:endParaRPr lang="en-US" dirty="0"/>
          </a:p>
        </p:txBody>
      </p:sp>
      <p:sp>
        <p:nvSpPr>
          <p:cNvPr id="3" name="Subtitle 2"/>
          <p:cNvSpPr>
            <a:spLocks noGrp="1"/>
          </p:cNvSpPr>
          <p:nvPr>
            <p:ph type="subTitle" idx="1"/>
          </p:nvPr>
        </p:nvSpPr>
        <p:spPr>
          <a:xfrm>
            <a:off x="1447800" y="4495800"/>
            <a:ext cx="6400800" cy="1219200"/>
          </a:xfrm>
        </p:spPr>
        <p:txBody>
          <a:bodyPr>
            <a:normAutofit fontScale="47500" lnSpcReduction="20000"/>
          </a:bodyPr>
          <a:lstStyle/>
          <a:p>
            <a:r>
              <a:rPr lang="en-US" sz="5800" dirty="0" smtClean="0"/>
              <a:t>Engaging and Challenging  Students with Disabilities</a:t>
            </a:r>
          </a:p>
          <a:p>
            <a:endParaRPr lang="en-US" dirty="0"/>
          </a:p>
          <a:p>
            <a:r>
              <a:rPr lang="en-US" dirty="0" smtClean="0"/>
              <a:t>Randi Downs and Rosanna </a:t>
            </a:r>
            <a:r>
              <a:rPr lang="en-US" dirty="0" err="1" smtClean="0"/>
              <a:t>Grund</a:t>
            </a:r>
            <a:endParaRPr lang="en-US" dirty="0"/>
          </a:p>
        </p:txBody>
      </p:sp>
    </p:spTree>
    <p:extLst>
      <p:ext uri="{BB962C8B-B14F-4D97-AF65-F5344CB8AC3E}">
        <p14:creationId xmlns:p14="http://schemas.microsoft.com/office/powerpoint/2010/main" val="3096896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21" y="-152400"/>
            <a:ext cx="8229600" cy="1600200"/>
          </a:xfrm>
        </p:spPr>
        <p:txBody>
          <a:bodyPr/>
          <a:lstStyle/>
          <a:p>
            <a:r>
              <a:rPr lang="en-US" dirty="0" smtClean="0"/>
              <a:t>Our Journey </a:t>
            </a:r>
            <a:r>
              <a:rPr lang="en-US" sz="2000" dirty="0" smtClean="0"/>
              <a:t>(Fishbowl Reflection May 2015)</a:t>
            </a:r>
            <a:endParaRPr lang="en-US" sz="20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40778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4177">
            <a:off x="4572001" y="3359466"/>
            <a:ext cx="41910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93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z="3200" b="1" smtClean="0"/>
              <a:t>Significant Content</a:t>
            </a:r>
            <a:br>
              <a:rPr lang="en-US" altLang="en-US" sz="3200" b="1" smtClean="0"/>
            </a:br>
            <a:r>
              <a:rPr lang="en-US" altLang="en-US" sz="3200" b="1" smtClean="0"/>
              <a:t>Activity- Unpack the Core</a:t>
            </a:r>
            <a:endParaRPr lang="en-US" altLang="en-US" sz="3200" smtClean="0"/>
          </a:p>
        </p:txBody>
      </p:sp>
      <p:sp>
        <p:nvSpPr>
          <p:cNvPr id="136195" name="Content Placeholder 2"/>
          <p:cNvSpPr>
            <a:spLocks noGrp="1"/>
          </p:cNvSpPr>
          <p:nvPr>
            <p:ph idx="1"/>
          </p:nvPr>
        </p:nvSpPr>
        <p:spPr>
          <a:xfrm>
            <a:off x="685800" y="1676400"/>
            <a:ext cx="7762875" cy="4572000"/>
          </a:xfrm>
        </p:spPr>
        <p:txBody>
          <a:bodyPr/>
          <a:lstStyle/>
          <a:p>
            <a:endParaRPr lang="en-US" altLang="en-US" smtClean="0"/>
          </a:p>
          <a:p>
            <a:r>
              <a:rPr lang="en-US" altLang="en-US" smtClean="0"/>
              <a:t>•</a:t>
            </a:r>
            <a:r>
              <a:rPr lang="en-US" altLang="en-US" sz="2400" b="1" smtClean="0"/>
              <a:t>Select a grade level that is typical of your students </a:t>
            </a:r>
            <a:endParaRPr lang="en-US" altLang="en-US" sz="2400" smtClean="0"/>
          </a:p>
          <a:p>
            <a:r>
              <a:rPr lang="en-US" altLang="en-US" sz="2400" smtClean="0"/>
              <a:t>•</a:t>
            </a:r>
            <a:r>
              <a:rPr lang="en-US" altLang="en-US" sz="2400" b="1" smtClean="0"/>
              <a:t>Select a Common Core Standard within that grade level </a:t>
            </a:r>
            <a:endParaRPr lang="en-US" altLang="en-US" sz="2400" smtClean="0"/>
          </a:p>
          <a:p>
            <a:r>
              <a:rPr lang="en-US" altLang="en-US" sz="2400" smtClean="0"/>
              <a:t>–Unpack the Standard </a:t>
            </a:r>
          </a:p>
          <a:p>
            <a:r>
              <a:rPr lang="en-US" altLang="en-US" sz="2400" smtClean="0"/>
              <a:t>–Analyze the sub-skills </a:t>
            </a:r>
          </a:p>
          <a:p>
            <a:r>
              <a:rPr lang="en-US" altLang="en-US" sz="2400" smtClean="0"/>
              <a:t>•</a:t>
            </a:r>
            <a:r>
              <a:rPr lang="en-US" altLang="en-US" sz="2400" b="1" smtClean="0"/>
              <a:t>Present your standard and results </a:t>
            </a:r>
          </a:p>
          <a:p>
            <a:r>
              <a:rPr lang="en-US" altLang="en-US" sz="2400" b="1" smtClean="0"/>
              <a:t>Include accommodations you would need to make</a:t>
            </a:r>
            <a:endParaRPr lang="en-US" altLang="en-US" sz="2400" smtClean="0"/>
          </a:p>
          <a:p>
            <a:r>
              <a:rPr lang="en-US" altLang="en-US" sz="2400" smtClean="0"/>
              <a:t>OSPI/WEA </a:t>
            </a:r>
          </a:p>
        </p:txBody>
      </p:sp>
    </p:spTree>
    <p:extLst>
      <p:ext uri="{BB962C8B-B14F-4D97-AF65-F5344CB8AC3E}">
        <p14:creationId xmlns:p14="http://schemas.microsoft.com/office/powerpoint/2010/main" val="403907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mtClean="0"/>
              <a:t>NYSAA </a:t>
            </a:r>
          </a:p>
        </p:txBody>
      </p:sp>
      <p:pic>
        <p:nvPicPr>
          <p:cNvPr id="135171"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514600"/>
            <a:ext cx="7762875" cy="3384550"/>
          </a:xfr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1350963" cy="180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51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to Promote Inquiry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2371550" cy="211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71" y="3153058"/>
            <a:ext cx="2775857"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18380"/>
            <a:ext cx="2630487" cy="350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06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to Assess the Learning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091818">
            <a:off x="609600" y="2442795"/>
            <a:ext cx="2444708" cy="326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5668">
            <a:off x="5878286" y="2514600"/>
            <a:ext cx="27432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914" y="3173411"/>
            <a:ext cx="150653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5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to Engage with the Community</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2133785" cy="248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23098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91000"/>
            <a:ext cx="21336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733800"/>
            <a:ext cx="24384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900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Planning to Action</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lgn="ctr">
              <a:buNone/>
            </a:pPr>
            <a:r>
              <a:rPr lang="en-US" dirty="0" smtClean="0"/>
              <a:t>Please Welcome…</a:t>
            </a:r>
          </a:p>
          <a:p>
            <a:pPr marL="0" indent="0" algn="ctr">
              <a:buNone/>
            </a:pPr>
            <a:endParaRPr lang="en-US" dirty="0"/>
          </a:p>
          <a:p>
            <a:pPr marL="0" indent="0">
              <a:buNone/>
            </a:pPr>
            <a:r>
              <a:rPr lang="en-US" b="1" dirty="0" smtClean="0"/>
              <a:t>Kelly Buck</a:t>
            </a:r>
            <a:r>
              <a:rPr lang="en-US" dirty="0" smtClean="0"/>
              <a:t>: Teacher for the “Team” classroom at Solvay Middle School</a:t>
            </a:r>
          </a:p>
          <a:p>
            <a:pPr marL="0" indent="0">
              <a:buNone/>
            </a:pPr>
            <a:endParaRPr lang="en-US" dirty="0"/>
          </a:p>
          <a:p>
            <a:pPr marL="0" indent="0">
              <a:buNone/>
            </a:pPr>
            <a:r>
              <a:rPr lang="en-US" b="1" dirty="0" smtClean="0"/>
              <a:t>Sarah Snyder</a:t>
            </a:r>
            <a:r>
              <a:rPr lang="en-US" dirty="0" smtClean="0"/>
              <a:t>: for the “</a:t>
            </a:r>
            <a:r>
              <a:rPr lang="en-US" dirty="0" err="1" smtClean="0"/>
              <a:t>Stellata</a:t>
            </a:r>
            <a:r>
              <a:rPr lang="en-US" dirty="0" smtClean="0"/>
              <a:t>” program at OCM BOCES McEvoy (Now at “SKATE” at Homer Elem))</a:t>
            </a:r>
          </a:p>
          <a:p>
            <a:pPr marL="0" indent="0">
              <a:buNone/>
            </a:pPr>
            <a:r>
              <a:rPr lang="en-US" b="1" dirty="0" smtClean="0"/>
              <a:t>Ann Currie</a:t>
            </a:r>
            <a:r>
              <a:rPr lang="en-US" dirty="0" smtClean="0"/>
              <a:t>: STAR at Homer Elementary</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800600"/>
            <a:ext cx="2201243" cy="141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35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76400"/>
            <a:ext cx="4846109" cy="3634582"/>
          </a:xfrm>
        </p:spPr>
      </p:pic>
      <p:sp>
        <p:nvSpPr>
          <p:cNvPr id="7" name="TextBox 6"/>
          <p:cNvSpPr txBox="1"/>
          <p:nvPr/>
        </p:nvSpPr>
        <p:spPr>
          <a:xfrm>
            <a:off x="2057400" y="5562600"/>
            <a:ext cx="2528256" cy="923330"/>
          </a:xfrm>
          <a:prstGeom prst="rect">
            <a:avLst/>
          </a:prstGeom>
          <a:noFill/>
        </p:spPr>
        <p:txBody>
          <a:bodyPr wrap="none" rtlCol="0">
            <a:spAutoFit/>
          </a:bodyPr>
          <a:lstStyle/>
          <a:p>
            <a:r>
              <a:rPr lang="en-US" dirty="0">
                <a:solidFill>
                  <a:prstClr val="black"/>
                </a:solidFill>
                <a:hlinkClick r:id="rId3"/>
              </a:rPr>
              <a:t>rdowns@ocmboces.org</a:t>
            </a:r>
            <a:endParaRPr lang="en-US" dirty="0">
              <a:solidFill>
                <a:prstClr val="black"/>
              </a:solidFill>
            </a:endParaRPr>
          </a:p>
          <a:p>
            <a:r>
              <a:rPr lang="en-US" dirty="0">
                <a:solidFill>
                  <a:prstClr val="black"/>
                </a:solidFill>
                <a:hlinkClick r:id="rId4"/>
              </a:rPr>
              <a:t>rgrund@ocmboces.org</a:t>
            </a:r>
            <a:endParaRPr lang="en-US" dirty="0">
              <a:solidFill>
                <a:prstClr val="black"/>
              </a:solidFill>
            </a:endParaRPr>
          </a:p>
          <a:p>
            <a:endParaRPr lang="en-US" dirty="0">
              <a:solidFill>
                <a:prstClr val="black"/>
              </a:solidFill>
            </a:endParaRPr>
          </a:p>
        </p:txBody>
      </p:sp>
      <p:sp>
        <p:nvSpPr>
          <p:cNvPr id="8" name="TextBox 7"/>
          <p:cNvSpPr txBox="1"/>
          <p:nvPr/>
        </p:nvSpPr>
        <p:spPr>
          <a:xfrm>
            <a:off x="6400800" y="5839599"/>
            <a:ext cx="1814920" cy="369332"/>
          </a:xfrm>
          <a:prstGeom prst="rect">
            <a:avLst/>
          </a:prstGeom>
          <a:noFill/>
        </p:spPr>
        <p:txBody>
          <a:bodyPr wrap="none" rtlCol="0">
            <a:spAutoFit/>
          </a:bodyPr>
          <a:lstStyle/>
          <a:p>
            <a:r>
              <a:rPr lang="en-US" dirty="0">
                <a:solidFill>
                  <a:prstClr val="black"/>
                </a:solidFill>
              </a:rPr>
              <a:t>@randidowns45</a:t>
            </a: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6438" y="5723633"/>
            <a:ext cx="614362"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52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Training </a:t>
            </a:r>
            <a:endParaRPr lang="en-US" dirty="0"/>
          </a:p>
        </p:txBody>
      </p:sp>
      <p:sp>
        <p:nvSpPr>
          <p:cNvPr id="3" name="Content Placeholder 2"/>
          <p:cNvSpPr>
            <a:spLocks noGrp="1"/>
          </p:cNvSpPr>
          <p:nvPr>
            <p:ph idx="1"/>
          </p:nvPr>
        </p:nvSpPr>
        <p:spPr/>
        <p:txBody>
          <a:bodyPr/>
          <a:lstStyle/>
          <a:p>
            <a:r>
              <a:rPr lang="en-US" dirty="0" smtClean="0"/>
              <a:t>3 Full Days</a:t>
            </a:r>
          </a:p>
          <a:p>
            <a:r>
              <a:rPr lang="en-US" dirty="0" smtClean="0"/>
              <a:t>Co- Facilitated </a:t>
            </a:r>
          </a:p>
          <a:p>
            <a:r>
              <a:rPr lang="en-US" dirty="0" smtClean="0"/>
              <a:t>Multi-disciplinary teams ( special </a:t>
            </a:r>
            <a:r>
              <a:rPr lang="en-US" dirty="0" err="1" smtClean="0"/>
              <a:t>ed</a:t>
            </a:r>
            <a:r>
              <a:rPr lang="en-US" dirty="0" smtClean="0"/>
              <a:t> teachers, program teaching assistants, related service providers)</a:t>
            </a:r>
          </a:p>
          <a:p>
            <a:r>
              <a:rPr lang="en-US" dirty="0" smtClean="0"/>
              <a:t>Training specialized for special classes </a:t>
            </a:r>
          </a:p>
          <a:p>
            <a:r>
              <a:rPr lang="en-US" dirty="0" smtClean="0"/>
              <a:t>On going coaching to support planning and implementation </a:t>
            </a:r>
          </a:p>
          <a:p>
            <a:pPr marL="0" indent="0">
              <a:buNone/>
            </a:pPr>
            <a:endParaRPr lang="en-US" dirty="0"/>
          </a:p>
        </p:txBody>
      </p:sp>
    </p:spTree>
    <p:extLst>
      <p:ext uri="{BB962C8B-B14F-4D97-AF65-F5344CB8AC3E}">
        <p14:creationId xmlns:p14="http://schemas.microsoft.com/office/powerpoint/2010/main" val="179741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dirty="0" smtClean="0"/>
              <a:t>“When Children develop a sense of themselves as successful problem solvers who can change the world, they are assets to themselves, their families, our communities, and the world.” </a:t>
            </a:r>
          </a:p>
          <a:p>
            <a:pPr marL="0" indent="0" algn="ctr">
              <a:buNone/>
            </a:pPr>
            <a:endParaRPr lang="en-US" sz="3600" dirty="0" smtClean="0"/>
          </a:p>
          <a:p>
            <a:pPr marL="0" indent="0" algn="ctr">
              <a:buNone/>
            </a:pPr>
            <a:r>
              <a:rPr lang="en-US" dirty="0" smtClean="0"/>
              <a:t>Sylvia Martinez</a:t>
            </a:r>
            <a:endParaRPr lang="en-US" dirty="0"/>
          </a:p>
        </p:txBody>
      </p:sp>
    </p:spTree>
    <p:extLst>
      <p:ext uri="{BB962C8B-B14F-4D97-AF65-F5344CB8AC3E}">
        <p14:creationId xmlns:p14="http://schemas.microsoft.com/office/powerpoint/2010/main" val="5331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29600" cy="3657600"/>
          </a:xfrm>
        </p:spPr>
        <p:txBody>
          <a:bodyPr/>
          <a:lstStyle/>
          <a:p>
            <a:pPr marL="0" lvl="0" indent="0" algn="ctr" defTabSz="457200" eaLnBrk="0" fontAlgn="base" hangingPunct="0">
              <a:spcBef>
                <a:spcPts val="800"/>
              </a:spcBef>
              <a:spcAft>
                <a:spcPct val="0"/>
              </a:spcAft>
              <a:buClr>
                <a:srgbClr val="000000"/>
              </a:buClr>
              <a:buSzPct val="100000"/>
              <a:buNone/>
            </a:pPr>
            <a:r>
              <a:rPr lang="en-US" altLang="en-US" sz="3200" b="1" i="1" kern="0" dirty="0">
                <a:solidFill>
                  <a:srgbClr val="000000"/>
                </a:solidFill>
                <a:latin typeface="Times New Roman"/>
                <a:ea typeface="MS PGothic" pitchFamily="34" charset="-128"/>
              </a:rPr>
              <a:t>“requires that all students have access to the same rich curriculum as all other students and that they be held to the same level of accountability as all other students.  With those requirements, there can no longer be different curricula and standards…”</a:t>
            </a:r>
          </a:p>
          <a:p>
            <a:endParaRPr lang="en-US" dirty="0"/>
          </a:p>
        </p:txBody>
      </p:sp>
      <p:sp>
        <p:nvSpPr>
          <p:cNvPr id="4" name="Title 1"/>
          <p:cNvSpPr txBox="1">
            <a:spLocks/>
          </p:cNvSpPr>
          <p:nvPr/>
        </p:nvSpPr>
        <p:spPr bwMode="auto">
          <a:xfrm>
            <a:off x="685800" y="609600"/>
            <a:ext cx="7762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S PGothic" charset="0"/>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PGothic" pitchFamily="34" charset="-128"/>
                <a:cs typeface="MS PGothic"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a:lstStyle>
          <a:p>
            <a:pPr>
              <a:defRPr/>
            </a:pPr>
            <a:r>
              <a:rPr lang="en-US" kern="0" smtClean="0">
                <a:solidFill>
                  <a:srgbClr val="2D2DB9">
                    <a:lumMod val="75000"/>
                  </a:srgbClr>
                </a:solidFill>
                <a:latin typeface="Times New Roman"/>
              </a:rPr>
              <a:t>PL 94-142 and IDEA</a:t>
            </a:r>
            <a:endParaRPr lang="en-US" kern="0" dirty="0">
              <a:solidFill>
                <a:srgbClr val="2D2DB9">
                  <a:lumMod val="75000"/>
                </a:srgbClr>
              </a:solidFill>
              <a:latin typeface="Times New Roman"/>
            </a:endParaRPr>
          </a:p>
        </p:txBody>
      </p:sp>
    </p:spTree>
    <p:extLst>
      <p:ext uri="{BB962C8B-B14F-4D97-AF65-F5344CB8AC3E}">
        <p14:creationId xmlns:p14="http://schemas.microsoft.com/office/powerpoint/2010/main" val="414718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655183">
            <a:off x="4989493" y="1362847"/>
            <a:ext cx="3730960" cy="49746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8965">
            <a:off x="277666" y="1191235"/>
            <a:ext cx="3655868" cy="4874491"/>
          </a:xfrm>
          <a:prstGeom prst="rect">
            <a:avLst/>
          </a:prstGeom>
        </p:spPr>
      </p:pic>
      <p:sp>
        <p:nvSpPr>
          <p:cNvPr id="2" name="Left-Right Arrow 1"/>
          <p:cNvSpPr/>
          <p:nvPr/>
        </p:nvSpPr>
        <p:spPr>
          <a:xfrm>
            <a:off x="3886200" y="1738745"/>
            <a:ext cx="11430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33400" y="305582"/>
            <a:ext cx="8147359" cy="461665"/>
          </a:xfrm>
          <a:prstGeom prst="rect">
            <a:avLst/>
          </a:prstGeom>
          <a:noFill/>
        </p:spPr>
        <p:txBody>
          <a:bodyPr wrap="none" rtlCol="0">
            <a:spAutoFit/>
          </a:bodyPr>
          <a:lstStyle/>
          <a:p>
            <a:r>
              <a:rPr lang="en-US" sz="2400" dirty="0" smtClean="0"/>
              <a:t>We asked teachers to share outcomes for their graduates…</a:t>
            </a:r>
            <a:endParaRPr lang="en-US" sz="2400" dirty="0"/>
          </a:p>
        </p:txBody>
      </p:sp>
    </p:spTree>
    <p:extLst>
      <p:ext uri="{BB962C8B-B14F-4D97-AF65-F5344CB8AC3E}">
        <p14:creationId xmlns:p14="http://schemas.microsoft.com/office/powerpoint/2010/main" val="295987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49535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8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Question:</a:t>
            </a:r>
            <a:endParaRPr lang="en-US" dirty="0"/>
          </a:p>
        </p:txBody>
      </p:sp>
      <p:sp>
        <p:nvSpPr>
          <p:cNvPr id="3" name="Content Placeholder 2"/>
          <p:cNvSpPr>
            <a:spLocks noGrp="1"/>
          </p:cNvSpPr>
          <p:nvPr>
            <p:ph idx="1"/>
          </p:nvPr>
        </p:nvSpPr>
        <p:spPr>
          <a:xfrm>
            <a:off x="457200" y="1447800"/>
            <a:ext cx="8229600" cy="4525963"/>
          </a:xfrm>
        </p:spPr>
        <p:txBody>
          <a:bodyPr/>
          <a:lstStyle/>
          <a:p>
            <a:pPr marL="0" lvl="0" indent="0" defTabSz="457200" fontAlgn="base">
              <a:spcBef>
                <a:spcPct val="0"/>
              </a:spcBef>
              <a:spcAft>
                <a:spcPct val="0"/>
              </a:spcAft>
              <a:buNone/>
            </a:pPr>
            <a:endParaRPr lang="en-US" altLang="en-US" sz="3200" b="1" dirty="0" smtClean="0">
              <a:solidFill>
                <a:srgbClr val="000000"/>
              </a:solidFill>
              <a:latin typeface="Boopee" pitchFamily="2" charset="0"/>
              <a:ea typeface="MS PGothic" pitchFamily="34" charset="-128"/>
            </a:endParaRPr>
          </a:p>
          <a:p>
            <a:pPr marL="0" lvl="0" indent="0" defTabSz="457200" fontAlgn="base">
              <a:spcBef>
                <a:spcPct val="0"/>
              </a:spcBef>
              <a:spcAft>
                <a:spcPct val="0"/>
              </a:spcAft>
              <a:buNone/>
            </a:pPr>
            <a:r>
              <a:rPr lang="en-US" altLang="en-US" sz="3600" b="1" dirty="0" smtClean="0">
                <a:solidFill>
                  <a:srgbClr val="000000"/>
                </a:solidFill>
                <a:latin typeface="Boopee" pitchFamily="2" charset="0"/>
                <a:ea typeface="MS PGothic" pitchFamily="34" charset="-128"/>
              </a:rPr>
              <a:t>How </a:t>
            </a:r>
            <a:r>
              <a:rPr lang="en-US" altLang="en-US" sz="3600" b="1" dirty="0">
                <a:solidFill>
                  <a:srgbClr val="000000"/>
                </a:solidFill>
                <a:latin typeface="Boopee" pitchFamily="2" charset="0"/>
                <a:ea typeface="MS PGothic" pitchFamily="34" charset="-128"/>
              </a:rPr>
              <a:t>do we help our students develop a sense of themselves as </a:t>
            </a:r>
            <a:r>
              <a:rPr lang="en-US" altLang="en-US" sz="3600" b="1" dirty="0" smtClean="0">
                <a:solidFill>
                  <a:srgbClr val="000000"/>
                </a:solidFill>
                <a:latin typeface="Boopee" pitchFamily="2" charset="0"/>
                <a:ea typeface="MS PGothic" pitchFamily="34" charset="-128"/>
              </a:rPr>
              <a:t>successful </a:t>
            </a:r>
            <a:r>
              <a:rPr lang="en-US" altLang="en-US" sz="3600" b="1" dirty="0">
                <a:solidFill>
                  <a:srgbClr val="000000"/>
                </a:solidFill>
                <a:latin typeface="Boopee" pitchFamily="2" charset="0"/>
                <a:ea typeface="MS PGothic" pitchFamily="34" charset="-128"/>
              </a:rPr>
              <a:t>problem solvers who can change the world so they become assets to themselves, their families, our communities, and the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156364"/>
            <a:ext cx="2425959" cy="2490335"/>
          </a:xfrm>
          <a:prstGeom prst="rect">
            <a:avLst/>
          </a:prstGeom>
        </p:spPr>
      </p:pic>
    </p:spTree>
    <p:extLst>
      <p:ext uri="{BB962C8B-B14F-4D97-AF65-F5344CB8AC3E}">
        <p14:creationId xmlns:p14="http://schemas.microsoft.com/office/powerpoint/2010/main" val="209639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Institute Gold Standard PBL</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6" y="1600200"/>
            <a:ext cx="80597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9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Knowledge, Understanding, &amp; Success Skills</a:t>
            </a:r>
            <a:endParaRPr lang="en-US" sz="3600"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05000"/>
            <a:ext cx="3124200" cy="408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64980" y="2371514"/>
            <a:ext cx="4191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What IEP goals might be assessed through the PBL experience?</a:t>
            </a:r>
          </a:p>
          <a:p>
            <a:endParaRPr lang="en-US" dirty="0">
              <a:solidFill>
                <a:prstClr val="black"/>
              </a:solidFill>
            </a:endParaRPr>
          </a:p>
          <a:p>
            <a:pPr marL="285750" indent="-285750">
              <a:buFont typeface="Arial" panose="020B0604020202020204" pitchFamily="34" charset="0"/>
              <a:buChar char="•"/>
            </a:pPr>
            <a:r>
              <a:rPr lang="en-US" dirty="0">
                <a:solidFill>
                  <a:prstClr val="black"/>
                </a:solidFill>
              </a:rPr>
              <a:t>What success skills will students practice and acquire?</a:t>
            </a:r>
          </a:p>
          <a:p>
            <a:endParaRPr lang="en-US" dirty="0">
              <a:solidFill>
                <a:prstClr val="black"/>
              </a:solidFill>
            </a:endParaRPr>
          </a:p>
          <a:p>
            <a:pPr marL="285750" indent="-285750">
              <a:buFont typeface="Arial" panose="020B0604020202020204" pitchFamily="34" charset="0"/>
              <a:buChar char="•"/>
            </a:pPr>
            <a:r>
              <a:rPr lang="en-US" dirty="0">
                <a:solidFill>
                  <a:prstClr val="black"/>
                </a:solidFill>
              </a:rPr>
              <a:t>Where will our students need extra support?</a:t>
            </a:r>
          </a:p>
        </p:txBody>
      </p:sp>
    </p:spTree>
    <p:extLst>
      <p:ext uri="{BB962C8B-B14F-4D97-AF65-F5344CB8AC3E}">
        <p14:creationId xmlns:p14="http://schemas.microsoft.com/office/powerpoint/2010/main" val="71354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0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1" i="0" u="none" strike="noStrike" cap="none" normalizeH="0" baseline="0" smtClean="0">
            <a:ln>
              <a:noFill/>
            </a:ln>
            <a:solidFill>
              <a:schemeClr val="bg1"/>
            </a:solidFill>
            <a:effectLst/>
            <a:latin typeface="Calibri" pitchFamily="32"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1" i="0" u="none" strike="noStrike" cap="none" normalizeH="0" baseline="0" smtClean="0">
            <a:ln>
              <a:noFill/>
            </a:ln>
            <a:solidFill>
              <a:schemeClr val="bg1"/>
            </a:solidFill>
            <a:effectLst/>
            <a:latin typeface="Calibri" pitchFamily="32"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TotalTime>
  <Words>351</Words>
  <Application>Microsoft Office PowerPoint</Application>
  <PresentationFormat>On-screen Show (4:3)</PresentationFormat>
  <Paragraphs>52</Paragraphs>
  <Slides>17</Slides>
  <Notes>1</Notes>
  <HiddenSlides>0</HiddenSlides>
  <MMClips>0</MMClips>
  <ScaleCrop>false</ScaleCrop>
  <HeadingPairs>
    <vt:vector size="4" baseType="variant">
      <vt:variant>
        <vt:lpstr>Theme</vt:lpstr>
      </vt:variant>
      <vt:variant>
        <vt:i4>11</vt:i4>
      </vt:variant>
      <vt:variant>
        <vt:lpstr>Slide Titles</vt:lpstr>
      </vt:variant>
      <vt:variant>
        <vt:i4>17</vt:i4>
      </vt:variant>
    </vt:vector>
  </HeadingPairs>
  <TitlesOfParts>
    <vt:vector size="28" baseType="lpstr">
      <vt:lpstr>Executive</vt:lpstr>
      <vt:lpstr>1_Executive</vt:lpstr>
      <vt:lpstr>2_Executive</vt:lpstr>
      <vt:lpstr>3_Executive</vt:lpstr>
      <vt:lpstr>4_Executive</vt:lpstr>
      <vt:lpstr>5_Executive</vt:lpstr>
      <vt:lpstr>6_Executive</vt:lpstr>
      <vt:lpstr>7_Executive</vt:lpstr>
      <vt:lpstr>1_Office Theme</vt:lpstr>
      <vt:lpstr>9_Executive</vt:lpstr>
      <vt:lpstr>10_Executive</vt:lpstr>
      <vt:lpstr> PBLNY Project-based Learning for All</vt:lpstr>
      <vt:lpstr>The Training </vt:lpstr>
      <vt:lpstr>PowerPoint Presentation</vt:lpstr>
      <vt:lpstr>PowerPoint Presentation</vt:lpstr>
      <vt:lpstr>PowerPoint Presentation</vt:lpstr>
      <vt:lpstr>PowerPoint Presentation</vt:lpstr>
      <vt:lpstr>Challenging Question:</vt:lpstr>
      <vt:lpstr>Buck Institute Gold Standard PBL</vt:lpstr>
      <vt:lpstr>Key Knowledge, Understanding, &amp; Success Skills</vt:lpstr>
      <vt:lpstr>Our Journey (Fishbowl Reflection May 2015)</vt:lpstr>
      <vt:lpstr>Significant Content Activity- Unpack the Core</vt:lpstr>
      <vt:lpstr>NYSAA </vt:lpstr>
      <vt:lpstr>PBL to Promote Inquiry</vt:lpstr>
      <vt:lpstr>PBL to Assess the Learning</vt:lpstr>
      <vt:lpstr>PBL to Engage with the Community</vt:lpstr>
      <vt:lpstr>From Planning to Action</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PBLNY Project-based Learning for All</dc:title>
  <dc:creator>ocm boces</dc:creator>
  <cp:lastModifiedBy>Sue O'Bryan</cp:lastModifiedBy>
  <cp:revision>12</cp:revision>
  <dcterms:created xsi:type="dcterms:W3CDTF">2015-10-06T13:09:04Z</dcterms:created>
  <dcterms:modified xsi:type="dcterms:W3CDTF">2015-10-14T18:32:10Z</dcterms:modified>
</cp:coreProperties>
</file>