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9" r:id="rId3"/>
    <p:sldId id="270" r:id="rId4"/>
    <p:sldId id="271" r:id="rId5"/>
    <p:sldId id="265" r:id="rId6"/>
    <p:sldId id="264" r:id="rId7"/>
    <p:sldId id="261" r:id="rId8"/>
    <p:sldId id="27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C5678-EE20-4FA5-88E2-6E0BD67A2E26}" type="datetime1">
              <a:rPr lang="en-US" smtClean="0"/>
              <a:t>11/19/2015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51B39-B140-43FE-96DB-472A2B59CE7C}" type="datetime1">
              <a:rPr lang="en-US" smtClean="0"/>
              <a:t>11/19/2015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00BB2-27C5-458B-ABCE-839C88CF47CE}" type="datetime1">
              <a:rPr lang="en-US" smtClean="0"/>
              <a:t>11/19/2015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11/19/2015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AEA93-55E7-4DA9-90C2-089A26EEFEC4}" type="datetime1">
              <a:rPr lang="en-US" smtClean="0"/>
              <a:t>11/19/2015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CF3C7-6809-4F39-BD67-A75817BDDE0A}" type="datetime1">
              <a:rPr lang="en-US" smtClean="0"/>
              <a:t>11/19/2015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AEB24-CE78-465C-A726-91D0868FA48F}" type="datetime1">
              <a:rPr lang="en-US" smtClean="0"/>
              <a:t>11/19/2015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AADF0-1749-4E8B-9691-B44A5F8C0895}" type="datetime1">
              <a:rPr lang="en-US" smtClean="0"/>
              <a:t>11/19/2015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F628A-A867-4937-BBE5-207DB6F9C51A}" type="datetime1">
              <a:rPr lang="en-US" smtClean="0"/>
              <a:t>11/19/2015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BBB94-68E6-4675-A946-F1C5994EDBD7}" type="datetime1">
              <a:rPr lang="en-US" smtClean="0"/>
              <a:t>11/19/2015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B8377-21E3-4835-B75D-4E2847E2750F}" type="datetime1">
              <a:rPr lang="en-US" smtClean="0"/>
              <a:t>11/19/2015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0C4986D-6BE9-4264-908F-02DB36FD8D6C}" type="datetime1">
              <a:rPr lang="en-US" smtClean="0"/>
              <a:t>11/19/2015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US" smtClean="0"/>
              <a:t>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unyocc.edu/opc" TargetMode="External"/><Relationship Id="rId7" Type="http://schemas.openxmlformats.org/officeDocument/2006/relationships/image" Target="../media/image2.jpg"/><Relationship Id="rId2" Type="http://schemas.openxmlformats.org/officeDocument/2006/relationships/hyperlink" Target="mailto:OPC@sunyocc.edu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mailto:j.r.harrison2@sunyocc.edu" TargetMode="External"/><Relationship Id="rId5" Type="http://schemas.openxmlformats.org/officeDocument/2006/relationships/hyperlink" Target="mailto:c.m.johnson1770@sunyocc.edu" TargetMode="External"/><Relationship Id="rId4" Type="http://schemas.openxmlformats.org/officeDocument/2006/relationships/hyperlink" Target="mailto:myhill.w@sunyocc.edu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0"/>
            <a:ext cx="7772400" cy="3048000"/>
          </a:xfrm>
        </p:spPr>
        <p:txBody>
          <a:bodyPr/>
          <a:lstStyle/>
          <a:p>
            <a:r>
              <a:rPr lang="en-US" sz="4800" dirty="0" smtClean="0"/>
              <a:t>Preparation for Youths with Disabilities to Enter the World of Technology Careers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tx2"/>
                </a:solidFill>
              </a:rPr>
              <a:t>BOCES </a:t>
            </a:r>
            <a:r>
              <a:rPr lang="en-US" dirty="0" smtClean="0">
                <a:solidFill>
                  <a:schemeClr val="tx2"/>
                </a:solidFill>
              </a:rPr>
              <a:t>Special Education Council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November 19, 2015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272145" y="4038600"/>
            <a:ext cx="457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+mj-lt"/>
              </a:rPr>
              <a:t>William N. </a:t>
            </a:r>
            <a:r>
              <a:rPr lang="en-US" dirty="0" err="1" smtClean="0">
                <a:latin typeface="+mj-lt"/>
              </a:rPr>
              <a:t>Myhill</a:t>
            </a:r>
            <a:r>
              <a:rPr lang="en-US" dirty="0" smtClean="0">
                <a:latin typeface="+mj-lt"/>
              </a:rPr>
              <a:t>, M.Ed. J.D.</a:t>
            </a:r>
          </a:p>
          <a:p>
            <a:pPr algn="ctr"/>
            <a:r>
              <a:rPr lang="en-US" dirty="0" smtClean="0">
                <a:latin typeface="+mj-lt"/>
              </a:rPr>
              <a:t>Onondaga Pathways to Careers</a:t>
            </a:r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39945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990600"/>
          </a:xfrm>
        </p:spPr>
        <p:txBody>
          <a:bodyPr/>
          <a:lstStyle/>
          <a:p>
            <a:r>
              <a:rPr lang="en-US" sz="3200" dirty="0" smtClean="0">
                <a:effectLst/>
              </a:rPr>
              <a:t>OPC </a:t>
            </a:r>
            <a:r>
              <a:rPr lang="en-US" sz="3200" dirty="0">
                <a:effectLst/>
              </a:rPr>
              <a:t>P</a:t>
            </a:r>
            <a:r>
              <a:rPr lang="en-US" sz="3200" dirty="0" smtClean="0">
                <a:effectLst/>
              </a:rPr>
              <a:t>urpose </a:t>
            </a:r>
            <a:r>
              <a:rPr lang="en-US" sz="3200" dirty="0">
                <a:effectLst/>
              </a:rPr>
              <a:t>and </a:t>
            </a:r>
            <a:r>
              <a:rPr lang="en-US" sz="3200" dirty="0" smtClean="0">
                <a:effectLst/>
              </a:rPr>
              <a:t>Goals</a:t>
            </a:r>
            <a:endParaRPr lang="en-US" sz="32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94665" y="1524000"/>
            <a:ext cx="82296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The </a:t>
            </a:r>
            <a:r>
              <a:rPr lang="en-US" sz="2800" dirty="0"/>
              <a:t>Onondaga Pathways to Careers (OPC) demonstration project provides an opportunity for young people with disabilities to enroll at Onondaga Community College (OCC), earn an industry-recognized credential, and acquire a job that pays a living wage in the local workforce. </a:t>
            </a:r>
            <a:endParaRPr lang="en-US" altLang="en-US" sz="2800" dirty="0">
              <a:ea typeface="ＭＳ Ｐゴシック" pitchFamily="34" charset="-128"/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1219200" y="4572000"/>
            <a:ext cx="6537382" cy="1295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i="1" dirty="0" smtClean="0"/>
              <a:t>OPC is funded </a:t>
            </a:r>
            <a:r>
              <a:rPr lang="en-US" i="1" dirty="0"/>
              <a:t>by the Office of Disability Employment Policy, U.S. Department of Labor, Award No. OD-26453-14-75-4-36</a:t>
            </a:r>
            <a:r>
              <a:rPr lang="en-US" i="1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1115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457200" y="1865179"/>
            <a:ext cx="8229600" cy="18004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Aft>
                <a:spcPts val="600"/>
              </a:spcAft>
            </a:pPr>
            <a:r>
              <a:rPr lang="en-US" sz="2400" dirty="0"/>
              <a:t>Health Information Technology, A.A.S</a:t>
            </a:r>
            <a:r>
              <a:rPr lang="en-US" sz="2400" dirty="0" smtClean="0"/>
              <a:t>.</a:t>
            </a:r>
            <a:endParaRPr lang="en-US" altLang="en-US" sz="2400" dirty="0">
              <a:ea typeface="ＭＳ Ｐゴシック" pitchFamily="34" charset="-128"/>
            </a:endParaRPr>
          </a:p>
          <a:p>
            <a:pPr fontAlgn="base">
              <a:spcAft>
                <a:spcPts val="600"/>
              </a:spcAft>
            </a:pPr>
            <a:r>
              <a:rPr lang="en-US" sz="2400" dirty="0"/>
              <a:t>Mechanical Technology, A.A.S</a:t>
            </a:r>
            <a:r>
              <a:rPr lang="en-US" sz="2400" dirty="0" smtClean="0"/>
              <a:t>.</a:t>
            </a:r>
          </a:p>
          <a:p>
            <a:pPr fontAlgn="base">
              <a:spcAft>
                <a:spcPts val="600"/>
              </a:spcAft>
            </a:pPr>
            <a:r>
              <a:rPr lang="en-US" sz="2400" dirty="0" smtClean="0"/>
              <a:t>Advanced </a:t>
            </a:r>
            <a:r>
              <a:rPr lang="en-US" sz="2400" dirty="0"/>
              <a:t>Manufacturing </a:t>
            </a:r>
            <a:r>
              <a:rPr lang="en-US" sz="2400" dirty="0" smtClean="0"/>
              <a:t>Certificate</a:t>
            </a:r>
            <a:endParaRPr lang="en-US" sz="2400" dirty="0"/>
          </a:p>
          <a:p>
            <a:pPr>
              <a:spcAft>
                <a:spcPts val="600"/>
              </a:spcAft>
            </a:pPr>
            <a:r>
              <a:rPr lang="en-US" sz="2400" dirty="0"/>
              <a:t>Electrical Technology, A.A.S</a:t>
            </a:r>
            <a:r>
              <a:rPr lang="en-US" sz="2400" dirty="0" smtClean="0"/>
              <a:t>.</a:t>
            </a:r>
            <a:endParaRPr lang="en-US" sz="2400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57200" y="457200"/>
            <a:ext cx="8229600" cy="9144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z="3200" dirty="0" smtClean="0">
                <a:effectLst/>
              </a:rPr>
              <a:t>OPC Purpose and Goals</a:t>
            </a:r>
            <a:endParaRPr lang="en-US" sz="3200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57200" y="1371600"/>
            <a:ext cx="4724400" cy="685801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altLang="en-US" b="1" dirty="0" smtClean="0">
                <a:solidFill>
                  <a:schemeClr val="tx2"/>
                </a:solidFill>
                <a:ea typeface="ＭＳ Ｐゴシック" pitchFamily="34" charset="-128"/>
              </a:rPr>
              <a:t>OPC Academic Programs</a:t>
            </a:r>
          </a:p>
          <a:p>
            <a:pPr marL="0" indent="0">
              <a:buFont typeface="Arial" pitchFamily="34" charset="0"/>
              <a:buNone/>
            </a:pPr>
            <a:endParaRPr lang="en-US" altLang="en-US" dirty="0">
              <a:ea typeface="ＭＳ Ｐゴシック" pitchFamily="34" charset="-128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18478" y="3676590"/>
            <a:ext cx="7924800" cy="26930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/>
            <a:r>
              <a:rPr lang="en-US" b="1" u="sng" dirty="0" smtClean="0"/>
              <a:t>Careers</a:t>
            </a:r>
          </a:p>
          <a:p>
            <a:pPr fontAlgn="base"/>
            <a:endParaRPr lang="en-US" dirty="0" smtClean="0"/>
          </a:p>
          <a:p>
            <a:pPr algn="ctr" fontAlgn="base">
              <a:spcAft>
                <a:spcPts val="600"/>
              </a:spcAft>
            </a:pPr>
            <a:r>
              <a:rPr lang="en-US" dirty="0"/>
              <a:t>Health Information </a:t>
            </a:r>
            <a:r>
              <a:rPr lang="en-US" dirty="0" smtClean="0"/>
              <a:t>Technician	Electrical Engineer</a:t>
            </a:r>
          </a:p>
          <a:p>
            <a:pPr algn="ctr" fontAlgn="base">
              <a:spcAft>
                <a:spcPts val="600"/>
              </a:spcAft>
            </a:pPr>
            <a:r>
              <a:rPr lang="en-US" dirty="0" smtClean="0"/>
              <a:t>Electrical Technician	CAD Drafter	CAD </a:t>
            </a:r>
            <a:r>
              <a:rPr lang="en-US" dirty="0"/>
              <a:t>Designer</a:t>
            </a:r>
          </a:p>
          <a:p>
            <a:pPr algn="ctr" fontAlgn="base">
              <a:spcAft>
                <a:spcPts val="600"/>
              </a:spcAft>
            </a:pPr>
            <a:r>
              <a:rPr lang="en-US" dirty="0" smtClean="0"/>
              <a:t>Test Control Technician	Quality Control Technician</a:t>
            </a:r>
          </a:p>
          <a:p>
            <a:pPr algn="ctr" fontAlgn="base">
              <a:spcAft>
                <a:spcPts val="600"/>
              </a:spcAft>
            </a:pPr>
            <a:r>
              <a:rPr lang="en-US" dirty="0" smtClean="0"/>
              <a:t>Mechanical </a:t>
            </a:r>
            <a:r>
              <a:rPr lang="en-US" dirty="0"/>
              <a:t>Lab </a:t>
            </a:r>
            <a:r>
              <a:rPr lang="en-US" dirty="0" smtClean="0"/>
              <a:t>Technician		Materials </a:t>
            </a:r>
            <a:r>
              <a:rPr lang="en-US" dirty="0"/>
              <a:t>Lab Technician</a:t>
            </a:r>
          </a:p>
          <a:p>
            <a:pPr algn="ctr" fontAlgn="base">
              <a:spcAft>
                <a:spcPts val="600"/>
              </a:spcAft>
            </a:pPr>
            <a:r>
              <a:rPr lang="en-US" dirty="0" smtClean="0"/>
              <a:t>Machinist	Machine Operator</a:t>
            </a:r>
          </a:p>
          <a:p>
            <a:pPr algn="ctr" fontAlgn="base">
              <a:spcAft>
                <a:spcPts val="600"/>
              </a:spcAft>
            </a:pPr>
            <a:r>
              <a:rPr lang="en-US" dirty="0" smtClean="0"/>
              <a:t>Tool </a:t>
            </a:r>
            <a:r>
              <a:rPr lang="en-US" dirty="0"/>
              <a:t>&amp; Die </a:t>
            </a:r>
            <a:r>
              <a:rPr lang="en-US" dirty="0" smtClean="0"/>
              <a:t>Maker		Machine Setter</a:t>
            </a:r>
          </a:p>
        </p:txBody>
      </p:sp>
    </p:spTree>
    <p:extLst>
      <p:ext uri="{BB962C8B-B14F-4D97-AF65-F5344CB8AC3E}">
        <p14:creationId xmlns:p14="http://schemas.microsoft.com/office/powerpoint/2010/main" val="69666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457200" y="1989891"/>
            <a:ext cx="8229600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Aft>
                <a:spcPts val="600"/>
              </a:spcAft>
            </a:pPr>
            <a:r>
              <a:rPr lang="en-US" sz="2400" dirty="0" smtClean="0"/>
              <a:t>Computer </a:t>
            </a:r>
            <a:r>
              <a:rPr lang="en-US" sz="2400" dirty="0"/>
              <a:t>Information Systems, A.A.S</a:t>
            </a:r>
            <a:r>
              <a:rPr lang="en-US" sz="2400" dirty="0" smtClean="0"/>
              <a:t>.</a:t>
            </a:r>
            <a:endParaRPr lang="en-US" sz="2400" dirty="0"/>
          </a:p>
          <a:p>
            <a:pPr>
              <a:spcAft>
                <a:spcPts val="600"/>
              </a:spcAft>
            </a:pPr>
            <a:r>
              <a:rPr lang="en-US" sz="2400" dirty="0" smtClean="0"/>
              <a:t>Computer </a:t>
            </a:r>
            <a:r>
              <a:rPr lang="en-US" sz="2400" dirty="0"/>
              <a:t>Science, A.S</a:t>
            </a:r>
            <a:r>
              <a:rPr lang="en-US" sz="2400" dirty="0" smtClean="0"/>
              <a:t>.</a:t>
            </a:r>
          </a:p>
          <a:p>
            <a:pPr fontAlgn="base">
              <a:spcAft>
                <a:spcPts val="600"/>
              </a:spcAft>
            </a:pPr>
            <a:r>
              <a:rPr lang="en-US" sz="2400" dirty="0" smtClean="0"/>
              <a:t>Computer </a:t>
            </a:r>
            <a:r>
              <a:rPr lang="en-US" sz="2400" dirty="0"/>
              <a:t>Forensics, A.S.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57200" y="457200"/>
            <a:ext cx="8229600" cy="9144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z="3200" dirty="0" smtClean="0">
                <a:effectLst/>
              </a:rPr>
              <a:t>OPC Purpose and Goals</a:t>
            </a:r>
            <a:endParaRPr lang="en-US" sz="3200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57200" y="1382038"/>
            <a:ext cx="4724400" cy="685801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altLang="en-US" b="1" dirty="0" smtClean="0">
                <a:solidFill>
                  <a:schemeClr val="tx2"/>
                </a:solidFill>
                <a:ea typeface="ＭＳ Ｐゴシック" pitchFamily="34" charset="-128"/>
              </a:rPr>
              <a:t>OPC Academic Programs</a:t>
            </a:r>
          </a:p>
          <a:p>
            <a:pPr marL="0" indent="0">
              <a:buFont typeface="Arial" pitchFamily="34" charset="0"/>
              <a:buNone/>
            </a:pPr>
            <a:endParaRPr lang="en-US" altLang="en-US" dirty="0">
              <a:ea typeface="ＭＳ Ｐゴシック" pitchFamily="34" charset="-128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51858" y="3581400"/>
            <a:ext cx="79248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/>
            <a:r>
              <a:rPr lang="en-US" b="1" u="sng" dirty="0" smtClean="0"/>
              <a:t>Careers</a:t>
            </a:r>
          </a:p>
          <a:p>
            <a:pPr fontAlgn="base"/>
            <a:endParaRPr lang="en-US" dirty="0" smtClean="0"/>
          </a:p>
          <a:p>
            <a:pPr algn="ctr" fontAlgn="base"/>
            <a:r>
              <a:rPr lang="en-US" dirty="0" smtClean="0"/>
              <a:t>Computer Programmer	Scientific Programmer	Business </a:t>
            </a:r>
            <a:r>
              <a:rPr lang="en-US" dirty="0"/>
              <a:t>Programmer</a:t>
            </a:r>
          </a:p>
          <a:p>
            <a:pPr algn="ctr" fontAlgn="base"/>
            <a:endParaRPr lang="en-US" dirty="0" smtClean="0"/>
          </a:p>
          <a:p>
            <a:pPr algn="ctr" fontAlgn="base"/>
            <a:r>
              <a:rPr lang="en-US" dirty="0" smtClean="0"/>
              <a:t>Network </a:t>
            </a:r>
            <a:r>
              <a:rPr lang="en-US" dirty="0"/>
              <a:t>Support </a:t>
            </a:r>
            <a:r>
              <a:rPr lang="en-US" dirty="0" smtClean="0"/>
              <a:t>Provider		Technical </a:t>
            </a:r>
            <a:r>
              <a:rPr lang="en-US" dirty="0"/>
              <a:t>Support </a:t>
            </a:r>
            <a:r>
              <a:rPr lang="en-US" dirty="0" smtClean="0"/>
              <a:t>Provider</a:t>
            </a:r>
          </a:p>
          <a:p>
            <a:pPr algn="ctr" fontAlgn="base"/>
            <a:endParaRPr lang="en-US" dirty="0" smtClean="0"/>
          </a:p>
          <a:p>
            <a:pPr algn="ctr" fontAlgn="base"/>
            <a:r>
              <a:rPr lang="en-US" dirty="0" smtClean="0"/>
              <a:t>Web </a:t>
            </a:r>
            <a:r>
              <a:rPr lang="en-US" dirty="0"/>
              <a:t>Maintenance </a:t>
            </a:r>
            <a:r>
              <a:rPr lang="en-US" dirty="0" smtClean="0"/>
              <a:t>Provider	Web Designer	Webmaster</a:t>
            </a:r>
            <a:endParaRPr lang="en-US" dirty="0"/>
          </a:p>
          <a:p>
            <a:pPr algn="ctr" fontAlgn="base"/>
            <a:endParaRPr lang="en-US" dirty="0" smtClean="0"/>
          </a:p>
          <a:p>
            <a:pPr algn="ctr" fontAlgn="base"/>
            <a:r>
              <a:rPr lang="en-US" dirty="0" smtClean="0"/>
              <a:t>Computer </a:t>
            </a:r>
            <a:r>
              <a:rPr lang="en-US" dirty="0"/>
              <a:t>Forensics </a:t>
            </a:r>
            <a:r>
              <a:rPr lang="en-US" dirty="0" smtClean="0"/>
              <a:t>Investigator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7342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609600" y="2209800"/>
            <a:ext cx="77724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spcAft>
                <a:spcPts val="600"/>
              </a:spcAft>
            </a:pPr>
            <a:r>
              <a:rPr lang="en-US" altLang="en-US" sz="2000" dirty="0">
                <a:ea typeface="ＭＳ Ｐゴシック" pitchFamily="34" charset="-128"/>
              </a:rPr>
              <a:t>The </a:t>
            </a:r>
            <a:r>
              <a:rPr lang="en-US" altLang="en-US" sz="2000" dirty="0" smtClean="0">
                <a:ea typeface="ＭＳ Ｐゴシック" pitchFamily="34" charset="-128"/>
              </a:rPr>
              <a:t>Educational Coordinator </a:t>
            </a:r>
            <a:r>
              <a:rPr lang="en-US" altLang="en-US" sz="2000" dirty="0">
                <a:ea typeface="ＭＳ Ｐゴシック" pitchFamily="34" charset="-128"/>
              </a:rPr>
              <a:t>works individually with OPC students </a:t>
            </a:r>
            <a:r>
              <a:rPr lang="en-US" altLang="en-US" sz="2000" dirty="0" smtClean="0">
                <a:ea typeface="ＭＳ Ｐゴシック" pitchFamily="34" charset="-128"/>
              </a:rPr>
              <a:t>to i</a:t>
            </a:r>
            <a:r>
              <a:rPr lang="en-US" sz="2000" dirty="0" smtClean="0"/>
              <a:t>ncrease self-awareness through: Intake process, Casey Life Skills Assessment, Strengths Quest, Goal setting, and Lifelong learning workshops, i</a:t>
            </a:r>
            <a:r>
              <a:rPr lang="en-US" sz="2000" dirty="0" smtClean="0">
                <a:ea typeface="ＭＳ Ｐゴシック" pitchFamily="34" charset="-128"/>
              </a:rPr>
              <a:t>ncluding </a:t>
            </a:r>
            <a:r>
              <a:rPr lang="en-US" altLang="en-US" sz="2000" dirty="0" smtClean="0">
                <a:ea typeface="ＭＳ Ｐゴシック" pitchFamily="34" charset="-128"/>
              </a:rPr>
              <a:t>financial </a:t>
            </a:r>
            <a:r>
              <a:rPr lang="en-US" altLang="en-US" sz="2000" dirty="0">
                <a:ea typeface="ＭＳ Ｐゴシック" pitchFamily="34" charset="-128"/>
              </a:rPr>
              <a:t>literacy, </a:t>
            </a:r>
            <a:r>
              <a:rPr lang="en-US" altLang="en-US" sz="2000" dirty="0" smtClean="0">
                <a:ea typeface="ＭＳ Ｐゴシック" pitchFamily="34" charset="-128"/>
              </a:rPr>
              <a:t>self-advocacy development, and healthy relationships.</a:t>
            </a:r>
          </a:p>
          <a:p>
            <a:pPr lvl="1">
              <a:spcAft>
                <a:spcPts val="600"/>
              </a:spcAft>
            </a:pPr>
            <a:endParaRPr lang="en-US" altLang="en-US" sz="2000" dirty="0" smtClean="0">
              <a:ea typeface="ＭＳ Ｐゴシック" pitchFamily="34" charset="-128"/>
            </a:endParaRPr>
          </a:p>
          <a:p>
            <a:pPr lvl="1">
              <a:spcAft>
                <a:spcPts val="600"/>
              </a:spcAft>
            </a:pPr>
            <a:r>
              <a:rPr lang="en-US" altLang="en-US" sz="2000" dirty="0" smtClean="0">
                <a:ea typeface="ＭＳ Ｐゴシック" pitchFamily="34" charset="-128"/>
              </a:rPr>
              <a:t>The Educational Coordinator further supports the educational planning of OPC students with access to advising, tutoring, adaptive technology, retention alert, </a:t>
            </a:r>
            <a:r>
              <a:rPr lang="en-US" altLang="en-US" sz="2000" dirty="0">
                <a:ea typeface="ＭＳ Ｐゴシック" pitchFamily="34" charset="-128"/>
              </a:rPr>
              <a:t>leadership development, and referral to community resources, such as: CENTRO, St Joseph’s Outpatient Clinic, OCC’s Food Pantry, ACCES-VR, Counseling Center, Book and Smart Card Food </a:t>
            </a:r>
            <a:r>
              <a:rPr lang="en-US" altLang="en-US" sz="2000" dirty="0" smtClean="0">
                <a:ea typeface="ＭＳ Ｐゴシック" pitchFamily="34" charset="-128"/>
              </a:rPr>
              <a:t>Vouchers, and others.</a:t>
            </a:r>
            <a:endParaRPr lang="en-US" altLang="en-US" sz="2000" dirty="0">
              <a:ea typeface="ＭＳ Ｐゴシック" pitchFamily="34" charset="-128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57200" y="1600201"/>
            <a:ext cx="3352800" cy="7620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altLang="en-US" b="1" dirty="0" smtClean="0">
                <a:solidFill>
                  <a:schemeClr val="tx2"/>
                </a:solidFill>
                <a:ea typeface="ＭＳ Ｐゴシック" pitchFamily="34" charset="-128"/>
              </a:rPr>
              <a:t>Educational Access</a:t>
            </a:r>
          </a:p>
          <a:p>
            <a:pPr marL="0" indent="0">
              <a:buFont typeface="Arial" pitchFamily="34" charset="0"/>
              <a:buNone/>
            </a:pPr>
            <a:endParaRPr lang="en-US" altLang="en-US" dirty="0">
              <a:ea typeface="ＭＳ Ｐゴシック" pitchFamily="34" charset="-128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457200" y="381000"/>
            <a:ext cx="8229600" cy="12192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en-US" sz="3200" dirty="0" smtClean="0">
                <a:effectLst/>
              </a:rPr>
              <a:t>Building Sustainable Pathways</a:t>
            </a:r>
            <a:br>
              <a:rPr lang="en-US" sz="3200" dirty="0" smtClean="0">
                <a:effectLst/>
              </a:rPr>
            </a:br>
            <a:r>
              <a:rPr lang="en-US" sz="3200" dirty="0" smtClean="0">
                <a:effectLst/>
              </a:rPr>
              <a:t>in the CNY Community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126622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533400" y="2209800"/>
            <a:ext cx="7848600" cy="39395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spcAft>
                <a:spcPts val="600"/>
              </a:spcAft>
            </a:pPr>
            <a:r>
              <a:rPr lang="en-US" altLang="en-US" sz="2000" dirty="0" smtClean="0">
                <a:ea typeface="ＭＳ Ｐゴシック" pitchFamily="34" charset="-128"/>
              </a:rPr>
              <a:t>The Employment Coordinator works individually with OPC students to:</a:t>
            </a:r>
            <a:r>
              <a:rPr lang="en-US" sz="2000" dirty="0" smtClean="0"/>
              <a:t> </a:t>
            </a:r>
            <a:r>
              <a:rPr lang="en-US" sz="2000" dirty="0"/>
              <a:t>Develop job search </a:t>
            </a:r>
            <a:r>
              <a:rPr lang="en-US" sz="2000" dirty="0" smtClean="0"/>
              <a:t>skills, Create short- &amp; long-term career goals, </a:t>
            </a:r>
            <a:r>
              <a:rPr lang="en-US" sz="2000" dirty="0"/>
              <a:t>Build awareness and knowledge of the chosen career </a:t>
            </a:r>
            <a:r>
              <a:rPr lang="en-US" sz="2000" dirty="0" smtClean="0"/>
              <a:t>fields, </a:t>
            </a:r>
            <a:r>
              <a:rPr lang="en-US" sz="2000" dirty="0"/>
              <a:t>Develop </a:t>
            </a:r>
            <a:r>
              <a:rPr lang="en-US" sz="2000" dirty="0" smtClean="0"/>
              <a:t>employability </a:t>
            </a:r>
            <a:r>
              <a:rPr lang="en-US" sz="2000" dirty="0"/>
              <a:t>and s</a:t>
            </a:r>
            <a:r>
              <a:rPr lang="en-US" sz="2000" dirty="0" smtClean="0"/>
              <a:t>oft skills, </a:t>
            </a:r>
            <a:r>
              <a:rPr lang="en-US" sz="2000" dirty="0"/>
              <a:t>Gain </a:t>
            </a:r>
            <a:r>
              <a:rPr lang="en-US" sz="2000" dirty="0" smtClean="0"/>
              <a:t>experience through work-based </a:t>
            </a:r>
            <a:r>
              <a:rPr lang="en-US" sz="2000" dirty="0"/>
              <a:t>learning </a:t>
            </a:r>
            <a:r>
              <a:rPr lang="en-US" sz="2000" dirty="0" smtClean="0"/>
              <a:t>opportunities. These opportunities include: industry site visits, job shadowing, volunteering, service learning, and internships.</a:t>
            </a:r>
          </a:p>
          <a:p>
            <a:pPr lvl="1">
              <a:spcAft>
                <a:spcPts val="600"/>
              </a:spcAft>
            </a:pPr>
            <a:endParaRPr lang="en-US" sz="2000" dirty="0" smtClean="0"/>
          </a:p>
          <a:p>
            <a:pPr lvl="1">
              <a:spcAft>
                <a:spcPts val="600"/>
              </a:spcAft>
            </a:pPr>
            <a:r>
              <a:rPr lang="en-US" sz="2000" dirty="0" smtClean="0"/>
              <a:t>Tools of the Employment Coordinator: Purple Briefcase</a:t>
            </a:r>
            <a:r>
              <a:rPr lang="en-US" sz="2000" dirty="0"/>
              <a:t>, Focus 2, Follow your inner Heroes to Work You  </a:t>
            </a:r>
            <a:r>
              <a:rPr lang="en-US" sz="2000" dirty="0" smtClean="0"/>
              <a:t>Love, Skills to Pay the Bills, Mynextmove.org, Big Future, </a:t>
            </a:r>
            <a:r>
              <a:rPr lang="en-US" sz="2000" dirty="0" err="1" smtClean="0"/>
              <a:t>WinWay</a:t>
            </a:r>
            <a:r>
              <a:rPr lang="en-US" sz="2000" dirty="0" smtClean="0"/>
              <a:t> Resume Deluxe, and Career Coach.</a:t>
            </a:r>
            <a:endParaRPr lang="en-US" sz="2000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57200" y="1600201"/>
            <a:ext cx="3657600" cy="7620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altLang="en-US" b="1" dirty="0" smtClean="0">
                <a:solidFill>
                  <a:schemeClr val="tx2"/>
                </a:solidFill>
                <a:ea typeface="ＭＳ Ｐゴシック" pitchFamily="34" charset="-128"/>
              </a:rPr>
              <a:t>Employment Pathways</a:t>
            </a:r>
          </a:p>
          <a:p>
            <a:pPr marL="0" indent="0">
              <a:buFont typeface="Arial" pitchFamily="34" charset="0"/>
              <a:buNone/>
            </a:pPr>
            <a:endParaRPr lang="en-US" altLang="en-US" dirty="0">
              <a:ea typeface="ＭＳ Ｐゴシック" pitchFamily="34" charset="-128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457200" y="381000"/>
            <a:ext cx="8229600" cy="12192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en-US" sz="3200" dirty="0" smtClean="0">
                <a:effectLst/>
              </a:rPr>
              <a:t>Building Sustainable Pathways</a:t>
            </a:r>
            <a:br>
              <a:rPr lang="en-US" sz="3200" dirty="0" smtClean="0">
                <a:effectLst/>
              </a:rPr>
            </a:br>
            <a:r>
              <a:rPr lang="en-US" sz="3200" dirty="0" smtClean="0">
                <a:effectLst/>
              </a:rPr>
              <a:t>in the CNY Community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121238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609600" y="2362201"/>
            <a:ext cx="78486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altLang="en-US" sz="2000" u="sng" dirty="0" smtClean="0">
                <a:ea typeface="ＭＳ Ｐゴシック" pitchFamily="34" charset="-128"/>
              </a:rPr>
              <a:t>OPC Scholars Program for SCSD High School Seniors</a:t>
            </a:r>
          </a:p>
          <a:p>
            <a:pPr lvl="1"/>
            <a:r>
              <a:rPr lang="en-US" altLang="en-US" sz="2000" dirty="0" smtClean="0">
                <a:ea typeface="ＭＳ Ｐゴシック" pitchFamily="34" charset="-128"/>
              </a:rPr>
              <a:t>Career </a:t>
            </a:r>
            <a:r>
              <a:rPr lang="en-US" altLang="en-US" sz="2000" dirty="0">
                <a:ea typeface="ＭＳ Ｐゴシック" pitchFamily="34" charset="-128"/>
              </a:rPr>
              <a:t>awareness </a:t>
            </a:r>
            <a:r>
              <a:rPr lang="en-US" altLang="en-US" sz="2000" dirty="0" smtClean="0">
                <a:ea typeface="ＭＳ Ｐゴシック" pitchFamily="34" charset="-128"/>
              </a:rPr>
              <a:t>and exploration, Self-advocacy, Financial planning, College culture, Admission, Financial Aid and Housing applications, Disability rights and responsibilities.</a:t>
            </a:r>
            <a:endParaRPr lang="en-US" altLang="en-US" sz="2000" dirty="0">
              <a:ea typeface="ＭＳ Ｐゴシック" pitchFamily="34" charset="-128"/>
            </a:endParaRPr>
          </a:p>
          <a:p>
            <a:pPr lvl="1"/>
            <a:endParaRPr lang="en-US" altLang="en-US" sz="2000" dirty="0" smtClean="0">
              <a:ea typeface="ＭＳ Ｐゴシック" pitchFamily="34" charset="-128"/>
            </a:endParaRPr>
          </a:p>
          <a:p>
            <a:pPr lvl="1"/>
            <a:r>
              <a:rPr lang="en-US" altLang="en-US" sz="2000" u="sng" dirty="0" smtClean="0">
                <a:ea typeface="ＭＳ Ｐゴシック" pitchFamily="34" charset="-128"/>
              </a:rPr>
              <a:t>OPC Youth Services for High School Students</a:t>
            </a:r>
          </a:p>
          <a:p>
            <a:pPr lvl="1"/>
            <a:r>
              <a:rPr lang="en-US" altLang="en-US" sz="2000" dirty="0" smtClean="0">
                <a:ea typeface="ＭＳ Ｐゴシック" pitchFamily="34" charset="-128"/>
              </a:rPr>
              <a:t>Outreach to families of students with disabilities </a:t>
            </a:r>
            <a:r>
              <a:rPr lang="en-US" altLang="en-US" sz="2000" dirty="0">
                <a:ea typeface="ＭＳ Ｐゴシック" pitchFamily="34" charset="-128"/>
              </a:rPr>
              <a:t>in </a:t>
            </a:r>
            <a:r>
              <a:rPr lang="en-US" altLang="en-US" sz="2000" dirty="0" smtClean="0">
                <a:ea typeface="ＭＳ Ｐゴシック" pitchFamily="34" charset="-128"/>
              </a:rPr>
              <a:t>CNY to learn about OPC career pathways, the OCC community, and to coordinate IEP / 504 </a:t>
            </a:r>
            <a:r>
              <a:rPr lang="en-US" altLang="en-US" sz="2000" dirty="0">
                <a:ea typeface="ＭＳ Ｐゴシック" pitchFamily="34" charset="-128"/>
              </a:rPr>
              <a:t>transition </a:t>
            </a:r>
            <a:r>
              <a:rPr lang="en-US" altLang="en-US" sz="2000" dirty="0" smtClean="0">
                <a:ea typeface="ＭＳ Ｐゴシック" pitchFamily="34" charset="-128"/>
              </a:rPr>
              <a:t>planning</a:t>
            </a:r>
            <a:r>
              <a:rPr lang="en-US" altLang="en-US" sz="2000" dirty="0">
                <a:ea typeface="ＭＳ Ｐゴシック" pitchFamily="34" charset="-128"/>
              </a:rPr>
              <a:t> </a:t>
            </a:r>
            <a:r>
              <a:rPr lang="en-US" altLang="en-US" sz="2000" dirty="0" smtClean="0">
                <a:ea typeface="ＭＳ Ｐゴシック" pitchFamily="34" charset="-128"/>
              </a:rPr>
              <a:t>with their schools.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57200" y="1600201"/>
            <a:ext cx="3352800" cy="7620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altLang="en-US" b="1" dirty="0" smtClean="0">
                <a:solidFill>
                  <a:schemeClr val="tx2"/>
                </a:solidFill>
                <a:ea typeface="ＭＳ Ｐゴシック" pitchFamily="34" charset="-128"/>
              </a:rPr>
              <a:t>Transition Planning</a:t>
            </a:r>
          </a:p>
          <a:p>
            <a:pPr marL="0" indent="0">
              <a:buFont typeface="Arial" pitchFamily="34" charset="0"/>
              <a:buNone/>
            </a:pPr>
            <a:endParaRPr lang="en-US" altLang="en-US" dirty="0">
              <a:ea typeface="ＭＳ Ｐゴシック" pitchFamily="34" charset="-128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457200" y="381000"/>
            <a:ext cx="8229600" cy="12192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en-US" sz="3200" dirty="0" smtClean="0">
                <a:effectLst/>
              </a:rPr>
              <a:t>Building Sustainable Pathways</a:t>
            </a:r>
            <a:br>
              <a:rPr lang="en-US" sz="3200" dirty="0" smtClean="0">
                <a:effectLst/>
              </a:rPr>
            </a:br>
            <a:r>
              <a:rPr lang="en-US" sz="3200" dirty="0" smtClean="0">
                <a:effectLst/>
              </a:rPr>
              <a:t>in the CNY Community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430946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09600" y="609600"/>
            <a:ext cx="7924800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tx2"/>
                </a:solidFill>
              </a:rPr>
              <a:t>Questions?</a:t>
            </a:r>
          </a:p>
          <a:p>
            <a:endParaRPr lang="en-US" dirty="0"/>
          </a:p>
          <a:p>
            <a:r>
              <a:rPr lang="en-US" dirty="0" smtClean="0"/>
              <a:t>Contacts:</a:t>
            </a:r>
          </a:p>
          <a:p>
            <a:endParaRPr lang="en-US" dirty="0"/>
          </a:p>
          <a:p>
            <a:r>
              <a:rPr lang="en-US" dirty="0" smtClean="0"/>
              <a:t>OPC </a:t>
            </a:r>
            <a:r>
              <a:rPr lang="en-US" dirty="0"/>
              <a:t>Main Line: </a:t>
            </a:r>
            <a:r>
              <a:rPr lang="en-US" dirty="0" smtClean="0"/>
              <a:t>(315</a:t>
            </a:r>
            <a:r>
              <a:rPr lang="en-US" dirty="0"/>
              <a:t>) </a:t>
            </a:r>
            <a:r>
              <a:rPr lang="en-US" dirty="0" smtClean="0"/>
              <a:t>498-2945 </a:t>
            </a:r>
            <a:r>
              <a:rPr lang="en-US" dirty="0"/>
              <a:t>and Email: </a:t>
            </a:r>
            <a:r>
              <a:rPr lang="en-US" dirty="0" smtClean="0">
                <a:hlinkClick r:id="rId2"/>
              </a:rPr>
              <a:t>OPC@sunyocc.edu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OPC </a:t>
            </a:r>
            <a:r>
              <a:rPr lang="en-US" dirty="0"/>
              <a:t>Website: </a:t>
            </a:r>
            <a:r>
              <a:rPr lang="en-US" dirty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www.sunyocc.edu/opc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OPC Project Director, William </a:t>
            </a:r>
            <a:r>
              <a:rPr lang="en-US" dirty="0" err="1" smtClean="0"/>
              <a:t>Myhill</a:t>
            </a:r>
            <a:r>
              <a:rPr lang="en-US" dirty="0" smtClean="0"/>
              <a:t>: (315) 498-2739 and Email: </a:t>
            </a:r>
            <a:r>
              <a:rPr lang="en-US" dirty="0" smtClean="0">
                <a:hlinkClick r:id="rId4"/>
              </a:rPr>
              <a:t>myhill.w@sunyocc.edu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OPC Educational Coordinator, Candace Johnson: </a:t>
            </a:r>
            <a:r>
              <a:rPr lang="en-US" dirty="0"/>
              <a:t>(315) </a:t>
            </a:r>
            <a:r>
              <a:rPr lang="en-US" dirty="0" smtClean="0"/>
              <a:t>498-2389 </a:t>
            </a:r>
            <a:r>
              <a:rPr lang="en-US" dirty="0"/>
              <a:t>and Email: </a:t>
            </a:r>
            <a:r>
              <a:rPr lang="en-US" dirty="0" smtClean="0">
                <a:hlinkClick r:id="rId5"/>
              </a:rPr>
              <a:t>c.m.johnson1770@sunyocc.edu</a:t>
            </a:r>
            <a:r>
              <a:rPr lang="en-US" dirty="0" smtClean="0"/>
              <a:t> </a:t>
            </a:r>
          </a:p>
          <a:p>
            <a:endParaRPr lang="en-US" dirty="0"/>
          </a:p>
          <a:p>
            <a:r>
              <a:rPr lang="en-US" dirty="0" smtClean="0"/>
              <a:t>OPC Employment Coordinator, Jay Harrison, </a:t>
            </a:r>
            <a:r>
              <a:rPr lang="en-US" dirty="0"/>
              <a:t>(315) </a:t>
            </a:r>
            <a:r>
              <a:rPr lang="en-US" dirty="0" smtClean="0"/>
              <a:t>498-2571 </a:t>
            </a:r>
            <a:r>
              <a:rPr lang="en-US" dirty="0"/>
              <a:t>and Email: </a:t>
            </a:r>
            <a:r>
              <a:rPr lang="en-US" dirty="0" smtClean="0">
                <a:hlinkClick r:id="rId6"/>
              </a:rPr>
              <a:t>j.r.harrison2@sunyocc.edu</a:t>
            </a:r>
            <a:r>
              <a:rPr lang="en-US" dirty="0" smtClean="0"/>
              <a:t> </a:t>
            </a:r>
            <a:endParaRPr lang="en-US" dirty="0"/>
          </a:p>
          <a:p>
            <a:endParaRPr lang="en-US" dirty="0"/>
          </a:p>
          <a:p>
            <a:pPr algn="ctr"/>
            <a:r>
              <a:rPr lang="en-US" sz="2400" b="1" dirty="0" smtClean="0">
                <a:solidFill>
                  <a:schemeClr val="tx2"/>
                </a:solidFill>
              </a:rPr>
              <a:t>Thank You!</a:t>
            </a:r>
            <a:endParaRPr lang="en-US" sz="2400" b="1" dirty="0">
              <a:solidFill>
                <a:schemeClr val="tx2"/>
              </a:solidFill>
            </a:endParaRPr>
          </a:p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6600" y="304800"/>
            <a:ext cx="1524000" cy="1152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6330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1027</TotalTime>
  <Words>536</Words>
  <Application>Microsoft Office PowerPoint</Application>
  <PresentationFormat>On-screen Show (4:3)</PresentationFormat>
  <Paragraphs>76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Executive</vt:lpstr>
      <vt:lpstr>Preparation for Youths with Disabilities to Enter the World of Technology Careers</vt:lpstr>
      <vt:lpstr>OPC Purpose and Goals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Onondaga Community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Myhill, William</dc:creator>
  <cp:lastModifiedBy>Sue O'Bryan</cp:lastModifiedBy>
  <cp:revision>27</cp:revision>
  <dcterms:created xsi:type="dcterms:W3CDTF">2015-10-27T13:52:14Z</dcterms:created>
  <dcterms:modified xsi:type="dcterms:W3CDTF">2015-11-19T14:25:15Z</dcterms:modified>
</cp:coreProperties>
</file>