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2" r:id="rId4"/>
    <p:sldId id="257" r:id="rId5"/>
    <p:sldId id="258" r:id="rId6"/>
    <p:sldId id="263" r:id="rId7"/>
    <p:sldId id="259" r:id="rId8"/>
    <p:sldId id="264" r:id="rId9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2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96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4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2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413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15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674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225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6540D-060F-4D5C-9EAC-A99BD22D50B9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AAB59-CBA9-4174-91F8-C675274BD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109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Steps to Creating Standards-Based </a:t>
            </a:r>
            <a:br>
              <a:rPr lang="en-US" sz="3200" dirty="0" smtClean="0"/>
            </a:br>
            <a:r>
              <a:rPr lang="en-US" sz="3200" dirty="0" smtClean="0"/>
              <a:t>Individualized Education Programs 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7391400"/>
            <a:ext cx="5867400" cy="1231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following highlights the major steps Committees on Special Education (CSEs) can follow to create IEPs developed in consideration of the State’s learning standards or “standards-based IEPs”.  </a:t>
            </a:r>
          </a:p>
        </p:txBody>
      </p:sp>
      <p:pic>
        <p:nvPicPr>
          <p:cNvPr id="3" name="Picture 3" descr="C:\Users\egregory.CNYRIC\AppData\Local\Microsoft\Windows\Temporary Internet Files\Content.IE5\43FKXGUG\MC900441890[2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1" y="2819401"/>
            <a:ext cx="2711450" cy="299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02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690350"/>
              </p:ext>
            </p:extLst>
          </p:nvPr>
        </p:nvGraphicFramePr>
        <p:xfrm>
          <a:off x="304800" y="381000"/>
          <a:ext cx="6172200" cy="8485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4343400"/>
              </a:tblGrid>
              <a:tr h="609600">
                <a:tc gridSpan="2">
                  <a:txBody>
                    <a:bodyPr/>
                    <a:lstStyle/>
                    <a:p>
                      <a:r>
                        <a:rPr lang="en-US" sz="1200" dirty="0" smtClean="0">
                          <a:latin typeface="+mn-lt"/>
                          <a:cs typeface="Arial" panose="020B0604020202020204" pitchFamily="34" charset="0"/>
                        </a:rPr>
                        <a:t>Step 1: 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Consider</a:t>
                      </a:r>
                      <a:r>
                        <a:rPr lang="en-US" sz="1200" b="1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grade-level content standards for the grade in which the student is enrolled or would be enrolled based on age.</a:t>
                      </a:r>
                      <a:endParaRPr lang="en-US" sz="12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68960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>
                          <a:latin typeface="+mn-lt"/>
                          <a:cs typeface="Arial" panose="020B0604020202020204" pitchFamily="34" charset="0"/>
                        </a:rPr>
                        <a:t>Considerations: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>
                          <a:latin typeface="+mn-lt"/>
                          <a:cs typeface="Arial" panose="020B0604020202020204" pitchFamily="34" charset="0"/>
                        </a:rPr>
                        <a:t>Guiding</a:t>
                      </a:r>
                      <a:r>
                        <a:rPr lang="en-US" sz="1200" u="sng" baseline="0" dirty="0" smtClean="0">
                          <a:latin typeface="+mn-lt"/>
                          <a:cs typeface="Arial" panose="020B0604020202020204" pitchFamily="34" charset="0"/>
                        </a:rPr>
                        <a:t> Questions: 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87973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the intent of the content standard?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the content standard saying that the student must know and be able to do?</a:t>
                      </a:r>
                    </a:p>
                    <a:p>
                      <a:endParaRPr lang="en-US" sz="19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some ways to determine the intent of a content standard?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How might you translate the standard into practical “student must be able to do…”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some ways you can incorporate the grade-level content standards into my meeting process?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is your current state of using the grade-level content standards to guide the meeting?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would be my desired state of incorporating the grade-level content standards into the meeting?</a:t>
                      </a:r>
                    </a:p>
                  </a:txBody>
                  <a:tcPr/>
                </a:tc>
              </a:tr>
              <a:tr h="2853267"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  <a:cs typeface="Arial" panose="020B0604020202020204" pitchFamily="34" charset="0"/>
                        </a:rPr>
                        <a:t>Responses:</a:t>
                      </a: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2747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2747"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latin typeface="+mn-lt"/>
                          <a:cs typeface="Arial" panose="020B0604020202020204" pitchFamily="34" charset="0"/>
                        </a:rPr>
                        <a:t>What questions do I have about this step? </a:t>
                      </a: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721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2561203"/>
              </p:ext>
            </p:extLst>
          </p:nvPr>
        </p:nvGraphicFramePr>
        <p:xfrm>
          <a:off x="304800" y="304801"/>
          <a:ext cx="6172200" cy="84737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362200"/>
                <a:gridCol w="3810000"/>
              </a:tblGrid>
              <a:tr h="609599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 2:  Examine classroom and student data to determine where the student is functioning in relation to the grade-level standards.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83888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Guiding</a:t>
                      </a:r>
                      <a:r>
                        <a:rPr lang="en-US" sz="1200" u="sng" baseline="0" dirty="0" smtClean="0"/>
                        <a:t> Questions: </a:t>
                      </a:r>
                      <a:endParaRPr lang="en-US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481566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the student been taught content aligned with grade-level standards?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 the student been provided appropriate instructional scaffolding to attain grade-level expectations?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Were the lessons and teaching materials used to teach the student aligned with State grade-level standards?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Was the instruction evidence based?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I could determine if the student has been taught content aligned with grade-level standards?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I could determine that the student been provided appropriate instructional scaffolding to attain grade-level expectations?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I could determine that the lessons and teaching materials used to teach the student aligned with State grade-level standards?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I could determine that the instruction evidence based?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if these things are not being done? What are some ways to address this?</a:t>
                      </a:r>
                    </a:p>
                  </a:txBody>
                  <a:tcPr/>
                </a:tc>
              </a:tr>
              <a:tr h="2268546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65089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5089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985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795747"/>
              </p:ext>
            </p:extLst>
          </p:nvPr>
        </p:nvGraphicFramePr>
        <p:xfrm>
          <a:off x="304800" y="304800"/>
          <a:ext cx="6172200" cy="8498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81400"/>
                <a:gridCol w="2590800"/>
              </a:tblGrid>
              <a:tr h="501573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kern="1200" dirty="0" smtClean="0">
                          <a:effectLst/>
                        </a:rPr>
                        <a:t>Step 3:    Develop the present level of academic achievement and functional performances.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1573"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Guiding</a:t>
                      </a:r>
                      <a:r>
                        <a:rPr lang="en-US" sz="1200" u="sng" baseline="0" dirty="0" smtClean="0"/>
                        <a:t> Questions: </a:t>
                      </a:r>
                      <a:endParaRPr lang="en-US" sz="1200" u="sng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340254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the individual strengths and needs of the student in relation to accessing and mastering the general curriculum.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do we know about the student’s response to academic instruction (e.g., progress monitoring data)?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programs, accommodations (e.g., classroom and testing) and/or interventions have been successful with the student?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have we learned from previous IEPs and student data that can inform decision making?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there assessment data (i.e., State, district and/or classroom) that can provide useful information for making decisions about the student’s strengths and needs (e.g., patterns in the data)?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does the student’s disability affect participation and progress in the general curriculum?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the student on track to achieve grade-level proficiency within a year?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is the current and desired state of progress monitoring in my setting?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 student progress monitoring data is  currently used to inform PLP development?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How do I know what has been successful in the past?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assessment data is useful in developing the PLP?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98120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086740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8674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054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747963"/>
              </p:ext>
            </p:extLst>
          </p:nvPr>
        </p:nvGraphicFramePr>
        <p:xfrm>
          <a:off x="228600" y="380998"/>
          <a:ext cx="6400800" cy="836096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002844"/>
                <a:gridCol w="3397956"/>
              </a:tblGrid>
              <a:tr h="52686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Step 4:  </a:t>
                      </a:r>
                      <a:r>
                        <a:rPr lang="en-US" sz="1100" kern="1200" dirty="0" smtClean="0">
                          <a:effectLst/>
                        </a:rPr>
                        <a:t>Develop measurable annual goals aligned with grade-level academic content standards. </a:t>
                      </a:r>
                      <a:endParaRPr lang="en-US" sz="11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57853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Guiding</a:t>
                      </a:r>
                      <a:r>
                        <a:rPr lang="en-US" sz="1200" u="sng" baseline="0" dirty="0" smtClean="0"/>
                        <a:t> Questions: 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887089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are the student’s needs as identified in the present level of performance?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Does the goal have a specific timeframe?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can the student reasonably be expected to accomplish in one school year?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Are the conditions for meeting the goal addressed?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How will the outcome of the goal be measured?</a:t>
                      </a:r>
                    </a:p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Are goals based on identified needs in the PLP?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</a:t>
                      </a:r>
                      <a:r>
                        <a:rPr lang="en-US" sz="1100" kern="1200" dirty="0" smtClean="0">
                          <a:effectLst/>
                        </a:rPr>
                        <a:t>you could determine what a student can reasonably be expected to accomplish in one school year?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you could determine </a:t>
                      </a:r>
                      <a:r>
                        <a:rPr lang="en-US" sz="1100" kern="1200" dirty="0" smtClean="0">
                          <a:effectLst/>
                        </a:rPr>
                        <a:t>that the goals well-constructed and measurable?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7180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08680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0868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413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816494"/>
              </p:ext>
            </p:extLst>
          </p:nvPr>
        </p:nvGraphicFramePr>
        <p:xfrm>
          <a:off x="228600" y="304801"/>
          <a:ext cx="6172200" cy="826750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95600"/>
                <a:gridCol w="3276600"/>
              </a:tblGrid>
              <a:tr h="571456">
                <a:tc gridSpan="2">
                  <a:txBody>
                    <a:bodyPr/>
                    <a:lstStyle/>
                    <a:p>
                      <a:r>
                        <a:rPr lang="en-US" sz="1200" kern="1200" dirty="0" smtClean="0">
                          <a:effectLst/>
                        </a:rPr>
                        <a:t>Step 5:    Assess and report the student’s progress throughout the year.</a:t>
                      </a:r>
                      <a:endParaRPr lang="en-US" sz="12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71456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Guiding</a:t>
                      </a:r>
                      <a:r>
                        <a:rPr lang="en-US" sz="1200" u="sng" baseline="0" dirty="0" smtClean="0"/>
                        <a:t> Questions: 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2408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How does the student demonstrate what he/she knows on classroom, district and State assessments?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Are a variety of assessments used to measure progress?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How will progress be reported to parents?</a:t>
                      </a:r>
                    </a:p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that progress monitoring data can be incorporated into the meeting?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Which assessments are useful in the </a:t>
                      </a:r>
                      <a:r>
                        <a:rPr lang="en-US" sz="11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CPSE/CSE process?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 are some ways I could determine  that progress reports are based on actual student data and not opinion?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124200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238154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38154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74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82767"/>
              </p:ext>
            </p:extLst>
          </p:nvPr>
        </p:nvGraphicFramePr>
        <p:xfrm>
          <a:off x="381000" y="228600"/>
          <a:ext cx="6172200" cy="849871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895600"/>
                <a:gridCol w="3276600"/>
              </a:tblGrid>
              <a:tr h="609600">
                <a:tc gridSpan="2">
                  <a:txBody>
                    <a:bodyPr/>
                    <a:lstStyle/>
                    <a:p>
                      <a:r>
                        <a:rPr lang="en-US" sz="1200" kern="1200" dirty="0" smtClean="0">
                          <a:effectLst/>
                        </a:rPr>
                        <a:t>Step 6:  Identify specially designed instruction including accommodations and/or modifications needed to access and progress in the general education curriculum.</a:t>
                      </a:r>
                      <a:endParaRPr 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2395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Guiding</a:t>
                      </a:r>
                      <a:r>
                        <a:rPr lang="en-US" sz="1200" u="sng" baseline="0" dirty="0" smtClean="0"/>
                        <a:t> Questions: 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8734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specially designed instruction, including accommodations, has been used with the student and were they effective?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Has the complexity of the material been changed in such a way that the content has been modified?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that Specially Designed Instruction is discussed at the meeting and documented in the IEP?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that the committee determines the need for  modifications?</a:t>
                      </a:r>
                    </a:p>
                    <a:p>
                      <a:pPr marL="228600" lvl="0" indent="-2286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that specific modifications are determined?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975658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391856">
                <a:tc gridSpan="2"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91856">
                <a:tc gridSpan="2"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364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142652"/>
              </p:ext>
            </p:extLst>
          </p:nvPr>
        </p:nvGraphicFramePr>
        <p:xfrm>
          <a:off x="304800" y="533400"/>
          <a:ext cx="6172200" cy="8321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172200"/>
              </a:tblGrid>
              <a:tr h="322587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effectLst/>
                        </a:rPr>
                        <a:t>Step 7:</a:t>
                      </a:r>
                      <a:r>
                        <a:rPr lang="en-US" sz="1200" kern="1200" baseline="0" dirty="0" smtClean="0">
                          <a:effectLst/>
                        </a:rPr>
                        <a:t>  </a:t>
                      </a:r>
                      <a:r>
                        <a:rPr lang="en-US" sz="1200" kern="1200" dirty="0" smtClean="0">
                          <a:effectLst/>
                        </a:rPr>
                        <a:t>Determine the most appropriate assessment option.</a:t>
                      </a:r>
                      <a:endParaRPr lang="en-US" sz="7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2587">
                <a:tc>
                  <a:txBody>
                    <a:bodyPr/>
                    <a:lstStyle/>
                    <a:p>
                      <a:pPr algn="ctr"/>
                      <a:r>
                        <a:rPr lang="en-US" sz="1200" u="sng" dirty="0" smtClean="0"/>
                        <a:t>Considerations:</a:t>
                      </a:r>
                      <a:endParaRPr lang="en-US" sz="1200" u="sng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276034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types of responses do the State assessments require?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are the administrative conditions of the assessment? (i.e., setting, delivery of instructions, time allotted, etc.)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accommodations are allowed on the assessment(s)?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Are the accommodations approved for the assessment also used in the classroom?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Has the student received standards-based, grade-level instruction?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Was the instruction evidence based?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is the student’s instructional level?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How different is the student’s instructional level from the level of typical peers?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Can the student make progress toward grade-level standards in the same timeframe as typical peers?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kern="1200" dirty="0" smtClean="0">
                          <a:effectLst/>
                        </a:rPr>
                        <a:t>What can be learned from the student’s previous State assessment results? 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93213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Guiding Questions:  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we dialogue and determine assessment at the meeting?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sz="1100" kern="1200" dirty="0" smtClean="0">
                          <a:effectLst/>
                        </a:rPr>
                        <a:t>What are some ways we dialogue and</a:t>
                      </a:r>
                      <a:r>
                        <a:rPr lang="en-US" sz="1100" kern="1200" baseline="0" dirty="0" smtClean="0">
                          <a:effectLst/>
                        </a:rPr>
                        <a:t> </a:t>
                      </a:r>
                      <a:r>
                        <a:rPr lang="en-US" sz="1100" kern="1200" dirty="0" smtClean="0">
                          <a:effectLst/>
                        </a:rPr>
                        <a:t>determine testing accommodations at the meeting?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we compare student’s performance level with that of typical peers?</a:t>
                      </a:r>
                    </a:p>
                    <a:p>
                      <a:pPr marL="342900" lvl="0" indent="-342900">
                        <a:buFont typeface="+mj-lt"/>
                        <a:buAutoNum type="arabicPeriod"/>
                      </a:pPr>
                      <a:r>
                        <a:rPr lang="en-US" sz="1100" kern="1200" dirty="0" smtClean="0">
                          <a:effectLst/>
                        </a:rPr>
                        <a:t>What are some ways we  could accelerate learning to close the gap?</a:t>
                      </a:r>
                    </a:p>
                    <a:p>
                      <a:endParaRPr lang="en-US" sz="1100" dirty="0">
                        <a:latin typeface="+mn-lt"/>
                      </a:endParaRPr>
                    </a:p>
                  </a:txBody>
                  <a:tcPr/>
                </a:tc>
              </a:tr>
              <a:tr h="1772712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Responses: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8939">
                <a:tc>
                  <a:txBody>
                    <a:bodyPr/>
                    <a:lstStyle/>
                    <a:p>
                      <a:r>
                        <a:rPr lang="en-US" sz="1100" kern="1200" dirty="0" smtClean="0">
                          <a:effectLst/>
                        </a:rPr>
                        <a:t>What are some implications of this step in my current practice?</a:t>
                      </a:r>
                    </a:p>
                    <a:p>
                      <a:endParaRPr lang="en-US" sz="1100" kern="1200" dirty="0" smtClean="0">
                        <a:effectLst/>
                      </a:endParaRPr>
                    </a:p>
                    <a:p>
                      <a:endParaRPr lang="en-US" sz="1100" kern="1200" dirty="0" smtClean="0">
                        <a:effectLst/>
                      </a:endParaRPr>
                    </a:p>
                    <a:p>
                      <a:endParaRPr lang="en-US" sz="1100" kern="1200" dirty="0" smtClean="0">
                        <a:effectLst/>
                      </a:endParaRPr>
                    </a:p>
                    <a:p>
                      <a:endParaRPr lang="en-US" sz="1100" kern="1200" dirty="0" smtClean="0">
                        <a:effectLst/>
                      </a:endParaRPr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98939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What questions do I have about this step? </a:t>
                      </a:r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/>
                    </a:p>
                    <a:p>
                      <a:endParaRPr lang="en-US" sz="1100" dirty="0" smtClean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64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1190</Words>
  <Application>Microsoft Office PowerPoint</Application>
  <PresentationFormat>On-screen Show (4:3)</PresentationFormat>
  <Paragraphs>116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Steps to Creating Standards-Based  Individualized Education Programs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ocm boces</dc:creator>
  <cp:lastModifiedBy>Sue O'Bryan</cp:lastModifiedBy>
  <cp:revision>17</cp:revision>
  <cp:lastPrinted>2014-10-14T19:24:27Z</cp:lastPrinted>
  <dcterms:created xsi:type="dcterms:W3CDTF">2014-09-09T18:23:01Z</dcterms:created>
  <dcterms:modified xsi:type="dcterms:W3CDTF">2015-12-18T16:45:42Z</dcterms:modified>
</cp:coreProperties>
</file>