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57" r:id="rId5"/>
    <p:sldId id="258" r:id="rId6"/>
    <p:sldId id="263" r:id="rId7"/>
    <p:sldId id="259" r:id="rId8"/>
    <p:sldId id="264" r:id="rId9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4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1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1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2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540D-060F-4D5C-9EAC-A99BD22D50B9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AB59-CBA9-4174-91F8-C675274B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Steps to Creating Standards-Based </a:t>
            </a:r>
            <a:br>
              <a:rPr lang="en-US" sz="3200" dirty="0" smtClean="0"/>
            </a:br>
            <a:r>
              <a:rPr lang="en-US" sz="3200" dirty="0" smtClean="0"/>
              <a:t>Individualized Education Programs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391400"/>
            <a:ext cx="5867400" cy="123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highlights the major steps Committees on Special Education (CSEs) can follow to create IEPs developed in consideration of the State’s learning standards or “standards-based IEPs”.  </a:t>
            </a:r>
          </a:p>
        </p:txBody>
      </p:sp>
      <p:pic>
        <p:nvPicPr>
          <p:cNvPr id="3" name="Picture 3" descr="C:\Users\egregory.CNYRIC\AppData\Local\Microsoft\Windows\Temporary Internet Files\Content.IE5\43FKXGUG\MC900441890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819401"/>
            <a:ext cx="2711450" cy="299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0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0350"/>
              </p:ext>
            </p:extLst>
          </p:nvPr>
        </p:nvGraphicFramePr>
        <p:xfrm>
          <a:off x="304800" y="381000"/>
          <a:ext cx="6172200" cy="848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343400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Step 1: 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Consider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grade-level content standards for the grade in which the student is enrolled or would be enrolled based on age.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960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+mn-lt"/>
                          <a:cs typeface="Arial" panose="020B0604020202020204" pitchFamily="34" charset="0"/>
                        </a:rPr>
                        <a:t>Considerations: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+mn-lt"/>
                          <a:cs typeface="Arial" panose="020B0604020202020204" pitchFamily="34" charset="0"/>
                        </a:rPr>
                        <a:t>Guiding</a:t>
                      </a:r>
                      <a:r>
                        <a:rPr lang="en-US" sz="1200" u="sng" baseline="0" dirty="0" smtClean="0">
                          <a:latin typeface="+mn-lt"/>
                          <a:cs typeface="Arial" panose="020B0604020202020204" pitchFamily="34" charset="0"/>
                        </a:rPr>
                        <a:t> Questions: 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7973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the intent of the content standard?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the content standard saying that the student must know and be able to do?</a:t>
                      </a:r>
                    </a:p>
                    <a:p>
                      <a:endParaRPr lang="en-US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some ways to determine the intent of a content standard?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How might you translate the standard into practical “student must be able to do…”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some ways you can incorporate the grade-level content standards into my meeting process?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your current state of using the grade-level content standards to guide the meeting?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would be my desired state of incorporating the grade-level content standards into the meeting?</a:t>
                      </a:r>
                    </a:p>
                  </a:txBody>
                  <a:tcPr/>
                </a:tc>
              </a:tr>
              <a:tr h="2853267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  <a:cs typeface="Arial" panose="020B0604020202020204" pitchFamily="34" charset="0"/>
                        </a:rPr>
                        <a:t>Responses:</a:t>
                      </a: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2747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2747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  <a:cs typeface="Arial" panose="020B0604020202020204" pitchFamily="34" charset="0"/>
                        </a:rPr>
                        <a:t>What questions do I have about this step? </a:t>
                      </a: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2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61203"/>
              </p:ext>
            </p:extLst>
          </p:nvPr>
        </p:nvGraphicFramePr>
        <p:xfrm>
          <a:off x="304800" y="304801"/>
          <a:ext cx="6172200" cy="84737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/>
                <a:gridCol w="3810000"/>
              </a:tblGrid>
              <a:tr h="609599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2:  Examine classroom and student data to determine where the student is functioning in relation to the grade-level standards.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388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Guiding</a:t>
                      </a:r>
                      <a:r>
                        <a:rPr lang="en-US" sz="1200" u="sng" baseline="0" dirty="0" smtClean="0"/>
                        <a:t> Questions: </a:t>
                      </a:r>
                      <a:endParaRPr lang="en-US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8156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the student been taught content aligned with grade-level standards?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the student been provided appropriate instructional scaffolding to attain grade-level expectations?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the lessons and teaching materials used to teach the student aligned with State grade-level standards?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the instruction evidence based?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I could determine if the student has been taught content aligned with grade-level standards?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I could determine that the student been provided appropriate instructional scaffolding to attain grade-level expectations?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I could determine that the lessons and teaching materials used to teach the student aligned with State grade-level standards?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I could determine that the instruction evidence based?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if these things are not being done? What are some ways to address this?</a:t>
                      </a:r>
                    </a:p>
                  </a:txBody>
                  <a:tcPr/>
                </a:tc>
              </a:tr>
              <a:tr h="2268546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5089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5089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8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95747"/>
              </p:ext>
            </p:extLst>
          </p:nvPr>
        </p:nvGraphicFramePr>
        <p:xfrm>
          <a:off x="304800" y="304800"/>
          <a:ext cx="6172200" cy="849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81400"/>
                <a:gridCol w="2590800"/>
              </a:tblGrid>
              <a:tr h="501573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 smtClean="0">
                          <a:effectLst/>
                        </a:rPr>
                        <a:t>Step 3:    Develop the present level of academic achievement and functional performances.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7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Guiding</a:t>
                      </a:r>
                      <a:r>
                        <a:rPr lang="en-US" sz="1200" u="sng" baseline="0" dirty="0" smtClean="0"/>
                        <a:t> Questions: </a:t>
                      </a:r>
                      <a:endParaRPr lang="en-US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40254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individual strengths and needs of the student in relation to accessing and mastering the general curriculum.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we know about the student’s response to academic instruction (e.g., progress monitoring data)?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programs, accommodations (e.g., classroom and testing) and/or interventions have been successful with the student?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have we learned from previous IEPs and student data that can inform decision making?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there assessment data (i.e., State, district and/or classroom) that can provide useful information for making decisions about the student’s strengths and needs (e.g., patterns in the data)?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student’s disability affect participation and progress in the general curriculum?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 student on track to achieve grade-level proficiency within a year?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current and desired state of progress monitoring in my setting?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 student progress monitoring data is  currently used to inform PLP development?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I know what has been successful in the past?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assessment data is useful in developing the PLP?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8120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6740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674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5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47963"/>
              </p:ext>
            </p:extLst>
          </p:nvPr>
        </p:nvGraphicFramePr>
        <p:xfrm>
          <a:off x="228600" y="380998"/>
          <a:ext cx="6400800" cy="83609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2844"/>
                <a:gridCol w="3397956"/>
              </a:tblGrid>
              <a:tr h="52686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Step 4:  </a:t>
                      </a:r>
                      <a:r>
                        <a:rPr lang="en-US" sz="1100" kern="1200" dirty="0" smtClean="0">
                          <a:effectLst/>
                        </a:rPr>
                        <a:t>Develop measurable annual goals aligned with grade-level academic content standards. </a:t>
                      </a:r>
                      <a:endParaRPr lang="en-US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853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Guiding</a:t>
                      </a:r>
                      <a:r>
                        <a:rPr lang="en-US" sz="1200" u="sng" baseline="0" dirty="0" smtClean="0"/>
                        <a:t> Questions: 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87089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are the student’s needs as identified in the present level of performance?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Does the goal have a specific timeframe?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can the student reasonably be expected to accomplish in one school year?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Are the conditions for meeting the goal addressed?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How will the outcome of the goal be measured?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Are goals based on identified needs in the PLP?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</a:t>
                      </a:r>
                      <a:r>
                        <a:rPr lang="en-US" sz="1100" kern="1200" dirty="0" smtClean="0">
                          <a:effectLst/>
                        </a:rPr>
                        <a:t>you could determine what a student can reasonably be expected to accomplish in one school year?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you could determine </a:t>
                      </a:r>
                      <a:r>
                        <a:rPr lang="en-US" sz="1100" kern="1200" dirty="0" smtClean="0">
                          <a:effectLst/>
                        </a:rPr>
                        <a:t>that the goals well-constructed and measurable?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7180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08680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868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1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16494"/>
              </p:ext>
            </p:extLst>
          </p:nvPr>
        </p:nvGraphicFramePr>
        <p:xfrm>
          <a:off x="228600" y="304801"/>
          <a:ext cx="6172200" cy="82675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600"/>
                <a:gridCol w="3276600"/>
              </a:tblGrid>
              <a:tr h="571456">
                <a:tc gridSpan="2"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Step 5:    Assess and report the student’s progress throughout the year.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456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Guiding</a:t>
                      </a:r>
                      <a:r>
                        <a:rPr lang="en-US" sz="1200" u="sng" baseline="0" dirty="0" smtClean="0"/>
                        <a:t> Questions: 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408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How does the student demonstrate what he/she knows on classroom, district and State assessments?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Are a variety of assessments used to measure progress?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How will progress be reported to parents?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that progress monitoring data can be incorporated into the meeting?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assessments are useful in the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CPSE/CSE process?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some ways I could determine  that progress reports are based on actual student data and not opinion?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24200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8154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8154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82767"/>
              </p:ext>
            </p:extLst>
          </p:nvPr>
        </p:nvGraphicFramePr>
        <p:xfrm>
          <a:off x="381000" y="228600"/>
          <a:ext cx="6172200" cy="84987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95600"/>
                <a:gridCol w="3276600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Step 6:  Identify specially designed instruction including accommodations and/or modifications needed to access and progress in the general education curriculum.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395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Guiding</a:t>
                      </a:r>
                      <a:r>
                        <a:rPr lang="en-US" sz="1200" u="sng" baseline="0" dirty="0" smtClean="0"/>
                        <a:t> Questions: 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8734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specially designed instruction, including accommodations, has been used with the student and were they effective?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Has the complexity of the material been changed in such a way that the content has been modified?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that Specially Designed Instruction is discussed at the meeting and documented in the IEP?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that the committee determines the need for  modifications?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that specific modifications are determined?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75658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1856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1856"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6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42652"/>
              </p:ext>
            </p:extLst>
          </p:nvPr>
        </p:nvGraphicFramePr>
        <p:xfrm>
          <a:off x="304800" y="533400"/>
          <a:ext cx="6172200" cy="832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72200"/>
              </a:tblGrid>
              <a:tr h="322587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Step 7:</a:t>
                      </a:r>
                      <a:r>
                        <a:rPr lang="en-US" sz="1200" kern="1200" baseline="0" dirty="0" smtClean="0">
                          <a:effectLst/>
                        </a:rPr>
                        <a:t>  </a:t>
                      </a:r>
                      <a:r>
                        <a:rPr lang="en-US" sz="1200" kern="1200" dirty="0" smtClean="0">
                          <a:effectLst/>
                        </a:rPr>
                        <a:t>Determine the most appropriate assessment option.</a:t>
                      </a:r>
                      <a:endParaRPr lang="en-US" sz="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2587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Considerations:</a:t>
                      </a:r>
                      <a:endParaRPr lang="en-US" sz="1200" u="sng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76034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types of responses do the State assessments require?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are the administrative conditions of the assessment? (i.e., setting, delivery of instructions, time allotted, etc.)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accommodations are allowed on the assessment(s)?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Are the accommodations approved for the assessment also used in the classroom?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Has the student received standards-based, grade-level instruction?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Was the instruction evidence based?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is the student’s instructional level?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How different is the student’s instructional level from the level of typical peers?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Can the student make progress toward grade-level standards in the same timeframe as typical peers?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effectLst/>
                        </a:rPr>
                        <a:t>What can be learned from the student’s previous State assessment results?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932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Guiding Questions: 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we dialogue and determine assessment at the meeting?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What are some ways we dialogue and</a:t>
                      </a:r>
                      <a:r>
                        <a:rPr lang="en-US" sz="1100" kern="1200" baseline="0" dirty="0" smtClean="0">
                          <a:effectLst/>
                        </a:rPr>
                        <a:t> </a:t>
                      </a:r>
                      <a:r>
                        <a:rPr lang="en-US" sz="1100" kern="1200" dirty="0" smtClean="0">
                          <a:effectLst/>
                        </a:rPr>
                        <a:t>determine testing accommodations at the meeting?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we compare student’s performance level with that of typical peers?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kern="1200" dirty="0" smtClean="0">
                          <a:effectLst/>
                        </a:rPr>
                        <a:t>What are some ways we  could accelerate learning to close the gap?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</a:tr>
              <a:tr h="177271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Responses: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893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What are some implications of this step in my current practice?</a:t>
                      </a:r>
                    </a:p>
                    <a:p>
                      <a:endParaRPr lang="en-US" sz="1100" kern="1200" dirty="0" smtClean="0">
                        <a:effectLst/>
                      </a:endParaRPr>
                    </a:p>
                    <a:p>
                      <a:endParaRPr lang="en-US" sz="1100" kern="1200" dirty="0" smtClean="0">
                        <a:effectLst/>
                      </a:endParaRPr>
                    </a:p>
                    <a:p>
                      <a:endParaRPr lang="en-US" sz="1100" kern="1200" dirty="0" smtClean="0">
                        <a:effectLst/>
                      </a:endParaRPr>
                    </a:p>
                    <a:p>
                      <a:endParaRPr lang="en-US" sz="1100" kern="1200" dirty="0" smtClean="0">
                        <a:effectLst/>
                      </a:endParaRPr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89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What questions do I have about this step? 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4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1190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Steps to Creating Standards-Based  Individualized Education Programs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Sue O'Bryan</cp:lastModifiedBy>
  <cp:revision>17</cp:revision>
  <cp:lastPrinted>2014-10-14T19:24:27Z</cp:lastPrinted>
  <dcterms:created xsi:type="dcterms:W3CDTF">2014-09-09T18:23:01Z</dcterms:created>
  <dcterms:modified xsi:type="dcterms:W3CDTF">2015-12-18T16:45:42Z</dcterms:modified>
</cp:coreProperties>
</file>