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F1A61C4-D5B7-48E4-A6F4-8871C7EC3BF7}">
  <a:tblStyle styleId="{2F1A61C4-D5B7-48E4-A6F4-8871C7EC3BF7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8ECF4"/>
          </a:solidFill>
        </a:fill>
      </a:tcStyle>
    </a:wholeTbl>
    <a:band1H>
      <a:tcStyle>
        <a:tcBdr/>
        <a:fill>
          <a:solidFill>
            <a:srgbClr val="CFD7E7"/>
          </a:solidFill>
        </a:fill>
      </a:tcStyle>
    </a:band1H>
    <a:band1V>
      <a:tcStyle>
        <a:tcBdr/>
        <a:fill>
          <a:solidFill>
            <a:srgbClr val="CFD7E7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827686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15000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12" name="Shape 2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2028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8448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7323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0505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7501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15115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6371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2208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4452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Shape 11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2390266" y="3238450"/>
            <a:ext cx="6331500" cy="1241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hape 6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2" name="Shape 62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ctrTitle"/>
          </p:nvPr>
        </p:nvSpPr>
        <p:spPr>
          <a:xfrm>
            <a:off x="685800" y="1597818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722312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722312" y="2180034"/>
            <a:ext cx="7772400" cy="1125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457200" y="1151334"/>
            <a:ext cx="4040100" cy="48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3"/>
          </p:nvPr>
        </p:nvSpPr>
        <p:spPr>
          <a:xfrm>
            <a:off x="4645025" y="1151334"/>
            <a:ext cx="4041900" cy="48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457200" y="204787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3575050" y="204787"/>
            <a:ext cx="5111700" cy="438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" name="Shape 18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 rot="5400000">
            <a:off x="2874750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 rot="5400000">
            <a:off x="5463750" y="1371628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 rot="5400000">
            <a:off x="1272750" y="-609571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hape 2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" name="Shape 23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" name="Shape 2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hape 29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" name="Shape 30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" name="Shape 31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2400302" y="1602675"/>
            <a:ext cx="3071400" cy="3002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5650571" y="1602675"/>
            <a:ext cx="3071400" cy="3002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hape 4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9500" y="1846803"/>
            <a:ext cx="2808000" cy="2806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hape 4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283103" y="712140"/>
            <a:ext cx="6244200" cy="3835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50" name="Shape 5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ubTitle" idx="1"/>
          </p:nvPr>
        </p:nvSpPr>
        <p:spPr>
          <a:xfrm>
            <a:off x="265500" y="2735370"/>
            <a:ext cx="4045200" cy="13454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hape 56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" name="Shape 5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  <a:endParaRPr lang="en" sz="10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7CC3"/>
        </a:soli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Examples of FBA / BIP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Progress Monitoring Data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4" name="Shape 214"/>
          <p:cNvGraphicFramePr/>
          <p:nvPr/>
        </p:nvGraphicFramePr>
        <p:xfrm>
          <a:off x="152400" y="1165615"/>
          <a:ext cx="8763025" cy="3422760"/>
        </p:xfrm>
        <a:graphic>
          <a:graphicData uri="http://schemas.openxmlformats.org/drawingml/2006/table">
            <a:tbl>
              <a:tblPr firstRow="1" firstCol="1" lastRow="1" lastCol="1" bandRow="1" bandCol="1">
                <a:noFill/>
                <a:tableStyleId>{2F1A61C4-D5B7-48E4-A6F4-8871C7EC3BF7}</a:tableStyleId>
              </a:tblPr>
              <a:tblGrid>
                <a:gridCol w="828900"/>
                <a:gridCol w="1314925"/>
                <a:gridCol w="917975"/>
                <a:gridCol w="424000"/>
                <a:gridCol w="498775"/>
                <a:gridCol w="511250"/>
                <a:gridCol w="458450"/>
                <a:gridCol w="286375"/>
                <a:gridCol w="3522375"/>
              </a:tblGrid>
              <a:tr h="2377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8:30-9:00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</a:tr>
              <a:tr h="281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9:00-9:30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</a:tr>
              <a:tr h="281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9:30-10:00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</a:tr>
              <a:tr h="281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10:00-10:30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</a:tr>
              <a:tr h="281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10:30-11:00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</a:tr>
              <a:tr h="281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11:00-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11:30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</a:tr>
              <a:tr h="281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11:30-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12:00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</a:tr>
              <a:tr h="281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12:00-12:30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</a:tr>
              <a:tr h="281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12:30-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1:00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</a:tr>
              <a:tr h="281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1:00-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1:30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</a:tr>
              <a:tr h="281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1:30-2:00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</a:tr>
              <a:tr h="356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2:00-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2:30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Dismissal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800" u="none" strike="noStrike" cap="none"/>
                        <a:t> </a:t>
                      </a:r>
                    </a:p>
                  </a:txBody>
                  <a:tcPr marL="59100" marR="59100" marT="0" marB="0"/>
                </a:tc>
              </a:tr>
            </a:tbl>
          </a:graphicData>
        </a:graphic>
      </p:graphicFrame>
      <p:sp>
        <p:nvSpPr>
          <p:cNvPr id="215" name="Shape 215"/>
          <p:cNvSpPr/>
          <p:nvPr/>
        </p:nvSpPr>
        <p:spPr>
          <a:xfrm>
            <a:off x="76200" y="76200"/>
            <a:ext cx="9067800" cy="1012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Target Behavior:</a:t>
            </a:r>
            <a:r>
              <a:rPr lang="en"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700" b="1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 on Task</a:t>
            </a:r>
            <a:r>
              <a:rPr lang="en"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When Zach is attending to a task by following directions and responding to his environment for 80% of the period.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700" b="1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Aggression: Level 1: </a:t>
            </a:r>
            <a:r>
              <a:rPr lang="en"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less than 2 minutes, low level head butting, kicking, hitting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700" b="1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Aggression: Level 2</a:t>
            </a:r>
            <a:r>
              <a:rPr lang="en" sz="7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"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after 2 verbal / visual reminders Zack is standing on his desk, kicking, scratching, head banging others lasting </a:t>
            </a:r>
            <a:r>
              <a:rPr lang="en" sz="7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2-5 minutes</a:t>
            </a:r>
            <a:r>
              <a:rPr lang="en"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behavioral procedure is followed and he is able to return to task or alternative activity.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700" b="1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Aggression: Level 3</a:t>
            </a:r>
            <a:r>
              <a:rPr lang="en" sz="700" b="0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n"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When Zach is demonstrating level 2 behaviors, however increased aggression towards self, staff, and or students.  Episode last </a:t>
            </a:r>
            <a:r>
              <a:rPr lang="en" sz="7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5-7 minutes</a:t>
            </a:r>
            <a:r>
              <a:rPr lang="en"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behavioral procedure is followed and is able to return to original or alternative activity.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700" b="1" i="1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Aggression: Level 4</a:t>
            </a:r>
            <a:r>
              <a:rPr lang="en" sz="7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When Zach is exhibiting above behaviors with an increase in aggression, has urinated / BM, destroying property and assistance is need to support Zach into the safety zone, Safety procedure is followed, however extra support staff is needed – episode lasts </a:t>
            </a:r>
            <a:r>
              <a:rPr lang="en" sz="7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 7 minutes.  </a:t>
            </a:r>
            <a:r>
              <a:rPr lang="en" sz="7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</a:t>
            </a:r>
            <a:r>
              <a:rPr lang="en" sz="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L=Level    TOT=Time On Task,</a:t>
            </a:r>
            <a:r>
              <a:rPr lang="en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" sz="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Aggression Towards: S - self, ST – student T- teacher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 /			                            Aggression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Activity                              TOT                      Towards               L 1    L 2                L 3         L4       T          Comments  </a:t>
            </a:r>
            <a:r>
              <a:rPr lang="en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</a:t>
            </a:r>
          </a:p>
        </p:txBody>
      </p:sp>
      <p:sp>
        <p:nvSpPr>
          <p:cNvPr id="216" name="Shape 216"/>
          <p:cNvSpPr/>
          <p:nvPr/>
        </p:nvSpPr>
        <p:spPr>
          <a:xfrm>
            <a:off x="228600" y="4347128"/>
            <a:ext cx="8686800" cy="588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Trigger Key (T):                              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S- </a:t>
            </a:r>
            <a:r>
              <a:rPr lang="en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Sensory</a:t>
            </a:r>
            <a:r>
              <a:rPr lang="en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W- </a:t>
            </a:r>
            <a:r>
              <a:rPr lang="en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wants something or access to a preferred activity </a:t>
            </a:r>
            <a:r>
              <a:rPr lang="en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C-</a:t>
            </a:r>
            <a:r>
              <a:rPr lang="en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Communication</a:t>
            </a:r>
            <a:r>
              <a:rPr lang="en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 – </a:t>
            </a:r>
            <a:r>
              <a:rPr lang="en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Transition </a:t>
            </a:r>
            <a:r>
              <a:rPr lang="en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O-</a:t>
            </a:r>
            <a:r>
              <a:rPr lang="en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other                                </a:t>
            </a:r>
            <a:r>
              <a:rPr lang="en" sz="900" b="0" i="0" u="none" strike="noStrike" cap="none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  TOT:</a:t>
            </a:r>
            <a:r>
              <a:rPr lang="en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" sz="900" b="0" i="0" u="none" strike="noStrike" cap="none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________/365, _____</a:t>
            </a:r>
            <a:r>
              <a:rPr lang="en" sz="900">
                <a:solidFill>
                  <a:srgbClr val="9900FF"/>
                </a:solidFill>
              </a:rPr>
              <a:t>%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Greeting Others with Prompts (Please mark Y or N for each trial)1-       2-       3-       4-       5-    Greeting Others without Prompts 1-       2-       3-       4-       5-     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7CC3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3F3F3"/>
                </a:solidFill>
              </a:rPr>
              <a:t>SchoolTools:</a:t>
            </a:r>
          </a:p>
          <a:p>
            <a:pPr lvl="0">
              <a:spcBef>
                <a:spcPts val="0"/>
              </a:spcBef>
              <a:buNone/>
            </a:pPr>
            <a:endParaRPr>
              <a:solidFill>
                <a:srgbClr val="F3F3F3"/>
              </a:solidFill>
            </a:endParaRPr>
          </a:p>
          <a:p>
            <a:pPr marL="457200" lvl="0" indent="-228600" rtl="0">
              <a:spcBef>
                <a:spcPts val="0"/>
              </a:spcBef>
              <a:buClr>
                <a:srgbClr val="F3F3F3"/>
              </a:buClr>
              <a:buChar char="●"/>
            </a:pPr>
            <a:r>
              <a:rPr lang="en">
                <a:solidFill>
                  <a:srgbClr val="F3F3F3"/>
                </a:solidFill>
              </a:rPr>
              <a:t>Started to train the Social Workers</a:t>
            </a:r>
          </a:p>
          <a:p>
            <a:pPr marL="457200" lvl="0" indent="-228600" rtl="0">
              <a:spcBef>
                <a:spcPts val="0"/>
              </a:spcBef>
              <a:buClr>
                <a:srgbClr val="F3F3F3"/>
              </a:buClr>
              <a:buChar char="●"/>
            </a:pPr>
            <a:r>
              <a:rPr lang="en">
                <a:solidFill>
                  <a:srgbClr val="F3F3F3"/>
                </a:solidFill>
              </a:rPr>
              <a:t>Hope to have all FBA / BIPs uploaded for the end of the school year</a:t>
            </a:r>
          </a:p>
          <a:p>
            <a:pPr lvl="0">
              <a:spcBef>
                <a:spcPts val="0"/>
              </a:spcBef>
              <a:buNone/>
            </a:pPr>
            <a:endParaRPr>
              <a:solidFill>
                <a:srgbClr val="F3F3F3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450668" y="210877"/>
            <a:ext cx="8229600" cy="194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FBA Must Haves:                                                  BIP Must Haves:         </a:t>
            </a:r>
          </a:p>
        </p:txBody>
      </p:sp>
      <p:graphicFrame>
        <p:nvGraphicFramePr>
          <p:cNvPr id="159" name="Shape 159"/>
          <p:cNvGraphicFramePr/>
          <p:nvPr/>
        </p:nvGraphicFramePr>
        <p:xfrm>
          <a:off x="762000" y="457200"/>
          <a:ext cx="3505200" cy="4295575"/>
        </p:xfrm>
        <a:graphic>
          <a:graphicData uri="http://schemas.openxmlformats.org/drawingml/2006/table">
            <a:tbl>
              <a:tblPr firstRow="1" firstCol="1" bandRow="1">
                <a:noFill/>
                <a:tableStyleId>{2F1A61C4-D5B7-48E4-A6F4-8871C7EC3BF7}</a:tableStyleId>
              </a:tblPr>
              <a:tblGrid>
                <a:gridCol w="245975"/>
                <a:gridCol w="3259225"/>
              </a:tblGrid>
              <a:tr h="97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33550" marR="335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Obtain parental consent</a:t>
                      </a:r>
                    </a:p>
                  </a:txBody>
                  <a:tcPr marL="33550" marR="33550" marT="0" marB="0"/>
                </a:tc>
              </a:tr>
              <a:tr h="485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33550" marR="335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Contact student’s home district to request parental consent for completion of an FBA/BIP.</a:t>
                      </a:r>
                    </a:p>
                    <a:p>
                      <a:pPr marL="254000" marR="0" lvl="0" indent="-2603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∙"/>
                      </a:pPr>
                      <a:r>
                        <a:rPr lang="en" sz="500" u="none" strike="noStrike" cap="none"/>
                        <a:t>District will ask if the parent has been notified </a:t>
                      </a:r>
                    </a:p>
                    <a:p>
                      <a:pPr marL="254000" marR="0" lvl="0" indent="-2603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∙"/>
                      </a:pPr>
                      <a:r>
                        <a:rPr lang="en" sz="500" u="none" strike="noStrike" cap="none"/>
                        <a:t>District may ask for a written justification for an FBA</a:t>
                      </a:r>
                    </a:p>
                    <a:p>
                      <a:pPr marL="254000" marR="0" lvl="0" indent="-2603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∙"/>
                      </a:pPr>
                      <a:r>
                        <a:rPr lang="en" sz="500" u="none" strike="noStrike" cap="none"/>
                        <a:t>Follow-up with district monthly to monitor status of consent</a:t>
                      </a:r>
                    </a:p>
                  </a:txBody>
                  <a:tcPr marL="33550" marR="33550" marT="0" marB="0"/>
                </a:tc>
              </a:tr>
              <a:tr h="194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33550" marR="335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Identify the behavior in concrete terms (observable, measurable, concrete language)</a:t>
                      </a:r>
                    </a:p>
                  </a:txBody>
                  <a:tcPr marL="33550" marR="33550" marT="0" marB="0"/>
                </a:tc>
              </a:tr>
              <a:tr h="97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33550" marR="335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Behavior should be identified as a team (staff members working with student)</a:t>
                      </a:r>
                    </a:p>
                  </a:txBody>
                  <a:tcPr marL="33550" marR="33550" marT="0" marB="0"/>
                </a:tc>
              </a:tr>
              <a:tr h="97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33550" marR="335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Identify contextual fact</a:t>
                      </a:r>
                      <a:r>
                        <a:rPr lang="en" sz="500"/>
                        <a:t>o</a:t>
                      </a:r>
                      <a:r>
                        <a:rPr lang="en" sz="500" u="none" strike="noStrike" cap="none"/>
                        <a:t>rs that contribute to the behavior</a:t>
                      </a:r>
                    </a:p>
                  </a:txBody>
                  <a:tcPr marL="33550" marR="33550" marT="0" marB="0"/>
                </a:tc>
              </a:tr>
              <a:tr h="97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33550" marR="335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Collect data and gather information </a:t>
                      </a:r>
                    </a:p>
                  </a:txBody>
                  <a:tcPr marL="33550" marR="33550" marT="0" marB="0"/>
                </a:tc>
              </a:tr>
              <a:tr h="194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33550" marR="335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Identify sequence of events that reliably predict the behavior (Antecedent Events, Setting Events, Maintaining Consequences)   </a:t>
                      </a:r>
                    </a:p>
                  </a:txBody>
                  <a:tcPr marL="33550" marR="33550" marT="0" marB="0"/>
                </a:tc>
              </a:tr>
              <a:tr h="291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33550" marR="335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Direct observation of student – Collect Baseline Data. Observe student for at least 10-20 minutes across settings over at least three occasions or until data is stable. Data should address frequency, duration, latency, intensity. </a:t>
                      </a:r>
                    </a:p>
                  </a:txBody>
                  <a:tcPr marL="33550" marR="33550" marT="0" marB="0"/>
                </a:tc>
              </a:tr>
              <a:tr h="97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33550" marR="335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Complete interviews with teacher, parent and student (if appropriate)</a:t>
                      </a:r>
                    </a:p>
                  </a:txBody>
                  <a:tcPr marL="33550" marR="33550" marT="0" marB="0"/>
                </a:tc>
              </a:tr>
              <a:tr h="12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33550" marR="335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Complete motivation / behavior checklists </a:t>
                      </a:r>
                    </a:p>
                  </a:txBody>
                  <a:tcPr marL="33550" marR="33550" marT="0" marB="0"/>
                </a:tc>
              </a:tr>
              <a:tr h="97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33550" marR="335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Review student records (academic, behavior, assessments, medical)</a:t>
                      </a:r>
                    </a:p>
                  </a:txBody>
                  <a:tcPr marL="33550" marR="33550" marT="0" marB="0"/>
                </a:tc>
              </a:tr>
              <a:tr h="97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33550" marR="335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Generate hypotheses statements  </a:t>
                      </a:r>
                    </a:p>
                  </a:txBody>
                  <a:tcPr marL="33550" marR="33550" marT="0" marB="0"/>
                </a:tc>
              </a:tr>
              <a:tr h="194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33550" marR="335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Global Hypothesis:  “(Student) is a young person who enjoys…. And is interested or successful in ….   Student might benefit from….”</a:t>
                      </a:r>
                    </a:p>
                  </a:txBody>
                  <a:tcPr marL="33550" marR="33550" marT="0" marB="0"/>
                </a:tc>
              </a:tr>
              <a:tr h="194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33550" marR="335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Specific Hypothesis:  “When (describe context), this student (describe behavior) to (get / avoid consequences). This pattern is more likely to occur when…</a:t>
                      </a:r>
                    </a:p>
                  </a:txBody>
                  <a:tcPr marL="33550" marR="33550" marT="0" marB="0"/>
                </a:tc>
              </a:tr>
              <a:tr h="194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33550" marR="335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Build a “Competing Behavior Pathway” to identify possible elements of a behavioral intervention plan</a:t>
                      </a:r>
                    </a:p>
                  </a:txBody>
                  <a:tcPr marL="33550" marR="33550" marT="0" marB="0"/>
                </a:tc>
              </a:tr>
              <a:tr h="194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33550" marR="335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Includes setting event, triggering antecedent, desired / problem / replacement behaviors and maintaining consequences</a:t>
                      </a:r>
                    </a:p>
                  </a:txBody>
                  <a:tcPr marL="33550" marR="33550" marT="0" marB="0"/>
                </a:tc>
              </a:tr>
              <a:tr h="97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33550" marR="335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Replacement behavior should ultimately lead to desired behavior</a:t>
                      </a:r>
                    </a:p>
                  </a:txBody>
                  <a:tcPr marL="33550" marR="33550" marT="0" marB="0"/>
                </a:tc>
              </a:tr>
              <a:tr h="97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33550" marR="335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Replacement behavior and problem behavior must have the same function</a:t>
                      </a:r>
                    </a:p>
                  </a:txBody>
                  <a:tcPr marL="33550" marR="33550" marT="0" marB="0"/>
                </a:tc>
              </a:tr>
              <a:tr h="97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33550" marR="335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Replacement behavior must be easier or more motivating for the student</a:t>
                      </a:r>
                    </a:p>
                  </a:txBody>
                  <a:tcPr marL="33550" marR="33550" marT="0" marB="0"/>
                </a:tc>
              </a:tr>
              <a:tr h="97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33550" marR="335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Determine need for development of a Behavior Intervention Plan</a:t>
                      </a:r>
                    </a:p>
                  </a:txBody>
                  <a:tcPr marL="33550" marR="33550" marT="0" marB="0"/>
                </a:tc>
              </a:tr>
              <a:tr h="1164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33550" marR="335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Review following guidelines to determine next steps: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 The CSE or CPSE shall consider the development of a BIP, as such term is defined in 200.1(mmm) for a student with a disability when: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(i) the student exhibits persistent behaviors that impede his or her learning or that of others, despite consistently implemented general school-wide or classroom-wide interventions;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(ii) the student’s behavior places the student or others at risk of harm or injury;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(iii) the CSE or CPSE is considering more restrictive programs or placements as a result of the student’s behavior.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Section 201.3 If the manifestation team makes the determination that the behavior was a manifestation of the student’s disability – conduct and implement and /or modify the BIP. </a:t>
                      </a:r>
                    </a:p>
                  </a:txBody>
                  <a:tcPr marL="33550" marR="33550" marT="0" marB="0"/>
                </a:tc>
              </a:tr>
            </a:tbl>
          </a:graphicData>
        </a:graphic>
      </p:graphicFrame>
      <p:graphicFrame>
        <p:nvGraphicFramePr>
          <p:cNvPr id="160" name="Shape 160"/>
          <p:cNvGraphicFramePr/>
          <p:nvPr/>
        </p:nvGraphicFramePr>
        <p:xfrm>
          <a:off x="4648200" y="457200"/>
          <a:ext cx="4038600" cy="4229275"/>
        </p:xfrm>
        <a:graphic>
          <a:graphicData uri="http://schemas.openxmlformats.org/drawingml/2006/table">
            <a:tbl>
              <a:tblPr firstRow="1" firstCol="1" bandRow="1">
                <a:noFill/>
                <a:tableStyleId>{2F1A61C4-D5B7-48E4-A6F4-8871C7EC3BF7}</a:tableStyleId>
              </a:tblPr>
              <a:tblGrid>
                <a:gridCol w="283400"/>
                <a:gridCol w="3755200"/>
              </a:tblGrid>
              <a:tr h="145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42500" marR="42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A Behavioral Intervention Plan must include:</a:t>
                      </a:r>
                    </a:p>
                  </a:txBody>
                  <a:tcPr marL="42500" marR="42500" marT="0" marB="0"/>
                </a:tc>
              </a:tr>
              <a:tr h="583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42500" marR="42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Baseline measure of problem behavior, including frequency, duration, intensity and / or latency of targeted behaviors. Baseline measure must include data taken across activities, settings, people and times of day.  Baseline will be used as a standard to evaluate intervention effectiveness. </a:t>
                      </a:r>
                    </a:p>
                  </a:txBody>
                  <a:tcPr marL="42500" marR="42500" marT="0" marB="0"/>
                </a:tc>
              </a:tr>
              <a:tr h="291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42500" marR="42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Expected behavioral changes (general outcome, long and short-term goals, maintenance &amp; generalization)</a:t>
                      </a:r>
                    </a:p>
                  </a:txBody>
                  <a:tcPr marL="42500" marR="42500" marT="0" marB="0"/>
                </a:tc>
              </a:tr>
              <a:tr h="291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42500" marR="42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What methods will be used to measure and monitor progress toward goals (How will progress be recorded, at what frequency and by whom?)</a:t>
                      </a:r>
                    </a:p>
                  </a:txBody>
                  <a:tcPr marL="42500" marR="42500" marT="0" marB="0"/>
                </a:tc>
              </a:tr>
              <a:tr h="145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42500" marR="42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What form will data be collected, displayed and shared in?</a:t>
                      </a:r>
                    </a:p>
                  </a:txBody>
                  <a:tcPr marL="42500" marR="42500" marT="0" marB="0"/>
                </a:tc>
              </a:tr>
              <a:tr h="291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42500" marR="42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Create decision rules / criteria to determine if the BIP should be maintained, faded, modified or discontinued</a:t>
                      </a:r>
                    </a:p>
                  </a:txBody>
                  <a:tcPr marL="42500" marR="42500" marT="0" marB="0"/>
                </a:tc>
              </a:tr>
              <a:tr h="145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42500" marR="42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Determine individual responsible for monitoring progress and integrity of implementation</a:t>
                      </a:r>
                    </a:p>
                  </a:txBody>
                  <a:tcPr marL="42500" marR="42500" marT="0" marB="0"/>
                </a:tc>
              </a:tr>
              <a:tr h="145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42500" marR="42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Intervention Strategies</a:t>
                      </a:r>
                    </a:p>
                  </a:txBody>
                  <a:tcPr marL="42500" marR="42500" marT="0" marB="0"/>
                </a:tc>
              </a:tr>
              <a:tr h="145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42500" marR="42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Strategies to alter antecedent events and prevent the occurrence of behaviors</a:t>
                      </a:r>
                    </a:p>
                  </a:txBody>
                  <a:tcPr marL="42500" marR="42500" marT="0" marB="0"/>
                </a:tc>
              </a:tr>
              <a:tr h="145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42500" marR="42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Strategies to teach individual alternative and adaptive behaviors to the student</a:t>
                      </a:r>
                    </a:p>
                  </a:txBody>
                  <a:tcPr marL="42500" marR="42500" marT="0" marB="0"/>
                </a:tc>
              </a:tr>
              <a:tr h="145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42500" marR="42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Provision of consequences for targeted inappropriate behavior(s)</a:t>
                      </a:r>
                    </a:p>
                  </a:txBody>
                  <a:tcPr marL="42500" marR="42500" marT="0" marB="0"/>
                </a:tc>
              </a:tr>
              <a:tr h="145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42500" marR="42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Provision of alternative, acceptable behaviors</a:t>
                      </a:r>
                    </a:p>
                  </a:txBody>
                  <a:tcPr marL="42500" marR="42500" marT="0" marB="0"/>
                </a:tc>
              </a:tr>
              <a:tr h="145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42500" marR="42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Procedural steps for crisis intervention</a:t>
                      </a:r>
                    </a:p>
                  </a:txBody>
                  <a:tcPr marL="42500" marR="42500" marT="0" marB="0"/>
                </a:tc>
              </a:tr>
              <a:tr h="145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42500" marR="42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BIP must include the individual(s) responsible for each step</a:t>
                      </a:r>
                    </a:p>
                  </a:txBody>
                  <a:tcPr marL="42500" marR="42500" marT="0" marB="0"/>
                </a:tc>
              </a:tr>
              <a:tr h="145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42500" marR="42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Schedule to measure effectiveness of the interventions</a:t>
                      </a:r>
                    </a:p>
                  </a:txBody>
                  <a:tcPr marL="42500" marR="42500" marT="0" marB="0"/>
                </a:tc>
              </a:tr>
              <a:tr h="291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42500" marR="42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Must include frequency, duration and intensity of targeted behaviors at scheduled intervals</a:t>
                      </a:r>
                    </a:p>
                  </a:txBody>
                  <a:tcPr marL="42500" marR="42500" marT="0" marB="0"/>
                </a:tc>
              </a:tr>
              <a:tr h="145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42500" marR="42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Progress Monitoring</a:t>
                      </a:r>
                    </a:p>
                  </a:txBody>
                  <a:tcPr marL="42500" marR="42500" marT="0" marB="0"/>
                </a:tc>
              </a:tr>
              <a:tr h="291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42500" marR="42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Implementation must include regular progress monitoring of frequency, duration and intensity of behavioral intervention</a:t>
                      </a:r>
                    </a:p>
                  </a:txBody>
                  <a:tcPr marL="42500" marR="42500" marT="0" marB="0"/>
                </a:tc>
              </a:tr>
              <a:tr h="145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42500" marR="42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BIP must specify how frequently progress should be monitored and reviewed</a:t>
                      </a:r>
                    </a:p>
                  </a:txBody>
                  <a:tcPr marL="42500" marR="42500" marT="0" marB="0"/>
                </a:tc>
              </a:tr>
              <a:tr h="291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 </a:t>
                      </a:r>
                    </a:p>
                  </a:txBody>
                  <a:tcPr marL="42500" marR="425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" sz="500" u="none" strike="noStrike" cap="none"/>
                        <a:t>A student’s need for a behavioral intervention plan must be documented on the student’s IEP and reviewed at least annually by the CSE / CPSE</a:t>
                      </a:r>
                    </a:p>
                  </a:txBody>
                  <a:tcPr marL="42500" marR="4250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7CC3"/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body" idx="2"/>
          </p:nvPr>
        </p:nvSpPr>
        <p:spPr>
          <a:xfrm>
            <a:off x="5650571" y="1602675"/>
            <a:ext cx="3071400" cy="3002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3F3F3"/>
                </a:solidFill>
              </a:rPr>
              <a:t>Example of FBA data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solidFill>
                  <a:srgbClr val="F3F3F3"/>
                </a:solidFill>
              </a:rPr>
              <a:t>Including: Antecedent / Trigger Key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solidFill>
                  <a:srgbClr val="F3F3F3"/>
                </a:solidFill>
              </a:rPr>
              <a:t>                Setting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solidFill>
                  <a:srgbClr val="F3F3F3"/>
                </a:solidFill>
              </a:rPr>
              <a:t>                Duration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solidFill>
                  <a:srgbClr val="F3F3F3"/>
                </a:solidFill>
              </a:rPr>
              <a:t>                Intensity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solidFill>
                  <a:srgbClr val="F3F3F3"/>
                </a:solidFill>
              </a:rPr>
              <a:t>                Latency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68" name="Shape 1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6225" y="82399"/>
            <a:ext cx="3869600" cy="4992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7CC3"/>
        </a:solidFill>
        <a:effectLst/>
      </p:bgPr>
    </p:bg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body" idx="2"/>
          </p:nvPr>
        </p:nvSpPr>
        <p:spPr>
          <a:xfrm>
            <a:off x="5568996" y="1548300"/>
            <a:ext cx="3071400" cy="3002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3F3F3"/>
                </a:solidFill>
              </a:rPr>
              <a:t>Example of FBA data collection: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3F3F3"/>
                </a:solidFill>
              </a:rPr>
              <a:t>Includes: Antecedent key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3F3F3"/>
                </a:solidFill>
              </a:rPr>
              <a:t>                       Intensity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3F3F3"/>
                </a:solidFill>
              </a:rPr>
              <a:t>                        Duration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3F3F3"/>
                </a:solidFill>
              </a:rPr>
              <a:t>                         Latency </a:t>
            </a:r>
          </a:p>
        </p:txBody>
      </p:sp>
      <p:pic>
        <p:nvPicPr>
          <p:cNvPr id="176" name="Shape 1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0650" y="134862"/>
            <a:ext cx="3957300" cy="4899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7CC3"/>
        </a:solidFill>
        <a:effectLst/>
      </p:bgPr>
    </p:bg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body" idx="2"/>
          </p:nvPr>
        </p:nvSpPr>
        <p:spPr>
          <a:xfrm>
            <a:off x="5684571" y="1602675"/>
            <a:ext cx="3071400" cy="3002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>
                <a:solidFill>
                  <a:srgbClr val="F3F3F3"/>
                </a:solidFill>
              </a:rPr>
              <a:t>Progress Monitoring for the BIP</a:t>
            </a:r>
          </a:p>
          <a:p>
            <a:pPr marL="457200" lvl="0" indent="-228600">
              <a:spcBef>
                <a:spcPts val="0"/>
              </a:spcBef>
              <a:buClr>
                <a:srgbClr val="F3F3F3"/>
              </a:buClr>
            </a:pPr>
            <a:r>
              <a:rPr lang="en">
                <a:solidFill>
                  <a:srgbClr val="F3F3F3"/>
                </a:solidFill>
              </a:rPr>
              <a:t>Needs to reflect the strategies that are being addressed in the BIP</a:t>
            </a:r>
          </a:p>
        </p:txBody>
      </p:sp>
      <p:pic>
        <p:nvPicPr>
          <p:cNvPr id="184" name="Shape 1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445025"/>
            <a:ext cx="3506450" cy="4628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7CC3"/>
        </a:solidFill>
        <a:effectLst/>
      </p:bgPr>
    </p:bg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body" idx="2"/>
          </p:nvPr>
        </p:nvSpPr>
        <p:spPr>
          <a:xfrm>
            <a:off x="5650571" y="1602675"/>
            <a:ext cx="3071400" cy="3002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>
                <a:solidFill>
                  <a:srgbClr val="F3F3F3"/>
                </a:solidFill>
              </a:rPr>
              <a:t>Example of FBA data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3F3F3"/>
                </a:solidFill>
              </a:rPr>
              <a:t>Including: Antecedent / Trigger Key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3F3F3"/>
                </a:solidFill>
              </a:rPr>
              <a:t>                       Setting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3F3F3"/>
                </a:solidFill>
              </a:rPr>
              <a:t>                       Duration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3F3F3"/>
                </a:solidFill>
              </a:rPr>
              <a:t>                       Intensity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3F3F3"/>
                </a:solidFill>
              </a:rPr>
              <a:t>                       Latency</a:t>
            </a:r>
          </a:p>
        </p:txBody>
      </p:sp>
      <p:pic>
        <p:nvPicPr>
          <p:cNvPr id="192" name="Shape 1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7686" y="34350"/>
            <a:ext cx="3925476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7CC3"/>
        </a:solidFill>
        <a:effectLst/>
      </p:bgPr>
    </p:bg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body" idx="2"/>
          </p:nvPr>
        </p:nvSpPr>
        <p:spPr>
          <a:xfrm>
            <a:off x="5650571" y="1602675"/>
            <a:ext cx="3071400" cy="3002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>
                <a:solidFill>
                  <a:srgbClr val="F3F3F3"/>
                </a:solidFill>
              </a:rPr>
              <a:t>Example of BIP Progress Monitoring Data sheet</a:t>
            </a:r>
          </a:p>
        </p:txBody>
      </p:sp>
      <p:pic>
        <p:nvPicPr>
          <p:cNvPr id="200" name="Shape 2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7425" y="109875"/>
            <a:ext cx="3878649" cy="492375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Shape 201"/>
          <p:cNvSpPr/>
          <p:nvPr/>
        </p:nvSpPr>
        <p:spPr>
          <a:xfrm>
            <a:off x="861950" y="162500"/>
            <a:ext cx="268500" cy="70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7CC3"/>
        </a:solidFill>
        <a:effectLst/>
      </p:bgPr>
    </p:bg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Shape 20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4025" y="77725"/>
            <a:ext cx="3891200" cy="5002200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Shape 209"/>
          <p:cNvSpPr txBox="1">
            <a:spLocks noGrp="1"/>
          </p:cNvSpPr>
          <p:nvPr>
            <p:ph type="body" idx="2"/>
          </p:nvPr>
        </p:nvSpPr>
        <p:spPr>
          <a:xfrm>
            <a:off x="5650571" y="1602675"/>
            <a:ext cx="3071400" cy="3002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>
                <a:solidFill>
                  <a:srgbClr val="F3F3F3"/>
                </a:solidFill>
              </a:rPr>
              <a:t>Example of Progress Monitoring for the BIP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wiss-2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1107</Words>
  <Application>Microsoft Office PowerPoint</Application>
  <PresentationFormat>On-screen Show (16:9)</PresentationFormat>
  <Paragraphs>246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Lato</vt:lpstr>
      <vt:lpstr>Noto Sans Symbols</vt:lpstr>
      <vt:lpstr>Raleway</vt:lpstr>
      <vt:lpstr>swiss-2</vt:lpstr>
      <vt:lpstr>Office Theme</vt:lpstr>
      <vt:lpstr>Examples of FBA / BIP Progress Monitoring Data</vt:lpstr>
      <vt:lpstr>SchoolTools:  Started to train the Social Workers Hope to have all FBA / BIPs uploaded for the end of the school year </vt:lpstr>
      <vt:lpstr>FBA Must Haves:                                                  BIP Must Haves: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Examples of FBA / BIP Progress Monitoring Data</dc:title>
  <dc:creator>Susan O'Bryan</dc:creator>
  <cp:lastModifiedBy>Susan O'Bryan</cp:lastModifiedBy>
  <cp:revision>1</cp:revision>
  <dcterms:modified xsi:type="dcterms:W3CDTF">2016-04-19T14:14:47Z</dcterms:modified>
</cp:coreProperties>
</file>