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62" r:id="rId4"/>
    <p:sldId id="282" r:id="rId5"/>
    <p:sldId id="276" r:id="rId6"/>
    <p:sldId id="273" r:id="rId7"/>
    <p:sldId id="283" r:id="rId8"/>
    <p:sldId id="277" r:id="rId9"/>
    <p:sldId id="278" r:id="rId10"/>
    <p:sldId id="294" r:id="rId11"/>
    <p:sldId id="279" r:id="rId12"/>
    <p:sldId id="280" r:id="rId13"/>
    <p:sldId id="281" r:id="rId14"/>
    <p:sldId id="29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6884"/>
    <a:srgbClr val="008FC5"/>
    <a:srgbClr val="3C53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84" autoAdjust="0"/>
    <p:restoredTop sz="86289" autoAdjust="0"/>
  </p:normalViewPr>
  <p:slideViewPr>
    <p:cSldViewPr snapToGrid="0" snapToObjects="1">
      <p:cViewPr>
        <p:scale>
          <a:sx n="70" d="100"/>
          <a:sy n="70" d="100"/>
        </p:scale>
        <p:origin x="-2058" y="-5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D5C0E-0326-449F-B4DA-503F4E0428D0}" type="datetimeFigureOut">
              <a:rPr lang="en-US" smtClean="0"/>
              <a:t>6/2/2016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44184-E4BF-4E7F-B4A3-D18363605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96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_Main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65"/>
            <a:ext cx="7772400" cy="1470025"/>
          </a:xfrm>
        </p:spPr>
        <p:txBody>
          <a:bodyPr>
            <a:normAutofit/>
          </a:bodyPr>
          <a:lstStyle>
            <a:lvl1pPr>
              <a:defRPr sz="4400" b="1" i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2334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76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6068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81630"/>
            <a:ext cx="8229600" cy="4525963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992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606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606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525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1"/>
            <a:ext cx="5487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346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0915"/>
            <a:ext cx="8229600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818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357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90915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90915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413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582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74448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25828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5630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616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023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167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448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54480"/>
            <a:ext cx="5111750" cy="5853113"/>
          </a:xfrm>
        </p:spPr>
        <p:txBody>
          <a:bodyPr/>
          <a:lstStyle>
            <a:lvl1pPr>
              <a:defRPr sz="3200" b="1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653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708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897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60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6348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788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www.mylearningplan.com/WebReg/ActivityProfile.asp?D=15882&amp;I=2030640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BCIC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5, 2015</a:t>
            </a:r>
          </a:p>
          <a:p>
            <a:r>
              <a:rPr lang="en-US" dirty="0" smtClean="0"/>
              <a:t>Dr. Richard </a:t>
            </a:r>
            <a:r>
              <a:rPr lang="en-US" dirty="0" err="1" smtClean="0"/>
              <a:t>Allington</a:t>
            </a:r>
            <a:endParaRPr lang="en-US" dirty="0" smtClean="0"/>
          </a:p>
          <a:p>
            <a:r>
              <a:rPr lang="en-US" dirty="0" smtClean="0"/>
              <a:t>Tim Shanahan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09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7158699"/>
              </p:ext>
            </p:extLst>
          </p:nvPr>
        </p:nvGraphicFramePr>
        <p:xfrm>
          <a:off x="457200" y="641444"/>
          <a:ext cx="8229600" cy="5641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55569">
                <a:tc>
                  <a:txBody>
                    <a:bodyPr/>
                    <a:lstStyle/>
                    <a:p>
                      <a:r>
                        <a:rPr lang="en-US" dirty="0" smtClean="0"/>
                        <a:t>Common Idea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Desired 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Closing the Gap</a:t>
                      </a:r>
                      <a:endParaRPr lang="en-US" dirty="0"/>
                    </a:p>
                  </a:txBody>
                  <a:tcPr/>
                </a:tc>
              </a:tr>
              <a:tr h="786324">
                <a:tc>
                  <a:txBody>
                    <a:bodyPr/>
                    <a:lstStyle/>
                    <a:p>
                      <a:r>
                        <a:rPr lang="en-US" dirty="0" smtClean="0"/>
                        <a:t>Volume of Reading- In Class (2/3)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5569">
                <a:tc>
                  <a:txBody>
                    <a:bodyPr/>
                    <a:lstStyle/>
                    <a:p>
                      <a:r>
                        <a:rPr lang="en-US" dirty="0" smtClean="0"/>
                        <a:t>Focus on Meaning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5569">
                <a:tc>
                  <a:txBody>
                    <a:bodyPr/>
                    <a:lstStyle/>
                    <a:p>
                      <a:r>
                        <a:rPr lang="en-US" dirty="0" smtClean="0"/>
                        <a:t>Early Intervention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5569">
                <a:tc>
                  <a:txBody>
                    <a:bodyPr/>
                    <a:lstStyle/>
                    <a:p>
                      <a:r>
                        <a:rPr lang="en-US" dirty="0" smtClean="0"/>
                        <a:t>Intentional</a:t>
                      </a:r>
                      <a:r>
                        <a:rPr lang="en-US" baseline="0" dirty="0" smtClean="0"/>
                        <a:t> Groups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123320">
                <a:tc>
                  <a:txBody>
                    <a:bodyPr/>
                    <a:lstStyle/>
                    <a:p>
                      <a:r>
                        <a:rPr lang="en-US" dirty="0" smtClean="0"/>
                        <a:t>Connection</a:t>
                      </a:r>
                      <a:r>
                        <a:rPr lang="en-US" baseline="0" dirty="0" smtClean="0"/>
                        <a:t> between Core + Intervention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123320">
                <a:tc>
                  <a:txBody>
                    <a:bodyPr/>
                    <a:lstStyle/>
                    <a:p>
                      <a:r>
                        <a:rPr lang="en-US" dirty="0" smtClean="0"/>
                        <a:t>Literacy in the Content Areas (50%)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86324">
                <a:tc>
                  <a:txBody>
                    <a:bodyPr/>
                    <a:lstStyle/>
                    <a:p>
                      <a:r>
                        <a:rPr lang="en-US" dirty="0" smtClean="0"/>
                        <a:t>Volume</a:t>
                      </a:r>
                      <a:r>
                        <a:rPr lang="en-US" baseline="0" dirty="0" smtClean="0"/>
                        <a:t> of Reading- Outside of School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273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547915"/>
            <a:ext cx="8229600" cy="1143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Recommendations</a:t>
            </a:r>
            <a:endParaRPr lang="en" dirty="0"/>
          </a:p>
        </p:txBody>
      </p:sp>
      <p:sp>
        <p:nvSpPr>
          <p:cNvPr id="79" name="Shape 7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dirty="0" smtClean="0"/>
              <a:t>Lesson design with kids doing the reading, writing, thinking and speaking</a:t>
            </a:r>
          </a:p>
          <a:p>
            <a:pPr lvl="0" rtl="0">
              <a:spcBef>
                <a:spcPts val="0"/>
              </a:spcBef>
              <a:buNone/>
            </a:pPr>
            <a:endParaRPr lang="en" dirty="0" smtClean="0"/>
          </a:p>
          <a:p>
            <a:pPr>
              <a:spcBef>
                <a:spcPts val="0"/>
              </a:spcBef>
            </a:pPr>
            <a:r>
              <a:rPr lang="en" dirty="0" smtClean="0"/>
              <a:t>Balance complex, instructional and independent level texts.</a:t>
            </a:r>
          </a:p>
          <a:p>
            <a:pPr marL="857250" lvl="1" indent="-228600">
              <a:spcBef>
                <a:spcPts val="0"/>
              </a:spcBef>
            </a:pPr>
            <a:r>
              <a:rPr lang="en" dirty="0" smtClean="0"/>
              <a:t>Central text (complex) at grade level</a:t>
            </a:r>
          </a:p>
          <a:p>
            <a:pPr marL="857250" lvl="1" indent="-228600">
              <a:spcBef>
                <a:spcPts val="0"/>
              </a:spcBef>
            </a:pPr>
            <a:r>
              <a:rPr lang="en" dirty="0" smtClean="0"/>
              <a:t>Supplemental texts at instructional and independent level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81452693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" dirty="0"/>
              <a:t>Scaffolding complex texts to make them an instructional level for students (first identifying the challenging parts).</a:t>
            </a:r>
          </a:p>
          <a:p>
            <a:pPr lvl="0">
              <a:buNone/>
            </a:pPr>
            <a:endParaRPr lang="en" dirty="0" smtClean="0"/>
          </a:p>
          <a:p>
            <a:r>
              <a:rPr lang="en" dirty="0" smtClean="0"/>
              <a:t>Intentionally </a:t>
            </a:r>
            <a:r>
              <a:rPr lang="en" dirty="0"/>
              <a:t>choosing whole group and small group based on the level of scaffolding required by the text.</a:t>
            </a:r>
          </a:p>
          <a:p>
            <a:pPr lvl="0">
              <a:buNone/>
            </a:pPr>
            <a:endParaRPr lang="en" dirty="0" smtClean="0"/>
          </a:p>
          <a:p>
            <a:r>
              <a:rPr lang="en" dirty="0" smtClean="0"/>
              <a:t>Teach </a:t>
            </a:r>
            <a:r>
              <a:rPr lang="en" dirty="0"/>
              <a:t>grammar, sentence structure and vocabulary in the context of reading and writing.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19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Inquiry Questions</a:t>
            </a:r>
            <a:endParaRPr lang="en" dirty="0"/>
          </a:p>
        </p:txBody>
      </p:sp>
      <p:sp>
        <p:nvSpPr>
          <p:cNvPr id="91" name="Shape 91"/>
          <p:cNvSpPr txBox="1">
            <a:spLocks noGrp="1"/>
          </p:cNvSpPr>
          <p:nvPr>
            <p:ph idx="1"/>
          </p:nvPr>
        </p:nvSpPr>
        <p:spPr>
          <a:xfrm>
            <a:off x="457200" y="1385523"/>
            <a:ext cx="8229600" cy="45259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sz="2400" dirty="0"/>
              <a:t>How much time do students spend reading and writing in any given lesson?</a:t>
            </a:r>
          </a:p>
          <a:p>
            <a:pPr>
              <a:spcBef>
                <a:spcPts val="0"/>
              </a:spcBef>
            </a:pPr>
            <a:endParaRPr lang="en" sz="2400" dirty="0" smtClean="0"/>
          </a:p>
          <a:p>
            <a:pPr>
              <a:spcBef>
                <a:spcPts val="0"/>
              </a:spcBef>
            </a:pPr>
            <a:r>
              <a:rPr lang="en" sz="2400" dirty="0" smtClean="0"/>
              <a:t>How </a:t>
            </a:r>
            <a:r>
              <a:rPr lang="en" sz="2400" dirty="0"/>
              <a:t>do you balance complex, instructional, and independent level texts throughout a student’s day, week, year? </a:t>
            </a:r>
            <a:endParaRPr lang="en" sz="2400" dirty="0" smtClean="0"/>
          </a:p>
          <a:p>
            <a:pPr>
              <a:spcBef>
                <a:spcPts val="0"/>
              </a:spcBef>
            </a:pPr>
            <a:endParaRPr lang="en" sz="2400" dirty="0" smtClean="0"/>
          </a:p>
          <a:p>
            <a:pPr>
              <a:spcBef>
                <a:spcPts val="0"/>
              </a:spcBef>
            </a:pPr>
            <a:r>
              <a:rPr lang="en" sz="2400" dirty="0" smtClean="0"/>
              <a:t>How </a:t>
            </a:r>
            <a:r>
              <a:rPr lang="en" sz="2400" dirty="0"/>
              <a:t>might guided reading, or small group instruction, work in secondary classrooms?</a:t>
            </a:r>
          </a:p>
          <a:p>
            <a:pPr>
              <a:spcBef>
                <a:spcPts val="0"/>
              </a:spcBef>
            </a:pPr>
            <a:endParaRPr lang="en" sz="2400" dirty="0" smtClean="0"/>
          </a:p>
          <a:p>
            <a:pPr>
              <a:spcBef>
                <a:spcPts val="0"/>
              </a:spcBef>
            </a:pPr>
            <a:r>
              <a:rPr lang="en" sz="2400" dirty="0" smtClean="0"/>
              <a:t>What </a:t>
            </a:r>
            <a:r>
              <a:rPr lang="en" sz="2400" dirty="0"/>
              <a:t>does this look like for students who are significantly below grade level (by more than 4 years) in reading and writing?</a:t>
            </a:r>
          </a:p>
          <a:p>
            <a:pPr>
              <a:spcBef>
                <a:spcPts val="0"/>
              </a:spcBef>
            </a:pPr>
            <a:endParaRPr lang="en" sz="2400" dirty="0"/>
          </a:p>
        </p:txBody>
      </p:sp>
    </p:spTree>
    <p:extLst>
      <p:ext uri="{BB962C8B-B14F-4D97-AF65-F5344CB8AC3E}">
        <p14:creationId xmlns:p14="http://schemas.microsoft.com/office/powerpoint/2010/main" val="346133148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16-17 Regional and </a:t>
            </a:r>
            <a:br>
              <a:rPr lang="en-US" dirty="0" smtClean="0"/>
            </a:br>
            <a:r>
              <a:rPr lang="en-US" dirty="0" smtClean="0"/>
              <a:t>In-District Offerings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457200"/>
            <a:r>
              <a:rPr lang="en-US" dirty="0" smtClean="0"/>
              <a:t>The </a:t>
            </a:r>
            <a:r>
              <a:rPr lang="en-US" dirty="0" smtClean="0">
                <a:hlinkClick r:id="rId2"/>
              </a:rPr>
              <a:t>Teacher’s Literacy Toolbox </a:t>
            </a:r>
            <a:r>
              <a:rPr lang="en-US" dirty="0" smtClean="0"/>
              <a:t>Series (+ Coaching)</a:t>
            </a:r>
          </a:p>
          <a:p>
            <a:pPr marL="514350" indent="-457200"/>
            <a:endParaRPr lang="en-US" dirty="0"/>
          </a:p>
          <a:p>
            <a:pPr marL="514350" indent="-457200"/>
            <a:r>
              <a:rPr lang="en-US" dirty="0" smtClean="0"/>
              <a:t>2016-2017 Literacy Leadership Network (Restructured)</a:t>
            </a:r>
          </a:p>
          <a:p>
            <a:pPr marL="514350" indent="-457200"/>
            <a:endParaRPr lang="en-US" dirty="0"/>
          </a:p>
          <a:p>
            <a:pPr marL="514350" indent="-457200"/>
            <a:r>
              <a:rPr lang="en-US" dirty="0" smtClean="0"/>
              <a:t>Literacy Look-</a:t>
            </a:r>
            <a:r>
              <a:rPr lang="en-US" dirty="0" err="1" smtClean="0"/>
              <a:t>Fors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101682"/>
            <a:ext cx="4038600" cy="3703973"/>
          </a:xfrm>
        </p:spPr>
      </p:pic>
    </p:spTree>
    <p:extLst>
      <p:ext uri="{BB962C8B-B14F-4D97-AF65-F5344CB8AC3E}">
        <p14:creationId xmlns:p14="http://schemas.microsoft.com/office/powerpoint/2010/main" val="3620455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Dr. Richard </a:t>
            </a:r>
            <a:r>
              <a:rPr lang="en-US" dirty="0" err="1" smtClean="0"/>
              <a:t>Allington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298" y="2055849"/>
            <a:ext cx="2737087" cy="3884452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Professor of Education at the University of Tennessee</a:t>
            </a:r>
          </a:p>
          <a:p>
            <a:r>
              <a:rPr lang="en-US" dirty="0" smtClean="0"/>
              <a:t>Research interests include reading, learning disabilities and effective classroom instruction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6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 Shanahan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048669"/>
            <a:ext cx="3429000" cy="381000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Professor at the University of Illinois</a:t>
            </a:r>
          </a:p>
          <a:p>
            <a:r>
              <a:rPr lang="en-US" dirty="0" smtClean="0"/>
              <a:t>Leadership role on the National Reading Panel and helped author the Common Core Learning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12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and Contrast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Dr. Richard </a:t>
            </a:r>
            <a:r>
              <a:rPr lang="en-US" dirty="0" err="1" smtClean="0"/>
              <a:t>Allington</a:t>
            </a:r>
            <a:r>
              <a:rPr lang="en-US" dirty="0" smtClean="0"/>
              <a:t>	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171" y="2575792"/>
            <a:ext cx="2579427" cy="3660702"/>
          </a:xfrm>
        </p:spPr>
      </p:pic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Tim Shanahan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854" y="2656987"/>
            <a:ext cx="3221557" cy="3579507"/>
          </a:xfrm>
        </p:spPr>
      </p:pic>
    </p:spTree>
    <p:extLst>
      <p:ext uri="{BB962C8B-B14F-4D97-AF65-F5344CB8AC3E}">
        <p14:creationId xmlns:p14="http://schemas.microsoft.com/office/powerpoint/2010/main" val="17450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Conflicting Ideas</a:t>
            </a:r>
            <a:endParaRPr lang="en-US" dirty="0"/>
          </a:p>
        </p:txBody>
      </p:sp>
      <p:pic>
        <p:nvPicPr>
          <p:cNvPr id="15" name="Content Placeholder 1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651" y="1794975"/>
            <a:ext cx="6646460" cy="4436511"/>
          </a:xfrm>
        </p:spPr>
      </p:pic>
    </p:spTree>
    <p:extLst>
      <p:ext uri="{BB962C8B-B14F-4D97-AF65-F5344CB8AC3E}">
        <p14:creationId xmlns:p14="http://schemas.microsoft.com/office/powerpoint/2010/main" val="177257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Ideas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err="1" smtClean="0"/>
              <a:t>Allington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Match readers with instructional level </a:t>
            </a:r>
            <a:r>
              <a:rPr lang="en-US" dirty="0"/>
              <a:t>texts</a:t>
            </a:r>
          </a:p>
          <a:p>
            <a:r>
              <a:rPr lang="en-US" dirty="0"/>
              <a:t>H</a:t>
            </a:r>
            <a:r>
              <a:rPr lang="en-US" dirty="0" smtClean="0"/>
              <a:t>igh </a:t>
            </a:r>
            <a:r>
              <a:rPr lang="en-US" dirty="0"/>
              <a:t>success, </a:t>
            </a:r>
            <a:r>
              <a:rPr lang="en-US" dirty="0" smtClean="0"/>
              <a:t>independent, silent </a:t>
            </a:r>
            <a:r>
              <a:rPr lang="en-US" dirty="0"/>
              <a:t>reading</a:t>
            </a:r>
          </a:p>
          <a:p>
            <a:r>
              <a:rPr lang="en-US" dirty="0"/>
              <a:t>G</a:t>
            </a:r>
            <a:r>
              <a:rPr lang="en-US" dirty="0" smtClean="0"/>
              <a:t>uided </a:t>
            </a:r>
            <a:r>
              <a:rPr lang="en-US" dirty="0"/>
              <a:t>reading with leveled texts (small group)</a:t>
            </a:r>
          </a:p>
          <a:p>
            <a:r>
              <a:rPr lang="en-US" dirty="0"/>
              <a:t>S</a:t>
            </a:r>
            <a:r>
              <a:rPr lang="en-US" dirty="0" smtClean="0"/>
              <a:t>ilent </a:t>
            </a:r>
            <a:r>
              <a:rPr lang="en-US" dirty="0"/>
              <a:t>reading</a:t>
            </a:r>
          </a:p>
          <a:p>
            <a:r>
              <a:rPr lang="en-US" dirty="0"/>
              <a:t>I</a:t>
            </a:r>
            <a:r>
              <a:rPr lang="en-US" dirty="0" smtClean="0"/>
              <a:t>ncreased </a:t>
            </a:r>
            <a:r>
              <a:rPr lang="en-US" dirty="0"/>
              <a:t>student talk time; decreased teacher talk time </a:t>
            </a:r>
            <a:r>
              <a:rPr lang="en-US" dirty="0" smtClean="0"/>
              <a:t>during </a:t>
            </a:r>
            <a:r>
              <a:rPr lang="en-US" dirty="0"/>
              <a:t>oral reading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Shanahan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</a:t>
            </a:r>
            <a:r>
              <a:rPr lang="en-US" dirty="0" smtClean="0"/>
              <a:t>omplex texts and explicit </a:t>
            </a:r>
            <a:r>
              <a:rPr lang="en-US" dirty="0"/>
              <a:t>instruction with </a:t>
            </a:r>
            <a:r>
              <a:rPr lang="en-US" dirty="0" smtClean="0"/>
              <a:t>scaffolding</a:t>
            </a:r>
          </a:p>
          <a:p>
            <a:r>
              <a:rPr lang="en-US" dirty="0"/>
              <a:t>Accountability for independent </a:t>
            </a:r>
            <a:r>
              <a:rPr lang="en-US" dirty="0" smtClean="0"/>
              <a:t>reading</a:t>
            </a:r>
            <a:endParaRPr lang="en-US" dirty="0"/>
          </a:p>
          <a:p>
            <a:r>
              <a:rPr lang="en-US" dirty="0" smtClean="0"/>
              <a:t>Small group </a:t>
            </a:r>
            <a:r>
              <a:rPr lang="en-US" dirty="0"/>
              <a:t>with more complex </a:t>
            </a:r>
            <a:r>
              <a:rPr lang="en-US" dirty="0" smtClean="0"/>
              <a:t>texts</a:t>
            </a:r>
            <a:endParaRPr lang="en-US" dirty="0"/>
          </a:p>
          <a:p>
            <a:r>
              <a:rPr lang="en-US" dirty="0" smtClean="0"/>
              <a:t>Oral </a:t>
            </a:r>
            <a:r>
              <a:rPr lang="en-US" dirty="0"/>
              <a:t>reading prior to reading complex text</a:t>
            </a:r>
          </a:p>
          <a:p>
            <a:r>
              <a:rPr lang="en-US" dirty="0" smtClean="0"/>
              <a:t>Reduce </a:t>
            </a:r>
            <a:r>
              <a:rPr lang="en-US" dirty="0"/>
              <a:t>teacher talk time- background knowledge, vocabulary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56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Ideas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2" y="1690688"/>
            <a:ext cx="6034616" cy="4525962"/>
          </a:xfrm>
        </p:spPr>
      </p:pic>
    </p:spTree>
    <p:extLst>
      <p:ext uri="{BB962C8B-B14F-4D97-AF65-F5344CB8AC3E}">
        <p14:creationId xmlns:p14="http://schemas.microsoft.com/office/powerpoint/2010/main" val="342666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dirty="0" smtClean="0"/>
              <a:t>Kids </a:t>
            </a:r>
            <a:r>
              <a:rPr lang="en" dirty="0"/>
              <a:t>need to read </a:t>
            </a:r>
            <a:r>
              <a:rPr lang="en" dirty="0" smtClean="0"/>
              <a:t>more (multiple </a:t>
            </a:r>
            <a:r>
              <a:rPr lang="en" dirty="0"/>
              <a:t>texts per days, ⅔ of </a:t>
            </a:r>
            <a:r>
              <a:rPr lang="en" dirty="0" smtClean="0"/>
              <a:t>class)</a:t>
            </a:r>
          </a:p>
          <a:p>
            <a:pPr lvl="0"/>
            <a:r>
              <a:rPr lang="en" dirty="0" smtClean="0"/>
              <a:t>Making </a:t>
            </a:r>
            <a:r>
              <a:rPr lang="en" dirty="0"/>
              <a:t>meaning, not just isolated skills (more than just decoding</a:t>
            </a:r>
            <a:r>
              <a:rPr lang="en" dirty="0" smtClean="0"/>
              <a:t>)</a:t>
            </a:r>
          </a:p>
          <a:p>
            <a:r>
              <a:rPr lang="en" dirty="0" smtClean="0"/>
              <a:t>Focus </a:t>
            </a:r>
            <a:r>
              <a:rPr lang="en" dirty="0"/>
              <a:t>on strong foundational skills at </a:t>
            </a:r>
            <a:r>
              <a:rPr lang="en" dirty="0" smtClean="0"/>
              <a:t>K-1</a:t>
            </a:r>
          </a:p>
          <a:p>
            <a:pPr lvl="0"/>
            <a:r>
              <a:rPr lang="en" dirty="0" smtClean="0"/>
              <a:t>Intentional </a:t>
            </a:r>
            <a:r>
              <a:rPr lang="en" dirty="0"/>
              <a:t>groupings (not just whole group)</a:t>
            </a:r>
          </a:p>
          <a:p>
            <a:endParaRPr lang="en" dirty="0"/>
          </a:p>
          <a:p>
            <a:pPr lvl="0"/>
            <a:endParaRPr lang="e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50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" dirty="0" smtClean="0"/>
              <a:t>Importance </a:t>
            </a:r>
            <a:r>
              <a:rPr lang="en" dirty="0"/>
              <a:t>of coherence/connected support </a:t>
            </a:r>
            <a:r>
              <a:rPr lang="en" dirty="0" smtClean="0"/>
              <a:t>services</a:t>
            </a:r>
          </a:p>
          <a:p>
            <a:r>
              <a:rPr lang="en" dirty="0" smtClean="0"/>
              <a:t>Importance </a:t>
            </a:r>
            <a:r>
              <a:rPr lang="en" dirty="0"/>
              <a:t>of literacy in content areas (50</a:t>
            </a:r>
            <a:r>
              <a:rPr lang="en" dirty="0" smtClean="0"/>
              <a:t>%)</a:t>
            </a:r>
          </a:p>
          <a:p>
            <a:pPr lvl="0"/>
            <a:r>
              <a:rPr lang="en" dirty="0"/>
              <a:t>R</a:t>
            </a:r>
            <a:r>
              <a:rPr lang="en" dirty="0" smtClean="0"/>
              <a:t>eading </a:t>
            </a:r>
            <a:r>
              <a:rPr lang="en" dirty="0"/>
              <a:t>outside of the school day </a:t>
            </a:r>
            <a:r>
              <a:rPr lang="en" dirty="0" smtClean="0"/>
              <a:t>(Independent Reading</a:t>
            </a:r>
            <a:r>
              <a:rPr lang="en" dirty="0"/>
              <a:t>)</a:t>
            </a:r>
          </a:p>
          <a:p>
            <a:pPr marL="0" indent="0">
              <a:buNone/>
            </a:pPr>
            <a:endParaRPr lang="en" dirty="0"/>
          </a:p>
          <a:p>
            <a:pPr lvl="0"/>
            <a:endParaRPr lang="e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84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812_IS_PP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0812_IS_PPtemplate</Template>
  <TotalTime>437</TotalTime>
  <Words>443</Words>
  <Application>Microsoft Office PowerPoint</Application>
  <PresentationFormat>On-screen Show (4:3)</PresentationFormat>
  <Paragraphs>78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0812_IS_PPtemplate</vt:lpstr>
      <vt:lpstr>BCIC</vt:lpstr>
      <vt:lpstr>Dr. Richard Allington</vt:lpstr>
      <vt:lpstr>Tim Shanahan</vt:lpstr>
      <vt:lpstr>Compare and Contrast</vt:lpstr>
      <vt:lpstr>Conflicting Ideas</vt:lpstr>
      <vt:lpstr>Big Ideas</vt:lpstr>
      <vt:lpstr>Common Ideas</vt:lpstr>
      <vt:lpstr>Common Ideas</vt:lpstr>
      <vt:lpstr>Common Ideas</vt:lpstr>
      <vt:lpstr>PowerPoint Presentation</vt:lpstr>
      <vt:lpstr>Recommendations</vt:lpstr>
      <vt:lpstr>Recommendations</vt:lpstr>
      <vt:lpstr>Inquiry Questions</vt:lpstr>
      <vt:lpstr>16-17 Regional and  In-District Offerings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ocm boces</dc:creator>
  <cp:lastModifiedBy>jcraig</cp:lastModifiedBy>
  <cp:revision>38</cp:revision>
  <dcterms:created xsi:type="dcterms:W3CDTF">2016-04-08T12:06:42Z</dcterms:created>
  <dcterms:modified xsi:type="dcterms:W3CDTF">2016-06-02T22:24:07Z</dcterms:modified>
</cp:coreProperties>
</file>