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57"/>
  </p:notesMasterIdLst>
  <p:handoutMasterIdLst>
    <p:handoutMasterId r:id="rId58"/>
  </p:handoutMasterIdLst>
  <p:sldIdLst>
    <p:sldId id="256" r:id="rId5"/>
    <p:sldId id="257" r:id="rId6"/>
    <p:sldId id="1124" r:id="rId7"/>
    <p:sldId id="1351" r:id="rId8"/>
    <p:sldId id="1254" r:id="rId9"/>
    <p:sldId id="1345" r:id="rId10"/>
    <p:sldId id="1346" r:id="rId11"/>
    <p:sldId id="1257" r:id="rId12"/>
    <p:sldId id="1262" r:id="rId13"/>
    <p:sldId id="1263" r:id="rId14"/>
    <p:sldId id="1267" r:id="rId15"/>
    <p:sldId id="1268" r:id="rId16"/>
    <p:sldId id="1269" r:id="rId17"/>
    <p:sldId id="1270" r:id="rId18"/>
    <p:sldId id="1271" r:id="rId19"/>
    <p:sldId id="1272" r:id="rId20"/>
    <p:sldId id="993" r:id="rId21"/>
    <p:sldId id="1338" r:id="rId22"/>
    <p:sldId id="1350" r:id="rId23"/>
    <p:sldId id="1339" r:id="rId24"/>
    <p:sldId id="1340" r:id="rId25"/>
    <p:sldId id="1285" r:id="rId26"/>
    <p:sldId id="1286" r:id="rId27"/>
    <p:sldId id="1281" r:id="rId28"/>
    <p:sldId id="1342" r:id="rId29"/>
    <p:sldId id="1344" r:id="rId30"/>
    <p:sldId id="278" r:id="rId31"/>
    <p:sldId id="279" r:id="rId32"/>
    <p:sldId id="1334" r:id="rId33"/>
    <p:sldId id="489" r:id="rId34"/>
    <p:sldId id="515" r:id="rId35"/>
    <p:sldId id="1155" r:id="rId36"/>
    <p:sldId id="1335" r:id="rId37"/>
    <p:sldId id="1336" r:id="rId38"/>
    <p:sldId id="285" r:id="rId39"/>
    <p:sldId id="807" r:id="rId40"/>
    <p:sldId id="1291" r:id="rId41"/>
    <p:sldId id="1151" r:id="rId42"/>
    <p:sldId id="1316" r:id="rId43"/>
    <p:sldId id="1313" r:id="rId44"/>
    <p:sldId id="1305" r:id="rId45"/>
    <p:sldId id="1347" r:id="rId46"/>
    <p:sldId id="1348" r:id="rId47"/>
    <p:sldId id="1349" r:id="rId48"/>
    <p:sldId id="1321" r:id="rId49"/>
    <p:sldId id="445" r:id="rId50"/>
    <p:sldId id="1181" r:id="rId51"/>
    <p:sldId id="998" r:id="rId52"/>
    <p:sldId id="1306" r:id="rId53"/>
    <p:sldId id="1322" r:id="rId54"/>
    <p:sldId id="981" r:id="rId55"/>
    <p:sldId id="1279" r:id="rId5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aina Renfrew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C5388"/>
    <a:srgbClr val="5C6884"/>
    <a:srgbClr val="00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1" autoAdjust="0"/>
    <p:restoredTop sz="93770" autoAdjust="0"/>
  </p:normalViewPr>
  <p:slideViewPr>
    <p:cSldViewPr snapToGrid="0" snapToObjects="1">
      <p:cViewPr>
        <p:scale>
          <a:sx n="70" d="100"/>
          <a:sy n="70" d="100"/>
        </p:scale>
        <p:origin x="-1734" y="-168"/>
      </p:cViewPr>
      <p:guideLst>
        <p:guide orient="horz" pos="215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EB87B02C-B21B-4BF0-AE9C-BF7BFFED64FA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FEA955AC-4B03-4A78-A9E2-A36BAA974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DD0274B-D6C0-4EEB-90AC-61756667238E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6EE9C7E-4E1F-4344-9DC8-E124912CB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1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Rebecca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AD59-ED36-47C0-850F-D49C4EEF25B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1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3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2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9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8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25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25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53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41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26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6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70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4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57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71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9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553200"/>
            <a:ext cx="2209800" cy="313290"/>
          </a:xfrm>
          <a:prstGeom prst="rect">
            <a:avLst/>
          </a:prstGeom>
          <a:ln/>
        </p:spPr>
        <p:txBody>
          <a:bodyPr anchor="ctr" anchorCtr="0"/>
          <a:lstStyle>
            <a:lvl1pPr algn="r">
              <a:defRPr sz="1400">
                <a:solidFill>
                  <a:srgbClr val="0070C0"/>
                </a:solidFill>
              </a:defRPr>
            </a:lvl1pPr>
          </a:lstStyle>
          <a:p>
            <a:fld id="{B6C6BBBA-1BFF-479D-8A7C-0F923D5BE6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8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427B35E-958E-6143-AA30-615DAE272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92B93EF-8584-CB45-817D-155AEAC55B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10086-79DA-438B-9207-728D38504C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2182D18-A30B-4090-87C5-C527F11F50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7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10" Type="http://schemas.openxmlformats.org/officeDocument/2006/relationships/image" Target="../media/image11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2070375" TargetMode="External"/><Relationship Id="rId2" Type="http://schemas.openxmlformats.org/officeDocument/2006/relationships/hyperlink" Target="https://www.mylearningplan.com/WebReg/ActivityProfile.asp?D=15882&amp;I=206926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ylearningplan.com/WebReg/ActivityProfile.asp?D=15882&amp;I=2070019" TargetMode="External"/><Relationship Id="rId4" Type="http://schemas.openxmlformats.org/officeDocument/2006/relationships/hyperlink" Target="https://www.mylearningplan.com/WebReg/ActivityProfile.asp?D=15882&amp;I=207038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ocmboces.org/teacherpage.cfm?teacher=242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2020771" TargetMode="External"/><Relationship Id="rId2" Type="http://schemas.openxmlformats.org/officeDocument/2006/relationships/hyperlink" Target="https://www.mylearningplan.com/WebReg/ActivityProfile.asp?D=15882&amp;I=204881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ylearningplan.com/WebReg/ActivityProfile.asp?D=15882&amp;I=1995686" TargetMode="External"/><Relationship Id="rId4" Type="http://schemas.openxmlformats.org/officeDocument/2006/relationships/hyperlink" Target="https://www.mylearningplan.com/WebReg/ActivityProfile.asp?D=15882&amp;I=199570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yric.org/teacherpage.cfm?teacher=1324" TargetMode="External"/><Relationship Id="rId2" Type="http://schemas.openxmlformats.org/officeDocument/2006/relationships/hyperlink" Target="http://webapps.cnyric.org/itdpdevents.cf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oVnxbj5d87keKUvxjzPT496_aVZaJF7K9ZoSxX96518/edit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HVCC4MaFiMr_aGRsO4iQhQ8_-UxDusiYUI6PB2SL_28/edit#gid=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mboces.org/teacherpage.cfm?teacher=2703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2026712" TargetMode="External"/><Relationship Id="rId2" Type="http://schemas.openxmlformats.org/officeDocument/2006/relationships/hyperlink" Target="https://www.mylearningplan.com/WebReg/ActivityProfile.asp?D=15882&amp;I=2032289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learningplan.com/WebReg/ActivityProfile.asp?D=15882&amp;I=204881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10" Type="http://schemas.openxmlformats.org/officeDocument/2006/relationships/image" Target="../media/image11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BCIC Meeting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ASCD Titles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716" y="310574"/>
            <a:ext cx="2169994" cy="1380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22500"/>
            <a:ext cx="816050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All of the 2015 titles just added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0" y="652091"/>
            <a:ext cx="1457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29" y="310574"/>
            <a:ext cx="3044952" cy="140817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79" y="4742213"/>
            <a:ext cx="145846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40" y="3237016"/>
            <a:ext cx="12115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58" y="2122500"/>
            <a:ext cx="1177292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195" y="3642880"/>
            <a:ext cx="12115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02" y="4679992"/>
            <a:ext cx="12230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27" y="3422197"/>
            <a:ext cx="117147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85" y="4742213"/>
            <a:ext cx="116496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5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9195" r="55316" b="5471"/>
          <a:stretch/>
        </p:blipFill>
        <p:spPr bwMode="auto">
          <a:xfrm>
            <a:off x="516943" y="201777"/>
            <a:ext cx="802205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>
            <a:off x="587845" y="653143"/>
            <a:ext cx="2342408" cy="2256312"/>
          </a:xfrm>
          <a:prstGeom prst="upArrow">
            <a:avLst>
              <a:gd name="adj1" fmla="val 58365"/>
              <a:gd name="adj2" fmla="val 50000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225" y="1193027"/>
            <a:ext cx="1559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 under instructional support services at ocmboces.org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9195" r="55316" b="5471"/>
          <a:stretch/>
        </p:blipFill>
        <p:spPr bwMode="auto">
          <a:xfrm>
            <a:off x="516943" y="201777"/>
            <a:ext cx="802205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Up Arrow 10"/>
          <p:cNvSpPr/>
          <p:nvPr/>
        </p:nvSpPr>
        <p:spPr>
          <a:xfrm>
            <a:off x="6580428" y="686790"/>
            <a:ext cx="2342408" cy="2256312"/>
          </a:xfrm>
          <a:prstGeom prst="upArrow">
            <a:avLst>
              <a:gd name="adj1" fmla="val 58365"/>
              <a:gd name="adj2" fmla="val 50000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5753" y="1173687"/>
            <a:ext cx="145175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ts val="1800"/>
              </a:lnSpc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only need the password outside of an OCM BOCES school: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ocmboces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1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9195" r="55316" b="5471"/>
          <a:stretch/>
        </p:blipFill>
        <p:spPr bwMode="auto">
          <a:xfrm>
            <a:off x="516943" y="201777"/>
            <a:ext cx="802205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Up Arrow 12"/>
          <p:cNvSpPr/>
          <p:nvPr/>
        </p:nvSpPr>
        <p:spPr>
          <a:xfrm>
            <a:off x="3293935" y="2775788"/>
            <a:ext cx="2342408" cy="2256312"/>
          </a:xfrm>
          <a:prstGeom prst="upArrow">
            <a:avLst>
              <a:gd name="adj1" fmla="val 58365"/>
              <a:gd name="adj2" fmla="val 50000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9260" y="3438502"/>
            <a:ext cx="1451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browse the entire collection or just certain topics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9195" r="55316" b="5471"/>
          <a:stretch/>
        </p:blipFill>
        <p:spPr bwMode="auto">
          <a:xfrm>
            <a:off x="516943" y="201777"/>
            <a:ext cx="802205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p Arrow 8"/>
          <p:cNvSpPr/>
          <p:nvPr/>
        </p:nvSpPr>
        <p:spPr>
          <a:xfrm>
            <a:off x="5930254" y="653143"/>
            <a:ext cx="2342408" cy="2256312"/>
          </a:xfrm>
          <a:prstGeom prst="upArrow">
            <a:avLst>
              <a:gd name="adj1" fmla="val 58365"/>
              <a:gd name="adj2" fmla="val 50000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5579" y="1315857"/>
            <a:ext cx="1451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search titles in the</a:t>
            </a:r>
            <a:b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collection or in topics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9195" r="55316" b="5471"/>
          <a:stretch/>
        </p:blipFill>
        <p:spPr bwMode="auto">
          <a:xfrm>
            <a:off x="516943" y="201777"/>
            <a:ext cx="8022056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Up Arrow 16"/>
          <p:cNvSpPr/>
          <p:nvPr/>
        </p:nvSpPr>
        <p:spPr>
          <a:xfrm>
            <a:off x="6286516" y="3476430"/>
            <a:ext cx="2342408" cy="2256312"/>
          </a:xfrm>
          <a:prstGeom prst="upArrow">
            <a:avLst>
              <a:gd name="adj1" fmla="val 58365"/>
              <a:gd name="adj2" fmla="val 50000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1841" y="3901641"/>
            <a:ext cx="1451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“Read More” button you can find the text, mp3s, translations,</a:t>
            </a:r>
            <a:b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more.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7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3" y="264259"/>
            <a:ext cx="8634045" cy="15286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" y="4"/>
            <a:ext cx="4123967" cy="6857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854" y="264259"/>
            <a:ext cx="6106490" cy="12782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20894" t="34491" r="8929" b="25065"/>
          <a:stretch/>
        </p:blipFill>
        <p:spPr>
          <a:xfrm>
            <a:off x="3383622" y="2043779"/>
            <a:ext cx="4791839" cy="1157368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040" y="1255117"/>
            <a:ext cx="434340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/>
          <a:srcRect l="33227" t="31191" r="49122" b="22860"/>
          <a:stretch/>
        </p:blipFill>
        <p:spPr>
          <a:xfrm>
            <a:off x="3524581" y="3473280"/>
            <a:ext cx="878472" cy="13324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/>
          <a:srcRect l="1491" t="7052" r="20534" b="13768"/>
          <a:stretch/>
        </p:blipFill>
        <p:spPr>
          <a:xfrm>
            <a:off x="4231887" y="3585142"/>
            <a:ext cx="3095304" cy="9065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6442" y="3249275"/>
            <a:ext cx="973529" cy="127710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794339" y="4850180"/>
            <a:ext cx="466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</a:rPr>
              <a:t>Enjoy HUNDREDS of titles from ASCD, Corwin, ISTE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</a:rPr>
              <a:t>and Solution Tree, </a:t>
            </a:r>
            <a:r>
              <a:rPr lang="en-US" sz="2000" b="1" dirty="0" smtClean="0">
                <a:solidFill>
                  <a:srgbClr val="FF0000"/>
                </a:solidFill>
              </a:rPr>
              <a:t>ALL IN ONE PLACE.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4341" y="5649087"/>
            <a:ext cx="4893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</a:rPr>
              <a:t>Access is FREE using our </a:t>
            </a:r>
            <a:r>
              <a:rPr lang="en-US" sz="2000" b="1" dirty="0" smtClean="0">
                <a:solidFill>
                  <a:srgbClr val="FF0000"/>
                </a:solidFill>
              </a:rPr>
              <a:t>NEW LINK: slsweb.ocmboces.org/digitalLibrary/ebooks.php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9134" y="2766768"/>
            <a:ext cx="2324100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62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Regional Vision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PBL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 a team to attend one day </a:t>
            </a:r>
            <a:r>
              <a:rPr lang="en-US" smtClean="0"/>
              <a:t>of PBL </a:t>
            </a:r>
            <a:r>
              <a:rPr lang="en-US" dirty="0" smtClean="0"/>
              <a:t>planning and capacity building either June 9 or June 22</a:t>
            </a:r>
          </a:p>
          <a:p>
            <a:endParaRPr lang="en-US" dirty="0"/>
          </a:p>
          <a:p>
            <a:r>
              <a:rPr lang="en-US" dirty="0" smtClean="0"/>
              <a:t>This team  (minimum of 2- maximum of 8) is then eligible to register for the Summer Making Learning Happen@PBLNY16 for 50% discounted price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Learning Happen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librarian(s) &amp; classroom teacher(s) collaboration</a:t>
            </a:r>
          </a:p>
          <a:p>
            <a:pPr lvl="1"/>
            <a:r>
              <a:rPr lang="en-US" dirty="0" smtClean="0"/>
              <a:t>Agree to do one deeper learning project, or</a:t>
            </a:r>
          </a:p>
          <a:p>
            <a:pPr lvl="1"/>
            <a:r>
              <a:rPr lang="en-US" dirty="0" smtClean="0"/>
              <a:t>Agree to try one makerspace experiment</a:t>
            </a:r>
          </a:p>
          <a:p>
            <a:pPr lvl="1"/>
            <a:r>
              <a:rPr lang="en-US" dirty="0" smtClean="0"/>
              <a:t>Participate in several gatherings during the course of the year</a:t>
            </a:r>
          </a:p>
          <a:p>
            <a:pPr lvl="1"/>
            <a:r>
              <a:rPr lang="en-US" dirty="0" smtClean="0"/>
              <a:t>Share experience with others</a:t>
            </a:r>
          </a:p>
          <a:p>
            <a:r>
              <a:rPr lang="en-US" dirty="0" smtClean="0"/>
              <a:t>PBLNY “scholarship” for partners/teams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2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Agenda Biggies:</a:t>
            </a:r>
          </a:p>
          <a:p>
            <a:pPr lvl="1"/>
            <a:r>
              <a:rPr lang="en-US" sz="3200" dirty="0" smtClean="0"/>
              <a:t>Updates</a:t>
            </a:r>
          </a:p>
          <a:p>
            <a:pPr lvl="1"/>
            <a:r>
              <a:rPr lang="en-US" sz="3200" dirty="0" smtClean="0"/>
              <a:t>Planning for 2016-2017</a:t>
            </a:r>
          </a:p>
          <a:p>
            <a:pPr lvl="1"/>
            <a:r>
              <a:rPr lang="en-US" sz="3200" dirty="0" smtClean="0"/>
              <a:t>Effective ELA Interventions &amp; Actions</a:t>
            </a:r>
          </a:p>
        </p:txBody>
      </p:sp>
    </p:spTree>
    <p:extLst>
      <p:ext uri="{BB962C8B-B14F-4D97-AF65-F5344CB8AC3E}">
        <p14:creationId xmlns:p14="http://schemas.microsoft.com/office/powerpoint/2010/main" val="422845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PBL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hlinkClick r:id="rId2"/>
              </a:rPr>
              <a:t>PBL101</a:t>
            </a:r>
            <a:r>
              <a:rPr lang="en-US" dirty="0" smtClean="0"/>
              <a:t> July 25-28</a:t>
            </a:r>
          </a:p>
          <a:p>
            <a:r>
              <a:rPr lang="en-US" dirty="0" smtClean="0"/>
              <a:t> PBL 400 level for administrative teams- </a:t>
            </a:r>
            <a:r>
              <a:rPr lang="en-US" dirty="0" smtClean="0">
                <a:hlinkClick r:id="rId3"/>
              </a:rPr>
              <a:t>July 19 </a:t>
            </a:r>
            <a:r>
              <a:rPr lang="en-US" dirty="0" smtClean="0"/>
              <a:t>and  </a:t>
            </a:r>
            <a:r>
              <a:rPr lang="en-US" dirty="0" smtClean="0">
                <a:hlinkClick r:id="rId4"/>
              </a:rPr>
              <a:t>July 20</a:t>
            </a:r>
            <a:endParaRPr lang="en-US" dirty="0" smtClean="0"/>
          </a:p>
          <a:p>
            <a:r>
              <a:rPr lang="en-US" dirty="0" smtClean="0"/>
              <a:t>PrBL –</a:t>
            </a:r>
            <a:r>
              <a:rPr lang="en-US" dirty="0" smtClean="0">
                <a:hlinkClick r:id="rId5"/>
              </a:rPr>
              <a:t>Problem Based for Math and Science </a:t>
            </a:r>
            <a:r>
              <a:rPr lang="en-US" dirty="0" smtClean="0"/>
              <a:t>  -July 29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Registration Open!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83058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Making Learning Happen @ PBLNY 16 </a:t>
            </a:r>
            <a:r>
              <a:rPr lang="en-US" dirty="0" smtClean="0"/>
              <a:t>in collaboration with BIE</a:t>
            </a:r>
          </a:p>
          <a:p>
            <a:r>
              <a:rPr lang="en-US" dirty="0" smtClean="0"/>
              <a:t>OnCenter, Syracuse</a:t>
            </a:r>
          </a:p>
          <a:p>
            <a:r>
              <a:rPr lang="en-US" dirty="0" smtClean="0"/>
              <a:t>August 2-5, 2016 </a:t>
            </a:r>
          </a:p>
          <a:p>
            <a:r>
              <a:rPr lang="en-US" dirty="0" smtClean="0"/>
              <a:t>Select strand: PBL 101 (BIE), Leadership (BIE), or Open Sessions.</a:t>
            </a:r>
          </a:p>
          <a:p>
            <a:r>
              <a:rPr lang="en-US" dirty="0" smtClean="0"/>
              <a:t>Two keynotes daily!</a:t>
            </a:r>
          </a:p>
          <a:p>
            <a:r>
              <a:rPr lang="en-US" dirty="0" smtClean="0"/>
              <a:t>Vendor exhibits</a:t>
            </a:r>
          </a:p>
          <a:p>
            <a:r>
              <a:rPr lang="en-US" dirty="0" smtClean="0"/>
              <a:t>OCM BOCES component price is $525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791200"/>
            <a:ext cx="7505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49294" cy="39624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Opening September </a:t>
            </a:r>
            <a:r>
              <a:rPr lang="en-US" dirty="0">
                <a:latin typeface="Arial" panose="020B0604020202020204" pitchFamily="34" charset="0"/>
              </a:rPr>
              <a:t>2016</a:t>
            </a:r>
          </a:p>
          <a:p>
            <a:r>
              <a:rPr lang="en-US" dirty="0">
                <a:latin typeface="Arial" panose="020B0604020202020204" pitchFamily="34" charset="0"/>
              </a:rPr>
              <a:t>Beginning with grades 9 &amp; </a:t>
            </a:r>
            <a:r>
              <a:rPr lang="en-US" dirty="0" smtClean="0">
                <a:latin typeface="Arial" panose="020B0604020202020204" pitchFamily="34" charset="0"/>
              </a:rPr>
              <a:t>10 with 50 learners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Adding grades 11 &amp; 12 in subsequent </a:t>
            </a:r>
            <a:r>
              <a:rPr lang="en-US" dirty="0" smtClean="0">
                <a:latin typeface="Arial" panose="020B0604020202020204" pitchFamily="34" charset="0"/>
              </a:rPr>
              <a:t>years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Full enrollment of 100 learners</a:t>
            </a:r>
          </a:p>
          <a:p>
            <a:r>
              <a:rPr lang="en-US" dirty="0" smtClean="0">
                <a:latin typeface="Arial" panose="020B0604020202020204" pitchFamily="34" charset="0"/>
              </a:rPr>
              <a:t>Districts: Cincinnatus, Cortland, DeRuyter, Homer, Marathon, McGraw, Tully (and potentially more)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New Tech Comes to Cortland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931724"/>
            <a:ext cx="9144000" cy="92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914400"/>
            <a:ext cx="914400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77653"/>
            <a:ext cx="1447799" cy="3753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400" dirty="0" smtClean="0"/>
              <a:t>Seven Valleys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527785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prstClr val="white"/>
                </a:solidFill>
              </a:rPr>
              <a:t>240 Port Watson St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33801" y="3677653"/>
            <a:ext cx="1447799" cy="3753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prstClr val="black"/>
                </a:solidFill>
              </a:rPr>
              <a:t>Cortland Alternative School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57400" y="3677653"/>
            <a:ext cx="1447799" cy="3753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prstClr val="black"/>
                </a:solidFill>
              </a:rPr>
              <a:t>Fadden &amp; </a:t>
            </a:r>
            <a:r>
              <a:rPr lang="en-US" sz="1400" dirty="0" smtClean="0">
                <a:solidFill>
                  <a:prstClr val="black"/>
                </a:solidFill>
              </a:rPr>
              <a:t>Associates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Physical Therapy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44000" cy="92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64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Department Updates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pic>
        <p:nvPicPr>
          <p:cNvPr id="1026" name="Picture 2" descr="C:\Users\lradicel\AppData\Local\Microsoft\Windows\Temporary Internet Files\Content.IE5\C2BX8Q58\reminder_8[1]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580265" cy="28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8457" y="2971800"/>
            <a:ext cx="59653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Summer Enrollment decisions will be made June 10.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36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Summer Regional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Standards Based Planning- Instruction for All </a:t>
            </a:r>
            <a:r>
              <a:rPr lang="en-US" dirty="0">
                <a:hlinkClick r:id="rId2"/>
              </a:rPr>
              <a:t>July 11-15</a:t>
            </a:r>
            <a:endParaRPr lang="en-US" dirty="0"/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Responsive </a:t>
            </a:r>
            <a:r>
              <a:rPr lang="en-US" dirty="0">
                <a:solidFill>
                  <a:prstClr val="black"/>
                </a:solidFill>
              </a:rPr>
              <a:t>Classroom will also be offered during the summer-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August 23-26</a:t>
            </a:r>
            <a:r>
              <a:rPr lang="en-US" dirty="0">
                <a:solidFill>
                  <a:prstClr val="black"/>
                </a:solidFill>
              </a:rPr>
              <a:t> in Cortland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Advanced Responsive Classroom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Engaging Academics </a:t>
            </a:r>
            <a:r>
              <a:rPr lang="en-US" dirty="0">
                <a:solidFill>
                  <a:prstClr val="black"/>
                </a:solidFill>
                <a:hlinkClick r:id="rId4"/>
              </a:rPr>
              <a:t>August 16 and 17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Effective Management </a:t>
            </a:r>
            <a:r>
              <a:rPr lang="en-US" dirty="0">
                <a:solidFill>
                  <a:prstClr val="black"/>
                </a:solidFill>
                <a:hlinkClick r:id="rId5"/>
              </a:rPr>
              <a:t>August 18 and 19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331" y="1364776"/>
            <a:ext cx="79634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atalog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summer PD is available here: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webapps.cnyric.org/itdpdevents.cfm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a new curriculum available exclusively for SPHERO. Information can be found here: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www.cnyric.org/teacherpage.cfm?teacher=1324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Centers</a:t>
            </a:r>
            <a:endParaRPr lang="en-US" dirty="0"/>
          </a:p>
        </p:txBody>
      </p:sp>
      <p:pic>
        <p:nvPicPr>
          <p:cNvPr id="4" name="Picture 3" descr="Summer2016PovertySimulation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1" t="14774" r="27662" b="2057"/>
          <a:stretch/>
        </p:blipFill>
        <p:spPr>
          <a:xfrm>
            <a:off x="2244435" y="1347850"/>
            <a:ext cx="4572001" cy="50292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418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cher Leadership Conference: Teachers’ Leadership Beyond Their Districts | School of Education | Syracuse University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1728" r="20130" b="8254"/>
          <a:stretch/>
        </p:blipFill>
        <p:spPr>
          <a:xfrm>
            <a:off x="1282529" y="831273"/>
            <a:ext cx="6926441" cy="5029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4865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and News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4102" y="3413051"/>
            <a:ext cx="4614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2016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65131" y="1796889"/>
            <a:ext cx="616689" cy="54226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62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CNY NYS ASCD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Next year’s topics and dates TBD.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924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K-12 Counseling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Items being prepared for districts:</a:t>
            </a:r>
          </a:p>
          <a:p>
            <a:r>
              <a:rPr lang="en-US" dirty="0" smtClean="0"/>
              <a:t>Maps and timelines</a:t>
            </a:r>
          </a:p>
          <a:p>
            <a:r>
              <a:rPr lang="en-US" dirty="0" smtClean="0"/>
              <a:t>Plans (11x17, of course)</a:t>
            </a:r>
          </a:p>
          <a:p>
            <a:r>
              <a:rPr lang="en-US" dirty="0" smtClean="0"/>
              <a:t>Sample meeting agenda</a:t>
            </a:r>
          </a:p>
          <a:p>
            <a:r>
              <a:rPr lang="en-US" dirty="0" smtClean="0"/>
              <a:t>Checklists, examples statements,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6732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Future Meeting Planning</a:t>
            </a:r>
          </a:p>
        </p:txBody>
      </p:sp>
    </p:spTree>
    <p:extLst>
      <p:ext uri="{BB962C8B-B14F-4D97-AF65-F5344CB8AC3E}">
        <p14:creationId xmlns:p14="http://schemas.microsoft.com/office/powerpoint/2010/main" val="37228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3</a:t>
            </a:r>
            <a:r>
              <a:rPr lang="en-US" baseline="30000" dirty="0" smtClean="0"/>
              <a:t>rd</a:t>
            </a:r>
            <a:r>
              <a:rPr lang="en-US" dirty="0" smtClean="0"/>
              <a:t> Thursday</a:t>
            </a:r>
          </a:p>
          <a:p>
            <a:r>
              <a:rPr lang="en-US" dirty="0" smtClean="0"/>
              <a:t>All AM? Test time is avoided in this schedule</a:t>
            </a:r>
          </a:p>
          <a:p>
            <a:r>
              <a:rPr lang="en-US" dirty="0" smtClean="0"/>
              <a:t>Shared doc for notes and minutes</a:t>
            </a:r>
          </a:p>
          <a:p>
            <a:r>
              <a:rPr lang="en-US" dirty="0" smtClean="0">
                <a:hlinkClick r:id="rId2"/>
              </a:rPr>
              <a:t>Identify topics </a:t>
            </a:r>
            <a:r>
              <a:rPr lang="en-US" dirty="0" smtClean="0"/>
              <a:t>in advance for the year</a:t>
            </a:r>
          </a:p>
          <a:p>
            <a:r>
              <a:rPr lang="en-US" dirty="0" smtClean="0"/>
              <a:t>Book to read?</a:t>
            </a:r>
          </a:p>
          <a:p>
            <a:r>
              <a:rPr lang="en-US" dirty="0" smtClean="0"/>
              <a:t>Other ideas?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2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District Sharing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9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0915"/>
            <a:ext cx="8516679" cy="4709885"/>
          </a:xfrm>
        </p:spPr>
        <p:txBody>
          <a:bodyPr>
            <a:normAutofit/>
          </a:bodyPr>
          <a:lstStyle/>
          <a:p>
            <a:r>
              <a:rPr lang="en-US" dirty="0" smtClean="0"/>
              <a:t>September: </a:t>
            </a:r>
          </a:p>
          <a:p>
            <a:r>
              <a:rPr lang="en-US" dirty="0" smtClean="0"/>
              <a:t>October:</a:t>
            </a:r>
          </a:p>
          <a:p>
            <a:r>
              <a:rPr lang="en-US" dirty="0" smtClean="0"/>
              <a:t>November: </a:t>
            </a:r>
          </a:p>
          <a:p>
            <a:r>
              <a:rPr lang="en-US" dirty="0" smtClean="0"/>
              <a:t>December:</a:t>
            </a:r>
          </a:p>
          <a:p>
            <a:r>
              <a:rPr lang="en-US" dirty="0" smtClean="0"/>
              <a:t>January:</a:t>
            </a:r>
          </a:p>
          <a:p>
            <a:r>
              <a:rPr lang="en-US" dirty="0" smtClean="0"/>
              <a:t>February: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Please update the regional chart:</a:t>
            </a:r>
          </a:p>
          <a:p>
            <a:r>
              <a:rPr lang="en-US" dirty="0" smtClean="0"/>
              <a:t>Module choice</a:t>
            </a:r>
          </a:p>
          <a:p>
            <a:r>
              <a:rPr lang="en-US" dirty="0" smtClean="0"/>
              <a:t>Commercial program implementation</a:t>
            </a:r>
          </a:p>
          <a:p>
            <a:r>
              <a:rPr lang="en-US" dirty="0" smtClean="0"/>
              <a:t>Test choices</a:t>
            </a:r>
            <a:endParaRPr lang="en-US" dirty="0"/>
          </a:p>
          <a:p>
            <a:r>
              <a:rPr lang="en-US" dirty="0">
                <a:hlinkClick r:id="rId2"/>
              </a:rPr>
              <a:t>https://docs.google.com/spreadsheets/d/1HVCC4MaFiMr_aGRsO4iQhQ8_-</a:t>
            </a:r>
            <a:r>
              <a:rPr lang="en-US" dirty="0" smtClean="0">
                <a:hlinkClick r:id="rId2"/>
              </a:rPr>
              <a:t>UxDusiYUI6PB2SL_28/edit#gid=0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Math Leadership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June 8, 1p – 3p</a:t>
            </a:r>
            <a:endParaRPr lang="en-US" dirty="0"/>
          </a:p>
          <a:p>
            <a:r>
              <a:rPr lang="en-US" dirty="0" smtClean="0"/>
              <a:t>Updates</a:t>
            </a:r>
          </a:p>
          <a:p>
            <a:r>
              <a:rPr lang="en-US" dirty="0" smtClean="0"/>
              <a:t>Focus </a:t>
            </a:r>
            <a:r>
              <a:rPr lang="en-US" dirty="0"/>
              <a:t>for the </a:t>
            </a:r>
            <a:r>
              <a:rPr lang="en-US" dirty="0" smtClean="0"/>
              <a:t>next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RTI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</a:t>
            </a:r>
            <a:r>
              <a:rPr lang="en-US" dirty="0"/>
              <a:t>s</a:t>
            </a:r>
            <a:r>
              <a:rPr lang="en-US" dirty="0" smtClean="0"/>
              <a:t>eats available*</a:t>
            </a:r>
          </a:p>
          <a:p>
            <a:r>
              <a:rPr lang="en-US" dirty="0"/>
              <a:t>Response to Intervention at Work Institute will be in Syracuse June 28-30, 2016.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Solution Tree event will showcase application of PLC! </a:t>
            </a:r>
            <a:endParaRPr lang="en-US" dirty="0" smtClean="0"/>
          </a:p>
          <a:p>
            <a:r>
              <a:rPr lang="en-US" dirty="0" smtClean="0"/>
              <a:t>OCM </a:t>
            </a:r>
            <a:r>
              <a:rPr lang="en-US" dirty="0"/>
              <a:t>BOCES has </a:t>
            </a:r>
            <a:r>
              <a:rPr lang="en-US" u="sng" dirty="0">
                <a:hlinkClick r:id="rId2"/>
              </a:rPr>
              <a:t>limited discounted seats available for this event</a:t>
            </a:r>
            <a:r>
              <a:rPr lang="en-US" dirty="0"/>
              <a:t>.  ($489)</a:t>
            </a:r>
          </a:p>
          <a:p>
            <a:r>
              <a:rPr lang="en-US" b="1" i="1" u="sng" dirty="0" smtClean="0">
                <a:solidFill>
                  <a:srgbClr val="FF0000"/>
                </a:solidFill>
              </a:rPr>
              <a:t>TOMORROW is </a:t>
            </a:r>
            <a:r>
              <a:rPr lang="en-US" b="1" i="1" u="sng" dirty="0" smtClean="0">
                <a:solidFill>
                  <a:srgbClr val="FF0000"/>
                </a:solidFill>
              </a:rPr>
              <a:t>the deadline!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Math Advisory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Purpose </a:t>
            </a:r>
            <a:r>
              <a:rPr lang="en-US" dirty="0"/>
              <a:t>is to form a cadre of math leaders in the OCM BOCES region to  advise/lead math professional development opportunities</a:t>
            </a:r>
          </a:p>
          <a:p>
            <a:r>
              <a:rPr lang="en-US" dirty="0" smtClean="0"/>
              <a:t>At </a:t>
            </a:r>
            <a:r>
              <a:rPr lang="en-US" dirty="0"/>
              <a:t>June 8 Math Leadership meeting applications available (minimum of 4)</a:t>
            </a:r>
          </a:p>
          <a:p>
            <a:r>
              <a:rPr lang="en-US" dirty="0" smtClean="0"/>
              <a:t>National </a:t>
            </a:r>
            <a:r>
              <a:rPr lang="en-US" dirty="0"/>
              <a:t>Council of Teachers of </a:t>
            </a:r>
            <a:r>
              <a:rPr lang="en-US" dirty="0" smtClean="0"/>
              <a:t>Mathematics:  Oct 31-Nov 2 in Philadelphia</a:t>
            </a:r>
          </a:p>
          <a:p>
            <a:r>
              <a:rPr lang="en-US" dirty="0" smtClean="0"/>
              <a:t>OCM BOCES pay registration and provide transportation (carpool)</a:t>
            </a:r>
          </a:p>
          <a:p>
            <a:r>
              <a:rPr lang="en-US" dirty="0" smtClean="0"/>
              <a:t>District/individual responsible for lodging and meals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Summer Curriculum Work</a:t>
            </a:r>
          </a:p>
          <a:p>
            <a:r>
              <a:rPr lang="en-US" dirty="0" smtClean="0"/>
              <a:t>Summer session for </a:t>
            </a:r>
            <a:r>
              <a:rPr lang="en-US" dirty="0" smtClean="0">
                <a:hlinkClick r:id="rId2"/>
              </a:rPr>
              <a:t>K-4</a:t>
            </a:r>
            <a:r>
              <a:rPr lang="en-US" dirty="0" smtClean="0"/>
              <a:t>.  July 18 - 21</a:t>
            </a:r>
            <a:endParaRPr lang="en-US" dirty="0"/>
          </a:p>
          <a:p>
            <a:r>
              <a:rPr lang="en-US" dirty="0" smtClean="0"/>
              <a:t>Summer session for </a:t>
            </a:r>
            <a:r>
              <a:rPr lang="en-US" dirty="0" smtClean="0">
                <a:hlinkClick r:id="rId3"/>
              </a:rPr>
              <a:t>9-12</a:t>
            </a:r>
            <a:r>
              <a:rPr lang="en-US" dirty="0" smtClean="0"/>
              <a:t>.  July 18 - 21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NYSSLS Update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Hopefully BoR receives the standards by the end of June</a:t>
            </a:r>
          </a:p>
          <a:p>
            <a:r>
              <a:rPr lang="en-US" dirty="0" smtClean="0"/>
              <a:t>Possible adoption by BoR early fall </a:t>
            </a:r>
          </a:p>
          <a:p>
            <a:r>
              <a:rPr lang="en-US" dirty="0" smtClean="0"/>
              <a:t>Standards should look very much like the drafts</a:t>
            </a:r>
          </a:p>
          <a:p>
            <a:r>
              <a:rPr lang="en-US" dirty="0" smtClean="0"/>
              <a:t>Implementation of NYSSLS likely to be over several years.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7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Center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Successful year with Science Leadership</a:t>
            </a:r>
          </a:p>
          <a:p>
            <a:pPr lvl="1"/>
            <a:r>
              <a:rPr lang="en-US" dirty="0"/>
              <a:t>Potential for district and/or regional survey coupled with a needs assessment</a:t>
            </a:r>
          </a:p>
          <a:p>
            <a:r>
              <a:rPr lang="en-US" dirty="0" smtClean="0"/>
              <a:t>100Kin10 Grant with Smithsonian</a:t>
            </a:r>
          </a:p>
          <a:p>
            <a:pPr lvl="1"/>
            <a:r>
              <a:rPr lang="en-US" dirty="0" smtClean="0"/>
              <a:t>50 K-2 teachers focused on teaching engineering</a:t>
            </a:r>
          </a:p>
          <a:p>
            <a:r>
              <a:rPr lang="en-US" dirty="0" smtClean="0"/>
              <a:t>Pilot Study is near completion (currently conducting interviews with teachers)</a:t>
            </a:r>
          </a:p>
          <a:p>
            <a:r>
              <a:rPr lang="en-US" dirty="0" smtClean="0"/>
              <a:t>Intend to transition from existing kits beginning in 2017-2018 school year</a:t>
            </a:r>
          </a:p>
          <a:p>
            <a:r>
              <a:rPr lang="en-US" dirty="0" smtClean="0"/>
              <a:t>Support for existing kits will continue until replaced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9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t="7858" r="1776" b="2241"/>
          <a:stretch/>
        </p:blipFill>
        <p:spPr>
          <a:xfrm>
            <a:off x="0" y="353291"/>
            <a:ext cx="9107238" cy="61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77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Effective Interventions</a:t>
            </a:r>
          </a:p>
          <a:p>
            <a:r>
              <a:rPr lang="en-US" dirty="0" smtClean="0"/>
              <a:t>Allington</a:t>
            </a:r>
          </a:p>
          <a:p>
            <a:r>
              <a:rPr lang="en-US" sz="3200" dirty="0" smtClean="0"/>
              <a:t>Shanahan</a:t>
            </a:r>
          </a:p>
          <a:p>
            <a:r>
              <a:rPr lang="en-US" dirty="0" smtClean="0"/>
              <a:t>Activity: Current </a:t>
            </a:r>
            <a:r>
              <a:rPr lang="en-US" dirty="0"/>
              <a:t>State/Desired State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66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3-8 </a:t>
            </a:r>
            <a:r>
              <a:rPr lang="en-US" dirty="0" smtClean="0"/>
              <a:t>Changes Debrief</a:t>
            </a:r>
            <a:endParaRPr lang="en-US" dirty="0"/>
          </a:p>
          <a:p>
            <a:r>
              <a:rPr lang="en-US" dirty="0" smtClean="0"/>
              <a:t>Suggested on-line implementation timetable: Is anyone thinking about this yet?</a:t>
            </a:r>
          </a:p>
        </p:txBody>
      </p:sp>
    </p:spTree>
    <p:extLst>
      <p:ext uri="{BB962C8B-B14F-4D97-AF65-F5344CB8AC3E}">
        <p14:creationId xmlns:p14="http://schemas.microsoft.com/office/powerpoint/2010/main" val="4058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7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Standards Based </a:t>
            </a:r>
            <a:r>
              <a:rPr lang="en-US" dirty="0" smtClean="0"/>
              <a:t>Planning: </a:t>
            </a:r>
            <a:r>
              <a:rPr lang="en-US" i="1" dirty="0" smtClean="0"/>
              <a:t>Instruction </a:t>
            </a:r>
            <a:r>
              <a:rPr lang="en-US" i="1" dirty="0"/>
              <a:t>for </a:t>
            </a:r>
            <a:r>
              <a:rPr lang="en-US" i="1" dirty="0" smtClean="0"/>
              <a:t>All</a:t>
            </a:r>
          </a:p>
          <a:p>
            <a:r>
              <a:rPr lang="en-US" dirty="0" smtClean="0"/>
              <a:t>Summer session  </a:t>
            </a:r>
            <a:r>
              <a:rPr lang="en-US" dirty="0">
                <a:hlinkClick r:id="rId2"/>
              </a:rPr>
              <a:t>July 11-15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03365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Field Testing</a:t>
            </a:r>
          </a:p>
          <a:p>
            <a:r>
              <a:rPr lang="en-US" dirty="0" smtClean="0"/>
              <a:t>Set-up took some time</a:t>
            </a:r>
          </a:p>
          <a:p>
            <a:r>
              <a:rPr lang="en-US" dirty="0" smtClean="0"/>
              <a:t>Some things did pop up, such as screen orientation, division key, etc.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Evaluator Training in 16-17</a:t>
            </a:r>
            <a:endParaRPr lang="en-US" i="1" dirty="0" smtClean="0"/>
          </a:p>
          <a:p>
            <a:r>
              <a:rPr lang="en-US" dirty="0" smtClean="0"/>
              <a:t>It looks like we’ll run what we did last year:</a:t>
            </a:r>
          </a:p>
          <a:p>
            <a:pPr lvl="1"/>
            <a:r>
              <a:rPr lang="en-US" dirty="0" smtClean="0"/>
              <a:t>Year One Lead Evaluator</a:t>
            </a:r>
          </a:p>
          <a:p>
            <a:pPr lvl="1"/>
            <a:r>
              <a:rPr lang="en-US" dirty="0" smtClean="0"/>
              <a:t>Ongoing Lead Evaluator Training (3x4) or (3x</a:t>
            </a:r>
            <a:r>
              <a:rPr lang="en-US" u="sng" dirty="0" smtClean="0"/>
              <a:t>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Ongoing Principal Evaluator Training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4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6732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September 15, 2016</a:t>
            </a:r>
          </a:p>
          <a:p>
            <a:r>
              <a:rPr lang="en-US" dirty="0" smtClean="0"/>
              <a:t>Seneca Large Conference Room</a:t>
            </a:r>
          </a:p>
          <a:p>
            <a:r>
              <a:rPr lang="en-US" dirty="0" smtClean="0"/>
              <a:t>Main Campus</a:t>
            </a:r>
          </a:p>
        </p:txBody>
      </p:sp>
    </p:spTree>
    <p:extLst>
      <p:ext uri="{BB962C8B-B14F-4D97-AF65-F5344CB8AC3E}">
        <p14:creationId xmlns:p14="http://schemas.microsoft.com/office/powerpoint/2010/main" val="368719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03365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On-line 3-8 Assessment</a:t>
            </a:r>
          </a:p>
          <a:p>
            <a:r>
              <a:rPr lang="en-US" dirty="0" smtClean="0"/>
              <a:t>On-line testing means on-line scoring</a:t>
            </a:r>
          </a:p>
          <a:p>
            <a:r>
              <a:rPr lang="en-US" i="1" dirty="0" smtClean="0"/>
              <a:t>Scorepoint</a:t>
            </a:r>
            <a:r>
              <a:rPr lang="en-US" dirty="0" smtClean="0"/>
              <a:t> is the platform</a:t>
            </a:r>
          </a:p>
          <a:p>
            <a:r>
              <a:rPr lang="en-US" i="1" dirty="0"/>
              <a:t>Scorepoint</a:t>
            </a:r>
            <a:r>
              <a:rPr lang="en-US" dirty="0"/>
              <a:t> </a:t>
            </a:r>
            <a:r>
              <a:rPr lang="en-US" dirty="0" smtClean="0"/>
              <a:t>can be </a:t>
            </a:r>
            <a:r>
              <a:rPr lang="en-US" dirty="0"/>
              <a:t>used </a:t>
            </a:r>
            <a:r>
              <a:rPr lang="en-US" dirty="0" smtClean="0"/>
              <a:t>with </a:t>
            </a:r>
            <a:r>
              <a:rPr lang="en-US" dirty="0"/>
              <a:t>OSC (Optical Solutions Corp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 ready for fall selection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2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03365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CTLE</a:t>
            </a:r>
          </a:p>
          <a:p>
            <a:r>
              <a:rPr lang="en-US" dirty="0" smtClean="0"/>
              <a:t>Questions remain</a:t>
            </a:r>
          </a:p>
          <a:p>
            <a:r>
              <a:rPr lang="en-US" dirty="0" smtClean="0"/>
              <a:t>Still some contention</a:t>
            </a:r>
          </a:p>
          <a:p>
            <a:r>
              <a:rPr lang="en-US" dirty="0" smtClean="0"/>
              <a:t>Guidance expected soon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APPR</a:t>
            </a:r>
          </a:p>
          <a:p>
            <a:r>
              <a:rPr lang="en-US" dirty="0" smtClean="0"/>
              <a:t>Any transition questions?</a:t>
            </a:r>
          </a:p>
          <a:p>
            <a:r>
              <a:rPr lang="en-US" dirty="0" smtClean="0"/>
              <a:t>D questions?</a:t>
            </a:r>
          </a:p>
          <a:p>
            <a:r>
              <a:rPr lang="en-US" dirty="0" smtClean="0"/>
              <a:t>A new plan? E???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3" y="264259"/>
            <a:ext cx="8634045" cy="15286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" y="4"/>
            <a:ext cx="4123967" cy="6857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854" y="264259"/>
            <a:ext cx="6106490" cy="12782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20894" t="34491" r="8929" b="25065"/>
          <a:stretch/>
        </p:blipFill>
        <p:spPr>
          <a:xfrm>
            <a:off x="3383622" y="2043779"/>
            <a:ext cx="4791839" cy="1157368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040" y="1255117"/>
            <a:ext cx="434340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/>
          <a:srcRect l="33227" t="31191" r="49122" b="22860"/>
          <a:stretch/>
        </p:blipFill>
        <p:spPr>
          <a:xfrm>
            <a:off x="3524581" y="3473280"/>
            <a:ext cx="878472" cy="13324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/>
          <a:srcRect l="1491" t="7052" r="20534" b="13768"/>
          <a:stretch/>
        </p:blipFill>
        <p:spPr>
          <a:xfrm>
            <a:off x="4231887" y="3585142"/>
            <a:ext cx="3095304" cy="9065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6442" y="3249275"/>
            <a:ext cx="973529" cy="127710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794339" y="4850180"/>
            <a:ext cx="466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</a:rPr>
              <a:t>Enjoy HUNDREDS of titles from ASCD, Corwin, ISTE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</a:rPr>
              <a:t>and Solution Tree, </a:t>
            </a:r>
            <a:r>
              <a:rPr lang="en-US" sz="2000" b="1" dirty="0" smtClean="0">
                <a:solidFill>
                  <a:srgbClr val="FF0000"/>
                </a:solidFill>
              </a:rPr>
              <a:t>ALL IN ONE PLACE.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4341" y="5649087"/>
            <a:ext cx="4893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</a:rPr>
              <a:t>Access is FREE using our </a:t>
            </a:r>
            <a:r>
              <a:rPr lang="en-US" sz="2000" b="1" dirty="0" smtClean="0">
                <a:solidFill>
                  <a:srgbClr val="FF0000"/>
                </a:solidFill>
              </a:rPr>
              <a:t>NEW LINK: slsweb.ocmboces.org/digitalLibrary/ebooks.php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9134" y="2766768"/>
            <a:ext cx="2324100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1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5947</TotalTime>
  <Words>1007</Words>
  <Application>Microsoft Office PowerPoint</Application>
  <PresentationFormat>On-screen Show (4:3)</PresentationFormat>
  <Paragraphs>192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IS_template</vt:lpstr>
      <vt:lpstr>1_IS_template</vt:lpstr>
      <vt:lpstr>Office Theme</vt:lpstr>
      <vt:lpstr>1_Office Theme</vt:lpstr>
      <vt:lpstr>BCIC Meeting</vt:lpstr>
      <vt:lpstr>Welcome</vt:lpstr>
      <vt:lpstr>Update and News</vt:lpstr>
      <vt:lpstr>RTI at Work</vt:lpstr>
      <vt:lpstr>SED Updates</vt:lpstr>
      <vt:lpstr>SED Updates</vt:lpstr>
      <vt:lpstr>SED Updates</vt:lpstr>
      <vt:lpstr>SED Updates</vt:lpstr>
      <vt:lpstr>PowerPoint Presentation</vt:lpstr>
      <vt:lpstr>ASCD Titles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Regional Vision</vt:lpstr>
      <vt:lpstr>PBL Opportunity</vt:lpstr>
      <vt:lpstr>Making Learning Happen Project</vt:lpstr>
      <vt:lpstr>Summer PBL</vt:lpstr>
      <vt:lpstr>Registration Open! </vt:lpstr>
      <vt:lpstr>New Tech Comes to Cortland</vt:lpstr>
      <vt:lpstr>Seven Valleys</vt:lpstr>
      <vt:lpstr>Department Updates</vt:lpstr>
      <vt:lpstr>Reminder</vt:lpstr>
      <vt:lpstr>Additional Summer Regional Sessions</vt:lpstr>
      <vt:lpstr>ITD</vt:lpstr>
      <vt:lpstr>Teacher Centers</vt:lpstr>
      <vt:lpstr>PowerPoint Presentation</vt:lpstr>
      <vt:lpstr>Higher Education</vt:lpstr>
      <vt:lpstr>CNY NYS ASCD</vt:lpstr>
      <vt:lpstr>K-12 Counseling Plans</vt:lpstr>
      <vt:lpstr>BCIC Meeting</vt:lpstr>
      <vt:lpstr>Next Year</vt:lpstr>
      <vt:lpstr>District Sharing</vt:lpstr>
      <vt:lpstr>Sharing Schedule</vt:lpstr>
      <vt:lpstr>Standards</vt:lpstr>
      <vt:lpstr>Regional Chart</vt:lpstr>
      <vt:lpstr>Math</vt:lpstr>
      <vt:lpstr>Math</vt:lpstr>
      <vt:lpstr>Social Studies</vt:lpstr>
      <vt:lpstr>NYSSLS Update</vt:lpstr>
      <vt:lpstr>Science Center Updates</vt:lpstr>
      <vt:lpstr>PowerPoint Presentation</vt:lpstr>
      <vt:lpstr>Literacy</vt:lpstr>
      <vt:lpstr>Data</vt:lpstr>
      <vt:lpstr>Assessment</vt:lpstr>
      <vt:lpstr>Professional Practice</vt:lpstr>
      <vt:lpstr>Planning</vt:lpstr>
      <vt:lpstr>APPR</vt:lpstr>
      <vt:lpstr>Culture</vt:lpstr>
      <vt:lpstr>BCIC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ocm boces</cp:lastModifiedBy>
  <cp:revision>702</cp:revision>
  <cp:lastPrinted>2016-05-31T18:01:30Z</cp:lastPrinted>
  <dcterms:created xsi:type="dcterms:W3CDTF">2012-08-15T11:27:34Z</dcterms:created>
  <dcterms:modified xsi:type="dcterms:W3CDTF">2016-06-01T14:26:55Z</dcterms:modified>
</cp:coreProperties>
</file>