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96" r:id="rId4"/>
    <p:sldMasterId id="2147483709" r:id="rId5"/>
  </p:sldMasterIdLst>
  <p:notesMasterIdLst>
    <p:notesMasterId r:id="rId80"/>
  </p:notesMasterIdLst>
  <p:handoutMasterIdLst>
    <p:handoutMasterId r:id="rId81"/>
  </p:handoutMasterIdLst>
  <p:sldIdLst>
    <p:sldId id="256" r:id="rId6"/>
    <p:sldId id="257" r:id="rId7"/>
    <p:sldId id="1124" r:id="rId8"/>
    <p:sldId id="1254" r:id="rId9"/>
    <p:sldId id="1290" r:id="rId10"/>
    <p:sldId id="1288" r:id="rId11"/>
    <p:sldId id="1289" r:id="rId12"/>
    <p:sldId id="1255" r:id="rId13"/>
    <p:sldId id="1256" r:id="rId14"/>
    <p:sldId id="1257" r:id="rId15"/>
    <p:sldId id="1262" r:id="rId16"/>
    <p:sldId id="1263" r:id="rId17"/>
    <p:sldId id="1267" r:id="rId18"/>
    <p:sldId id="1268" r:id="rId19"/>
    <p:sldId id="1269" r:id="rId20"/>
    <p:sldId id="1270" r:id="rId21"/>
    <p:sldId id="1271" r:id="rId22"/>
    <p:sldId id="1272" r:id="rId23"/>
    <p:sldId id="993" r:id="rId24"/>
    <p:sldId id="1285" r:id="rId25"/>
    <p:sldId id="1286" r:id="rId26"/>
    <p:sldId id="1300" r:id="rId27"/>
    <p:sldId id="1304" r:id="rId28"/>
    <p:sldId id="1307" r:id="rId29"/>
    <p:sldId id="1302" r:id="rId30"/>
    <p:sldId id="1308" r:id="rId31"/>
    <p:sldId id="1281" r:id="rId32"/>
    <p:sldId id="1298" r:id="rId33"/>
    <p:sldId id="278" r:id="rId34"/>
    <p:sldId id="279" r:id="rId35"/>
    <p:sldId id="1334" r:id="rId36"/>
    <p:sldId id="489" r:id="rId37"/>
    <p:sldId id="515" r:id="rId38"/>
    <p:sldId id="1155" r:id="rId39"/>
    <p:sldId id="905" r:id="rId40"/>
    <p:sldId id="1292" r:id="rId41"/>
    <p:sldId id="1293" r:id="rId42"/>
    <p:sldId id="1294" r:id="rId43"/>
    <p:sldId id="285" r:id="rId44"/>
    <p:sldId id="1324" r:id="rId45"/>
    <p:sldId id="1325" r:id="rId46"/>
    <p:sldId id="1326" r:id="rId47"/>
    <p:sldId id="1327" r:id="rId48"/>
    <p:sldId id="1328" r:id="rId49"/>
    <p:sldId id="1329" r:id="rId50"/>
    <p:sldId id="1330" r:id="rId51"/>
    <p:sldId id="1331" r:id="rId52"/>
    <p:sldId id="1332" r:id="rId53"/>
    <p:sldId id="1333" r:id="rId54"/>
    <p:sldId id="807" r:id="rId55"/>
    <p:sldId id="1291" r:id="rId56"/>
    <p:sldId id="1151" r:id="rId57"/>
    <p:sldId id="1315" r:id="rId58"/>
    <p:sldId id="1316" r:id="rId59"/>
    <p:sldId id="1313" r:id="rId60"/>
    <p:sldId id="1305" r:id="rId61"/>
    <p:sldId id="1296" r:id="rId62"/>
    <p:sldId id="1318" r:id="rId63"/>
    <p:sldId id="1319" r:id="rId64"/>
    <p:sldId id="1320" r:id="rId65"/>
    <p:sldId id="1321" r:id="rId66"/>
    <p:sldId id="445" r:id="rId67"/>
    <p:sldId id="1181" r:id="rId68"/>
    <p:sldId id="998" r:id="rId69"/>
    <p:sldId id="1306" r:id="rId70"/>
    <p:sldId id="1322" r:id="rId71"/>
    <p:sldId id="1323" r:id="rId72"/>
    <p:sldId id="981" r:id="rId73"/>
    <p:sldId id="1295" r:id="rId74"/>
    <p:sldId id="1301" r:id="rId75"/>
    <p:sldId id="1317" r:id="rId76"/>
    <p:sldId id="739" r:id="rId77"/>
    <p:sldId id="1280" r:id="rId78"/>
    <p:sldId id="1279" r:id="rId7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aina Renfrew"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3C5388"/>
    <a:srgbClr val="5C6884"/>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21" autoAdjust="0"/>
    <p:restoredTop sz="93770" autoAdjust="0"/>
  </p:normalViewPr>
  <p:slideViewPr>
    <p:cSldViewPr snapToGrid="0" snapToObjects="1">
      <p:cViewPr>
        <p:scale>
          <a:sx n="70" d="100"/>
          <a:sy n="70" d="100"/>
        </p:scale>
        <p:origin x="-1734" y="-168"/>
      </p:cViewPr>
      <p:guideLst>
        <p:guide orient="horz" pos="215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49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commentAuthors" Target="commentAuthors.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EB87B02C-B21B-4BF0-AE9C-BF7BFFED64FA}" type="datetimeFigureOut">
              <a:rPr lang="en-US" smtClean="0"/>
              <a:t>5/5/2016</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FEA955AC-4B03-4A78-A9E2-A36BAA9743E0}" type="slidenum">
              <a:rPr lang="en-US" smtClean="0"/>
              <a:t>‹#›</a:t>
            </a:fld>
            <a:endParaRPr lang="en-US" dirty="0"/>
          </a:p>
        </p:txBody>
      </p:sp>
    </p:spTree>
    <p:extLst>
      <p:ext uri="{BB962C8B-B14F-4D97-AF65-F5344CB8AC3E}">
        <p14:creationId xmlns:p14="http://schemas.microsoft.com/office/powerpoint/2010/main" val="20156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7DD0274B-D6C0-4EEB-90AC-61756667238E}" type="datetimeFigureOut">
              <a:rPr lang="en-US" smtClean="0"/>
              <a:t>5/5/2016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6EE9C7E-4E1F-4344-9DC8-E124912CB6A0}" type="slidenum">
              <a:rPr lang="en-US" smtClean="0"/>
              <a:t>‹#›</a:t>
            </a:fld>
            <a:endParaRPr lang="en-US" dirty="0"/>
          </a:p>
        </p:txBody>
      </p:sp>
    </p:spTree>
    <p:extLst>
      <p:ext uri="{BB962C8B-B14F-4D97-AF65-F5344CB8AC3E}">
        <p14:creationId xmlns:p14="http://schemas.microsoft.com/office/powerpoint/2010/main" val="838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a:t>
            </a:r>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83791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a:t>
            </a:r>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837918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233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545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35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23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515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484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63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6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72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181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27B35E-958E-6143-AA30-615DAE272DD7}" type="datetimeFigureOut">
              <a:rPr lang="en-US" smtClean="0">
                <a:solidFill>
                  <a:prstClr val="black">
                    <a:tint val="75000"/>
                  </a:prstClr>
                </a:solidFill>
              </a:rPr>
              <a:pPr/>
              <a:t>5/5/2016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2B93EF-8584-CB45-817D-155AEAC55B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718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7B35E-958E-6143-AA30-615DAE272DD7}" type="datetimeFigureOut">
              <a:rPr lang="en-US" smtClean="0">
                <a:solidFill>
                  <a:prstClr val="black">
                    <a:tint val="75000"/>
                  </a:prstClr>
                </a:solidFill>
              </a:rPr>
              <a:pPr/>
              <a:t>5/5/2016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2B93EF-8584-CB45-817D-155AEAC55B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5525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B35E-958E-6143-AA30-615DAE272DD7}" type="datetimeFigureOut">
              <a:rPr lang="en-US" smtClean="0">
                <a:solidFill>
                  <a:prstClr val="black">
                    <a:tint val="75000"/>
                  </a:prstClr>
                </a:solidFill>
              </a:rPr>
              <a:pPr/>
              <a:t>5/5/2016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2B93EF-8584-CB45-817D-155AEAC55B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4225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27B35E-958E-6143-AA30-615DAE272DD7}" type="datetimeFigureOut">
              <a:rPr lang="en-US" smtClean="0">
                <a:solidFill>
                  <a:prstClr val="black">
                    <a:tint val="75000"/>
                  </a:prstClr>
                </a:solidFill>
              </a:rPr>
              <a:pPr/>
              <a:t>5/5/2016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92B93EF-8584-CB45-817D-155AEAC55B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6153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27B35E-958E-6143-AA30-615DAE272DD7}" type="datetimeFigureOut">
              <a:rPr lang="en-US" smtClean="0">
                <a:solidFill>
                  <a:prstClr val="black">
                    <a:tint val="75000"/>
                  </a:prstClr>
                </a:solidFill>
              </a:rPr>
              <a:pPr/>
              <a:t>5/5/2016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92B93EF-8584-CB45-817D-155AEAC55B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6541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27B35E-958E-6143-AA30-615DAE272DD7}" type="datetimeFigureOut">
              <a:rPr lang="en-US" smtClean="0">
                <a:solidFill>
                  <a:prstClr val="black">
                    <a:tint val="75000"/>
                  </a:prstClr>
                </a:solidFill>
              </a:rPr>
              <a:pPr/>
              <a:t>5/5/2016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92B93EF-8584-CB45-817D-155AEAC55B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1526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7B35E-958E-6143-AA30-615DAE272DD7}" type="datetimeFigureOut">
              <a:rPr lang="en-US" smtClean="0">
                <a:solidFill>
                  <a:prstClr val="black">
                    <a:tint val="75000"/>
                  </a:prstClr>
                </a:solidFill>
              </a:rPr>
              <a:pPr/>
              <a:t>5/5/2016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92B93EF-8584-CB45-817D-155AEAC55B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56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7B35E-958E-6143-AA30-615DAE272DD7}" type="datetimeFigureOut">
              <a:rPr lang="en-US" smtClean="0">
                <a:solidFill>
                  <a:prstClr val="black">
                    <a:tint val="75000"/>
                  </a:prstClr>
                </a:solidFill>
              </a:rPr>
              <a:pPr/>
              <a:t>5/5/2016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92B93EF-8584-CB45-817D-155AEAC55B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3170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7B35E-958E-6143-AA30-615DAE272DD7}" type="datetimeFigureOut">
              <a:rPr lang="en-US" smtClean="0">
                <a:solidFill>
                  <a:prstClr val="black">
                    <a:tint val="75000"/>
                  </a:prstClr>
                </a:solidFill>
              </a:rPr>
              <a:pPr/>
              <a:t>5/5/2016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92B93EF-8584-CB45-817D-155AEAC55B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974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7B35E-958E-6143-AA30-615DAE272DD7}" type="datetimeFigureOut">
              <a:rPr lang="en-US" smtClean="0">
                <a:solidFill>
                  <a:prstClr val="black">
                    <a:tint val="75000"/>
                  </a:prstClr>
                </a:solidFill>
              </a:rPr>
              <a:pPr/>
              <a:t>5/5/2016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2B93EF-8584-CB45-817D-155AEAC55B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8557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7B35E-958E-6143-AA30-615DAE272DD7}" type="datetimeFigureOut">
              <a:rPr lang="en-US" smtClean="0">
                <a:solidFill>
                  <a:prstClr val="black">
                    <a:tint val="75000"/>
                  </a:prstClr>
                </a:solidFill>
              </a:rPr>
              <a:pPr/>
              <a:t>5/5/2016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2B93EF-8584-CB45-817D-155AEAC55BB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0071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5/5/2016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133539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5/5/2016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739891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5/5/2016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07505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5/5/2016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037993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010086-79DA-438B-9207-728D38504C1F}" type="datetimeFigureOut">
              <a:rPr lang="en-US" smtClean="0">
                <a:solidFill>
                  <a:prstClr val="black">
                    <a:tint val="75000"/>
                  </a:prstClr>
                </a:solidFill>
              </a:rPr>
              <a:pPr/>
              <a:t>5/5/2016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896044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010086-79DA-438B-9207-728D38504C1F}" type="datetimeFigureOut">
              <a:rPr lang="en-US" smtClean="0">
                <a:solidFill>
                  <a:prstClr val="black">
                    <a:tint val="75000"/>
                  </a:prstClr>
                </a:solidFill>
              </a:rPr>
              <a:pPr/>
              <a:t>5/5/2016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149963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10086-79DA-438B-9207-728D38504C1F}" type="datetimeFigureOut">
              <a:rPr lang="en-US" smtClean="0">
                <a:solidFill>
                  <a:prstClr val="black">
                    <a:tint val="75000"/>
                  </a:prstClr>
                </a:solidFill>
              </a:rPr>
              <a:pPr/>
              <a:t>5/5/2016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562915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5/5/2016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261223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5/5/2016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786904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5/5/2016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887387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5/5/2016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83648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4" name="Rectangle 22"/>
          <p:cNvSpPr>
            <a:spLocks noGrp="1" noChangeArrowheads="1"/>
          </p:cNvSpPr>
          <p:nvPr>
            <p:ph type="sldNum" sz="quarter" idx="4"/>
          </p:nvPr>
        </p:nvSpPr>
        <p:spPr>
          <a:xfrm>
            <a:off x="6858000" y="6553200"/>
            <a:ext cx="2209800" cy="313290"/>
          </a:xfrm>
          <a:prstGeom prst="rect">
            <a:avLst/>
          </a:prstGeom>
          <a:ln/>
        </p:spPr>
        <p:txBody>
          <a:bodyPr anchor="ctr" anchorCtr="0"/>
          <a:lstStyle>
            <a:lvl1pPr algn="r">
              <a:defRPr sz="1400">
                <a:solidFill>
                  <a:srgbClr val="0070C0"/>
                </a:solidFill>
              </a:defRPr>
            </a:lvl1pPr>
          </a:lstStyle>
          <a:p>
            <a:fld id="{B6C6BBBA-1BFF-479D-8A7C-0F923D5BE625}" type="slidenum">
              <a:rPr lang="en-US" smtClean="0"/>
              <a:pPr/>
              <a:t>‹#›</a:t>
            </a:fld>
            <a:endParaRPr lang="en-US" dirty="0"/>
          </a:p>
        </p:txBody>
      </p:sp>
    </p:spTree>
    <p:extLst>
      <p:ext uri="{BB962C8B-B14F-4D97-AF65-F5344CB8AC3E}">
        <p14:creationId xmlns:p14="http://schemas.microsoft.com/office/powerpoint/2010/main" val="100788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7EF732-CF2E-4CDD-A4C2-C796AAB86A18}" type="datetimeFigureOut">
              <a:rPr lang="en-US" smtClean="0">
                <a:solidFill>
                  <a:prstClr val="white">
                    <a:tint val="75000"/>
                    <a:alpha val="60000"/>
                  </a:prstClr>
                </a:solidFill>
              </a:rPr>
              <a:pPr/>
              <a:t>5/5/2016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C4400327-586B-4401-94F5-B216D9D06EA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42601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D7EF732-CF2E-4CDD-A4C2-C796AAB86A18}" type="datetimeFigureOut">
              <a:rPr lang="en-US" smtClean="0">
                <a:solidFill>
                  <a:prstClr val="white">
                    <a:tint val="75000"/>
                    <a:alpha val="60000"/>
                  </a:prstClr>
                </a:solidFill>
              </a:rPr>
              <a:pPr/>
              <a:t>5/5/2016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C4400327-586B-4401-94F5-B216D9D06EA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57185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EF732-CF2E-4CDD-A4C2-C796AAB86A18}" type="datetimeFigureOut">
              <a:rPr lang="en-US" smtClean="0">
                <a:solidFill>
                  <a:prstClr val="white">
                    <a:tint val="75000"/>
                    <a:alpha val="60000"/>
                  </a:prstClr>
                </a:solidFill>
              </a:rPr>
              <a:pPr/>
              <a:t>5/5/2016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C4400327-586B-4401-94F5-B216D9D06EA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24407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7EF732-CF2E-4CDD-A4C2-C796AAB86A18}" type="datetimeFigureOut">
              <a:rPr lang="en-US" smtClean="0">
                <a:solidFill>
                  <a:prstClr val="white">
                    <a:tint val="75000"/>
                    <a:alpha val="60000"/>
                  </a:prstClr>
                </a:solidFill>
              </a:rPr>
              <a:pPr/>
              <a:t>5/5/2016</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C4400327-586B-4401-94F5-B216D9D06EA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1062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7EF732-CF2E-4CDD-A4C2-C796AAB86A18}" type="datetimeFigureOut">
              <a:rPr lang="en-US" smtClean="0">
                <a:solidFill>
                  <a:prstClr val="white">
                    <a:tint val="75000"/>
                    <a:alpha val="60000"/>
                  </a:prstClr>
                </a:solidFill>
              </a:rPr>
              <a:pPr/>
              <a:t>5/5/2016</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C4400327-586B-4401-94F5-B216D9D06EA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084369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D7EF732-CF2E-4CDD-A4C2-C796AAB86A18}" type="datetimeFigureOut">
              <a:rPr lang="en-US" smtClean="0">
                <a:solidFill>
                  <a:prstClr val="white">
                    <a:tint val="75000"/>
                    <a:alpha val="60000"/>
                  </a:prstClr>
                </a:solidFill>
              </a:rPr>
              <a:pPr/>
              <a:t>5/5/2016</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C4400327-586B-4401-94F5-B216D9D06EA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621084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D7EF732-CF2E-4CDD-A4C2-C796AAB86A18}" type="datetimeFigureOut">
              <a:rPr lang="en-US" smtClean="0">
                <a:solidFill>
                  <a:prstClr val="white">
                    <a:tint val="75000"/>
                    <a:alpha val="60000"/>
                  </a:prstClr>
                </a:solidFill>
              </a:rPr>
              <a:pPr/>
              <a:t>5/5/2016</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C4400327-586B-4401-94F5-B216D9D06EA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42219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D7EF732-CF2E-4CDD-A4C2-C796AAB86A18}" type="datetimeFigureOut">
              <a:rPr lang="en-US" smtClean="0">
                <a:solidFill>
                  <a:prstClr val="white">
                    <a:tint val="75000"/>
                    <a:alpha val="60000"/>
                  </a:prstClr>
                </a:solidFill>
              </a:rPr>
              <a:pPr/>
              <a:t>5/5/2016</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C4400327-586B-4401-94F5-B216D9D06EA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475608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EF732-CF2E-4CDD-A4C2-C796AAB86A18}" type="datetimeFigureOut">
              <a:rPr lang="en-US" smtClean="0">
                <a:solidFill>
                  <a:prstClr val="white">
                    <a:tint val="75000"/>
                    <a:alpha val="60000"/>
                  </a:prstClr>
                </a:solidFill>
              </a:rPr>
              <a:pPr/>
              <a:t>5/5/2016</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C4400327-586B-4401-94F5-B216D9D06EA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585412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EF732-CF2E-4CDD-A4C2-C796AAB86A18}" type="datetimeFigureOut">
              <a:rPr lang="en-US" smtClean="0">
                <a:solidFill>
                  <a:prstClr val="white">
                    <a:tint val="75000"/>
                    <a:alpha val="60000"/>
                  </a:prstClr>
                </a:solidFill>
              </a:rPr>
              <a:pPr/>
              <a:t>5/5/2016</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C4400327-586B-4401-94F5-B216D9D06EA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815192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EF732-CF2E-4CDD-A4C2-C796AAB86A18}" type="datetimeFigureOut">
              <a:rPr lang="en-US" smtClean="0">
                <a:solidFill>
                  <a:prstClr val="white">
                    <a:tint val="75000"/>
                    <a:alpha val="60000"/>
                  </a:prstClr>
                </a:solidFill>
              </a:rPr>
              <a:pPr/>
              <a:t>5/5/2016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C4400327-586B-4401-94F5-B216D9D06EA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87166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EF732-CF2E-4CDD-A4C2-C796AAB86A18}" type="datetimeFigureOut">
              <a:rPr lang="en-US" smtClean="0">
                <a:solidFill>
                  <a:prstClr val="white">
                    <a:tint val="75000"/>
                    <a:alpha val="60000"/>
                  </a:prstClr>
                </a:solidFill>
              </a:rPr>
              <a:pPr/>
              <a:t>5/5/2016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C4400327-586B-4401-94F5-B216D9D06EA4}" type="slidenum">
              <a:rPr lang="en-US" smtClean="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914400"/>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914400"/>
            <a:r>
              <a:rPr lang="en-US" dirty="0">
                <a:solidFill>
                  <a:srgbClr val="1E5155">
                    <a:lumMod val="40000"/>
                    <a:lumOff val="60000"/>
                  </a:srgbClr>
                </a:solidFill>
              </a:rPr>
              <a:t>”</a:t>
            </a:r>
          </a:p>
        </p:txBody>
      </p:sp>
    </p:spTree>
    <p:extLst>
      <p:ext uri="{BB962C8B-B14F-4D97-AF65-F5344CB8AC3E}">
        <p14:creationId xmlns:p14="http://schemas.microsoft.com/office/powerpoint/2010/main" val="19836980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EF732-CF2E-4CDD-A4C2-C796AAB86A18}" type="datetimeFigureOut">
              <a:rPr lang="en-US" smtClean="0">
                <a:solidFill>
                  <a:prstClr val="white">
                    <a:tint val="75000"/>
                    <a:alpha val="60000"/>
                  </a:prstClr>
                </a:solidFill>
              </a:rPr>
              <a:pPr/>
              <a:t>5/5/2016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C4400327-586B-4401-94F5-B216D9D06EA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35697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7EF732-CF2E-4CDD-A4C2-C796AAB86A18}" type="datetimeFigureOut">
              <a:rPr lang="en-US" smtClean="0">
                <a:solidFill>
                  <a:prstClr val="white">
                    <a:tint val="75000"/>
                    <a:alpha val="60000"/>
                  </a:prstClr>
                </a:solidFill>
              </a:rPr>
              <a:pPr/>
              <a:t>5/5/2016</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C4400327-586B-4401-94F5-B216D9D06EA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3926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7EF732-CF2E-4CDD-A4C2-C796AAB86A18}" type="datetimeFigureOut">
              <a:rPr lang="en-US" smtClean="0">
                <a:solidFill>
                  <a:prstClr val="white">
                    <a:tint val="75000"/>
                    <a:alpha val="60000"/>
                  </a:prstClr>
                </a:solidFill>
              </a:rPr>
              <a:pPr/>
              <a:t>5/5/2016</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C4400327-586B-4401-94F5-B216D9D06EA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906250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7EF732-CF2E-4CDD-A4C2-C796AAB86A18}" type="datetimeFigureOut">
              <a:rPr lang="en-US" smtClean="0">
                <a:solidFill>
                  <a:prstClr val="white">
                    <a:tint val="75000"/>
                    <a:alpha val="60000"/>
                  </a:prstClr>
                </a:solidFill>
              </a:rPr>
              <a:pPr/>
              <a:t>5/5/2016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C4400327-586B-4401-94F5-B216D9D06EA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961775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7EF732-CF2E-4CDD-A4C2-C796AAB86A18}" type="datetimeFigureOut">
              <a:rPr lang="en-US" smtClean="0">
                <a:solidFill>
                  <a:prstClr val="white">
                    <a:tint val="75000"/>
                    <a:alpha val="60000"/>
                  </a:prstClr>
                </a:solidFill>
              </a:rPr>
              <a:pPr/>
              <a:t>5/5/2016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C4400327-586B-4401-94F5-B216D9D06EA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8609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5.xml"/><Relationship Id="rId3" Type="http://schemas.openxmlformats.org/officeDocument/2006/relationships/slideLayout" Target="../slideLayouts/slideLayout48.xml"/><Relationship Id="rId21" Type="http://schemas.openxmlformats.org/officeDocument/2006/relationships/image" Target="../media/image6.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5.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4.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286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427B35E-958E-6143-AA30-615DAE272DD7}" type="datetimeFigureOut">
              <a:rPr lang="en-US" smtClean="0">
                <a:solidFill>
                  <a:prstClr val="black">
                    <a:tint val="75000"/>
                  </a:prstClr>
                </a:solidFill>
              </a:rPr>
              <a:pPr defTabSz="914400"/>
              <a:t>5/5/2016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92B93EF-8584-CB45-817D-155AEAC55BBA}"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3517836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C010086-79DA-438B-9207-728D38504C1F}" type="datetimeFigureOut">
              <a:rPr lang="en-US" smtClean="0">
                <a:solidFill>
                  <a:prstClr val="black">
                    <a:tint val="75000"/>
                  </a:prstClr>
                </a:solidFill>
              </a:rPr>
              <a:pPr defTabSz="914400"/>
              <a:t>5/5/2016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2182D18-A30B-4090-87C5-C527F11F5092}"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0225745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FD7EF732-CF2E-4CDD-A4C2-C796AAB86A18}" type="datetimeFigureOut">
              <a:rPr lang="en-US" smtClean="0">
                <a:solidFill>
                  <a:prstClr val="white">
                    <a:tint val="75000"/>
                    <a:alpha val="60000"/>
                  </a:prstClr>
                </a:solidFill>
              </a:rPr>
              <a:pPr defTabSz="914400"/>
              <a:t>5/5/2016</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7764406" y="295730"/>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C4400327-586B-4401-94F5-B216D9D06EA4}" type="slidenum">
              <a:rPr lang="en-US" smtClean="0">
                <a:solidFill>
                  <a:prstClr val="white">
                    <a:tint val="75000"/>
                  </a:prstClr>
                </a:solidFill>
              </a:rPr>
              <a:pPr defTabSz="914400"/>
              <a:t>‹#›</a:t>
            </a:fld>
            <a:endParaRPr lang="en-US" dirty="0">
              <a:solidFill>
                <a:prstClr val="white">
                  <a:tint val="75000"/>
                </a:prstClr>
              </a:solidFill>
            </a:endParaRPr>
          </a:p>
        </p:txBody>
      </p:sp>
    </p:spTree>
    <p:extLst>
      <p:ext uri="{BB962C8B-B14F-4D97-AF65-F5344CB8AC3E}">
        <p14:creationId xmlns:p14="http://schemas.microsoft.com/office/powerpoint/2010/main" val="2394778464"/>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3.xml"/><Relationship Id="rId6" Type="http://schemas.openxmlformats.org/officeDocument/2006/relationships/image" Target="../media/image15.emf"/><Relationship Id="rId5" Type="http://schemas.openxmlformats.org/officeDocument/2006/relationships/image" Target="../media/image14.jpeg"/><Relationship Id="rId10" Type="http://schemas.openxmlformats.org/officeDocument/2006/relationships/image" Target="../media/image19.emf"/><Relationship Id="rId4" Type="http://schemas.openxmlformats.org/officeDocument/2006/relationships/image" Target="../media/image13.jpe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3.xml"/><Relationship Id="rId6" Type="http://schemas.openxmlformats.org/officeDocument/2006/relationships/image" Target="../media/image15.emf"/><Relationship Id="rId5" Type="http://schemas.openxmlformats.org/officeDocument/2006/relationships/image" Target="../media/image14.jpeg"/><Relationship Id="rId10" Type="http://schemas.openxmlformats.org/officeDocument/2006/relationships/image" Target="../media/image19.emf"/><Relationship Id="rId4" Type="http://schemas.openxmlformats.org/officeDocument/2006/relationships/image" Target="../media/image13.jpe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hyperlink" Target="https://www.mylearningplan.com/WebReg/ActivityProfile.asp?D=15882&amp;I=181806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ylearningplan.com/WebReg/ActivityProfile.asp?D=15882&amp;I=2070375" TargetMode="External"/><Relationship Id="rId2" Type="http://schemas.openxmlformats.org/officeDocument/2006/relationships/hyperlink" Target="https://www.mylearningplan.com/WebReg/ActivityProfile.asp?D=15882&amp;I=2069264" TargetMode="External"/><Relationship Id="rId1" Type="http://schemas.openxmlformats.org/officeDocument/2006/relationships/slideLayout" Target="../slideLayouts/slideLayout2.xml"/><Relationship Id="rId5" Type="http://schemas.openxmlformats.org/officeDocument/2006/relationships/hyperlink" Target="https://www.mylearningplan.com/WebReg/ActivityProfile.asp?D=15882&amp;I=2070019" TargetMode="External"/><Relationship Id="rId4" Type="http://schemas.openxmlformats.org/officeDocument/2006/relationships/hyperlink" Target="https://www.mylearningplan.com/WebReg/ActivityProfile.asp?D=15882&amp;I=207038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ocmboces.org/teacherpage.cfm?teacher=242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mylearningplan.com/WebReg/ActivityProfile.asp?D=15882&amp;I=1861345" TargetMode="External"/><Relationship Id="rId2" Type="http://schemas.openxmlformats.org/officeDocument/2006/relationships/hyperlink" Target="https://www.mylearningplan.com/WebReg/ActivityProfile.asp?D=15882&amp;I=1845259" TargetMode="External"/><Relationship Id="rId1" Type="http://schemas.openxmlformats.org/officeDocument/2006/relationships/slideLayout" Target="../slideLayouts/slideLayout2.xml"/><Relationship Id="rId5" Type="http://schemas.openxmlformats.org/officeDocument/2006/relationships/hyperlink" Target="https://www.mylearningplan.com/WebReg/ActivityProfile.asp?D=15882&amp;I=1845317" TargetMode="External"/><Relationship Id="rId4" Type="http://schemas.openxmlformats.org/officeDocument/2006/relationships/hyperlink" Target="https://www.mylearningplan.com/WebReg/ActivityProfile.asp?D=15882&amp;I=1852566"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cnyric.org/teacherpage.cfm?teacher=1324" TargetMode="External"/><Relationship Id="rId2" Type="http://schemas.openxmlformats.org/officeDocument/2006/relationships/hyperlink" Target="http://webapps.cnyric.org/itdpdevents.cf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2" Type="http://schemas.openxmlformats.org/officeDocument/2006/relationships/hyperlink" Target="http://www.p12.nysed.gov/ciai/mle/mleflex.html" TargetMode="Externa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docs.google.com/spreadsheets/d/1HVCC4MaFiMr_aGRsO4iQhQ8_-UxDusiYUI6PB2SL_28/edit#gid=0"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mylearningplan.com/WebReg/ActivityProfile.asp?D=15882&amp;I=2050998"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mylearningplan.com/WebReg/ActivityProfile.asp?D=15882&amp;I=2026712" TargetMode="External"/><Relationship Id="rId2" Type="http://schemas.openxmlformats.org/officeDocument/2006/relationships/hyperlink" Target="https://www.mylearningplan.com/WebReg/ActivityProfile.asp?D=15882&amp;I=2032289"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s://www.mylearningplan.com/WebReg/ActivityProfile.asp?D=15882&amp;I=2048817"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www.ocmboces.org/teacherpage.cfm?teacher=270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hyperlink" Target="https://www.mylearningplan.com/WebReg/ActivityProfile.asp?D=15882&amp;I=1786903"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mylearningplan.com/WebReg/ActivityProfile.asp?D=15882&amp;I=1995705" TargetMode="External"/><Relationship Id="rId2" Type="http://schemas.openxmlformats.org/officeDocument/2006/relationships/hyperlink" Target="https://www.mylearningplan.com/WebReg/ActivityProfile.asp?D=15882&amp;I=2020771" TargetMode="External"/><Relationship Id="rId1" Type="http://schemas.openxmlformats.org/officeDocument/2006/relationships/slideLayout" Target="../slideLayouts/slideLayout2.xml"/><Relationship Id="rId4" Type="http://schemas.openxmlformats.org/officeDocument/2006/relationships/hyperlink" Target="https://www.mylearningplan.com/WebReg/ActivityProfile.asp?D=15882&amp;I=1995686"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BCIC Meeting</a:t>
            </a:r>
            <a:endParaRPr lang="en-US" dirty="0">
              <a:effectLst/>
            </a:endParaRPr>
          </a:p>
        </p:txBody>
      </p:sp>
      <p:sp>
        <p:nvSpPr>
          <p:cNvPr id="3" name="Subtitle 2"/>
          <p:cNvSpPr>
            <a:spLocks noGrp="1"/>
          </p:cNvSpPr>
          <p:nvPr>
            <p:ph type="subTitle" idx="1"/>
          </p:nvPr>
        </p:nvSpPr>
        <p:spPr/>
        <p:txBody>
          <a:bodyPr/>
          <a:lstStyle/>
          <a:p>
            <a:r>
              <a:rPr lang="en-US" dirty="0" smtClean="0"/>
              <a:t>May 2016</a:t>
            </a:r>
            <a:endParaRPr lang="en-US" dirty="0"/>
          </a:p>
        </p:txBody>
      </p:sp>
    </p:spTree>
    <p:extLst>
      <p:ext uri="{BB962C8B-B14F-4D97-AF65-F5344CB8AC3E}">
        <p14:creationId xmlns:p14="http://schemas.microsoft.com/office/powerpoint/2010/main" val="3395094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APPR</a:t>
            </a:r>
          </a:p>
          <a:p>
            <a:r>
              <a:rPr lang="en-US" dirty="0" smtClean="0"/>
              <a:t>Any transition questions?</a:t>
            </a:r>
          </a:p>
          <a:p>
            <a:r>
              <a:rPr lang="en-US" dirty="0" smtClean="0"/>
              <a:t>D questions?</a:t>
            </a:r>
          </a:p>
          <a:p>
            <a:r>
              <a:rPr lang="en-US" dirty="0" smtClean="0"/>
              <a:t>A new plan? E???</a:t>
            </a:r>
          </a:p>
          <a:p>
            <a:endParaRPr lang="en-US" dirty="0" smtClean="0"/>
          </a:p>
          <a:p>
            <a:endParaRPr lang="en-US" dirty="0"/>
          </a:p>
        </p:txBody>
      </p:sp>
    </p:spTree>
    <p:extLst>
      <p:ext uri="{BB962C8B-B14F-4D97-AF65-F5344CB8AC3E}">
        <p14:creationId xmlns:p14="http://schemas.microsoft.com/office/powerpoint/2010/main" val="3244734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93433" y="264259"/>
            <a:ext cx="8634045" cy="1528604"/>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8" y="4"/>
            <a:ext cx="4123967" cy="6857999"/>
          </a:xfrm>
          <a:prstGeom prst="rect">
            <a:avLst/>
          </a:prstGeom>
        </p:spPr>
      </p:pic>
      <p:pic>
        <p:nvPicPr>
          <p:cNvPr id="16" name="Picture 15"/>
          <p:cNvPicPr>
            <a:picLocks noChangeAspect="1"/>
          </p:cNvPicPr>
          <p:nvPr/>
        </p:nvPicPr>
        <p:blipFill>
          <a:blip r:embed="rId4"/>
          <a:stretch>
            <a:fillRect/>
          </a:stretch>
        </p:blipFill>
        <p:spPr>
          <a:xfrm>
            <a:off x="2870854" y="264259"/>
            <a:ext cx="6106490" cy="1278258"/>
          </a:xfrm>
          <a:prstGeom prst="rect">
            <a:avLst/>
          </a:prstGeom>
        </p:spPr>
      </p:pic>
      <p:pic>
        <p:nvPicPr>
          <p:cNvPr id="28" name="Picture 27"/>
          <p:cNvPicPr>
            <a:picLocks noChangeAspect="1"/>
          </p:cNvPicPr>
          <p:nvPr/>
        </p:nvPicPr>
        <p:blipFill rotWithShape="1">
          <a:blip r:embed="rId5"/>
          <a:srcRect l="20894" t="34491" r="8929" b="25065"/>
          <a:stretch/>
        </p:blipFill>
        <p:spPr>
          <a:xfrm>
            <a:off x="3383622" y="2043779"/>
            <a:ext cx="4791839" cy="1157368"/>
          </a:xfrm>
          <a:prstGeom prst="rect">
            <a:avLst/>
          </a:prstGeom>
          <a:noFill/>
        </p:spPr>
      </p:pic>
      <p:pic>
        <p:nvPicPr>
          <p:cNvPr id="29" name="Picture 28"/>
          <p:cNvPicPr>
            <a:picLocks noChangeAspect="1"/>
          </p:cNvPicPr>
          <p:nvPr/>
        </p:nvPicPr>
        <p:blipFill>
          <a:blip r:embed="rId6"/>
          <a:stretch>
            <a:fillRect/>
          </a:stretch>
        </p:blipFill>
        <p:spPr>
          <a:xfrm>
            <a:off x="3243040" y="1255117"/>
            <a:ext cx="4343400" cy="1003300"/>
          </a:xfrm>
          <a:prstGeom prst="rect">
            <a:avLst/>
          </a:prstGeom>
          <a:noFill/>
          <a:ln>
            <a:noFill/>
          </a:ln>
        </p:spPr>
      </p:pic>
      <p:pic>
        <p:nvPicPr>
          <p:cNvPr id="30" name="Picture 29"/>
          <p:cNvPicPr>
            <a:picLocks noChangeAspect="1"/>
          </p:cNvPicPr>
          <p:nvPr/>
        </p:nvPicPr>
        <p:blipFill rotWithShape="1">
          <a:blip r:embed="rId7"/>
          <a:srcRect l="33227" t="31191" r="49122" b="22860"/>
          <a:stretch/>
        </p:blipFill>
        <p:spPr>
          <a:xfrm>
            <a:off x="3524581" y="3473280"/>
            <a:ext cx="878472" cy="1332430"/>
          </a:xfrm>
          <a:prstGeom prst="rect">
            <a:avLst/>
          </a:prstGeom>
        </p:spPr>
      </p:pic>
      <p:pic>
        <p:nvPicPr>
          <p:cNvPr id="31" name="Picture 30"/>
          <p:cNvPicPr>
            <a:picLocks noChangeAspect="1"/>
          </p:cNvPicPr>
          <p:nvPr/>
        </p:nvPicPr>
        <p:blipFill rotWithShape="1">
          <a:blip r:embed="rId8"/>
          <a:srcRect l="1491" t="7052" r="20534" b="13768"/>
          <a:stretch/>
        </p:blipFill>
        <p:spPr>
          <a:xfrm>
            <a:off x="4231887" y="3585142"/>
            <a:ext cx="3095304" cy="906516"/>
          </a:xfrm>
          <a:prstGeom prst="rect">
            <a:avLst/>
          </a:prstGeom>
        </p:spPr>
      </p:pic>
      <p:pic>
        <p:nvPicPr>
          <p:cNvPr id="32" name="Picture 31"/>
          <p:cNvPicPr>
            <a:picLocks noChangeAspect="1"/>
          </p:cNvPicPr>
          <p:nvPr/>
        </p:nvPicPr>
        <p:blipFill>
          <a:blip r:embed="rId9"/>
          <a:stretch>
            <a:fillRect/>
          </a:stretch>
        </p:blipFill>
        <p:spPr>
          <a:xfrm>
            <a:off x="7586442" y="3249275"/>
            <a:ext cx="973529" cy="1277103"/>
          </a:xfrm>
          <a:prstGeom prst="rect">
            <a:avLst/>
          </a:prstGeom>
        </p:spPr>
      </p:pic>
      <p:sp>
        <p:nvSpPr>
          <p:cNvPr id="33" name="TextBox 32"/>
          <p:cNvSpPr txBox="1"/>
          <p:nvPr/>
        </p:nvSpPr>
        <p:spPr>
          <a:xfrm>
            <a:off x="3794339" y="4850180"/>
            <a:ext cx="4668048" cy="1015663"/>
          </a:xfrm>
          <a:prstGeom prst="rect">
            <a:avLst/>
          </a:prstGeom>
          <a:noFill/>
        </p:spPr>
        <p:txBody>
          <a:bodyPr wrap="square" rtlCol="0">
            <a:spAutoFit/>
          </a:bodyPr>
          <a:lstStyle/>
          <a:p>
            <a:pPr defTabSz="914400"/>
            <a:r>
              <a:rPr lang="en-US" sz="2000" b="1" dirty="0" smtClean="0">
                <a:solidFill>
                  <a:prstClr val="black"/>
                </a:solidFill>
              </a:rPr>
              <a:t>Enjoy HUNDREDS of titles from ASCD, Corwin, ISTE</a:t>
            </a:r>
          </a:p>
          <a:p>
            <a:pPr defTabSz="914400"/>
            <a:r>
              <a:rPr lang="en-US" sz="2000" b="1" dirty="0" smtClean="0">
                <a:solidFill>
                  <a:prstClr val="black"/>
                </a:solidFill>
              </a:rPr>
              <a:t>and Solution Tree, </a:t>
            </a:r>
            <a:r>
              <a:rPr lang="en-US" sz="2000" b="1" dirty="0" smtClean="0">
                <a:solidFill>
                  <a:srgbClr val="FF0000"/>
                </a:solidFill>
              </a:rPr>
              <a:t>ALL IN ONE PLACE. </a:t>
            </a:r>
            <a:endParaRPr lang="en-US" sz="2000" b="1" dirty="0">
              <a:solidFill>
                <a:srgbClr val="FF0000"/>
              </a:solidFill>
            </a:endParaRPr>
          </a:p>
        </p:txBody>
      </p:sp>
      <p:sp>
        <p:nvSpPr>
          <p:cNvPr id="34" name="TextBox 33"/>
          <p:cNvSpPr txBox="1"/>
          <p:nvPr/>
        </p:nvSpPr>
        <p:spPr>
          <a:xfrm>
            <a:off x="3794341" y="5649087"/>
            <a:ext cx="4893151" cy="1015663"/>
          </a:xfrm>
          <a:prstGeom prst="rect">
            <a:avLst/>
          </a:prstGeom>
          <a:noFill/>
        </p:spPr>
        <p:txBody>
          <a:bodyPr wrap="square" rtlCol="0">
            <a:spAutoFit/>
          </a:bodyPr>
          <a:lstStyle/>
          <a:p>
            <a:pPr defTabSz="914400"/>
            <a:r>
              <a:rPr lang="en-US" sz="2000" b="1" dirty="0" smtClean="0">
                <a:solidFill>
                  <a:prstClr val="black"/>
                </a:solidFill>
              </a:rPr>
              <a:t>Access is FREE using our </a:t>
            </a:r>
            <a:r>
              <a:rPr lang="en-US" sz="2000" b="1" dirty="0" smtClean="0">
                <a:solidFill>
                  <a:srgbClr val="FF0000"/>
                </a:solidFill>
              </a:rPr>
              <a:t>NEW LINK: slsweb.ocmboces.org/digitalLibrary/ebooks.php</a:t>
            </a:r>
            <a:endParaRPr lang="en-US" sz="2000" b="1" dirty="0">
              <a:solidFill>
                <a:srgbClr val="FF0000"/>
              </a:solidFill>
            </a:endParaRPr>
          </a:p>
        </p:txBody>
      </p:sp>
      <p:pic>
        <p:nvPicPr>
          <p:cNvPr id="21" name="Picture 20"/>
          <p:cNvPicPr>
            <a:picLocks noChangeAspect="1"/>
          </p:cNvPicPr>
          <p:nvPr/>
        </p:nvPicPr>
        <p:blipFill>
          <a:blip r:embed="rId10"/>
          <a:stretch>
            <a:fillRect/>
          </a:stretch>
        </p:blipFill>
        <p:spPr>
          <a:xfrm>
            <a:off x="4729134" y="2766768"/>
            <a:ext cx="2324100" cy="876300"/>
          </a:xfrm>
          <a:prstGeom prst="rect">
            <a:avLst/>
          </a:prstGeom>
          <a:noFill/>
        </p:spPr>
      </p:pic>
    </p:spTree>
    <p:extLst>
      <p:ext uri="{BB962C8B-B14F-4D97-AF65-F5344CB8AC3E}">
        <p14:creationId xmlns:p14="http://schemas.microsoft.com/office/powerpoint/2010/main" val="278412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ASCD Titles</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204716" y="310574"/>
            <a:ext cx="2169994" cy="138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628650" y="2122500"/>
            <a:ext cx="8160508" cy="4351338"/>
          </a:xfrm>
        </p:spPr>
        <p:txBody>
          <a:bodyPr>
            <a:noAutofit/>
          </a:bodyPr>
          <a:lstStyle/>
          <a:p>
            <a:pPr marL="0" indent="0">
              <a:lnSpc>
                <a:spcPct val="120000"/>
              </a:lnSpc>
              <a:spcBef>
                <a:spcPts val="0"/>
              </a:spcBef>
              <a:buNone/>
            </a:pPr>
            <a:r>
              <a:rPr lang="en-US" sz="3200" dirty="0" smtClean="0">
                <a:latin typeface="Arial" panose="020B0604020202020204" pitchFamily="34" charset="0"/>
                <a:cs typeface="Arial" panose="020B0604020202020204" pitchFamily="34" charset="0"/>
              </a:rPr>
              <a:t>All of the 2015 titles just added</a:t>
            </a:r>
            <a:endParaRPr lang="en-US" sz="3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40" y="652091"/>
            <a:ext cx="145732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829" y="310574"/>
            <a:ext cx="3044952" cy="1408176"/>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479" y="4742213"/>
            <a:ext cx="145846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8040" y="3237016"/>
            <a:ext cx="121158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8058" y="2122500"/>
            <a:ext cx="1177292" cy="182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2195" y="3642880"/>
            <a:ext cx="121158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7802" y="4679992"/>
            <a:ext cx="122301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1727" y="3422197"/>
            <a:ext cx="117147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7285" y="4742213"/>
            <a:ext cx="116496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591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79" t="9195" r="55316" b="5471"/>
          <a:stretch/>
        </p:blipFill>
        <p:spPr bwMode="auto">
          <a:xfrm>
            <a:off x="516943" y="201777"/>
            <a:ext cx="8022056"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3"/>
          <p:cNvSpPr/>
          <p:nvPr/>
        </p:nvSpPr>
        <p:spPr>
          <a:xfrm>
            <a:off x="587845" y="653143"/>
            <a:ext cx="2342408" cy="2256312"/>
          </a:xfrm>
          <a:prstGeom prst="upArrow">
            <a:avLst>
              <a:gd name="adj1" fmla="val 58365"/>
              <a:gd name="adj2" fmla="val 50000"/>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5" name="TextBox 4"/>
          <p:cNvSpPr txBox="1"/>
          <p:nvPr/>
        </p:nvSpPr>
        <p:spPr>
          <a:xfrm>
            <a:off x="992225" y="1193027"/>
            <a:ext cx="1559905" cy="1323439"/>
          </a:xfrm>
          <a:prstGeom prst="rect">
            <a:avLst/>
          </a:prstGeom>
          <a:noFill/>
        </p:spPr>
        <p:txBody>
          <a:bodyPr wrap="square" rtlCol="0">
            <a:spAutoFit/>
          </a:bodyPr>
          <a:lstStyle/>
          <a:p>
            <a:pPr algn="ctr" defTabSz="914400"/>
            <a:r>
              <a:rPr lang="en-US" sz="1600" dirty="0" smtClean="0">
                <a:solidFill>
                  <a:prstClr val="black"/>
                </a:solidFill>
                <a:latin typeface="Arial" panose="020B0604020202020204" pitchFamily="34" charset="0"/>
                <a:cs typeface="Arial" panose="020B0604020202020204" pitchFamily="34" charset="0"/>
              </a:rPr>
              <a:t>Located under instructional support services at ocmboces.org</a:t>
            </a: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4048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79" t="9195" r="55316" b="5471"/>
          <a:stretch/>
        </p:blipFill>
        <p:spPr bwMode="auto">
          <a:xfrm>
            <a:off x="516943" y="201777"/>
            <a:ext cx="8022056"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Up Arrow 10"/>
          <p:cNvSpPr/>
          <p:nvPr/>
        </p:nvSpPr>
        <p:spPr>
          <a:xfrm>
            <a:off x="6580428" y="686790"/>
            <a:ext cx="2342408" cy="2256312"/>
          </a:xfrm>
          <a:prstGeom prst="upArrow">
            <a:avLst>
              <a:gd name="adj1" fmla="val 58365"/>
              <a:gd name="adj2" fmla="val 50000"/>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2" name="TextBox 11"/>
          <p:cNvSpPr txBox="1"/>
          <p:nvPr/>
        </p:nvSpPr>
        <p:spPr>
          <a:xfrm>
            <a:off x="7025753" y="1173687"/>
            <a:ext cx="1451758" cy="1708160"/>
          </a:xfrm>
          <a:prstGeom prst="rect">
            <a:avLst/>
          </a:prstGeom>
          <a:noFill/>
        </p:spPr>
        <p:txBody>
          <a:bodyPr wrap="square" rtlCol="0">
            <a:spAutoFit/>
          </a:bodyPr>
          <a:lstStyle/>
          <a:p>
            <a:pPr algn="ctr" defTabSz="914400">
              <a:lnSpc>
                <a:spcPts val="1800"/>
              </a:lnSpc>
            </a:pPr>
            <a:r>
              <a:rPr lang="en-US" sz="1600" dirty="0" smtClean="0">
                <a:solidFill>
                  <a:prstClr val="black"/>
                </a:solidFill>
                <a:latin typeface="Arial" panose="020B0604020202020204" pitchFamily="34" charset="0"/>
                <a:cs typeface="Arial" panose="020B0604020202020204" pitchFamily="34" charset="0"/>
              </a:rPr>
              <a:t>You should only need the password outside of an OCM BOCES school: </a:t>
            </a:r>
            <a:r>
              <a:rPr lang="en-US" sz="1600" b="1" dirty="0" smtClean="0">
                <a:solidFill>
                  <a:prstClr val="black"/>
                </a:solidFill>
                <a:latin typeface="Arial" panose="020B0604020202020204" pitchFamily="34" charset="0"/>
                <a:cs typeface="Arial" panose="020B0604020202020204" pitchFamily="34" charset="0"/>
              </a:rPr>
              <a:t>ocmboces</a:t>
            </a:r>
            <a:endParaRPr lang="en-US" sz="16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715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79" t="9195" r="55316" b="5471"/>
          <a:stretch/>
        </p:blipFill>
        <p:spPr bwMode="auto">
          <a:xfrm>
            <a:off x="516943" y="201777"/>
            <a:ext cx="8022056"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Up Arrow 12"/>
          <p:cNvSpPr/>
          <p:nvPr/>
        </p:nvSpPr>
        <p:spPr>
          <a:xfrm>
            <a:off x="3293935" y="2775788"/>
            <a:ext cx="2342408" cy="2256312"/>
          </a:xfrm>
          <a:prstGeom prst="upArrow">
            <a:avLst>
              <a:gd name="adj1" fmla="val 58365"/>
              <a:gd name="adj2" fmla="val 50000"/>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4" name="TextBox 13"/>
          <p:cNvSpPr txBox="1"/>
          <p:nvPr/>
        </p:nvSpPr>
        <p:spPr>
          <a:xfrm>
            <a:off x="3739260" y="3438502"/>
            <a:ext cx="1451758" cy="1569660"/>
          </a:xfrm>
          <a:prstGeom prst="rect">
            <a:avLst/>
          </a:prstGeom>
          <a:noFill/>
        </p:spPr>
        <p:txBody>
          <a:bodyPr wrap="square" rtlCol="0">
            <a:spAutoFit/>
          </a:bodyPr>
          <a:lstStyle/>
          <a:p>
            <a:pPr algn="ctr" defTabSz="914400"/>
            <a:r>
              <a:rPr lang="en-US" sz="1600" dirty="0" smtClean="0">
                <a:solidFill>
                  <a:prstClr val="black"/>
                </a:solidFill>
                <a:latin typeface="Arial" panose="020B0604020202020204" pitchFamily="34" charset="0"/>
                <a:cs typeface="Arial" panose="020B0604020202020204" pitchFamily="34" charset="0"/>
              </a:rPr>
              <a:t>You can browse the entire collection or just certain topics</a:t>
            </a: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954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79" t="9195" r="55316" b="5471"/>
          <a:stretch/>
        </p:blipFill>
        <p:spPr bwMode="auto">
          <a:xfrm>
            <a:off x="516943" y="201777"/>
            <a:ext cx="8022056"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Up Arrow 8"/>
          <p:cNvSpPr/>
          <p:nvPr/>
        </p:nvSpPr>
        <p:spPr>
          <a:xfrm>
            <a:off x="5930254" y="653143"/>
            <a:ext cx="2342408" cy="2256312"/>
          </a:xfrm>
          <a:prstGeom prst="upArrow">
            <a:avLst>
              <a:gd name="adj1" fmla="val 58365"/>
              <a:gd name="adj2" fmla="val 50000"/>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0" name="TextBox 9"/>
          <p:cNvSpPr txBox="1"/>
          <p:nvPr/>
        </p:nvSpPr>
        <p:spPr>
          <a:xfrm>
            <a:off x="6375579" y="1315857"/>
            <a:ext cx="1451758" cy="1569660"/>
          </a:xfrm>
          <a:prstGeom prst="rect">
            <a:avLst/>
          </a:prstGeom>
          <a:noFill/>
        </p:spPr>
        <p:txBody>
          <a:bodyPr wrap="square" rtlCol="0">
            <a:spAutoFit/>
          </a:bodyPr>
          <a:lstStyle/>
          <a:p>
            <a:pPr algn="ctr" defTabSz="914400"/>
            <a:r>
              <a:rPr lang="en-US" sz="1600" dirty="0" smtClean="0">
                <a:solidFill>
                  <a:prstClr val="black"/>
                </a:solidFill>
                <a:latin typeface="Arial" panose="020B0604020202020204" pitchFamily="34" charset="0"/>
                <a:cs typeface="Arial" panose="020B0604020202020204" pitchFamily="34" charset="0"/>
              </a:rPr>
              <a:t>You can search titles in the</a:t>
            </a:r>
            <a:br>
              <a:rPr lang="en-US" sz="1600" dirty="0" smtClean="0">
                <a:solidFill>
                  <a:prstClr val="black"/>
                </a:solidFill>
                <a:latin typeface="Arial" panose="020B0604020202020204" pitchFamily="34" charset="0"/>
                <a:cs typeface="Arial" panose="020B0604020202020204" pitchFamily="34" charset="0"/>
              </a:rPr>
            </a:br>
            <a:r>
              <a:rPr lang="en-US" sz="1600" dirty="0" smtClean="0">
                <a:solidFill>
                  <a:prstClr val="black"/>
                </a:solidFill>
                <a:latin typeface="Arial" panose="020B0604020202020204" pitchFamily="34" charset="0"/>
                <a:cs typeface="Arial" panose="020B0604020202020204" pitchFamily="34" charset="0"/>
              </a:rPr>
              <a:t>whole collection or in topics</a:t>
            </a: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478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79" t="9195" r="55316" b="5471"/>
          <a:stretch/>
        </p:blipFill>
        <p:spPr bwMode="auto">
          <a:xfrm>
            <a:off x="516943" y="201777"/>
            <a:ext cx="8022056"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Up Arrow 16"/>
          <p:cNvSpPr/>
          <p:nvPr/>
        </p:nvSpPr>
        <p:spPr>
          <a:xfrm>
            <a:off x="6286516" y="3476430"/>
            <a:ext cx="2342408" cy="2256312"/>
          </a:xfrm>
          <a:prstGeom prst="upArrow">
            <a:avLst>
              <a:gd name="adj1" fmla="val 58365"/>
              <a:gd name="adj2" fmla="val 50000"/>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8" name="TextBox 17"/>
          <p:cNvSpPr txBox="1"/>
          <p:nvPr/>
        </p:nvSpPr>
        <p:spPr>
          <a:xfrm>
            <a:off x="6731841" y="3901641"/>
            <a:ext cx="1451758" cy="1815882"/>
          </a:xfrm>
          <a:prstGeom prst="rect">
            <a:avLst/>
          </a:prstGeom>
          <a:noFill/>
        </p:spPr>
        <p:txBody>
          <a:bodyPr wrap="square" rtlCol="0">
            <a:spAutoFit/>
          </a:bodyPr>
          <a:lstStyle/>
          <a:p>
            <a:pPr algn="ctr" defTabSz="914400"/>
            <a:r>
              <a:rPr lang="en-US" sz="1600" dirty="0" smtClean="0">
                <a:solidFill>
                  <a:prstClr val="black"/>
                </a:solidFill>
                <a:latin typeface="Arial" panose="020B0604020202020204" pitchFamily="34" charset="0"/>
                <a:cs typeface="Arial" panose="020B0604020202020204" pitchFamily="34" charset="0"/>
              </a:rPr>
              <a:t>With the “Read More” button you can find the text, mp3s, translations,</a:t>
            </a:r>
            <a:br>
              <a:rPr lang="en-US" sz="1600" dirty="0" smtClean="0">
                <a:solidFill>
                  <a:prstClr val="black"/>
                </a:solidFill>
                <a:latin typeface="Arial" panose="020B0604020202020204" pitchFamily="34" charset="0"/>
                <a:cs typeface="Arial" panose="020B0604020202020204" pitchFamily="34" charset="0"/>
              </a:rPr>
            </a:br>
            <a:r>
              <a:rPr lang="en-US" sz="1600" dirty="0" smtClean="0">
                <a:solidFill>
                  <a:prstClr val="black"/>
                </a:solidFill>
                <a:latin typeface="Arial" panose="020B0604020202020204" pitchFamily="34" charset="0"/>
                <a:cs typeface="Arial" panose="020B0604020202020204" pitchFamily="34" charset="0"/>
              </a:rPr>
              <a:t>and more.</a:t>
            </a: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275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93433" y="264259"/>
            <a:ext cx="8634045" cy="1528604"/>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8" y="4"/>
            <a:ext cx="4123967" cy="6857999"/>
          </a:xfrm>
          <a:prstGeom prst="rect">
            <a:avLst/>
          </a:prstGeom>
        </p:spPr>
      </p:pic>
      <p:pic>
        <p:nvPicPr>
          <p:cNvPr id="16" name="Picture 15"/>
          <p:cNvPicPr>
            <a:picLocks noChangeAspect="1"/>
          </p:cNvPicPr>
          <p:nvPr/>
        </p:nvPicPr>
        <p:blipFill>
          <a:blip r:embed="rId4"/>
          <a:stretch>
            <a:fillRect/>
          </a:stretch>
        </p:blipFill>
        <p:spPr>
          <a:xfrm>
            <a:off x="2870854" y="264259"/>
            <a:ext cx="6106490" cy="1278258"/>
          </a:xfrm>
          <a:prstGeom prst="rect">
            <a:avLst/>
          </a:prstGeom>
        </p:spPr>
      </p:pic>
      <p:pic>
        <p:nvPicPr>
          <p:cNvPr id="28" name="Picture 27"/>
          <p:cNvPicPr>
            <a:picLocks noChangeAspect="1"/>
          </p:cNvPicPr>
          <p:nvPr/>
        </p:nvPicPr>
        <p:blipFill rotWithShape="1">
          <a:blip r:embed="rId5"/>
          <a:srcRect l="20894" t="34491" r="8929" b="25065"/>
          <a:stretch/>
        </p:blipFill>
        <p:spPr>
          <a:xfrm>
            <a:off x="3383622" y="2043779"/>
            <a:ext cx="4791839" cy="1157368"/>
          </a:xfrm>
          <a:prstGeom prst="rect">
            <a:avLst/>
          </a:prstGeom>
          <a:noFill/>
        </p:spPr>
      </p:pic>
      <p:pic>
        <p:nvPicPr>
          <p:cNvPr id="29" name="Picture 28"/>
          <p:cNvPicPr>
            <a:picLocks noChangeAspect="1"/>
          </p:cNvPicPr>
          <p:nvPr/>
        </p:nvPicPr>
        <p:blipFill>
          <a:blip r:embed="rId6"/>
          <a:stretch>
            <a:fillRect/>
          </a:stretch>
        </p:blipFill>
        <p:spPr>
          <a:xfrm>
            <a:off x="3243040" y="1255117"/>
            <a:ext cx="4343400" cy="1003300"/>
          </a:xfrm>
          <a:prstGeom prst="rect">
            <a:avLst/>
          </a:prstGeom>
          <a:noFill/>
          <a:ln>
            <a:noFill/>
          </a:ln>
        </p:spPr>
      </p:pic>
      <p:pic>
        <p:nvPicPr>
          <p:cNvPr id="30" name="Picture 29"/>
          <p:cNvPicPr>
            <a:picLocks noChangeAspect="1"/>
          </p:cNvPicPr>
          <p:nvPr/>
        </p:nvPicPr>
        <p:blipFill rotWithShape="1">
          <a:blip r:embed="rId7"/>
          <a:srcRect l="33227" t="31191" r="49122" b="22860"/>
          <a:stretch/>
        </p:blipFill>
        <p:spPr>
          <a:xfrm>
            <a:off x="3524581" y="3473280"/>
            <a:ext cx="878472" cy="1332430"/>
          </a:xfrm>
          <a:prstGeom prst="rect">
            <a:avLst/>
          </a:prstGeom>
        </p:spPr>
      </p:pic>
      <p:pic>
        <p:nvPicPr>
          <p:cNvPr id="31" name="Picture 30"/>
          <p:cNvPicPr>
            <a:picLocks noChangeAspect="1"/>
          </p:cNvPicPr>
          <p:nvPr/>
        </p:nvPicPr>
        <p:blipFill rotWithShape="1">
          <a:blip r:embed="rId8"/>
          <a:srcRect l="1491" t="7052" r="20534" b="13768"/>
          <a:stretch/>
        </p:blipFill>
        <p:spPr>
          <a:xfrm>
            <a:off x="4231887" y="3585142"/>
            <a:ext cx="3095304" cy="906516"/>
          </a:xfrm>
          <a:prstGeom prst="rect">
            <a:avLst/>
          </a:prstGeom>
        </p:spPr>
      </p:pic>
      <p:pic>
        <p:nvPicPr>
          <p:cNvPr id="32" name="Picture 31"/>
          <p:cNvPicPr>
            <a:picLocks noChangeAspect="1"/>
          </p:cNvPicPr>
          <p:nvPr/>
        </p:nvPicPr>
        <p:blipFill>
          <a:blip r:embed="rId9"/>
          <a:stretch>
            <a:fillRect/>
          </a:stretch>
        </p:blipFill>
        <p:spPr>
          <a:xfrm>
            <a:off x="7586442" y="3249275"/>
            <a:ext cx="973529" cy="1277103"/>
          </a:xfrm>
          <a:prstGeom prst="rect">
            <a:avLst/>
          </a:prstGeom>
        </p:spPr>
      </p:pic>
      <p:sp>
        <p:nvSpPr>
          <p:cNvPr id="33" name="TextBox 32"/>
          <p:cNvSpPr txBox="1"/>
          <p:nvPr/>
        </p:nvSpPr>
        <p:spPr>
          <a:xfrm>
            <a:off x="3794339" y="4850180"/>
            <a:ext cx="4668048" cy="1015663"/>
          </a:xfrm>
          <a:prstGeom prst="rect">
            <a:avLst/>
          </a:prstGeom>
          <a:noFill/>
        </p:spPr>
        <p:txBody>
          <a:bodyPr wrap="square" rtlCol="0">
            <a:spAutoFit/>
          </a:bodyPr>
          <a:lstStyle/>
          <a:p>
            <a:pPr defTabSz="914400"/>
            <a:r>
              <a:rPr lang="en-US" sz="2000" b="1" dirty="0" smtClean="0">
                <a:solidFill>
                  <a:prstClr val="black"/>
                </a:solidFill>
              </a:rPr>
              <a:t>Enjoy HUNDREDS of titles from ASCD, Corwin, ISTE</a:t>
            </a:r>
          </a:p>
          <a:p>
            <a:pPr defTabSz="914400"/>
            <a:r>
              <a:rPr lang="en-US" sz="2000" b="1" dirty="0" smtClean="0">
                <a:solidFill>
                  <a:prstClr val="black"/>
                </a:solidFill>
              </a:rPr>
              <a:t>and Solution Tree, </a:t>
            </a:r>
            <a:r>
              <a:rPr lang="en-US" sz="2000" b="1" dirty="0" smtClean="0">
                <a:solidFill>
                  <a:srgbClr val="FF0000"/>
                </a:solidFill>
              </a:rPr>
              <a:t>ALL IN ONE PLACE. </a:t>
            </a:r>
            <a:endParaRPr lang="en-US" sz="2000" b="1" dirty="0">
              <a:solidFill>
                <a:srgbClr val="FF0000"/>
              </a:solidFill>
            </a:endParaRPr>
          </a:p>
        </p:txBody>
      </p:sp>
      <p:sp>
        <p:nvSpPr>
          <p:cNvPr id="34" name="TextBox 33"/>
          <p:cNvSpPr txBox="1"/>
          <p:nvPr/>
        </p:nvSpPr>
        <p:spPr>
          <a:xfrm>
            <a:off x="3794341" y="5649087"/>
            <a:ext cx="4893151" cy="1015663"/>
          </a:xfrm>
          <a:prstGeom prst="rect">
            <a:avLst/>
          </a:prstGeom>
          <a:noFill/>
        </p:spPr>
        <p:txBody>
          <a:bodyPr wrap="square" rtlCol="0">
            <a:spAutoFit/>
          </a:bodyPr>
          <a:lstStyle/>
          <a:p>
            <a:pPr defTabSz="914400"/>
            <a:r>
              <a:rPr lang="en-US" sz="2000" b="1" dirty="0" smtClean="0">
                <a:solidFill>
                  <a:prstClr val="black"/>
                </a:solidFill>
              </a:rPr>
              <a:t>Access is FREE using our </a:t>
            </a:r>
            <a:r>
              <a:rPr lang="en-US" sz="2000" b="1" dirty="0" smtClean="0">
                <a:solidFill>
                  <a:srgbClr val="FF0000"/>
                </a:solidFill>
              </a:rPr>
              <a:t>NEW LINK: slsweb.ocmboces.org/digitalLibrary/ebooks.php</a:t>
            </a:r>
            <a:endParaRPr lang="en-US" sz="2000" b="1" dirty="0">
              <a:solidFill>
                <a:srgbClr val="FF0000"/>
              </a:solidFill>
            </a:endParaRPr>
          </a:p>
        </p:txBody>
      </p:sp>
      <p:pic>
        <p:nvPicPr>
          <p:cNvPr id="21" name="Picture 20"/>
          <p:cNvPicPr>
            <a:picLocks noChangeAspect="1"/>
          </p:cNvPicPr>
          <p:nvPr/>
        </p:nvPicPr>
        <p:blipFill>
          <a:blip r:embed="rId10"/>
          <a:stretch>
            <a:fillRect/>
          </a:stretch>
        </p:blipFill>
        <p:spPr>
          <a:xfrm>
            <a:off x="4729134" y="2766768"/>
            <a:ext cx="2324100" cy="876300"/>
          </a:xfrm>
          <a:prstGeom prst="rect">
            <a:avLst/>
          </a:prstGeom>
          <a:noFill/>
        </p:spPr>
      </p:pic>
    </p:spTree>
    <p:extLst>
      <p:ext uri="{BB962C8B-B14F-4D97-AF65-F5344CB8AC3E}">
        <p14:creationId xmlns:p14="http://schemas.microsoft.com/office/powerpoint/2010/main" val="1212627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Regional Vision</a:t>
            </a:r>
            <a:endParaRPr lang="en-US" dirty="0">
              <a:effectLst/>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73060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normAutofit/>
          </a:bodyPr>
          <a:lstStyle/>
          <a:p>
            <a:r>
              <a:rPr lang="en-US" dirty="0" smtClean="0"/>
              <a:t>Introductions</a:t>
            </a:r>
          </a:p>
          <a:p>
            <a:r>
              <a:rPr lang="en-US" dirty="0" smtClean="0"/>
              <a:t>Agenda Biggies:</a:t>
            </a:r>
          </a:p>
          <a:p>
            <a:pPr lvl="1"/>
            <a:r>
              <a:rPr lang="en-US" sz="3200" dirty="0" smtClean="0"/>
              <a:t>Updates</a:t>
            </a:r>
          </a:p>
          <a:p>
            <a:pPr lvl="1"/>
            <a:r>
              <a:rPr lang="en-US" sz="3200" dirty="0" smtClean="0"/>
              <a:t>Professional eBook Collection</a:t>
            </a:r>
          </a:p>
          <a:p>
            <a:pPr lvl="1"/>
            <a:r>
              <a:rPr lang="en-US" sz="3200" dirty="0" smtClean="0"/>
              <a:t>Effective ELA Interventions &amp; Actions</a:t>
            </a:r>
          </a:p>
        </p:txBody>
      </p:sp>
    </p:spTree>
    <p:extLst>
      <p:ext uri="{BB962C8B-B14F-4D97-AF65-F5344CB8AC3E}">
        <p14:creationId xmlns:p14="http://schemas.microsoft.com/office/powerpoint/2010/main" val="4228456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449294" cy="3962400"/>
          </a:xfrm>
        </p:spPr>
        <p:txBody>
          <a:bodyPr>
            <a:noAutofit/>
          </a:bodyPr>
          <a:lstStyle/>
          <a:p>
            <a:r>
              <a:rPr lang="en-US" dirty="0" smtClean="0">
                <a:latin typeface="Arial" panose="020B0604020202020204" pitchFamily="34" charset="0"/>
              </a:rPr>
              <a:t>Opening September </a:t>
            </a:r>
            <a:r>
              <a:rPr lang="en-US" dirty="0">
                <a:latin typeface="Arial" panose="020B0604020202020204" pitchFamily="34" charset="0"/>
              </a:rPr>
              <a:t>2016</a:t>
            </a:r>
          </a:p>
          <a:p>
            <a:r>
              <a:rPr lang="en-US" dirty="0">
                <a:latin typeface="Arial" panose="020B0604020202020204" pitchFamily="34" charset="0"/>
              </a:rPr>
              <a:t>Beginning with grades 9 &amp; </a:t>
            </a:r>
            <a:r>
              <a:rPr lang="en-US" dirty="0" smtClean="0">
                <a:latin typeface="Arial" panose="020B0604020202020204" pitchFamily="34" charset="0"/>
              </a:rPr>
              <a:t>10 with 50 learners</a:t>
            </a:r>
            <a:endParaRPr lang="en-US" dirty="0">
              <a:latin typeface="Arial" panose="020B0604020202020204" pitchFamily="34" charset="0"/>
            </a:endParaRPr>
          </a:p>
          <a:p>
            <a:r>
              <a:rPr lang="en-US" dirty="0">
                <a:latin typeface="Arial" panose="020B0604020202020204" pitchFamily="34" charset="0"/>
              </a:rPr>
              <a:t>Adding grades 11 &amp; 12 in subsequent </a:t>
            </a:r>
            <a:r>
              <a:rPr lang="en-US" dirty="0" smtClean="0">
                <a:latin typeface="Arial" panose="020B0604020202020204" pitchFamily="34" charset="0"/>
              </a:rPr>
              <a:t>years</a:t>
            </a:r>
          </a:p>
          <a:p>
            <a:r>
              <a:rPr lang="en-US" dirty="0" smtClean="0">
                <a:latin typeface="Arial" panose="020B0604020202020204" pitchFamily="34" charset="0"/>
              </a:rPr>
              <a:t>Full enrollment of 100 learners</a:t>
            </a:r>
          </a:p>
          <a:p>
            <a:r>
              <a:rPr lang="en-US" dirty="0" smtClean="0">
                <a:latin typeface="Arial" panose="020B0604020202020204" pitchFamily="34" charset="0"/>
              </a:rPr>
              <a:t>Districts: Cincinnatus, Cortland, DeRuyter, Homer, Marathon, McGraw, Tully (and potentially more)</a:t>
            </a:r>
            <a:endParaRPr lang="en-US" dirty="0">
              <a:latin typeface="Arial" panose="020B0604020202020204" pitchFamily="34" charset="0"/>
            </a:endParaRPr>
          </a:p>
          <a:p>
            <a:endParaRPr lang="en-US" dirty="0">
              <a:latin typeface="Arial" panose="020B0604020202020204" pitchFamily="34" charset="0"/>
            </a:endParaRPr>
          </a:p>
        </p:txBody>
      </p:sp>
      <p:sp>
        <p:nvSpPr>
          <p:cNvPr id="4" name="Title 3"/>
          <p:cNvSpPr>
            <a:spLocks noGrp="1"/>
          </p:cNvSpPr>
          <p:nvPr>
            <p:ph type="title"/>
          </p:nvPr>
        </p:nvSpPr>
        <p:spPr/>
        <p:txBody>
          <a:bodyPr/>
          <a:lstStyle/>
          <a:p>
            <a:r>
              <a:rPr lang="en-US" dirty="0" smtClean="0">
                <a:latin typeface="Arial" panose="020B0604020202020204" pitchFamily="34" charset="0"/>
              </a:rPr>
              <a:t>New Tech Comes to Cortland</a:t>
            </a:r>
            <a:endParaRPr lang="en-US" dirty="0">
              <a:latin typeface="Arial" panose="020B0604020202020204" pitchFamily="34" charset="0"/>
            </a:endParaRPr>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5931724"/>
            <a:ext cx="9144000" cy="92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925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 y="914400"/>
            <a:ext cx="914400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3677653"/>
            <a:ext cx="1447799" cy="375355"/>
          </a:xfrm>
        </p:spPr>
        <p:style>
          <a:lnRef idx="1">
            <a:schemeClr val="accent1"/>
          </a:lnRef>
          <a:fillRef idx="2">
            <a:schemeClr val="accent1"/>
          </a:fillRef>
          <a:effectRef idx="1">
            <a:schemeClr val="accent1"/>
          </a:effectRef>
          <a:fontRef idx="minor">
            <a:schemeClr val="dk1"/>
          </a:fontRef>
        </p:style>
        <p:txBody>
          <a:bodyPr>
            <a:normAutofit/>
          </a:bodyPr>
          <a:lstStyle/>
          <a:p>
            <a:r>
              <a:rPr lang="en-US" sz="1400" dirty="0" smtClean="0"/>
              <a:t>Seven Valleys</a:t>
            </a:r>
            <a:endParaRPr lang="en-US" sz="1400" dirty="0"/>
          </a:p>
        </p:txBody>
      </p:sp>
      <p:sp>
        <p:nvSpPr>
          <p:cNvPr id="3" name="TextBox 2"/>
          <p:cNvSpPr txBox="1"/>
          <p:nvPr/>
        </p:nvSpPr>
        <p:spPr>
          <a:xfrm>
            <a:off x="3124200" y="5277853"/>
            <a:ext cx="3200400" cy="523220"/>
          </a:xfrm>
          <a:prstGeom prst="rect">
            <a:avLst/>
          </a:prstGeom>
          <a:noFill/>
        </p:spPr>
        <p:txBody>
          <a:bodyPr wrap="square" rtlCol="0">
            <a:spAutoFit/>
          </a:bodyPr>
          <a:lstStyle/>
          <a:p>
            <a:pPr defTabSz="914400"/>
            <a:r>
              <a:rPr lang="en-US" sz="2800" dirty="0">
                <a:solidFill>
                  <a:prstClr val="white"/>
                </a:solidFill>
              </a:rPr>
              <a:t>240 Port Watson St</a:t>
            </a:r>
          </a:p>
        </p:txBody>
      </p:sp>
      <p:sp>
        <p:nvSpPr>
          <p:cNvPr id="9" name="Title 1"/>
          <p:cNvSpPr txBox="1">
            <a:spLocks/>
          </p:cNvSpPr>
          <p:nvPr/>
        </p:nvSpPr>
        <p:spPr>
          <a:xfrm>
            <a:off x="3733801" y="3677653"/>
            <a:ext cx="1447799" cy="37535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prstClr val="black"/>
                </a:solidFill>
              </a:rPr>
              <a:t>Cortland Alternative School</a:t>
            </a:r>
            <a:endParaRPr lang="en-US" sz="1400" dirty="0">
              <a:solidFill>
                <a:prstClr val="black"/>
              </a:solidFill>
            </a:endParaRPr>
          </a:p>
        </p:txBody>
      </p:sp>
      <p:sp>
        <p:nvSpPr>
          <p:cNvPr id="10" name="Title 1"/>
          <p:cNvSpPr txBox="1">
            <a:spLocks/>
          </p:cNvSpPr>
          <p:nvPr/>
        </p:nvSpPr>
        <p:spPr>
          <a:xfrm>
            <a:off x="2057400" y="3677653"/>
            <a:ext cx="1447799" cy="37535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solidFill>
                  <a:prstClr val="black"/>
                </a:solidFill>
              </a:rPr>
              <a:t>Fadden &amp; </a:t>
            </a:r>
            <a:r>
              <a:rPr lang="en-US" sz="1400" dirty="0" smtClean="0">
                <a:solidFill>
                  <a:prstClr val="black"/>
                </a:solidFill>
              </a:rPr>
              <a:t>Associates</a:t>
            </a:r>
            <a:br>
              <a:rPr lang="en-US" sz="1400" dirty="0" smtClean="0">
                <a:solidFill>
                  <a:prstClr val="black"/>
                </a:solidFill>
              </a:rPr>
            </a:br>
            <a:r>
              <a:rPr lang="en-US" sz="1400" dirty="0" smtClean="0">
                <a:solidFill>
                  <a:prstClr val="black"/>
                </a:solidFill>
              </a:rPr>
              <a:t>Physical Therapy</a:t>
            </a:r>
            <a:endParaRPr lang="en-US" sz="1400" dirty="0">
              <a:solidFill>
                <a:prstClr val="black"/>
              </a:solidFill>
            </a:endParaRPr>
          </a:p>
        </p:txBody>
      </p:sp>
      <p:pic>
        <p:nvPicPr>
          <p:cNvPr id="11"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0"/>
            <a:ext cx="9144000" cy="92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641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Based Learning</a:t>
            </a:r>
            <a:endParaRPr lang="en-US" dirty="0"/>
          </a:p>
        </p:txBody>
      </p:sp>
      <p:sp>
        <p:nvSpPr>
          <p:cNvPr id="3" name="Content Placeholder 2"/>
          <p:cNvSpPr>
            <a:spLocks noGrp="1"/>
          </p:cNvSpPr>
          <p:nvPr>
            <p:ph idx="1"/>
          </p:nvPr>
        </p:nvSpPr>
        <p:spPr/>
        <p:txBody>
          <a:bodyPr>
            <a:normAutofit/>
          </a:bodyPr>
          <a:lstStyle/>
          <a:p>
            <a:r>
              <a:rPr lang="en-US" u="sng" dirty="0" smtClean="0">
                <a:solidFill>
                  <a:srgbClr val="0000FF"/>
                </a:solidFill>
                <a:ea typeface="Times New Roman"/>
                <a:hlinkClick r:id="rId2"/>
              </a:rPr>
              <a:t>May 11</a:t>
            </a:r>
            <a:r>
              <a:rPr lang="en-US" u="sng" baseline="30000" dirty="0" smtClean="0">
                <a:solidFill>
                  <a:srgbClr val="0000FF"/>
                </a:solidFill>
                <a:ea typeface="Times New Roman"/>
              </a:rPr>
              <a:t>th</a:t>
            </a:r>
            <a:r>
              <a:rPr lang="en-US" dirty="0" smtClean="0">
                <a:solidFill>
                  <a:srgbClr val="1F1F2E"/>
                </a:solidFill>
                <a:ea typeface="Times New Roman"/>
              </a:rPr>
              <a:t> </a:t>
            </a:r>
            <a:r>
              <a:rPr lang="en-US" dirty="0" smtClean="0"/>
              <a:t>is the start of the final PBL 101 for this school year.</a:t>
            </a:r>
            <a:endParaRPr lang="en-US" dirty="0"/>
          </a:p>
          <a:p>
            <a:endParaRPr lang="en-US" dirty="0"/>
          </a:p>
        </p:txBody>
      </p:sp>
    </p:spTree>
    <p:extLst>
      <p:ext uri="{BB962C8B-B14F-4D97-AF65-F5344CB8AC3E}">
        <p14:creationId xmlns:p14="http://schemas.microsoft.com/office/powerpoint/2010/main" val="221070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PBL</a:t>
            </a:r>
            <a:endParaRPr lang="en-US" dirty="0"/>
          </a:p>
        </p:txBody>
      </p:sp>
      <p:sp>
        <p:nvSpPr>
          <p:cNvPr id="3" name="Content Placeholder 2"/>
          <p:cNvSpPr>
            <a:spLocks noGrp="1"/>
          </p:cNvSpPr>
          <p:nvPr>
            <p:ph idx="1"/>
          </p:nvPr>
        </p:nvSpPr>
        <p:spPr/>
        <p:txBody>
          <a:bodyPr>
            <a:normAutofit/>
          </a:bodyPr>
          <a:lstStyle/>
          <a:p>
            <a:r>
              <a:rPr lang="en-US" dirty="0" smtClean="0">
                <a:hlinkClick r:id="rId2"/>
              </a:rPr>
              <a:t>PBL 101</a:t>
            </a:r>
            <a:r>
              <a:rPr lang="en-US" dirty="0" smtClean="0"/>
              <a:t> July 25-28</a:t>
            </a:r>
          </a:p>
          <a:p>
            <a:r>
              <a:rPr lang="en-US" dirty="0" smtClean="0"/>
              <a:t>PBL 400 level for administrative teams- </a:t>
            </a:r>
            <a:r>
              <a:rPr lang="en-US" dirty="0" smtClean="0">
                <a:hlinkClick r:id="rId3"/>
              </a:rPr>
              <a:t>July 19 </a:t>
            </a:r>
            <a:r>
              <a:rPr lang="en-US" dirty="0" smtClean="0"/>
              <a:t> or </a:t>
            </a:r>
            <a:r>
              <a:rPr lang="en-US" dirty="0" smtClean="0">
                <a:hlinkClick r:id="rId4"/>
              </a:rPr>
              <a:t>July 20</a:t>
            </a:r>
            <a:endParaRPr lang="en-US" dirty="0" smtClean="0"/>
          </a:p>
          <a:p>
            <a:r>
              <a:rPr lang="en-US" dirty="0" err="1" smtClean="0"/>
              <a:t>PrBL</a:t>
            </a:r>
            <a:r>
              <a:rPr lang="en-US" dirty="0" smtClean="0"/>
              <a:t> – </a:t>
            </a:r>
            <a:r>
              <a:rPr lang="en-US" dirty="0" smtClean="0">
                <a:hlinkClick r:id="rId5"/>
              </a:rPr>
              <a:t>Problem Based for Math and Science </a:t>
            </a:r>
            <a:r>
              <a:rPr lang="en-US" dirty="0" smtClean="0"/>
              <a:t> July 29</a:t>
            </a:r>
          </a:p>
          <a:p>
            <a:endParaRPr lang="en-US" dirty="0"/>
          </a:p>
        </p:txBody>
      </p:sp>
    </p:spTree>
    <p:extLst>
      <p:ext uri="{BB962C8B-B14F-4D97-AF65-F5344CB8AC3E}">
        <p14:creationId xmlns:p14="http://schemas.microsoft.com/office/powerpoint/2010/main" val="2977649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05800" cy="685800"/>
          </a:xfrm>
        </p:spPr>
        <p:txBody>
          <a:bodyPr>
            <a:normAutofit fontScale="90000"/>
          </a:bodyPr>
          <a:lstStyle/>
          <a:p>
            <a:r>
              <a:rPr lang="en-US" dirty="0" smtClean="0"/>
              <a:t>Registration Open! </a:t>
            </a:r>
            <a:endParaRPr lang="en-US" dirty="0"/>
          </a:p>
        </p:txBody>
      </p:sp>
      <p:sp>
        <p:nvSpPr>
          <p:cNvPr id="3" name="Content Placeholder 2"/>
          <p:cNvSpPr>
            <a:spLocks noGrp="1"/>
          </p:cNvSpPr>
          <p:nvPr>
            <p:ph idx="1"/>
          </p:nvPr>
        </p:nvSpPr>
        <p:spPr>
          <a:xfrm>
            <a:off x="419100" y="1143000"/>
            <a:ext cx="8305800" cy="5029200"/>
          </a:xfrm>
        </p:spPr>
        <p:txBody>
          <a:bodyPr>
            <a:normAutofit lnSpcReduction="10000"/>
          </a:bodyPr>
          <a:lstStyle/>
          <a:p>
            <a:r>
              <a:rPr lang="en-US" dirty="0" smtClean="0">
                <a:hlinkClick r:id="rId2"/>
              </a:rPr>
              <a:t>Making Learning Happen @ PBLNY 16 </a:t>
            </a:r>
            <a:r>
              <a:rPr lang="en-US" dirty="0" smtClean="0"/>
              <a:t>in collaboration with BIE</a:t>
            </a:r>
          </a:p>
          <a:p>
            <a:r>
              <a:rPr lang="en-US" dirty="0" err="1" smtClean="0"/>
              <a:t>OnCenter</a:t>
            </a:r>
            <a:r>
              <a:rPr lang="en-US" dirty="0" smtClean="0"/>
              <a:t>, Syracuse</a:t>
            </a:r>
          </a:p>
          <a:p>
            <a:r>
              <a:rPr lang="en-US" dirty="0" smtClean="0"/>
              <a:t>August 2-5, 2016 </a:t>
            </a:r>
          </a:p>
          <a:p>
            <a:r>
              <a:rPr lang="en-US" dirty="0" smtClean="0"/>
              <a:t>Select strand: PBL 101 (BIE), Leadership (BIE), or Open Sessions.</a:t>
            </a:r>
          </a:p>
          <a:p>
            <a:r>
              <a:rPr lang="en-US" dirty="0" smtClean="0"/>
              <a:t>Two keynotes daily!</a:t>
            </a:r>
          </a:p>
          <a:p>
            <a:r>
              <a:rPr lang="en-US" dirty="0" smtClean="0"/>
              <a:t>Vendor exhibits</a:t>
            </a:r>
          </a:p>
          <a:p>
            <a:r>
              <a:rPr lang="en-US" dirty="0" smtClean="0"/>
              <a:t>OCM BOCES component price is $525</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5791200"/>
            <a:ext cx="75057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695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Opportunity</a:t>
            </a:r>
            <a:endParaRPr lang="en-US" dirty="0"/>
          </a:p>
        </p:txBody>
      </p:sp>
      <p:sp>
        <p:nvSpPr>
          <p:cNvPr id="3" name="Content Placeholder 2"/>
          <p:cNvSpPr>
            <a:spLocks noGrp="1"/>
          </p:cNvSpPr>
          <p:nvPr>
            <p:ph idx="1"/>
          </p:nvPr>
        </p:nvSpPr>
        <p:spPr/>
        <p:txBody>
          <a:bodyPr/>
          <a:lstStyle/>
          <a:p>
            <a:r>
              <a:rPr lang="en-US" dirty="0" smtClean="0"/>
              <a:t>Register a team to attend one day of PBL planning and capacity building either June 9 or June 22</a:t>
            </a:r>
          </a:p>
          <a:p>
            <a:endParaRPr lang="en-US" dirty="0"/>
          </a:p>
          <a:p>
            <a:r>
              <a:rPr lang="en-US" dirty="0" smtClean="0"/>
              <a:t>This team  (minimum of 2- maximum of 8) is then eligible to register for the Summer Making Learning Happen@PBLNY16 for 50% discounted price </a:t>
            </a:r>
            <a:endParaRPr lang="en-US" dirty="0"/>
          </a:p>
        </p:txBody>
      </p:sp>
    </p:spTree>
    <p:extLst>
      <p:ext uri="{BB962C8B-B14F-4D97-AF65-F5344CB8AC3E}">
        <p14:creationId xmlns:p14="http://schemas.microsoft.com/office/powerpoint/2010/main" val="1067165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please</a:t>
            </a:r>
            <a:endParaRPr lang="en-US" dirty="0"/>
          </a:p>
        </p:txBody>
      </p:sp>
      <p:sp>
        <p:nvSpPr>
          <p:cNvPr id="3" name="Content Placeholder 2"/>
          <p:cNvSpPr>
            <a:spLocks noGrp="1"/>
          </p:cNvSpPr>
          <p:nvPr>
            <p:ph idx="1"/>
          </p:nvPr>
        </p:nvSpPr>
        <p:spPr/>
        <p:txBody>
          <a:bodyPr/>
          <a:lstStyle/>
          <a:p>
            <a:r>
              <a:rPr lang="en-US" dirty="0" smtClean="0"/>
              <a:t>Timing</a:t>
            </a:r>
          </a:p>
          <a:p>
            <a:r>
              <a:rPr lang="en-US" dirty="0" smtClean="0"/>
              <a:t>Cost</a:t>
            </a:r>
          </a:p>
          <a:p>
            <a:r>
              <a:rPr lang="en-US" dirty="0" smtClean="0"/>
              <a:t>Regional Vision not priority for summer work</a:t>
            </a:r>
          </a:p>
          <a:p>
            <a:r>
              <a:rPr lang="en-US" dirty="0" smtClean="0"/>
              <a:t>Keynotes and sessions not relevant</a:t>
            </a:r>
            <a:endParaRPr lang="en-US" dirty="0"/>
          </a:p>
        </p:txBody>
      </p:sp>
      <p:pic>
        <p:nvPicPr>
          <p:cNvPr id="1026" name="Picture 2" descr="C:\Users\lradicel\AppData\Local\Microsoft\Windows\Temporary Internet Files\Content.IE5\C2BX8Q58\feedbac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609600"/>
            <a:ext cx="2671874" cy="24098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472111"/>
            <a:ext cx="75057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130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Department Updates</a:t>
            </a:r>
            <a:endParaRPr lang="en-US" dirty="0">
              <a:effectLst/>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41650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Continuing Leadership and Teacher Networks</a:t>
            </a:r>
            <a:endParaRPr lang="en-US" dirty="0"/>
          </a:p>
        </p:txBody>
      </p:sp>
      <p:sp>
        <p:nvSpPr>
          <p:cNvPr id="3" name="Content Placeholder 2"/>
          <p:cNvSpPr>
            <a:spLocks noGrp="1"/>
          </p:cNvSpPr>
          <p:nvPr>
            <p:ph idx="1"/>
          </p:nvPr>
        </p:nvSpPr>
        <p:spPr/>
        <p:txBody>
          <a:bodyPr>
            <a:normAutofit lnSpcReduction="10000"/>
          </a:bodyPr>
          <a:lstStyle/>
          <a:p>
            <a:r>
              <a:rPr lang="en-US" dirty="0" smtClean="0"/>
              <a:t>Literacy </a:t>
            </a:r>
            <a:r>
              <a:rPr lang="en-US" dirty="0"/>
              <a:t>Leadership Network- </a:t>
            </a:r>
            <a:r>
              <a:rPr lang="en-US" u="sng" dirty="0" smtClean="0">
                <a:hlinkClick r:id="rId2"/>
              </a:rPr>
              <a:t>May </a:t>
            </a:r>
            <a:r>
              <a:rPr lang="en-US" u="sng" dirty="0">
                <a:hlinkClick r:id="rId2"/>
              </a:rPr>
              <a:t>25</a:t>
            </a:r>
            <a:r>
              <a:rPr lang="en-US" dirty="0"/>
              <a:t> is the next gathering.</a:t>
            </a:r>
          </a:p>
          <a:p>
            <a:r>
              <a:rPr lang="en-US" dirty="0"/>
              <a:t>Instructional Coaches Network </a:t>
            </a:r>
            <a:r>
              <a:rPr lang="en-US" dirty="0" smtClean="0"/>
              <a:t>-</a:t>
            </a:r>
            <a:r>
              <a:rPr lang="en-US" u="sng" dirty="0" smtClean="0">
                <a:hlinkClick r:id="rId3"/>
              </a:rPr>
              <a:t>May </a:t>
            </a:r>
            <a:r>
              <a:rPr lang="en-US" u="sng" dirty="0">
                <a:hlinkClick r:id="rId3"/>
              </a:rPr>
              <a:t>12</a:t>
            </a:r>
            <a:r>
              <a:rPr lang="en-US" dirty="0"/>
              <a:t> will be the final session for this school year.  </a:t>
            </a:r>
          </a:p>
          <a:p>
            <a:r>
              <a:rPr lang="en-US" dirty="0"/>
              <a:t>Social Studies Network </a:t>
            </a:r>
            <a:r>
              <a:rPr lang="en-US" dirty="0" smtClean="0"/>
              <a:t>-</a:t>
            </a:r>
            <a:r>
              <a:rPr lang="en-US" u="sng" dirty="0" smtClean="0">
                <a:hlinkClick r:id="rId4"/>
              </a:rPr>
              <a:t>May </a:t>
            </a:r>
            <a:r>
              <a:rPr lang="en-US" u="sng" dirty="0">
                <a:hlinkClick r:id="rId4"/>
              </a:rPr>
              <a:t>26</a:t>
            </a:r>
            <a:r>
              <a:rPr lang="en-US" dirty="0"/>
              <a:t> is the final meeting for the year.</a:t>
            </a:r>
          </a:p>
          <a:p>
            <a:r>
              <a:rPr lang="en-US" dirty="0"/>
              <a:t>Project Based Regional Network </a:t>
            </a:r>
            <a:r>
              <a:rPr lang="en-US" dirty="0" smtClean="0"/>
              <a:t>-the </a:t>
            </a:r>
            <a:r>
              <a:rPr lang="en-US" dirty="0"/>
              <a:t>last session for the year is </a:t>
            </a:r>
            <a:r>
              <a:rPr lang="en-US" u="sng" dirty="0">
                <a:hlinkClick r:id="rId5"/>
              </a:rPr>
              <a:t>May 23</a:t>
            </a:r>
            <a:r>
              <a:rPr lang="en-US" dirty="0"/>
              <a:t>.</a:t>
            </a:r>
          </a:p>
          <a:p>
            <a:endParaRPr lang="en-US" dirty="0"/>
          </a:p>
        </p:txBody>
      </p:sp>
    </p:spTree>
    <p:extLst>
      <p:ext uri="{BB962C8B-B14F-4D97-AF65-F5344CB8AC3E}">
        <p14:creationId xmlns:p14="http://schemas.microsoft.com/office/powerpoint/2010/main" val="4174190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ITD</a:t>
            </a:r>
            <a:endParaRPr lang="en-US" dirty="0"/>
          </a:p>
        </p:txBody>
      </p:sp>
      <p:sp>
        <p:nvSpPr>
          <p:cNvPr id="4" name="TextBox 3"/>
          <p:cNvSpPr txBox="1"/>
          <p:nvPr/>
        </p:nvSpPr>
        <p:spPr>
          <a:xfrm>
            <a:off x="723331" y="1364776"/>
            <a:ext cx="7963469" cy="403187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C</a:t>
            </a:r>
            <a:r>
              <a:rPr lang="en-US" sz="3200" dirty="0" smtClean="0">
                <a:latin typeface="Arial" panose="020B0604020202020204" pitchFamily="34" charset="0"/>
                <a:cs typeface="Arial" panose="020B0604020202020204" pitchFamily="34" charset="0"/>
              </a:rPr>
              <a:t>atalog </a:t>
            </a:r>
            <a:r>
              <a:rPr lang="en-US" sz="3200" dirty="0">
                <a:latin typeface="Arial" panose="020B0604020202020204" pitchFamily="34" charset="0"/>
                <a:cs typeface="Arial" panose="020B0604020202020204" pitchFamily="34" charset="0"/>
              </a:rPr>
              <a:t>of summer PD is available here: </a:t>
            </a:r>
          </a:p>
          <a:p>
            <a:r>
              <a:rPr lang="en-US" sz="3200" dirty="0">
                <a:latin typeface="Arial" panose="020B0604020202020204" pitchFamily="34" charset="0"/>
                <a:cs typeface="Arial" panose="020B0604020202020204" pitchFamily="34" charset="0"/>
              </a:rPr>
              <a:t>http://</a:t>
            </a:r>
            <a:r>
              <a:rPr lang="en-US" sz="3200" dirty="0">
                <a:latin typeface="Arial" panose="020B0604020202020204" pitchFamily="34" charset="0"/>
                <a:cs typeface="Arial" panose="020B0604020202020204" pitchFamily="34" charset="0"/>
                <a:hlinkClick r:id="rId2"/>
              </a:rPr>
              <a:t>webapps.cnyric.org/itdpdevents.cfm</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There </a:t>
            </a:r>
            <a:r>
              <a:rPr lang="en-US" sz="3200" dirty="0">
                <a:latin typeface="Arial" panose="020B0604020202020204" pitchFamily="34" charset="0"/>
                <a:cs typeface="Arial" panose="020B0604020202020204" pitchFamily="34" charset="0"/>
              </a:rPr>
              <a:t>is a new curriculum available exclusively for SPHERO. Information can be found here:</a:t>
            </a:r>
          </a:p>
          <a:p>
            <a:r>
              <a:rPr lang="en-US" sz="3200" dirty="0">
                <a:latin typeface="Arial" panose="020B0604020202020204" pitchFamily="34" charset="0"/>
                <a:cs typeface="Arial" panose="020B0604020202020204" pitchFamily="34" charset="0"/>
              </a:rPr>
              <a:t>http://</a:t>
            </a:r>
            <a:r>
              <a:rPr lang="en-US" sz="3200" dirty="0">
                <a:latin typeface="Arial" panose="020B0604020202020204" pitchFamily="34" charset="0"/>
                <a:cs typeface="Arial" panose="020B0604020202020204" pitchFamily="34" charset="0"/>
                <a:hlinkClick r:id="rId3"/>
              </a:rPr>
              <a:t>www.cnyric.org/teacherpage.cfm?teacher=1324</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748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 and News</a:t>
            </a:r>
            <a:endParaRPr lang="en-US" dirty="0"/>
          </a:p>
        </p:txBody>
      </p:sp>
      <p:sp>
        <p:nvSpPr>
          <p:cNvPr id="3" name="TextBox 2"/>
          <p:cNvSpPr txBox="1"/>
          <p:nvPr/>
        </p:nvSpPr>
        <p:spPr>
          <a:xfrm>
            <a:off x="2254102" y="3413051"/>
            <a:ext cx="4614531" cy="584775"/>
          </a:xfrm>
          <a:prstGeom prst="rect">
            <a:avLst/>
          </a:prstGeom>
          <a:noFill/>
        </p:spPr>
        <p:txBody>
          <a:bodyPr wrap="square" rtlCol="0">
            <a:spAutoFit/>
          </a:bodyPr>
          <a:lstStyle/>
          <a:p>
            <a:pPr algn="ctr"/>
            <a:r>
              <a:rPr lang="en-US" sz="3200" smtClean="0">
                <a:solidFill>
                  <a:schemeClr val="bg1"/>
                </a:solidFill>
                <a:latin typeface="Arial" panose="020B0604020202020204" pitchFamily="34" charset="0"/>
                <a:cs typeface="Arial" panose="020B0604020202020204" pitchFamily="34" charset="0"/>
              </a:rPr>
              <a:t>May 2016</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78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Centers</a:t>
            </a:r>
            <a:endParaRPr lang="en-US" dirty="0"/>
          </a:p>
        </p:txBody>
      </p:sp>
      <p:pic>
        <p:nvPicPr>
          <p:cNvPr id="4" name="Picture 3" descr="Summer2016PovertySimulation.pdf - Adobe Acrobat Pro"/>
          <p:cNvPicPr>
            <a:picLocks noChangeAspect="1"/>
          </p:cNvPicPr>
          <p:nvPr/>
        </p:nvPicPr>
        <p:blipFill rotWithShape="1">
          <a:blip r:embed="rId2">
            <a:extLst>
              <a:ext uri="{28A0092B-C50C-407E-A947-70E740481C1C}">
                <a14:useLocalDpi xmlns:a14="http://schemas.microsoft.com/office/drawing/2010/main" val="0"/>
              </a:ext>
            </a:extLst>
          </a:blip>
          <a:srcRect l="29481" t="14774" r="27662" b="2057"/>
          <a:stretch/>
        </p:blipFill>
        <p:spPr>
          <a:xfrm>
            <a:off x="2244435" y="1347850"/>
            <a:ext cx="4572001" cy="5029201"/>
          </a:xfrm>
          <a:prstGeom prst="rect">
            <a:avLst/>
          </a:prstGeom>
          <a:ln>
            <a:solidFill>
              <a:schemeClr val="accent1"/>
            </a:solidFill>
          </a:ln>
        </p:spPr>
      </p:pic>
    </p:spTree>
    <p:extLst>
      <p:ext uri="{BB962C8B-B14F-4D97-AF65-F5344CB8AC3E}">
        <p14:creationId xmlns:p14="http://schemas.microsoft.com/office/powerpoint/2010/main" val="3841853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acher Leadership Conference: Teachers’ Leadership Beyond Their Districts | School of Education | Syracuse University - Google Chrome"/>
          <p:cNvPicPr>
            <a:picLocks noChangeAspect="1"/>
          </p:cNvPicPr>
          <p:nvPr/>
        </p:nvPicPr>
        <p:blipFill rotWithShape="1">
          <a:blip r:embed="rId2">
            <a:extLst>
              <a:ext uri="{28A0092B-C50C-407E-A947-70E740481C1C}">
                <a14:useLocalDpi xmlns:a14="http://schemas.microsoft.com/office/drawing/2010/main" val="0"/>
              </a:ext>
            </a:extLst>
          </a:blip>
          <a:srcRect l="20129" t="11728" r="20130" b="8254"/>
          <a:stretch/>
        </p:blipFill>
        <p:spPr>
          <a:xfrm>
            <a:off x="1282529" y="831273"/>
            <a:ext cx="6926441" cy="5029200"/>
          </a:xfrm>
          <a:prstGeom prst="rect">
            <a:avLst/>
          </a:prstGeom>
          <a:ln>
            <a:solidFill>
              <a:schemeClr val="accent1"/>
            </a:solidFill>
          </a:ln>
        </p:spPr>
      </p:pic>
    </p:spTree>
    <p:extLst>
      <p:ext uri="{BB962C8B-B14F-4D97-AF65-F5344CB8AC3E}">
        <p14:creationId xmlns:p14="http://schemas.microsoft.com/office/powerpoint/2010/main" val="3448657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a:t>
            </a:r>
            <a:endParaRPr lang="en-US" dirty="0"/>
          </a:p>
        </p:txBody>
      </p:sp>
      <p:sp>
        <p:nvSpPr>
          <p:cNvPr id="4" name="Oval 3"/>
          <p:cNvSpPr/>
          <p:nvPr/>
        </p:nvSpPr>
        <p:spPr>
          <a:xfrm>
            <a:off x="5465131" y="1796889"/>
            <a:ext cx="616689" cy="5422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90915"/>
            <a:ext cx="8229600" cy="4525963"/>
          </a:xfrm>
        </p:spPr>
        <p:txBody>
          <a:bodyPr>
            <a:normAutofit/>
          </a:bodyPr>
          <a:lstStyle/>
          <a:p>
            <a:pPr marL="0" indent="0">
              <a:buNone/>
            </a:pPr>
            <a:endParaRPr lang="en-US" dirty="0" smtClean="0"/>
          </a:p>
        </p:txBody>
      </p:sp>
    </p:spTree>
    <p:extLst>
      <p:ext uri="{BB962C8B-B14F-4D97-AF65-F5344CB8AC3E}">
        <p14:creationId xmlns:p14="http://schemas.microsoft.com/office/powerpoint/2010/main" val="2536268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CNY NYS ASCD</a:t>
            </a:r>
            <a:endParaRPr lang="en-US" dirty="0"/>
          </a:p>
        </p:txBody>
      </p:sp>
      <p:sp>
        <p:nvSpPr>
          <p:cNvPr id="3" name="Content Placeholder 2"/>
          <p:cNvSpPr>
            <a:spLocks noGrp="1"/>
          </p:cNvSpPr>
          <p:nvPr>
            <p:ph idx="1"/>
          </p:nvPr>
        </p:nvSpPr>
        <p:spPr>
          <a:xfrm>
            <a:off x="457200" y="1690915"/>
            <a:ext cx="8229600" cy="4525963"/>
          </a:xfrm>
        </p:spPr>
        <p:txBody>
          <a:bodyPr>
            <a:normAutofit/>
          </a:bodyPr>
          <a:lstStyle/>
          <a:p>
            <a:r>
              <a:rPr lang="en-US" dirty="0" smtClean="0"/>
              <a:t>May </a:t>
            </a:r>
            <a:r>
              <a:rPr lang="en-US" dirty="0"/>
              <a:t>11 (Laci’s Tapas Bar): </a:t>
            </a:r>
            <a:r>
              <a:rPr lang="en-US" b="1" dirty="0"/>
              <a:t>Talking about CNY NYS ASCD</a:t>
            </a:r>
            <a:r>
              <a:rPr lang="en-US" dirty="0"/>
              <a:t> </a:t>
            </a:r>
            <a:endParaRPr lang="en-US" dirty="0" smtClean="0"/>
          </a:p>
          <a:p>
            <a:endParaRPr lang="en-US" dirty="0" smtClean="0"/>
          </a:p>
        </p:txBody>
      </p:sp>
    </p:spTree>
    <p:extLst>
      <p:ext uri="{BB962C8B-B14F-4D97-AF65-F5344CB8AC3E}">
        <p14:creationId xmlns:p14="http://schemas.microsoft.com/office/powerpoint/2010/main" val="1389240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K-12 Counseling Plans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Items being prepared for districts:</a:t>
            </a:r>
          </a:p>
          <a:p>
            <a:r>
              <a:rPr lang="en-US" dirty="0" smtClean="0"/>
              <a:t>Maps and timelines</a:t>
            </a:r>
          </a:p>
          <a:p>
            <a:r>
              <a:rPr lang="en-US" dirty="0" smtClean="0"/>
              <a:t>Plans (11x17, of course)</a:t>
            </a:r>
          </a:p>
          <a:p>
            <a:r>
              <a:rPr lang="en-US" dirty="0" smtClean="0"/>
              <a:t>Sample meeting agenda</a:t>
            </a:r>
          </a:p>
          <a:p>
            <a:r>
              <a:rPr lang="en-US" dirty="0" smtClean="0"/>
              <a:t>Checklists, examples statements, etc.</a:t>
            </a:r>
            <a:endParaRPr lang="en-US" dirty="0"/>
          </a:p>
        </p:txBody>
      </p:sp>
    </p:spTree>
    <p:extLst>
      <p:ext uri="{BB962C8B-B14F-4D97-AF65-F5344CB8AC3E}">
        <p14:creationId xmlns:p14="http://schemas.microsoft.com/office/powerpoint/2010/main" val="1583908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Main Campus Tour</a:t>
            </a:r>
            <a:endParaRPr lang="en-US" dirty="0"/>
          </a:p>
        </p:txBody>
      </p:sp>
    </p:spTree>
    <p:extLst>
      <p:ext uri="{BB962C8B-B14F-4D97-AF65-F5344CB8AC3E}">
        <p14:creationId xmlns:p14="http://schemas.microsoft.com/office/powerpoint/2010/main" val="3944755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68" t="24702" r="64948" b="7088"/>
          <a:stretch/>
        </p:blipFill>
        <p:spPr bwMode="auto">
          <a:xfrm>
            <a:off x="2021306" y="481264"/>
            <a:ext cx="5847347" cy="584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720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48" t="24702" r="64789" b="7088"/>
          <a:stretch/>
        </p:blipFill>
        <p:spPr bwMode="auto">
          <a:xfrm>
            <a:off x="1925053" y="553452"/>
            <a:ext cx="5871410" cy="584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084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35" t="27218" r="64931" b="6943"/>
          <a:stretch/>
        </p:blipFill>
        <p:spPr bwMode="auto">
          <a:xfrm>
            <a:off x="2096813" y="567559"/>
            <a:ext cx="5344511" cy="564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10937" y="567559"/>
            <a:ext cx="3070747" cy="8791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66406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District Sharing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52497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a:xfrm>
            <a:off x="457200" y="1690915"/>
            <a:ext cx="8033657" cy="4525963"/>
          </a:xfrm>
        </p:spPr>
        <p:txBody>
          <a:bodyPr>
            <a:normAutofit/>
          </a:bodyPr>
          <a:lstStyle/>
          <a:p>
            <a:pPr marL="0" indent="0">
              <a:buNone/>
            </a:pPr>
            <a:r>
              <a:rPr lang="en-US" dirty="0" smtClean="0"/>
              <a:t>Assessment</a:t>
            </a:r>
          </a:p>
          <a:p>
            <a:r>
              <a:rPr lang="en-US" dirty="0" smtClean="0"/>
              <a:t>Appeals process modified</a:t>
            </a:r>
          </a:p>
          <a:p>
            <a:r>
              <a:rPr lang="en-US" dirty="0" smtClean="0"/>
              <a:t>Computer-based testing</a:t>
            </a:r>
          </a:p>
          <a:p>
            <a:endParaRPr lang="en-US" dirty="0" smtClean="0"/>
          </a:p>
          <a:p>
            <a:endParaRPr lang="en-US" dirty="0"/>
          </a:p>
        </p:txBody>
      </p:sp>
    </p:spTree>
    <p:extLst>
      <p:ext uri="{BB962C8B-B14F-4D97-AF65-F5344CB8AC3E}">
        <p14:creationId xmlns:p14="http://schemas.microsoft.com/office/powerpoint/2010/main" val="3875877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Providing Opportunities</a:t>
            </a:r>
            <a:endParaRPr lang="en-US" sz="6600" dirty="0"/>
          </a:p>
        </p:txBody>
      </p:sp>
      <p:sp>
        <p:nvSpPr>
          <p:cNvPr id="3" name="Subtitle 2"/>
          <p:cNvSpPr>
            <a:spLocks noGrp="1"/>
          </p:cNvSpPr>
          <p:nvPr>
            <p:ph type="subTitle" idx="1"/>
          </p:nvPr>
        </p:nvSpPr>
        <p:spPr/>
        <p:txBody>
          <a:bodyPr>
            <a:normAutofit lnSpcReduction="10000"/>
          </a:bodyPr>
          <a:lstStyle/>
          <a:p>
            <a:r>
              <a:rPr lang="en-US" sz="2800" dirty="0" smtClean="0"/>
              <a:t>Fayetteville-Manlius Middle schools</a:t>
            </a:r>
            <a:endParaRPr lang="en-US" sz="2800" dirty="0"/>
          </a:p>
        </p:txBody>
      </p:sp>
    </p:spTree>
    <p:extLst>
      <p:ext uri="{BB962C8B-B14F-4D97-AF65-F5344CB8AC3E}">
        <p14:creationId xmlns:p14="http://schemas.microsoft.com/office/powerpoint/2010/main" val="7058446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School </a:t>
            </a:r>
            <a:br>
              <a:rPr lang="en-US" dirty="0" smtClean="0"/>
            </a:br>
            <a:r>
              <a:rPr lang="en-US" dirty="0" smtClean="0"/>
              <a:t>Building  Action Plans</a:t>
            </a:r>
            <a:endParaRPr lang="en-US" dirty="0"/>
          </a:p>
        </p:txBody>
      </p:sp>
      <p:sp>
        <p:nvSpPr>
          <p:cNvPr id="3" name="Content Placeholder 2"/>
          <p:cNvSpPr>
            <a:spLocks noGrp="1"/>
          </p:cNvSpPr>
          <p:nvPr>
            <p:ph idx="1"/>
          </p:nvPr>
        </p:nvSpPr>
        <p:spPr>
          <a:xfrm>
            <a:off x="827484" y="2305321"/>
            <a:ext cx="6709906" cy="3943081"/>
          </a:xfrm>
        </p:spPr>
        <p:txBody>
          <a:bodyPr/>
          <a:lstStyle/>
          <a:p>
            <a:r>
              <a:rPr lang="en-US" dirty="0"/>
              <a:t>Research </a:t>
            </a:r>
            <a:r>
              <a:rPr lang="en-US" dirty="0" smtClean="0"/>
              <a:t>diverse </a:t>
            </a:r>
            <a:r>
              <a:rPr lang="en-US" dirty="0"/>
              <a:t>course opportunities </a:t>
            </a:r>
            <a:r>
              <a:rPr lang="en-US" dirty="0" smtClean="0"/>
              <a:t>and master schedule options for </a:t>
            </a:r>
            <a:r>
              <a:rPr lang="en-US" dirty="0"/>
              <a:t>middle school students(administrative topic leaders). </a:t>
            </a:r>
          </a:p>
          <a:p>
            <a:pPr marL="0" indent="0">
              <a:buNone/>
            </a:pPr>
            <a:endParaRPr lang="en-US" dirty="0" smtClean="0"/>
          </a:p>
          <a:p>
            <a:r>
              <a:rPr lang="en-US" dirty="0" smtClean="0"/>
              <a:t>Provide additional  </a:t>
            </a:r>
            <a:r>
              <a:rPr lang="en-US" dirty="0"/>
              <a:t>advanced course opportunities for students </a:t>
            </a:r>
            <a:r>
              <a:rPr lang="en-US" dirty="0" smtClean="0"/>
              <a:t>in </a:t>
            </a:r>
            <a:r>
              <a:rPr lang="en-US" dirty="0"/>
              <a:t>G</a:t>
            </a:r>
            <a:r>
              <a:rPr lang="en-US" dirty="0" smtClean="0"/>
              <a:t>rade 8.</a:t>
            </a:r>
          </a:p>
          <a:p>
            <a:pPr marL="0" indent="0">
              <a:buNone/>
            </a:pPr>
            <a:endParaRPr lang="en-US" dirty="0"/>
          </a:p>
          <a:p>
            <a:r>
              <a:rPr lang="en-US" dirty="0" smtClean="0"/>
              <a:t>Increase the </a:t>
            </a:r>
            <a:r>
              <a:rPr lang="en-US" dirty="0"/>
              <a:t>number of </a:t>
            </a:r>
            <a:r>
              <a:rPr lang="en-US" dirty="0" smtClean="0"/>
              <a:t>female students enrolled in Technology &amp; Design department courses.</a:t>
            </a:r>
          </a:p>
          <a:p>
            <a:endParaRPr lang="en-US" dirty="0"/>
          </a:p>
          <a:p>
            <a:endParaRPr lang="en-US" dirty="0"/>
          </a:p>
        </p:txBody>
      </p:sp>
    </p:spTree>
    <p:extLst>
      <p:ext uri="{BB962C8B-B14F-4D97-AF65-F5344CB8AC3E}">
        <p14:creationId xmlns:p14="http://schemas.microsoft.com/office/powerpoint/2010/main" val="36207301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8 Schedule Design</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Periods 1, 2, 3, 8 &amp; 9 </a:t>
            </a:r>
          </a:p>
          <a:p>
            <a:pPr marL="0" indent="0">
              <a:buNone/>
            </a:pPr>
            <a:r>
              <a:rPr lang="en-US" sz="2400" dirty="0" smtClean="0"/>
              <a:t>		</a:t>
            </a:r>
            <a:r>
              <a:rPr lang="en-US" sz="2400" dirty="0" smtClean="0">
                <a:solidFill>
                  <a:schemeClr val="bg2">
                    <a:lumMod val="40000"/>
                    <a:lumOff val="60000"/>
                  </a:schemeClr>
                </a:solidFill>
              </a:rPr>
              <a:t>English, Math, Social Studies, LOTE &amp; Science</a:t>
            </a:r>
          </a:p>
          <a:p>
            <a:r>
              <a:rPr lang="en-US" sz="2400" dirty="0" smtClean="0"/>
              <a:t>Periods 4, 5 &amp; 6 </a:t>
            </a:r>
          </a:p>
          <a:p>
            <a:pPr marL="0" indent="0">
              <a:buNone/>
            </a:pPr>
            <a:r>
              <a:rPr lang="en-US" sz="2400" dirty="0" smtClean="0"/>
              <a:t>		</a:t>
            </a:r>
            <a:r>
              <a:rPr lang="en-US" sz="2400" dirty="0" smtClean="0">
                <a:solidFill>
                  <a:schemeClr val="bg2">
                    <a:lumMod val="40000"/>
                    <a:lumOff val="60000"/>
                  </a:schemeClr>
                </a:solidFill>
              </a:rPr>
              <a:t>Electives, Health, PE &amp; Earth Science lab</a:t>
            </a:r>
          </a:p>
          <a:p>
            <a:r>
              <a:rPr lang="en-US" sz="2400" dirty="0" smtClean="0"/>
              <a:t>Period 7 </a:t>
            </a:r>
          </a:p>
          <a:p>
            <a:pPr marL="0" indent="0">
              <a:buNone/>
            </a:pPr>
            <a:r>
              <a:rPr lang="en-US" sz="2400" dirty="0"/>
              <a:t>	</a:t>
            </a:r>
            <a:r>
              <a:rPr lang="en-US" sz="2400" dirty="0" smtClean="0"/>
              <a:t>	</a:t>
            </a:r>
            <a:r>
              <a:rPr lang="en-US" sz="2400" dirty="0" smtClean="0">
                <a:solidFill>
                  <a:schemeClr val="bg2">
                    <a:lumMod val="40000"/>
                    <a:lumOff val="60000"/>
                  </a:schemeClr>
                </a:solidFill>
              </a:rPr>
              <a:t>Lunch</a:t>
            </a:r>
            <a:endParaRPr lang="en-US" sz="2400" dirty="0">
              <a:solidFill>
                <a:schemeClr val="bg2">
                  <a:lumMod val="40000"/>
                  <a:lumOff val="60000"/>
                </a:schemeClr>
              </a:solidFill>
            </a:endParaRPr>
          </a:p>
          <a:p>
            <a:pPr marL="0" indent="0">
              <a:buNone/>
            </a:pPr>
            <a:r>
              <a:rPr lang="en-US" i="1" u="sng" dirty="0" smtClean="0"/>
              <a:t>Note</a:t>
            </a:r>
            <a:r>
              <a:rPr lang="en-US" i="1" dirty="0" smtClean="0"/>
              <a:t>: All Program Requirements for Middle Grades in FACS, Health &amp; Technology met by grade 7</a:t>
            </a:r>
          </a:p>
          <a:p>
            <a:pPr marL="0" indent="0">
              <a:buNone/>
            </a:pPr>
            <a:r>
              <a:rPr lang="en-US" sz="2400" dirty="0" smtClean="0"/>
              <a:t>		</a:t>
            </a:r>
            <a:r>
              <a:rPr lang="en-US" dirty="0" smtClean="0">
                <a:hlinkClick r:id="rId2"/>
              </a:rPr>
              <a:t>http</a:t>
            </a:r>
            <a:r>
              <a:rPr lang="en-US" dirty="0">
                <a:hlinkClick r:id="rId2"/>
              </a:rPr>
              <a:t>://</a:t>
            </a:r>
            <a:r>
              <a:rPr lang="en-US" dirty="0" smtClean="0">
                <a:hlinkClick r:id="rId2"/>
              </a:rPr>
              <a:t>www.p12.nysed.gov/ciai/mle/mleflex.html</a:t>
            </a:r>
            <a:endParaRPr lang="en-US" dirty="0" smtClean="0"/>
          </a:p>
          <a:p>
            <a:pPr marL="0" indent="0">
              <a:buNone/>
            </a:pPr>
            <a:endParaRPr lang="en-US" dirty="0" smtClean="0"/>
          </a:p>
          <a:p>
            <a:pPr marL="0" indent="0">
              <a:buNone/>
            </a:pPr>
            <a:endParaRPr lang="en-US" sz="2400" dirty="0">
              <a:solidFill>
                <a:schemeClr val="bg2">
                  <a:lumMod val="40000"/>
                  <a:lumOff val="60000"/>
                </a:schemeClr>
              </a:solidFill>
            </a:endParaRPr>
          </a:p>
        </p:txBody>
      </p:sp>
    </p:spTree>
    <p:extLst>
      <p:ext uri="{BB962C8B-B14F-4D97-AF65-F5344CB8AC3E}">
        <p14:creationId xmlns:p14="http://schemas.microsoft.com/office/powerpoint/2010/main" val="1676263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8 Advanced Courses: </a:t>
            </a:r>
            <a:br>
              <a:rPr lang="en-US" dirty="0" smtClean="0"/>
            </a:br>
            <a:r>
              <a:rPr lang="en-US" dirty="0" smtClean="0"/>
              <a:t>Changes Over </a:t>
            </a:r>
            <a:r>
              <a:rPr lang="en-US" dirty="0"/>
              <a:t>T</a:t>
            </a:r>
            <a:r>
              <a:rPr lang="en-US" dirty="0" smtClean="0"/>
              <a:t>ime</a:t>
            </a:r>
            <a:endParaRPr lang="en-US" dirty="0"/>
          </a:p>
        </p:txBody>
      </p:sp>
      <p:sp>
        <p:nvSpPr>
          <p:cNvPr id="3" name="Text Placeholder 2"/>
          <p:cNvSpPr>
            <a:spLocks noGrp="1"/>
          </p:cNvSpPr>
          <p:nvPr>
            <p:ph type="body" idx="1"/>
          </p:nvPr>
        </p:nvSpPr>
        <p:spPr/>
        <p:txBody>
          <a:bodyPr/>
          <a:lstStyle/>
          <a:p>
            <a:r>
              <a:rPr lang="en-US" dirty="0" smtClean="0"/>
              <a:t>2014-15</a:t>
            </a:r>
            <a:endParaRPr lang="en-US" dirty="0"/>
          </a:p>
        </p:txBody>
      </p:sp>
      <p:sp>
        <p:nvSpPr>
          <p:cNvPr id="4" name="Text Placeholder 3"/>
          <p:cNvSpPr>
            <a:spLocks noGrp="1"/>
          </p:cNvSpPr>
          <p:nvPr>
            <p:ph type="body" sz="half" idx="15"/>
          </p:nvPr>
        </p:nvSpPr>
        <p:spPr/>
        <p:txBody>
          <a:bodyPr/>
          <a:lstStyle/>
          <a:p>
            <a:r>
              <a:rPr lang="en-US" dirty="0" smtClean="0"/>
              <a:t>Earth Science</a:t>
            </a:r>
          </a:p>
          <a:p>
            <a:r>
              <a:rPr lang="en-US" b="1" dirty="0" smtClean="0">
                <a:solidFill>
                  <a:srgbClr val="FFFF00"/>
                </a:solidFill>
              </a:rPr>
              <a:t>Algebra I </a:t>
            </a:r>
            <a:r>
              <a:rPr lang="en-US" b="1" strike="sngStrike" dirty="0" smtClean="0">
                <a:solidFill>
                  <a:srgbClr val="FFFF00"/>
                </a:solidFill>
              </a:rPr>
              <a:t>Honors</a:t>
            </a:r>
          </a:p>
          <a:p>
            <a:r>
              <a:rPr lang="en-US" b="1" dirty="0" smtClean="0">
                <a:solidFill>
                  <a:srgbClr val="FFFF00"/>
                </a:solidFill>
              </a:rPr>
              <a:t>Languages other than English (</a:t>
            </a:r>
            <a:r>
              <a:rPr lang="en-US" b="1" i="1" dirty="0" smtClean="0">
                <a:solidFill>
                  <a:srgbClr val="FFFF00"/>
                </a:solidFill>
              </a:rPr>
              <a:t>All students, 2013-14 gr. 7 start </a:t>
            </a:r>
            <a:r>
              <a:rPr lang="en-US" b="1" dirty="0" smtClean="0">
                <a:solidFill>
                  <a:srgbClr val="FFFF00"/>
                </a:solidFill>
              </a:rPr>
              <a:t>French, Spanish, German, Latin)</a:t>
            </a:r>
          </a:p>
          <a:p>
            <a:r>
              <a:rPr lang="en-US" dirty="0" smtClean="0"/>
              <a:t>Studio in Art: Foundations</a:t>
            </a:r>
          </a:p>
          <a:p>
            <a:r>
              <a:rPr lang="en-US" dirty="0" smtClean="0"/>
              <a:t>Music Theory</a:t>
            </a:r>
          </a:p>
          <a:p>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2015-16</a:t>
            </a:r>
            <a:endParaRPr lang="en-US" dirty="0"/>
          </a:p>
        </p:txBody>
      </p:sp>
      <p:sp>
        <p:nvSpPr>
          <p:cNvPr id="6" name="Text Placeholder 5"/>
          <p:cNvSpPr>
            <a:spLocks noGrp="1"/>
          </p:cNvSpPr>
          <p:nvPr>
            <p:ph type="body" sz="half" idx="16"/>
          </p:nvPr>
        </p:nvSpPr>
        <p:spPr/>
        <p:txBody>
          <a:bodyPr/>
          <a:lstStyle/>
          <a:p>
            <a:r>
              <a:rPr lang="en-US" dirty="0" smtClean="0"/>
              <a:t>Earth Science</a:t>
            </a:r>
          </a:p>
          <a:p>
            <a:r>
              <a:rPr lang="en-US" dirty="0" smtClean="0"/>
              <a:t>Algebra I</a:t>
            </a:r>
          </a:p>
          <a:p>
            <a:r>
              <a:rPr lang="en-US" dirty="0"/>
              <a:t>Languages other than English (</a:t>
            </a:r>
            <a:r>
              <a:rPr lang="en-US" i="1" dirty="0"/>
              <a:t>All students, 2013-14 gr. 7 start </a:t>
            </a:r>
            <a:r>
              <a:rPr lang="en-US" dirty="0"/>
              <a:t>French, Spanish, German, Latin)</a:t>
            </a:r>
          </a:p>
          <a:p>
            <a:r>
              <a:rPr lang="en-US" dirty="0" smtClean="0"/>
              <a:t>Studio </a:t>
            </a:r>
            <a:r>
              <a:rPr lang="en-US" dirty="0"/>
              <a:t>in </a:t>
            </a:r>
            <a:r>
              <a:rPr lang="en-US" dirty="0" smtClean="0"/>
              <a:t>Art: Foundations</a:t>
            </a:r>
            <a:endParaRPr lang="en-US" dirty="0"/>
          </a:p>
          <a:p>
            <a:r>
              <a:rPr lang="en-US" dirty="0"/>
              <a:t>Music Theory</a:t>
            </a:r>
          </a:p>
          <a:p>
            <a:r>
              <a:rPr lang="en-US" b="1" dirty="0" smtClean="0">
                <a:solidFill>
                  <a:srgbClr val="FFFF00"/>
                </a:solidFill>
              </a:rPr>
              <a:t>Product Design &amp; Engineering</a:t>
            </a:r>
            <a:endParaRPr lang="en-US" b="1" dirty="0">
              <a:solidFill>
                <a:srgbClr val="FFFF00"/>
              </a:solidFill>
            </a:endParaRPr>
          </a:p>
          <a:p>
            <a:endParaRPr lang="en-US" dirty="0"/>
          </a:p>
        </p:txBody>
      </p:sp>
      <p:sp>
        <p:nvSpPr>
          <p:cNvPr id="7" name="Text Placeholder 6"/>
          <p:cNvSpPr>
            <a:spLocks noGrp="1"/>
          </p:cNvSpPr>
          <p:nvPr>
            <p:ph type="body" sz="quarter" idx="13"/>
          </p:nvPr>
        </p:nvSpPr>
        <p:spPr>
          <a:xfrm>
            <a:off x="5343526" y="1981200"/>
            <a:ext cx="2702551" cy="576262"/>
          </a:xfrm>
        </p:spPr>
        <p:txBody>
          <a:bodyPr/>
          <a:lstStyle/>
          <a:p>
            <a:r>
              <a:rPr lang="en-US" dirty="0" smtClean="0"/>
              <a:t>2016-17 (and beyond)</a:t>
            </a:r>
            <a:endParaRPr lang="en-US" dirty="0"/>
          </a:p>
        </p:txBody>
      </p:sp>
      <p:sp>
        <p:nvSpPr>
          <p:cNvPr id="8" name="Text Placeholder 7"/>
          <p:cNvSpPr>
            <a:spLocks noGrp="1"/>
          </p:cNvSpPr>
          <p:nvPr>
            <p:ph type="body" sz="half" idx="17"/>
          </p:nvPr>
        </p:nvSpPr>
        <p:spPr/>
        <p:txBody>
          <a:bodyPr/>
          <a:lstStyle/>
          <a:p>
            <a:r>
              <a:rPr lang="en-US" dirty="0" smtClean="0"/>
              <a:t>Earth Science</a:t>
            </a:r>
          </a:p>
          <a:p>
            <a:r>
              <a:rPr lang="en-US" dirty="0" smtClean="0"/>
              <a:t>Algebra I</a:t>
            </a:r>
          </a:p>
          <a:p>
            <a:r>
              <a:rPr lang="en-US" dirty="0"/>
              <a:t>Languages other than English (</a:t>
            </a:r>
            <a:r>
              <a:rPr lang="en-US" i="1" dirty="0"/>
              <a:t>All students, 2013-14 gr. 7 start </a:t>
            </a:r>
            <a:r>
              <a:rPr lang="en-US" dirty="0"/>
              <a:t>French, Spanish, German, Latin</a:t>
            </a:r>
            <a:r>
              <a:rPr lang="en-US" dirty="0" smtClean="0"/>
              <a:t>)</a:t>
            </a:r>
          </a:p>
          <a:p>
            <a:r>
              <a:rPr lang="en-US" dirty="0" smtClean="0"/>
              <a:t>Studio </a:t>
            </a:r>
            <a:r>
              <a:rPr lang="en-US" dirty="0"/>
              <a:t>in </a:t>
            </a:r>
            <a:r>
              <a:rPr lang="en-US" dirty="0" smtClean="0"/>
              <a:t>Art: Foundations</a:t>
            </a:r>
            <a:endParaRPr lang="en-US" dirty="0"/>
          </a:p>
          <a:p>
            <a:r>
              <a:rPr lang="en-US" b="1" dirty="0" smtClean="0">
                <a:solidFill>
                  <a:srgbClr val="FFFF00"/>
                </a:solidFill>
              </a:rPr>
              <a:t>Studio Music</a:t>
            </a:r>
            <a:endParaRPr lang="en-US" b="1" dirty="0">
              <a:solidFill>
                <a:srgbClr val="FFFF00"/>
              </a:solidFill>
            </a:endParaRPr>
          </a:p>
          <a:p>
            <a:r>
              <a:rPr lang="en-US" dirty="0" smtClean="0"/>
              <a:t>Product Design &amp; Engineering</a:t>
            </a:r>
          </a:p>
        </p:txBody>
      </p:sp>
    </p:spTree>
    <p:extLst>
      <p:ext uri="{BB962C8B-B14F-4D97-AF65-F5344CB8AC3E}">
        <p14:creationId xmlns:p14="http://schemas.microsoft.com/office/powerpoint/2010/main" val="28483973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Grade 8 Electives</a:t>
            </a:r>
            <a:endParaRPr lang="en-US" dirty="0"/>
          </a:p>
        </p:txBody>
      </p:sp>
      <p:sp>
        <p:nvSpPr>
          <p:cNvPr id="3" name="Content Placeholder 2"/>
          <p:cNvSpPr>
            <a:spLocks noGrp="1"/>
          </p:cNvSpPr>
          <p:nvPr>
            <p:ph idx="1"/>
          </p:nvPr>
        </p:nvSpPr>
        <p:spPr/>
        <p:txBody>
          <a:bodyPr>
            <a:normAutofit/>
          </a:bodyPr>
          <a:lstStyle/>
          <a:p>
            <a:r>
              <a:rPr lang="en-US" sz="2400" dirty="0" smtClean="0"/>
              <a:t>Family and Consumer Sciences</a:t>
            </a:r>
          </a:p>
          <a:p>
            <a:r>
              <a:rPr lang="en-US" sz="2400" dirty="0" smtClean="0"/>
              <a:t>Chorale</a:t>
            </a:r>
          </a:p>
          <a:p>
            <a:r>
              <a:rPr lang="en-US" sz="2400" dirty="0" smtClean="0"/>
              <a:t>Music 8</a:t>
            </a:r>
          </a:p>
          <a:p>
            <a:r>
              <a:rPr lang="en-US" sz="2400" dirty="0" smtClean="0"/>
              <a:t>Computer Applications</a:t>
            </a:r>
          </a:p>
          <a:p>
            <a:r>
              <a:rPr lang="en-US" sz="2400" dirty="0" smtClean="0"/>
              <a:t>Band</a:t>
            </a:r>
          </a:p>
          <a:p>
            <a:r>
              <a:rPr lang="en-US" sz="2400" dirty="0" smtClean="0"/>
              <a:t>Orchestra</a:t>
            </a:r>
            <a:endParaRPr lang="en-US" sz="2400" dirty="0"/>
          </a:p>
        </p:txBody>
      </p:sp>
    </p:spTree>
    <p:extLst>
      <p:ext uri="{BB962C8B-B14F-4D97-AF65-F5344CB8AC3E}">
        <p14:creationId xmlns:p14="http://schemas.microsoft.com/office/powerpoint/2010/main" val="2420309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Design &amp; Engineering</a:t>
            </a:r>
            <a:br>
              <a:rPr lang="en-US" dirty="0" smtClean="0"/>
            </a:br>
            <a:r>
              <a:rPr lang="en-US" dirty="0" smtClean="0"/>
              <a:t>2015-16</a:t>
            </a:r>
            <a:endParaRPr lang="en-US" dirty="0"/>
          </a:p>
        </p:txBody>
      </p:sp>
      <p:sp>
        <p:nvSpPr>
          <p:cNvPr id="3" name="Content Placeholder 2"/>
          <p:cNvSpPr>
            <a:spLocks noGrp="1"/>
          </p:cNvSpPr>
          <p:nvPr>
            <p:ph idx="1"/>
          </p:nvPr>
        </p:nvSpPr>
        <p:spPr>
          <a:xfrm>
            <a:off x="827484" y="2176533"/>
            <a:ext cx="6709906" cy="4071869"/>
          </a:xfrm>
        </p:spPr>
        <p:txBody>
          <a:bodyPr>
            <a:normAutofit lnSpcReduction="10000"/>
          </a:bodyPr>
          <a:lstStyle/>
          <a:p>
            <a:r>
              <a:rPr lang="en-US" dirty="0"/>
              <a:t>20 Week Course 1/2 High School Unit of Credit </a:t>
            </a:r>
            <a:endParaRPr lang="en-US" dirty="0" smtClean="0"/>
          </a:p>
          <a:p>
            <a:r>
              <a:rPr lang="en-US" dirty="0" smtClean="0"/>
              <a:t>This </a:t>
            </a:r>
            <a:r>
              <a:rPr lang="en-US" dirty="0"/>
              <a:t>course is designed for students to participate in design, development, production and quality assurance in the production of various products. Computer Assisted Drawing and Design skills will be incorporated in the designing phases. Computer Assisted Manufacturing and various production techniques will be utilized in the fabrication of the products. Students will work with class members in team work and collaborative activities. Members of the class will use the systems approach, problem solving, and analytical skills to solve design and engineering problems. </a:t>
            </a:r>
          </a:p>
        </p:txBody>
      </p:sp>
    </p:spTree>
    <p:extLst>
      <p:ext uri="{BB962C8B-B14F-4D97-AF65-F5344CB8AC3E}">
        <p14:creationId xmlns:p14="http://schemas.microsoft.com/office/powerpoint/2010/main" val="28104097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Design &amp; Engineering Enrollment</a:t>
            </a:r>
            <a:endParaRPr lang="en-US" dirty="0"/>
          </a:p>
        </p:txBody>
      </p:sp>
      <p:sp>
        <p:nvSpPr>
          <p:cNvPr id="3" name="Content Placeholder 2"/>
          <p:cNvSpPr>
            <a:spLocks noGrp="1"/>
          </p:cNvSpPr>
          <p:nvPr>
            <p:ph idx="1"/>
          </p:nvPr>
        </p:nvSpPr>
        <p:spPr>
          <a:xfrm>
            <a:off x="827484" y="2176533"/>
            <a:ext cx="6709906" cy="4071869"/>
          </a:xfrm>
        </p:spPr>
        <p:txBody>
          <a:bodyPr/>
          <a:lstStyle/>
          <a:p>
            <a:r>
              <a:rPr lang="en-US" dirty="0"/>
              <a:t> </a:t>
            </a:r>
            <a:r>
              <a:rPr lang="en-US" sz="2400" b="1" dirty="0" smtClean="0"/>
              <a:t>2015-16</a:t>
            </a:r>
          </a:p>
          <a:p>
            <a:pPr>
              <a:buFont typeface="Wingdings" pitchFamily="2" charset="2"/>
              <a:buChar char="§"/>
            </a:pPr>
            <a:r>
              <a:rPr lang="en-US" sz="2400" dirty="0" smtClean="0"/>
              <a:t>	123/364 students = 34%  </a:t>
            </a:r>
          </a:p>
          <a:p>
            <a:pPr>
              <a:buFont typeface="Wingdings" pitchFamily="2" charset="2"/>
              <a:buChar char="§"/>
            </a:pPr>
            <a:r>
              <a:rPr lang="en-US" sz="2400" dirty="0"/>
              <a:t>	</a:t>
            </a:r>
            <a:r>
              <a:rPr lang="en-US" sz="2400" dirty="0" smtClean="0"/>
              <a:t>34% female</a:t>
            </a:r>
          </a:p>
          <a:p>
            <a:endParaRPr lang="en-US" sz="2400" dirty="0"/>
          </a:p>
          <a:p>
            <a:r>
              <a:rPr lang="en-US" sz="2400" dirty="0"/>
              <a:t> </a:t>
            </a:r>
            <a:r>
              <a:rPr lang="en-US" sz="2400" dirty="0" smtClean="0"/>
              <a:t> </a:t>
            </a:r>
            <a:r>
              <a:rPr lang="en-US" sz="2400" b="1" dirty="0" smtClean="0"/>
              <a:t>2016-17 (projected)</a:t>
            </a:r>
          </a:p>
          <a:p>
            <a:pPr>
              <a:buFont typeface="Wingdings" pitchFamily="2" charset="2"/>
              <a:buChar char="§"/>
            </a:pPr>
            <a:r>
              <a:rPr lang="en-US" sz="2400" dirty="0"/>
              <a:t>	</a:t>
            </a:r>
            <a:r>
              <a:rPr lang="en-US" sz="2400" dirty="0" smtClean="0"/>
              <a:t>338 students/TBD  </a:t>
            </a:r>
          </a:p>
          <a:p>
            <a:pPr>
              <a:buFont typeface="Wingdings" pitchFamily="2" charset="2"/>
              <a:buChar char="§"/>
            </a:pPr>
            <a:r>
              <a:rPr lang="en-US" dirty="0"/>
              <a:t>	 </a:t>
            </a:r>
            <a:r>
              <a:rPr lang="en-US" dirty="0" smtClean="0"/>
              <a:t>TBD</a:t>
            </a:r>
            <a:r>
              <a:rPr lang="en-US" dirty="0"/>
              <a:t>   </a:t>
            </a: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35215266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07" y="980736"/>
            <a:ext cx="8923789" cy="4896533"/>
          </a:xfrm>
          <a:prstGeom prst="rect">
            <a:avLst/>
          </a:prstGeom>
        </p:spPr>
      </p:pic>
    </p:spTree>
    <p:extLst>
      <p:ext uri="{BB962C8B-B14F-4D97-AF65-F5344CB8AC3E}">
        <p14:creationId xmlns:p14="http://schemas.microsoft.com/office/powerpoint/2010/main" val="20421057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Studio Music</a:t>
            </a:r>
            <a:br>
              <a:rPr lang="en-US" dirty="0" smtClean="0"/>
            </a:br>
            <a:r>
              <a:rPr lang="en-US" dirty="0" smtClean="0"/>
              <a:t>2016-17</a:t>
            </a:r>
            <a:endParaRPr lang="en-US" dirty="0"/>
          </a:p>
        </p:txBody>
      </p:sp>
      <p:sp>
        <p:nvSpPr>
          <p:cNvPr id="3" name="Content Placeholder 2"/>
          <p:cNvSpPr>
            <a:spLocks noGrp="1"/>
          </p:cNvSpPr>
          <p:nvPr>
            <p:ph idx="1"/>
          </p:nvPr>
        </p:nvSpPr>
        <p:spPr>
          <a:xfrm>
            <a:off x="827484" y="1815921"/>
            <a:ext cx="6709906" cy="4432479"/>
          </a:xfrm>
        </p:spPr>
        <p:txBody>
          <a:bodyPr/>
          <a:lstStyle/>
          <a:p>
            <a:pPr marL="0" indent="0">
              <a:buNone/>
            </a:pPr>
            <a:r>
              <a:rPr lang="en-US" dirty="0" smtClean="0"/>
              <a:t> </a:t>
            </a:r>
            <a:endParaRPr lang="en-US" i="1" dirty="0" smtClean="0"/>
          </a:p>
          <a:p>
            <a:r>
              <a:rPr lang="en-US" i="1" dirty="0" smtClean="0"/>
              <a:t>20</a:t>
            </a:r>
            <a:r>
              <a:rPr lang="en-US" dirty="0" smtClean="0"/>
              <a:t> Week Course ½ High School Unit of Credit </a:t>
            </a:r>
          </a:p>
          <a:p>
            <a:r>
              <a:rPr lang="en-US" dirty="0" smtClean="0"/>
              <a:t>Studio </a:t>
            </a:r>
            <a:r>
              <a:rPr lang="en-US" dirty="0"/>
              <a:t>Music is a high school course introducing the concepts of music theory in a technology rich environment. Students will complete projects that might be common in a professional </a:t>
            </a:r>
            <a:r>
              <a:rPr lang="en-US" dirty="0" smtClean="0"/>
              <a:t>music studio</a:t>
            </a:r>
            <a:r>
              <a:rPr lang="en-US" dirty="0"/>
              <a:t>, including jingle writing, soundtracks, and other commercial music. Projects will be produced and recorded with available software such as Sibelius, Finale, Garage Band, and Audacity. Students will develop the necessary skills for authentic performance using a variety of instruments. This course fulfills the prerequisite for Theory II.</a:t>
            </a:r>
          </a:p>
        </p:txBody>
      </p:sp>
    </p:spTree>
    <p:extLst>
      <p:ext uri="{BB962C8B-B14F-4D97-AF65-F5344CB8AC3E}">
        <p14:creationId xmlns:p14="http://schemas.microsoft.com/office/powerpoint/2010/main" val="19791510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5" y="452718"/>
            <a:ext cx="7053542" cy="1517750"/>
          </a:xfrm>
        </p:spPr>
        <p:txBody>
          <a:bodyPr/>
          <a:lstStyle/>
          <a:p>
            <a:endParaRPr lang="en-US" dirty="0"/>
          </a:p>
        </p:txBody>
      </p:sp>
      <p:sp>
        <p:nvSpPr>
          <p:cNvPr id="3" name="Content Placeholder 2"/>
          <p:cNvSpPr>
            <a:spLocks noGrp="1"/>
          </p:cNvSpPr>
          <p:nvPr>
            <p:ph idx="1"/>
          </p:nvPr>
        </p:nvSpPr>
        <p:spPr>
          <a:xfrm>
            <a:off x="827484" y="1687132"/>
            <a:ext cx="6709906" cy="4561268"/>
          </a:xfrm>
        </p:spPr>
        <p:txBody>
          <a:bodyPr>
            <a:normAutofit/>
          </a:bodyPr>
          <a:lstStyle/>
          <a:p>
            <a:pPr marL="0" indent="0" algn="ctr">
              <a:buNone/>
            </a:pPr>
            <a:r>
              <a:rPr lang="en-US" sz="4200" i="1" dirty="0" smtClean="0"/>
              <a:t>“If we’ve helped them evolve into big thinkers instead of small thinkers, then we’ve done our jobs.”</a:t>
            </a:r>
            <a:endParaRPr lang="en-US" sz="4200" i="1" dirty="0"/>
          </a:p>
        </p:txBody>
      </p:sp>
    </p:spTree>
    <p:extLst>
      <p:ext uri="{BB962C8B-B14F-4D97-AF65-F5344CB8AC3E}">
        <p14:creationId xmlns:p14="http://schemas.microsoft.com/office/powerpoint/2010/main" val="3317790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Presentation - Google Chrome"/>
          <p:cNvPicPr>
            <a:picLocks noChangeAspect="1"/>
          </p:cNvPicPr>
          <p:nvPr/>
        </p:nvPicPr>
        <p:blipFill rotWithShape="1">
          <a:blip r:embed="rId2">
            <a:extLst>
              <a:ext uri="{28A0092B-C50C-407E-A947-70E740481C1C}">
                <a14:useLocalDpi xmlns:a14="http://schemas.microsoft.com/office/drawing/2010/main" val="0"/>
              </a:ext>
            </a:extLst>
          </a:blip>
          <a:srcRect l="21343" t="37267" r="22537" b="6565"/>
          <a:stretch/>
        </p:blipFill>
        <p:spPr>
          <a:xfrm>
            <a:off x="313899" y="1241947"/>
            <a:ext cx="8426825" cy="4572000"/>
          </a:xfrm>
          <a:prstGeom prst="rect">
            <a:avLst/>
          </a:prstGeom>
        </p:spPr>
      </p:pic>
    </p:spTree>
    <p:extLst>
      <p:ext uri="{BB962C8B-B14F-4D97-AF65-F5344CB8AC3E}">
        <p14:creationId xmlns:p14="http://schemas.microsoft.com/office/powerpoint/2010/main" val="940379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Schedule</a:t>
            </a:r>
            <a:endParaRPr lang="en-US" dirty="0"/>
          </a:p>
        </p:txBody>
      </p:sp>
      <p:sp>
        <p:nvSpPr>
          <p:cNvPr id="3" name="Content Placeholder 2"/>
          <p:cNvSpPr>
            <a:spLocks noGrp="1"/>
          </p:cNvSpPr>
          <p:nvPr>
            <p:ph idx="1"/>
          </p:nvPr>
        </p:nvSpPr>
        <p:spPr>
          <a:xfrm>
            <a:off x="457199" y="1690915"/>
            <a:ext cx="8516679" cy="4709885"/>
          </a:xfrm>
        </p:spPr>
        <p:txBody>
          <a:bodyPr>
            <a:normAutofit/>
          </a:bodyPr>
          <a:lstStyle/>
          <a:p>
            <a:r>
              <a:rPr lang="en-US" dirty="0" smtClean="0"/>
              <a:t>June 2: ESM</a:t>
            </a:r>
          </a:p>
          <a:p>
            <a:r>
              <a:rPr lang="en-US" dirty="0" smtClean="0"/>
              <a:t>September: </a:t>
            </a:r>
          </a:p>
          <a:p>
            <a:r>
              <a:rPr lang="en-US" dirty="0" smtClean="0"/>
              <a:t>October:</a:t>
            </a:r>
          </a:p>
          <a:p>
            <a:r>
              <a:rPr lang="en-US" dirty="0" smtClean="0"/>
              <a:t>November: </a:t>
            </a:r>
          </a:p>
          <a:p>
            <a:r>
              <a:rPr lang="en-US" dirty="0" smtClean="0"/>
              <a:t>December:</a:t>
            </a:r>
          </a:p>
          <a:p>
            <a:endParaRPr lang="en-US" dirty="0" smtClean="0"/>
          </a:p>
          <a:p>
            <a:endParaRPr lang="en-US" dirty="0"/>
          </a:p>
        </p:txBody>
      </p:sp>
    </p:spTree>
    <p:extLst>
      <p:ext uri="{BB962C8B-B14F-4D97-AF65-F5344CB8AC3E}">
        <p14:creationId xmlns:p14="http://schemas.microsoft.com/office/powerpoint/2010/main" val="2178666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Standards</a:t>
            </a:r>
            <a:endParaRPr lang="en-US" dirty="0"/>
          </a:p>
        </p:txBody>
      </p:sp>
    </p:spTree>
    <p:extLst>
      <p:ext uri="{BB962C8B-B14F-4D97-AF65-F5344CB8AC3E}">
        <p14:creationId xmlns:p14="http://schemas.microsoft.com/office/powerpoint/2010/main" val="356959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Chart</a:t>
            </a:r>
            <a:endParaRPr lang="en-US" dirty="0"/>
          </a:p>
        </p:txBody>
      </p:sp>
      <p:sp>
        <p:nvSpPr>
          <p:cNvPr id="3" name="Content Placeholder 2"/>
          <p:cNvSpPr>
            <a:spLocks noGrp="1"/>
          </p:cNvSpPr>
          <p:nvPr>
            <p:ph idx="1"/>
          </p:nvPr>
        </p:nvSpPr>
        <p:spPr/>
        <p:txBody>
          <a:bodyPr/>
          <a:lstStyle/>
          <a:p>
            <a:pPr marL="0" indent="0">
              <a:buNone/>
            </a:pPr>
            <a:r>
              <a:rPr lang="en-US" dirty="0" smtClean="0"/>
              <a:t>Please update the regional chart:</a:t>
            </a:r>
          </a:p>
          <a:p>
            <a:r>
              <a:rPr lang="en-US" dirty="0" smtClean="0"/>
              <a:t>Module choice</a:t>
            </a:r>
          </a:p>
          <a:p>
            <a:r>
              <a:rPr lang="en-US" dirty="0" smtClean="0"/>
              <a:t>Commercial program implementation</a:t>
            </a:r>
          </a:p>
          <a:p>
            <a:r>
              <a:rPr lang="en-US" dirty="0" smtClean="0"/>
              <a:t>Test choices</a:t>
            </a:r>
            <a:endParaRPr lang="en-US" dirty="0"/>
          </a:p>
          <a:p>
            <a:r>
              <a:rPr lang="en-US" dirty="0">
                <a:hlinkClick r:id="rId2"/>
              </a:rPr>
              <a:t>https://docs.google.com/spreadsheets/d/1HVCC4MaFiMr_aGRsO4iQhQ8_-</a:t>
            </a:r>
            <a:r>
              <a:rPr lang="en-US" dirty="0" smtClean="0">
                <a:hlinkClick r:id="rId2"/>
              </a:rPr>
              <a:t>UxDusiYUI6PB2SL_28/edit#gid=0</a:t>
            </a:r>
            <a:endParaRPr lang="en-US" dirty="0" smtClean="0"/>
          </a:p>
          <a:p>
            <a:endParaRPr lang="en-US" dirty="0"/>
          </a:p>
        </p:txBody>
      </p:sp>
    </p:spTree>
    <p:extLst>
      <p:ext uri="{BB962C8B-B14F-4D97-AF65-F5344CB8AC3E}">
        <p14:creationId xmlns:p14="http://schemas.microsoft.com/office/powerpoint/2010/main" val="4123453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Math</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“Weaving </a:t>
            </a:r>
            <a:r>
              <a:rPr lang="en-US" dirty="0"/>
              <a:t>Math Practices into </a:t>
            </a:r>
            <a:r>
              <a:rPr lang="en-US" dirty="0" smtClean="0"/>
              <a:t>Practice”</a:t>
            </a:r>
          </a:p>
          <a:p>
            <a:r>
              <a:rPr lang="en-US" dirty="0" smtClean="0"/>
              <a:t>May 24</a:t>
            </a:r>
            <a:r>
              <a:rPr lang="en-US" baseline="30000" dirty="0" smtClean="0"/>
              <a:t>th</a:t>
            </a:r>
            <a:r>
              <a:rPr lang="en-US" dirty="0" smtClean="0"/>
              <a:t> </a:t>
            </a:r>
            <a:r>
              <a:rPr lang="en-US" dirty="0" smtClean="0">
                <a:hlinkClick r:id="rId2"/>
              </a:rPr>
              <a:t>event</a:t>
            </a:r>
            <a:endParaRPr lang="en-US" dirty="0" smtClean="0"/>
          </a:p>
          <a:p>
            <a:r>
              <a:rPr lang="en-US" dirty="0" smtClean="0"/>
              <a:t>Morning will focus on information and background regarding math practices presented by Krystal Barber and AnnMarie O’Neill.</a:t>
            </a:r>
          </a:p>
          <a:p>
            <a:r>
              <a:rPr lang="en-US" dirty="0" smtClean="0"/>
              <a:t>Afternoon structure is small facilitated groups for discussion, application and planning.</a:t>
            </a:r>
            <a:endParaRPr lang="en-US" dirty="0"/>
          </a:p>
        </p:txBody>
      </p:sp>
    </p:spTree>
    <p:extLst>
      <p:ext uri="{BB962C8B-B14F-4D97-AF65-F5344CB8AC3E}">
        <p14:creationId xmlns:p14="http://schemas.microsoft.com/office/powerpoint/2010/main" val="2354199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Math</a:t>
            </a:r>
            <a:endParaRPr lang="en-US" dirty="0"/>
          </a:p>
        </p:txBody>
      </p:sp>
      <p:sp>
        <p:nvSpPr>
          <p:cNvPr id="3" name="Content Placeholder 2"/>
          <p:cNvSpPr>
            <a:spLocks noGrp="1"/>
          </p:cNvSpPr>
          <p:nvPr>
            <p:ph idx="1"/>
          </p:nvPr>
        </p:nvSpPr>
        <p:spPr/>
        <p:txBody>
          <a:bodyPr>
            <a:normAutofit/>
          </a:bodyPr>
          <a:lstStyle/>
          <a:p>
            <a:pPr marL="0" indent="0">
              <a:buNone/>
            </a:pPr>
            <a:r>
              <a:rPr lang="en-US" dirty="0"/>
              <a:t>Math Leadership </a:t>
            </a:r>
            <a:r>
              <a:rPr lang="en-US" dirty="0" smtClean="0"/>
              <a:t>Network</a:t>
            </a:r>
          </a:p>
          <a:p>
            <a:r>
              <a:rPr lang="en-US" dirty="0" smtClean="0"/>
              <a:t>June 8, 1p – 3p</a:t>
            </a:r>
            <a:endParaRPr lang="en-US" dirty="0"/>
          </a:p>
          <a:p>
            <a:r>
              <a:rPr lang="en-US" dirty="0" smtClean="0"/>
              <a:t>Updates</a:t>
            </a:r>
          </a:p>
          <a:p>
            <a:r>
              <a:rPr lang="en-US" dirty="0" smtClean="0"/>
              <a:t>Focus </a:t>
            </a:r>
            <a:r>
              <a:rPr lang="en-US" dirty="0"/>
              <a:t>for the </a:t>
            </a:r>
            <a:r>
              <a:rPr lang="en-US" dirty="0" smtClean="0"/>
              <a:t>next year</a:t>
            </a:r>
            <a:endParaRPr lang="en-US" dirty="0"/>
          </a:p>
        </p:txBody>
      </p:sp>
    </p:spTree>
    <p:extLst>
      <p:ext uri="{BB962C8B-B14F-4D97-AF65-F5344CB8AC3E}">
        <p14:creationId xmlns:p14="http://schemas.microsoft.com/office/powerpoint/2010/main" val="4246160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Math</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Math Advisory </a:t>
            </a:r>
            <a:r>
              <a:rPr lang="en-US" dirty="0" smtClean="0"/>
              <a:t>Group</a:t>
            </a:r>
          </a:p>
          <a:p>
            <a:r>
              <a:rPr lang="en-US" dirty="0" smtClean="0"/>
              <a:t>Purpose </a:t>
            </a:r>
            <a:r>
              <a:rPr lang="en-US" dirty="0"/>
              <a:t>is to form a cadre of math leaders in the OCM BOCES region to  advise/lead math professional development opportunities</a:t>
            </a:r>
          </a:p>
          <a:p>
            <a:r>
              <a:rPr lang="en-US" dirty="0" smtClean="0"/>
              <a:t>At </a:t>
            </a:r>
            <a:r>
              <a:rPr lang="en-US" dirty="0"/>
              <a:t>June 8 Math Leadership meeting applications available (minimum of 4)</a:t>
            </a:r>
          </a:p>
          <a:p>
            <a:r>
              <a:rPr lang="en-US" dirty="0" smtClean="0"/>
              <a:t>National </a:t>
            </a:r>
            <a:r>
              <a:rPr lang="en-US" dirty="0"/>
              <a:t>Council of Teachers of </a:t>
            </a:r>
            <a:r>
              <a:rPr lang="en-US" dirty="0" smtClean="0"/>
              <a:t>Mathematics:  Oct 31-Nov 2 in Philadelphia</a:t>
            </a:r>
          </a:p>
          <a:p>
            <a:r>
              <a:rPr lang="en-US" dirty="0" smtClean="0"/>
              <a:t>OCM BOCES pay registration and provide transportation (carpool)</a:t>
            </a:r>
          </a:p>
          <a:p>
            <a:r>
              <a:rPr lang="en-US" dirty="0" smtClean="0"/>
              <a:t>District/individual responsible for lodging and meals</a:t>
            </a:r>
          </a:p>
          <a:p>
            <a:endParaRPr lang="en-US" dirty="0"/>
          </a:p>
        </p:txBody>
      </p:sp>
    </p:spTree>
    <p:extLst>
      <p:ext uri="{BB962C8B-B14F-4D97-AF65-F5344CB8AC3E}">
        <p14:creationId xmlns:p14="http://schemas.microsoft.com/office/powerpoint/2010/main" val="2057265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Studies</a:t>
            </a:r>
            <a:endParaRPr lang="en-US" dirty="0"/>
          </a:p>
        </p:txBody>
      </p:sp>
      <p:sp>
        <p:nvSpPr>
          <p:cNvPr id="3" name="Content Placeholder 2"/>
          <p:cNvSpPr>
            <a:spLocks noGrp="1"/>
          </p:cNvSpPr>
          <p:nvPr>
            <p:ph idx="1"/>
          </p:nvPr>
        </p:nvSpPr>
        <p:spPr/>
        <p:txBody>
          <a:bodyPr/>
          <a:lstStyle/>
          <a:p>
            <a:pPr marL="0" indent="0">
              <a:buNone/>
            </a:pPr>
            <a:r>
              <a:rPr lang="en-US" dirty="0" smtClean="0"/>
              <a:t>Summer Curriculum Work</a:t>
            </a:r>
          </a:p>
          <a:p>
            <a:r>
              <a:rPr lang="en-US" dirty="0" smtClean="0"/>
              <a:t>Summer session for </a:t>
            </a:r>
            <a:r>
              <a:rPr lang="en-US" dirty="0" smtClean="0">
                <a:hlinkClick r:id="rId2"/>
              </a:rPr>
              <a:t>K-4</a:t>
            </a:r>
            <a:r>
              <a:rPr lang="en-US" dirty="0" smtClean="0"/>
              <a:t>.  July 18 - 21</a:t>
            </a:r>
            <a:endParaRPr lang="en-US" dirty="0"/>
          </a:p>
          <a:p>
            <a:r>
              <a:rPr lang="en-US" dirty="0" smtClean="0"/>
              <a:t>Summer session for </a:t>
            </a:r>
            <a:r>
              <a:rPr lang="en-US" dirty="0" smtClean="0">
                <a:hlinkClick r:id="rId3"/>
              </a:rPr>
              <a:t>9-12</a:t>
            </a:r>
            <a:r>
              <a:rPr lang="en-US" dirty="0" smtClean="0"/>
              <a:t>.  July 18 - 21</a:t>
            </a:r>
          </a:p>
          <a:p>
            <a:endParaRPr lang="en-US" dirty="0"/>
          </a:p>
        </p:txBody>
      </p:sp>
    </p:spTree>
    <p:extLst>
      <p:ext uri="{BB962C8B-B14F-4D97-AF65-F5344CB8AC3E}">
        <p14:creationId xmlns:p14="http://schemas.microsoft.com/office/powerpoint/2010/main" val="414198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lstStyle/>
          <a:p>
            <a:r>
              <a:rPr lang="en-US" dirty="0" smtClean="0"/>
              <a:t>Science</a:t>
            </a:r>
            <a:endParaRPr lang="en-US" dirty="0"/>
          </a:p>
        </p:txBody>
      </p:sp>
      <p:sp>
        <p:nvSpPr>
          <p:cNvPr id="5" name="Content Placeholder 4"/>
          <p:cNvSpPr>
            <a:spLocks noGrp="1"/>
          </p:cNvSpPr>
          <p:nvPr>
            <p:ph idx="1"/>
          </p:nvPr>
        </p:nvSpPr>
        <p:spPr>
          <a:xfrm>
            <a:off x="433450" y="990600"/>
            <a:ext cx="8793678" cy="5486400"/>
          </a:xfrm>
        </p:spPr>
        <p:txBody>
          <a:bodyPr>
            <a:normAutofit fontScale="92500"/>
          </a:bodyPr>
          <a:lstStyle/>
          <a:p>
            <a:r>
              <a:rPr lang="en-US" dirty="0" smtClean="0"/>
              <a:t>The target for getting the new standards to the Board of Regents is June.</a:t>
            </a:r>
          </a:p>
          <a:p>
            <a:r>
              <a:rPr lang="en-US" dirty="0" smtClean="0"/>
              <a:t>Science Advisory May 17</a:t>
            </a:r>
            <a:r>
              <a:rPr lang="en-US" baseline="30000" dirty="0" smtClean="0"/>
              <a:t>th</a:t>
            </a:r>
            <a:endParaRPr lang="en-US" dirty="0" smtClean="0"/>
          </a:p>
          <a:p>
            <a:r>
              <a:rPr lang="en-US" dirty="0" smtClean="0"/>
              <a:t>Science Leadership Network May 17</a:t>
            </a:r>
            <a:r>
              <a:rPr lang="en-US" baseline="30000" dirty="0" smtClean="0"/>
              <a:t>th</a:t>
            </a:r>
            <a:r>
              <a:rPr lang="en-US" dirty="0" smtClean="0"/>
              <a:t> (</a:t>
            </a:r>
            <a:r>
              <a:rPr lang="en-US" sz="3000" dirty="0" smtClean="0"/>
              <a:t>special Skype guest to announce a great opportunity for the region)</a:t>
            </a:r>
          </a:p>
          <a:p>
            <a:r>
              <a:rPr lang="en-US" dirty="0" smtClean="0"/>
              <a:t>Science Conference – November 8</a:t>
            </a:r>
            <a:r>
              <a:rPr lang="en-US" baseline="30000" dirty="0" smtClean="0"/>
              <a:t>th</a:t>
            </a:r>
            <a:endParaRPr lang="en-US" dirty="0" smtClean="0"/>
          </a:p>
          <a:p>
            <a:pPr lvl="1"/>
            <a:r>
              <a:rPr lang="en-US" dirty="0" smtClean="0"/>
              <a:t>Details and formal invitations by the end of the month</a:t>
            </a:r>
          </a:p>
          <a:p>
            <a:pPr lvl="1"/>
            <a:r>
              <a:rPr lang="en-US" dirty="0" smtClean="0"/>
              <a:t>Working to keep cost as low as possible</a:t>
            </a:r>
          </a:p>
          <a:p>
            <a:pPr lvl="1"/>
            <a:r>
              <a:rPr lang="en-US" dirty="0" smtClean="0"/>
              <a:t>Hope districts will send K-12 team of teachers and administrators (total attendance capped at 300)</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1744726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Intervention Training</a:t>
            </a:r>
          </a:p>
          <a:p>
            <a:r>
              <a:rPr lang="en-US" sz="2800" dirty="0" smtClean="0"/>
              <a:t>Reading Recovery- Continuing and Initial</a:t>
            </a:r>
            <a:endParaRPr lang="en-US" sz="2800" dirty="0"/>
          </a:p>
          <a:p>
            <a:r>
              <a:rPr lang="en-US" sz="2800" dirty="0" smtClean="0"/>
              <a:t>Leveled Literacy- Professional Development and on-site support for all levels (color systems) </a:t>
            </a:r>
            <a:endParaRPr lang="en-US" sz="2800" dirty="0"/>
          </a:p>
          <a:p>
            <a:r>
              <a:rPr lang="en-US" sz="2800" dirty="0" err="1" smtClean="0"/>
              <a:t>Sonday</a:t>
            </a:r>
            <a:r>
              <a:rPr lang="en-US" sz="2800" dirty="0" smtClean="0"/>
              <a:t> System:</a:t>
            </a:r>
          </a:p>
          <a:p>
            <a:pPr lvl="1"/>
            <a:r>
              <a:rPr lang="en-US" dirty="0" smtClean="0"/>
              <a:t>Only Chittenango has requested </a:t>
            </a:r>
            <a:r>
              <a:rPr lang="en-US" dirty="0" err="1" smtClean="0"/>
              <a:t>Sonday</a:t>
            </a:r>
            <a:r>
              <a:rPr lang="en-US" dirty="0" smtClean="0"/>
              <a:t> 1</a:t>
            </a:r>
          </a:p>
          <a:p>
            <a:pPr lvl="1"/>
            <a:r>
              <a:rPr lang="en-US" dirty="0"/>
              <a:t>N</a:t>
            </a:r>
            <a:r>
              <a:rPr lang="en-US" dirty="0" smtClean="0"/>
              <a:t>o requests for </a:t>
            </a:r>
            <a:r>
              <a:rPr lang="en-US" dirty="0" err="1" smtClean="0"/>
              <a:t>Sonday</a:t>
            </a:r>
            <a:r>
              <a:rPr lang="en-US" dirty="0" smtClean="0"/>
              <a:t> 2</a:t>
            </a:r>
            <a:endParaRPr lang="en-US" dirty="0"/>
          </a:p>
        </p:txBody>
      </p:sp>
    </p:spTree>
    <p:extLst>
      <p:ext uri="{BB962C8B-B14F-4D97-AF65-F5344CB8AC3E}">
        <p14:creationId xmlns:p14="http://schemas.microsoft.com/office/powerpoint/2010/main" val="4227176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23015638"/>
              </p:ext>
            </p:extLst>
          </p:nvPr>
        </p:nvGraphicFramePr>
        <p:xfrm>
          <a:off x="457200" y="1219200"/>
          <a:ext cx="8382001" cy="5257803"/>
        </p:xfrm>
        <a:graphic>
          <a:graphicData uri="http://schemas.openxmlformats.org/drawingml/2006/table">
            <a:tbl>
              <a:tblPr firstRow="1" firstCol="1" bandRow="1">
                <a:tableStyleId>{5C22544A-7EE6-4342-B048-85BDC9FD1C3A}</a:tableStyleId>
              </a:tblPr>
              <a:tblGrid>
                <a:gridCol w="2115085"/>
                <a:gridCol w="2115085"/>
                <a:gridCol w="2115085"/>
                <a:gridCol w="2036746"/>
              </a:tblGrid>
              <a:tr h="475291">
                <a:tc>
                  <a:txBody>
                    <a:bodyPr/>
                    <a:lstStyle/>
                    <a:p>
                      <a:pPr marL="0" marR="0">
                        <a:lnSpc>
                          <a:spcPct val="115000"/>
                        </a:lnSpc>
                        <a:spcBef>
                          <a:spcPts val="0"/>
                        </a:spcBef>
                        <a:spcAft>
                          <a:spcPts val="0"/>
                        </a:spcAft>
                      </a:pPr>
                      <a:r>
                        <a:rPr lang="en-US" sz="1100">
                          <a:effectLst/>
                        </a:rPr>
                        <a:t>District</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K-2- no kits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Intermediate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On-going </a:t>
                      </a:r>
                      <a:endParaRPr lang="en-US" sz="1100">
                        <a:effectLst/>
                        <a:latin typeface="Calibri"/>
                        <a:ea typeface="Calibri"/>
                        <a:cs typeface="Times New Roman"/>
                      </a:endParaRPr>
                    </a:p>
                  </a:txBody>
                  <a:tcPr marL="68580" marR="68580" marT="0" marB="0"/>
                </a:tc>
              </a:tr>
              <a:tr h="475291">
                <a:tc>
                  <a:txBody>
                    <a:bodyPr/>
                    <a:lstStyle/>
                    <a:p>
                      <a:pPr marL="0" marR="0">
                        <a:lnSpc>
                          <a:spcPct val="115000"/>
                        </a:lnSpc>
                        <a:spcBef>
                          <a:spcPts val="0"/>
                        </a:spcBef>
                        <a:spcAft>
                          <a:spcPts val="0"/>
                        </a:spcAft>
                      </a:pPr>
                      <a:r>
                        <a:rPr lang="en-US" sz="1100">
                          <a:effectLst/>
                        </a:rPr>
                        <a:t>Cortland</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475291">
                <a:tc>
                  <a:txBody>
                    <a:bodyPr/>
                    <a:lstStyle/>
                    <a:p>
                      <a:pPr marL="0" marR="0">
                        <a:lnSpc>
                          <a:spcPct val="115000"/>
                        </a:lnSpc>
                        <a:spcBef>
                          <a:spcPts val="0"/>
                        </a:spcBef>
                        <a:spcAft>
                          <a:spcPts val="0"/>
                        </a:spcAft>
                      </a:pPr>
                      <a:r>
                        <a:rPr lang="en-US" sz="1100">
                          <a:effectLst/>
                        </a:rPr>
                        <a:t>DeRuyter</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475291">
                <a:tc>
                  <a:txBody>
                    <a:bodyPr/>
                    <a:lstStyle/>
                    <a:p>
                      <a:pPr marL="0" marR="0">
                        <a:lnSpc>
                          <a:spcPct val="115000"/>
                        </a:lnSpc>
                        <a:spcBef>
                          <a:spcPts val="0"/>
                        </a:spcBef>
                        <a:spcAft>
                          <a:spcPts val="0"/>
                        </a:spcAft>
                      </a:pPr>
                      <a:r>
                        <a:rPr lang="en-US" sz="1100">
                          <a:effectLst/>
                        </a:rPr>
                        <a:t>North Syracuse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980184">
                <a:tc>
                  <a:txBody>
                    <a:bodyPr/>
                    <a:lstStyle/>
                    <a:p>
                      <a:pPr marL="0" marR="0">
                        <a:lnSpc>
                          <a:spcPct val="115000"/>
                        </a:lnSpc>
                        <a:spcBef>
                          <a:spcPts val="0"/>
                        </a:spcBef>
                        <a:spcAft>
                          <a:spcPts val="0"/>
                        </a:spcAft>
                      </a:pPr>
                      <a:r>
                        <a:rPr lang="en-US" sz="1100">
                          <a:effectLst/>
                        </a:rPr>
                        <a:t>Onondaga</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 with gold system</a:t>
                      </a:r>
                    </a:p>
                    <a:p>
                      <a:pPr marL="0" marR="0">
                        <a:lnSpc>
                          <a:spcPct val="115000"/>
                        </a:lnSpc>
                        <a:spcBef>
                          <a:spcPts val="0"/>
                        </a:spcBef>
                        <a:spcAft>
                          <a:spcPts val="0"/>
                        </a:spcAft>
                      </a:pPr>
                      <a:r>
                        <a:rPr lang="en-US" sz="1100">
                          <a:effectLst/>
                        </a:rPr>
                        <a:t>1 with no kit</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r>
              <a:tr h="475291">
                <a:tc>
                  <a:txBody>
                    <a:bodyPr/>
                    <a:lstStyle/>
                    <a:p>
                      <a:pPr marL="0" marR="0">
                        <a:lnSpc>
                          <a:spcPct val="115000"/>
                        </a:lnSpc>
                        <a:spcBef>
                          <a:spcPts val="0"/>
                        </a:spcBef>
                        <a:spcAft>
                          <a:spcPts val="0"/>
                        </a:spcAft>
                      </a:pPr>
                      <a:r>
                        <a:rPr lang="en-US" sz="1100">
                          <a:effectLst/>
                        </a:rPr>
                        <a:t>Cazenovia</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r>
              <a:tr h="475291">
                <a:tc>
                  <a:txBody>
                    <a:bodyPr/>
                    <a:lstStyle/>
                    <a:p>
                      <a:pPr marL="0" marR="0">
                        <a:lnSpc>
                          <a:spcPct val="115000"/>
                        </a:lnSpc>
                        <a:spcBef>
                          <a:spcPts val="0"/>
                        </a:spcBef>
                        <a:spcAft>
                          <a:spcPts val="0"/>
                        </a:spcAft>
                      </a:pPr>
                      <a:r>
                        <a:rPr lang="en-US" sz="1100">
                          <a:effectLst/>
                        </a:rPr>
                        <a:t>Chittenango</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4</a:t>
                      </a:r>
                      <a:endParaRPr lang="en-US" sz="1100">
                        <a:effectLst/>
                        <a:latin typeface="Calibri"/>
                        <a:ea typeface="Calibri"/>
                        <a:cs typeface="Times New Roman"/>
                      </a:endParaRPr>
                    </a:p>
                  </a:txBody>
                  <a:tcPr marL="68580" marR="68580" marT="0" marB="0"/>
                </a:tc>
              </a:tr>
              <a:tr h="475291">
                <a:tc>
                  <a:txBody>
                    <a:bodyPr/>
                    <a:lstStyle/>
                    <a:p>
                      <a:pPr marL="0" marR="0">
                        <a:lnSpc>
                          <a:spcPct val="115000"/>
                        </a:lnSpc>
                        <a:spcBef>
                          <a:spcPts val="0"/>
                        </a:spcBef>
                        <a:spcAft>
                          <a:spcPts val="0"/>
                        </a:spcAft>
                      </a:pPr>
                      <a:r>
                        <a:rPr lang="en-US" sz="1100">
                          <a:effectLst/>
                        </a:rPr>
                        <a:t>Homer</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68580" marR="68580" marT="0" marB="0"/>
                </a:tc>
              </a:tr>
              <a:tr h="475291">
                <a:tc>
                  <a:txBody>
                    <a:bodyPr/>
                    <a:lstStyle/>
                    <a:p>
                      <a:pPr marL="0" marR="0">
                        <a:lnSpc>
                          <a:spcPct val="115000"/>
                        </a:lnSpc>
                        <a:spcBef>
                          <a:spcPts val="0"/>
                        </a:spcBef>
                        <a:spcAft>
                          <a:spcPts val="0"/>
                        </a:spcAft>
                      </a:pPr>
                      <a:r>
                        <a:rPr lang="en-US" sz="1100">
                          <a:effectLst/>
                        </a:rPr>
                        <a:t>Jamesville DeWitt</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68580" marR="68580" marT="0" marB="0"/>
                </a:tc>
              </a:tr>
              <a:tr h="475291">
                <a:tc>
                  <a:txBody>
                    <a:bodyPr/>
                    <a:lstStyle/>
                    <a:p>
                      <a:pPr marL="0" marR="0">
                        <a:lnSpc>
                          <a:spcPct val="115000"/>
                        </a:lnSpc>
                        <a:spcBef>
                          <a:spcPts val="0"/>
                        </a:spcBef>
                        <a:spcAft>
                          <a:spcPts val="0"/>
                        </a:spcAft>
                      </a:pPr>
                      <a:r>
                        <a:rPr lang="en-US" sz="1100">
                          <a:effectLst/>
                        </a:rPr>
                        <a:t>Lyncourt</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3</a:t>
                      </a:r>
                      <a:endParaRPr lang="en-US" sz="1100" dirty="0">
                        <a:effectLst/>
                        <a:latin typeface="Calibri"/>
                        <a:ea typeface="Calibri"/>
                        <a:cs typeface="Times New Roman"/>
                      </a:endParaRPr>
                    </a:p>
                  </a:txBody>
                  <a:tcPr marL="68580" marR="68580" marT="0" marB="0"/>
                </a:tc>
              </a:tr>
            </a:tbl>
          </a:graphicData>
        </a:graphic>
      </p:graphicFrame>
      <p:sp>
        <p:nvSpPr>
          <p:cNvPr id="3" name="TextBox 2"/>
          <p:cNvSpPr txBox="1"/>
          <p:nvPr/>
        </p:nvSpPr>
        <p:spPr>
          <a:xfrm>
            <a:off x="838200" y="457200"/>
            <a:ext cx="6400800" cy="646331"/>
          </a:xfrm>
          <a:prstGeom prst="rect">
            <a:avLst/>
          </a:prstGeom>
          <a:noFill/>
        </p:spPr>
        <p:txBody>
          <a:bodyPr wrap="square" rtlCol="0">
            <a:spAutoFit/>
          </a:bodyPr>
          <a:lstStyle/>
          <a:p>
            <a:r>
              <a:rPr lang="en-US" sz="3600" dirty="0" smtClean="0"/>
              <a:t>LLI Requests</a:t>
            </a:r>
            <a:endParaRPr lang="en-US" sz="3600" dirty="0"/>
          </a:p>
        </p:txBody>
      </p:sp>
    </p:spTree>
    <p:extLst>
      <p:ext uri="{BB962C8B-B14F-4D97-AF65-F5344CB8AC3E}">
        <p14:creationId xmlns:p14="http://schemas.microsoft.com/office/powerpoint/2010/main" val="398790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Presentation - Google Chrome"/>
          <p:cNvPicPr>
            <a:picLocks noChangeAspect="1"/>
          </p:cNvPicPr>
          <p:nvPr/>
        </p:nvPicPr>
        <p:blipFill rotWithShape="1">
          <a:blip r:embed="rId2">
            <a:extLst>
              <a:ext uri="{28A0092B-C50C-407E-A947-70E740481C1C}">
                <a14:useLocalDpi xmlns:a14="http://schemas.microsoft.com/office/drawing/2010/main" val="0"/>
              </a:ext>
            </a:extLst>
          </a:blip>
          <a:srcRect l="20149" t="33411" r="22388" b="11797"/>
          <a:stretch/>
        </p:blipFill>
        <p:spPr>
          <a:xfrm>
            <a:off x="109183" y="1078172"/>
            <a:ext cx="8845325" cy="4572000"/>
          </a:xfrm>
          <a:prstGeom prst="rect">
            <a:avLst/>
          </a:prstGeom>
        </p:spPr>
      </p:pic>
    </p:spTree>
    <p:extLst>
      <p:ext uri="{BB962C8B-B14F-4D97-AF65-F5344CB8AC3E}">
        <p14:creationId xmlns:p14="http://schemas.microsoft.com/office/powerpoint/2010/main" val="1552463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Foundations of </a:t>
            </a:r>
            <a:r>
              <a:rPr lang="en-US" dirty="0" smtClean="0"/>
              <a:t>Literacy</a:t>
            </a:r>
          </a:p>
          <a:p>
            <a:r>
              <a:rPr lang="en-US" dirty="0" smtClean="0"/>
              <a:t>Six days from September-February ($1500)-REVISED PRICING</a:t>
            </a:r>
          </a:p>
          <a:p>
            <a:r>
              <a:rPr lang="en-US" dirty="0" smtClean="0"/>
              <a:t>Purpose: to develop a strong foundation for literacy </a:t>
            </a:r>
            <a:r>
              <a:rPr lang="en-US" dirty="0"/>
              <a:t>instruction </a:t>
            </a:r>
            <a:r>
              <a:rPr lang="en-US" dirty="0" smtClean="0"/>
              <a:t>of a the elementary level. </a:t>
            </a:r>
          </a:p>
          <a:p>
            <a:r>
              <a:rPr lang="en-US" dirty="0" smtClean="0"/>
              <a:t>Audience: classroom and AIS teachers who provide initial instruction (tier one) and interventions (tier two).</a:t>
            </a:r>
            <a:endParaRPr lang="en-US" dirty="0"/>
          </a:p>
        </p:txBody>
      </p:sp>
    </p:spTree>
    <p:extLst>
      <p:ext uri="{BB962C8B-B14F-4D97-AF65-F5344CB8AC3E}">
        <p14:creationId xmlns:p14="http://schemas.microsoft.com/office/powerpoint/2010/main" val="4252091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a:t>
            </a:r>
            <a:endParaRPr lang="en-US" dirty="0"/>
          </a:p>
        </p:txBody>
      </p:sp>
      <p:sp>
        <p:nvSpPr>
          <p:cNvPr id="3" name="Content Placeholder 2"/>
          <p:cNvSpPr>
            <a:spLocks noGrp="1"/>
          </p:cNvSpPr>
          <p:nvPr>
            <p:ph idx="1"/>
          </p:nvPr>
        </p:nvSpPr>
        <p:spPr/>
        <p:txBody>
          <a:bodyPr>
            <a:noAutofit/>
          </a:bodyPr>
          <a:lstStyle/>
          <a:p>
            <a:pPr marL="0" indent="0">
              <a:buNone/>
            </a:pPr>
            <a:r>
              <a:rPr lang="en-US" dirty="0" smtClean="0"/>
              <a:t>Effective Interventions</a:t>
            </a:r>
          </a:p>
          <a:p>
            <a:r>
              <a:rPr lang="en-US" dirty="0" err="1" smtClean="0"/>
              <a:t>Allington</a:t>
            </a:r>
            <a:endParaRPr lang="en-US" dirty="0" smtClean="0"/>
          </a:p>
          <a:p>
            <a:r>
              <a:rPr lang="en-US" sz="3200" dirty="0" smtClean="0"/>
              <a:t>Shanahan</a:t>
            </a:r>
          </a:p>
          <a:p>
            <a:r>
              <a:rPr lang="en-US" dirty="0" smtClean="0"/>
              <a:t>Activity: Current </a:t>
            </a:r>
            <a:r>
              <a:rPr lang="en-US" dirty="0"/>
              <a:t>State/Desired State</a:t>
            </a:r>
            <a:endParaRPr lang="en-US" sz="3200" dirty="0"/>
          </a:p>
        </p:txBody>
      </p:sp>
    </p:spTree>
    <p:extLst>
      <p:ext uri="{BB962C8B-B14F-4D97-AF65-F5344CB8AC3E}">
        <p14:creationId xmlns:p14="http://schemas.microsoft.com/office/powerpoint/2010/main" val="2916677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a:t>
            </a:r>
            <a:endParaRPr lang="en-US" dirty="0"/>
          </a:p>
        </p:txBody>
      </p:sp>
    </p:spTree>
    <p:extLst>
      <p:ext uri="{BB962C8B-B14F-4D97-AF65-F5344CB8AC3E}">
        <p14:creationId xmlns:p14="http://schemas.microsoft.com/office/powerpoint/2010/main" val="2986072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a:t>3-8 </a:t>
            </a:r>
            <a:r>
              <a:rPr lang="en-US" dirty="0" smtClean="0"/>
              <a:t>Changes Debrief</a:t>
            </a:r>
            <a:endParaRPr lang="en-US" dirty="0"/>
          </a:p>
          <a:p>
            <a:r>
              <a:rPr lang="en-US" dirty="0" smtClean="0"/>
              <a:t>Suggested on-line implementation timetable: Is anyone thinking about this yet?</a:t>
            </a:r>
          </a:p>
        </p:txBody>
      </p:sp>
    </p:spTree>
    <p:extLst>
      <p:ext uri="{BB962C8B-B14F-4D97-AF65-F5344CB8AC3E}">
        <p14:creationId xmlns:p14="http://schemas.microsoft.com/office/powerpoint/2010/main" val="405833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Practice</a:t>
            </a:r>
            <a:endParaRPr lang="en-US" dirty="0"/>
          </a:p>
        </p:txBody>
      </p:sp>
    </p:spTree>
    <p:extLst>
      <p:ext uri="{BB962C8B-B14F-4D97-AF65-F5344CB8AC3E}">
        <p14:creationId xmlns:p14="http://schemas.microsoft.com/office/powerpoint/2010/main" val="909275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a:t>
            </a:r>
            <a:endParaRPr lang="en-US" dirty="0"/>
          </a:p>
        </p:txBody>
      </p:sp>
      <p:sp>
        <p:nvSpPr>
          <p:cNvPr id="3" name="Content Placeholder 2"/>
          <p:cNvSpPr>
            <a:spLocks noGrp="1"/>
          </p:cNvSpPr>
          <p:nvPr>
            <p:ph idx="1"/>
          </p:nvPr>
        </p:nvSpPr>
        <p:spPr/>
        <p:txBody>
          <a:bodyPr>
            <a:normAutofit/>
          </a:bodyPr>
          <a:lstStyle/>
          <a:p>
            <a:pPr marL="0" indent="0">
              <a:buNone/>
            </a:pPr>
            <a:r>
              <a:rPr lang="en-US" dirty="0"/>
              <a:t>Standards Based </a:t>
            </a:r>
            <a:r>
              <a:rPr lang="en-US" dirty="0" smtClean="0"/>
              <a:t>Planning: </a:t>
            </a:r>
            <a:r>
              <a:rPr lang="en-US" i="1" dirty="0" smtClean="0"/>
              <a:t>Instruction </a:t>
            </a:r>
            <a:r>
              <a:rPr lang="en-US" i="1" dirty="0"/>
              <a:t>for </a:t>
            </a:r>
            <a:r>
              <a:rPr lang="en-US" i="1" dirty="0" smtClean="0"/>
              <a:t>All</a:t>
            </a:r>
          </a:p>
          <a:p>
            <a:r>
              <a:rPr lang="en-US" dirty="0" smtClean="0"/>
              <a:t>Summer session  </a:t>
            </a:r>
            <a:r>
              <a:rPr lang="en-US" dirty="0">
                <a:hlinkClick r:id="rId2"/>
              </a:rPr>
              <a:t>July 11-15</a:t>
            </a:r>
            <a:endParaRPr lang="en-US" dirty="0"/>
          </a:p>
          <a:p>
            <a:endParaRPr lang="en-US" dirty="0"/>
          </a:p>
          <a:p>
            <a:endParaRPr lang="en-US" dirty="0"/>
          </a:p>
        </p:txBody>
      </p:sp>
    </p:spTree>
    <p:extLst>
      <p:ext uri="{BB962C8B-B14F-4D97-AF65-F5344CB8AC3E}">
        <p14:creationId xmlns:p14="http://schemas.microsoft.com/office/powerpoint/2010/main" val="3431743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Evaluator Training in 16-17</a:t>
            </a:r>
            <a:endParaRPr lang="en-US" i="1" dirty="0" smtClean="0"/>
          </a:p>
          <a:p>
            <a:r>
              <a:rPr lang="en-US" dirty="0" smtClean="0"/>
              <a:t>It looks like we’ll run what we did last year:</a:t>
            </a:r>
          </a:p>
          <a:p>
            <a:pPr lvl="1"/>
            <a:r>
              <a:rPr lang="en-US" dirty="0" smtClean="0"/>
              <a:t>Year One Lead Evaluator</a:t>
            </a:r>
          </a:p>
          <a:p>
            <a:pPr lvl="1"/>
            <a:r>
              <a:rPr lang="en-US" dirty="0" smtClean="0"/>
              <a:t>Ongoing Lead Evaluator Training (3x4) or (3x</a:t>
            </a:r>
            <a:r>
              <a:rPr lang="en-US" u="sng" dirty="0" smtClean="0"/>
              <a:t>5</a:t>
            </a:r>
            <a:r>
              <a:rPr lang="en-US" dirty="0" smtClean="0"/>
              <a:t>)</a:t>
            </a:r>
          </a:p>
          <a:p>
            <a:pPr lvl="1"/>
            <a:r>
              <a:rPr lang="en-US" dirty="0" smtClean="0"/>
              <a:t>Ongoing Principal Evaluator Training </a:t>
            </a:r>
            <a:endParaRPr lang="en-US" dirty="0"/>
          </a:p>
          <a:p>
            <a:endParaRPr lang="en-US" dirty="0"/>
          </a:p>
          <a:p>
            <a:endParaRPr lang="en-US" dirty="0"/>
          </a:p>
        </p:txBody>
      </p:sp>
    </p:spTree>
    <p:extLst>
      <p:ext uri="{BB962C8B-B14F-4D97-AF65-F5344CB8AC3E}">
        <p14:creationId xmlns:p14="http://schemas.microsoft.com/office/powerpoint/2010/main" val="1784040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Substitute Teachers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Schools and Substitute Teachers</a:t>
            </a:r>
          </a:p>
          <a:p>
            <a:pPr marL="0" indent="0">
              <a:buNone/>
            </a:pPr>
            <a:r>
              <a:rPr lang="en-US" dirty="0" smtClean="0"/>
              <a:t>Substitute Teacher Training</a:t>
            </a:r>
          </a:p>
          <a:p>
            <a:endParaRPr lang="en-US" dirty="0"/>
          </a:p>
          <a:p>
            <a:endParaRPr lang="en-US" dirty="0"/>
          </a:p>
        </p:txBody>
      </p:sp>
    </p:spTree>
    <p:extLst>
      <p:ext uri="{BB962C8B-B14F-4D97-AF65-F5344CB8AC3E}">
        <p14:creationId xmlns:p14="http://schemas.microsoft.com/office/powerpoint/2010/main" val="1359305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Culture</a:t>
            </a:r>
            <a:endParaRPr lang="en-US" dirty="0"/>
          </a:p>
        </p:txBody>
      </p:sp>
    </p:spTree>
    <p:extLst>
      <p:ext uri="{BB962C8B-B14F-4D97-AF65-F5344CB8AC3E}">
        <p14:creationId xmlns:p14="http://schemas.microsoft.com/office/powerpoint/2010/main" val="3844538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RTI at Work</a:t>
            </a:r>
            <a:endParaRPr lang="en-US" dirty="0"/>
          </a:p>
        </p:txBody>
      </p:sp>
      <p:sp>
        <p:nvSpPr>
          <p:cNvPr id="3" name="Content Placeholder 2"/>
          <p:cNvSpPr>
            <a:spLocks noGrp="1"/>
          </p:cNvSpPr>
          <p:nvPr>
            <p:ph idx="1"/>
          </p:nvPr>
        </p:nvSpPr>
        <p:spPr/>
        <p:txBody>
          <a:bodyPr>
            <a:normAutofit/>
          </a:bodyPr>
          <a:lstStyle/>
          <a:p>
            <a:r>
              <a:rPr lang="en-US" dirty="0" smtClean="0"/>
              <a:t>Additional </a:t>
            </a:r>
            <a:r>
              <a:rPr lang="en-US"/>
              <a:t>s</a:t>
            </a:r>
            <a:r>
              <a:rPr lang="en-US" smtClean="0"/>
              <a:t>eats available*</a:t>
            </a:r>
            <a:endParaRPr lang="en-US" dirty="0" smtClean="0"/>
          </a:p>
          <a:p>
            <a:r>
              <a:rPr lang="en-US" dirty="0"/>
              <a:t>Response to Intervention at Work Institute will be in Syracuse June 28-30, 2016. </a:t>
            </a:r>
            <a:endParaRPr lang="en-US" dirty="0" smtClean="0"/>
          </a:p>
          <a:p>
            <a:r>
              <a:rPr lang="en-US" dirty="0" smtClean="0"/>
              <a:t>This </a:t>
            </a:r>
            <a:r>
              <a:rPr lang="en-US" dirty="0"/>
              <a:t>Solution Tree event will showcase application of PLC! </a:t>
            </a:r>
            <a:endParaRPr lang="en-US" dirty="0" smtClean="0"/>
          </a:p>
          <a:p>
            <a:r>
              <a:rPr lang="en-US" dirty="0" smtClean="0"/>
              <a:t>OCM </a:t>
            </a:r>
            <a:r>
              <a:rPr lang="en-US" dirty="0"/>
              <a:t>BOCES has </a:t>
            </a:r>
            <a:r>
              <a:rPr lang="en-US" u="sng" dirty="0">
                <a:hlinkClick r:id="rId2"/>
              </a:rPr>
              <a:t>limited discounted seats available for this event</a:t>
            </a:r>
            <a:r>
              <a:rPr lang="en-US" dirty="0"/>
              <a:t>.  ($489)</a:t>
            </a:r>
          </a:p>
          <a:p>
            <a:r>
              <a:rPr lang="en-US" b="1" dirty="0" smtClean="0"/>
              <a:t>May 23</a:t>
            </a:r>
            <a:r>
              <a:rPr lang="en-US" b="1" baseline="30000" dirty="0" smtClean="0"/>
              <a:t>rd</a:t>
            </a:r>
            <a:r>
              <a:rPr lang="en-US" b="1" dirty="0" smtClean="0"/>
              <a:t> is the deadline!</a:t>
            </a:r>
          </a:p>
          <a:p>
            <a:endParaRPr lang="en-US" dirty="0"/>
          </a:p>
        </p:txBody>
      </p:sp>
    </p:spTree>
    <p:extLst>
      <p:ext uri="{BB962C8B-B14F-4D97-AF65-F5344CB8AC3E}">
        <p14:creationId xmlns:p14="http://schemas.microsoft.com/office/powerpoint/2010/main" val="2611365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Presentation - Google Chrome"/>
          <p:cNvPicPr>
            <a:picLocks noChangeAspect="1"/>
          </p:cNvPicPr>
          <p:nvPr/>
        </p:nvPicPr>
        <p:blipFill rotWithShape="1">
          <a:blip r:embed="rId2">
            <a:extLst>
              <a:ext uri="{28A0092B-C50C-407E-A947-70E740481C1C}">
                <a14:useLocalDpi xmlns:a14="http://schemas.microsoft.com/office/drawing/2010/main" val="0"/>
              </a:ext>
            </a:extLst>
          </a:blip>
          <a:srcRect l="20596" t="40020" r="26717" b="4801"/>
          <a:stretch/>
        </p:blipFill>
        <p:spPr>
          <a:xfrm>
            <a:off x="409433" y="996285"/>
            <a:ext cx="8149351" cy="4626593"/>
          </a:xfrm>
          <a:prstGeom prst="rect">
            <a:avLst/>
          </a:prstGeom>
        </p:spPr>
      </p:pic>
    </p:spTree>
    <p:extLst>
      <p:ext uri="{BB962C8B-B14F-4D97-AF65-F5344CB8AC3E}">
        <p14:creationId xmlns:p14="http://schemas.microsoft.com/office/powerpoint/2010/main" val="940379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Classroom Culture</a:t>
            </a:r>
          </a:p>
        </p:txBody>
      </p:sp>
      <p:sp>
        <p:nvSpPr>
          <p:cNvPr id="3" name="Content Placeholder 2"/>
          <p:cNvSpPr>
            <a:spLocks noGrp="1"/>
          </p:cNvSpPr>
          <p:nvPr>
            <p:ph idx="1"/>
          </p:nvPr>
        </p:nvSpPr>
        <p:spPr/>
        <p:txBody>
          <a:bodyPr>
            <a:normAutofit/>
          </a:bodyPr>
          <a:lstStyle/>
          <a:p>
            <a:pPr marL="0" indent="0">
              <a:buNone/>
            </a:pPr>
            <a:r>
              <a:rPr lang="en-US" b="1" u="sng" dirty="0" smtClean="0">
                <a:hlinkClick r:id="rId2"/>
              </a:rPr>
              <a:t>Spring </a:t>
            </a:r>
            <a:r>
              <a:rPr lang="en-US" b="1" u="sng" dirty="0">
                <a:hlinkClick r:id="rId2"/>
              </a:rPr>
              <a:t>Institute: The Responsive Classroom® </a:t>
            </a:r>
            <a:r>
              <a:rPr lang="en-US" b="1" u="sng" dirty="0" smtClean="0">
                <a:hlinkClick r:id="rId2"/>
              </a:rPr>
              <a:t>Course</a:t>
            </a:r>
            <a:r>
              <a:rPr lang="en-US" dirty="0" smtClean="0"/>
              <a:t>  </a:t>
            </a:r>
          </a:p>
          <a:p>
            <a:r>
              <a:rPr lang="en-US" dirty="0" smtClean="0"/>
              <a:t>Dates </a:t>
            </a:r>
            <a:r>
              <a:rPr lang="en-US" dirty="0"/>
              <a:t>for the Spring Institute are: May 25, 26 and June </a:t>
            </a:r>
            <a:r>
              <a:rPr lang="en-US" dirty="0" smtClean="0"/>
              <a:t>2, 3.</a:t>
            </a:r>
          </a:p>
        </p:txBody>
      </p:sp>
    </p:spTree>
    <p:extLst>
      <p:ext uri="{BB962C8B-B14F-4D97-AF65-F5344CB8AC3E}">
        <p14:creationId xmlns:p14="http://schemas.microsoft.com/office/powerpoint/2010/main" val="39825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Classroom Culture</a:t>
            </a:r>
            <a:endParaRPr lang="en-US" dirty="0"/>
          </a:p>
        </p:txBody>
      </p:sp>
      <p:sp>
        <p:nvSpPr>
          <p:cNvPr id="3" name="Content Placeholder 2"/>
          <p:cNvSpPr>
            <a:spLocks noGrp="1"/>
          </p:cNvSpPr>
          <p:nvPr>
            <p:ph idx="1"/>
          </p:nvPr>
        </p:nvSpPr>
        <p:spPr/>
        <p:txBody>
          <a:bodyPr>
            <a:normAutofit/>
          </a:bodyPr>
          <a:lstStyle/>
          <a:p>
            <a:pPr marL="0" lvl="0" indent="0">
              <a:buNone/>
            </a:pPr>
            <a:r>
              <a:rPr lang="en-US" sz="2800" dirty="0">
                <a:solidFill>
                  <a:prstClr val="black"/>
                </a:solidFill>
              </a:rPr>
              <a:t>Responsive </a:t>
            </a:r>
            <a:r>
              <a:rPr lang="en-US" sz="2800" dirty="0" smtClean="0">
                <a:solidFill>
                  <a:prstClr val="black"/>
                </a:solidFill>
              </a:rPr>
              <a:t>Classroom</a:t>
            </a:r>
          </a:p>
          <a:p>
            <a:r>
              <a:rPr lang="en-US" sz="2800" dirty="0" smtClean="0">
                <a:solidFill>
                  <a:prstClr val="black"/>
                </a:solidFill>
              </a:rPr>
              <a:t>Responsive </a:t>
            </a:r>
            <a:r>
              <a:rPr lang="en-US" sz="2800" dirty="0">
                <a:solidFill>
                  <a:prstClr val="black"/>
                </a:solidFill>
              </a:rPr>
              <a:t>Classroom will </a:t>
            </a:r>
            <a:r>
              <a:rPr lang="en-US" sz="2800" dirty="0" smtClean="0">
                <a:solidFill>
                  <a:prstClr val="black"/>
                </a:solidFill>
              </a:rPr>
              <a:t>be </a:t>
            </a:r>
            <a:r>
              <a:rPr lang="en-US" sz="2800" dirty="0">
                <a:solidFill>
                  <a:prstClr val="black"/>
                </a:solidFill>
              </a:rPr>
              <a:t>offered during the summer in </a:t>
            </a:r>
            <a:r>
              <a:rPr lang="en-US" sz="2800" dirty="0" smtClean="0">
                <a:solidFill>
                  <a:prstClr val="black"/>
                </a:solidFill>
              </a:rPr>
              <a:t>Cortland - </a:t>
            </a:r>
            <a:r>
              <a:rPr lang="en-US" sz="2800" dirty="0">
                <a:solidFill>
                  <a:prstClr val="black"/>
                </a:solidFill>
                <a:hlinkClick r:id="rId2"/>
              </a:rPr>
              <a:t>August </a:t>
            </a:r>
            <a:r>
              <a:rPr lang="en-US" sz="2800" dirty="0" smtClean="0">
                <a:solidFill>
                  <a:prstClr val="black"/>
                </a:solidFill>
                <a:hlinkClick r:id="rId2"/>
              </a:rPr>
              <a:t>23-26</a:t>
            </a:r>
            <a:endParaRPr lang="en-US" sz="2800" dirty="0">
              <a:solidFill>
                <a:prstClr val="black"/>
              </a:solidFill>
            </a:endParaRPr>
          </a:p>
          <a:p>
            <a:r>
              <a:rPr lang="en-US" sz="2800" dirty="0" smtClean="0">
                <a:solidFill>
                  <a:prstClr val="black"/>
                </a:solidFill>
              </a:rPr>
              <a:t>Advanced </a:t>
            </a:r>
            <a:r>
              <a:rPr lang="en-US" sz="2800" dirty="0">
                <a:solidFill>
                  <a:prstClr val="black"/>
                </a:solidFill>
              </a:rPr>
              <a:t>Responsive Classroom</a:t>
            </a:r>
          </a:p>
          <a:p>
            <a:pPr lvl="1"/>
            <a:r>
              <a:rPr lang="en-US" dirty="0">
                <a:solidFill>
                  <a:prstClr val="black"/>
                </a:solidFill>
              </a:rPr>
              <a:t>Engaging Academics </a:t>
            </a:r>
            <a:r>
              <a:rPr lang="en-US" dirty="0">
                <a:solidFill>
                  <a:prstClr val="black"/>
                </a:solidFill>
                <a:hlinkClick r:id="rId3"/>
              </a:rPr>
              <a:t>August 16 and 17</a:t>
            </a:r>
            <a:endParaRPr lang="en-US" dirty="0">
              <a:solidFill>
                <a:prstClr val="black"/>
              </a:solidFill>
            </a:endParaRPr>
          </a:p>
          <a:p>
            <a:pPr lvl="1"/>
            <a:r>
              <a:rPr lang="en-US" dirty="0">
                <a:solidFill>
                  <a:prstClr val="black"/>
                </a:solidFill>
              </a:rPr>
              <a:t>Effective Management </a:t>
            </a:r>
            <a:r>
              <a:rPr lang="en-US" dirty="0">
                <a:solidFill>
                  <a:prstClr val="black"/>
                </a:solidFill>
                <a:hlinkClick r:id="rId4"/>
              </a:rPr>
              <a:t>August 18 and 19</a:t>
            </a:r>
            <a:endParaRPr lang="en-US" dirty="0"/>
          </a:p>
          <a:p>
            <a:endParaRPr lang="en-US" sz="2800" dirty="0"/>
          </a:p>
          <a:p>
            <a:endParaRPr lang="en-US" sz="2800" dirty="0"/>
          </a:p>
        </p:txBody>
      </p:sp>
    </p:spTree>
    <p:extLst>
      <p:ext uri="{BB962C8B-B14F-4D97-AF65-F5344CB8AC3E}">
        <p14:creationId xmlns:p14="http://schemas.microsoft.com/office/powerpoint/2010/main" val="1657677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a:xfrm>
            <a:off x="1371600" y="3236732"/>
            <a:ext cx="6400800" cy="1752600"/>
          </a:xfrm>
        </p:spPr>
        <p:txBody>
          <a:bodyPr>
            <a:normAutofit/>
          </a:bodyPr>
          <a:lstStyle/>
          <a:p>
            <a:r>
              <a:rPr lang="en-US" dirty="0" smtClean="0"/>
              <a:t>Future Meeting Planning</a:t>
            </a:r>
          </a:p>
        </p:txBody>
      </p:sp>
    </p:spTree>
    <p:extLst>
      <p:ext uri="{BB962C8B-B14F-4D97-AF65-F5344CB8AC3E}">
        <p14:creationId xmlns:p14="http://schemas.microsoft.com/office/powerpoint/2010/main" val="769191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Year</a:t>
            </a:r>
            <a:endParaRPr lang="en-US" dirty="0"/>
          </a:p>
        </p:txBody>
      </p:sp>
      <p:sp>
        <p:nvSpPr>
          <p:cNvPr id="3" name="Content Placeholder 2"/>
          <p:cNvSpPr>
            <a:spLocks noGrp="1"/>
          </p:cNvSpPr>
          <p:nvPr>
            <p:ph idx="1"/>
          </p:nvPr>
        </p:nvSpPr>
        <p:spPr/>
        <p:txBody>
          <a:bodyPr/>
          <a:lstStyle/>
          <a:p>
            <a:r>
              <a:rPr lang="en-US" dirty="0" smtClean="0"/>
              <a:t>Back to 3</a:t>
            </a:r>
            <a:r>
              <a:rPr lang="en-US" baseline="30000" dirty="0" smtClean="0"/>
              <a:t>rd</a:t>
            </a:r>
            <a:r>
              <a:rPr lang="en-US" dirty="0" smtClean="0"/>
              <a:t> Thursday?</a:t>
            </a:r>
          </a:p>
          <a:p>
            <a:r>
              <a:rPr lang="en-US" dirty="0" smtClean="0"/>
              <a:t>AM, except for test time?</a:t>
            </a:r>
          </a:p>
          <a:p>
            <a:r>
              <a:rPr lang="en-US" dirty="0" smtClean="0"/>
              <a:t>Shared doc for notes </a:t>
            </a:r>
            <a:r>
              <a:rPr lang="en-US" smtClean="0"/>
              <a:t>and minutes?</a:t>
            </a:r>
            <a:endParaRPr lang="en-US" dirty="0" smtClean="0"/>
          </a:p>
          <a:p>
            <a:r>
              <a:rPr lang="en-US" dirty="0" smtClean="0"/>
              <a:t>Identify topics in advance for the year?</a:t>
            </a:r>
          </a:p>
          <a:p>
            <a:r>
              <a:rPr lang="en-US" dirty="0" smtClean="0"/>
              <a:t>Other ideas?</a:t>
            </a:r>
            <a:endParaRPr lang="en-US" dirty="0"/>
          </a:p>
        </p:txBody>
      </p:sp>
    </p:spTree>
    <p:extLst>
      <p:ext uri="{BB962C8B-B14F-4D97-AF65-F5344CB8AC3E}">
        <p14:creationId xmlns:p14="http://schemas.microsoft.com/office/powerpoint/2010/main" val="3188819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a:xfrm>
            <a:off x="1371600" y="3236732"/>
            <a:ext cx="6400800" cy="1752600"/>
          </a:xfrm>
        </p:spPr>
        <p:txBody>
          <a:bodyPr>
            <a:normAutofit/>
          </a:bodyPr>
          <a:lstStyle/>
          <a:p>
            <a:r>
              <a:rPr lang="en-US" dirty="0" smtClean="0"/>
              <a:t>June 2nd, 2016</a:t>
            </a:r>
          </a:p>
          <a:p>
            <a:r>
              <a:rPr lang="en-US" dirty="0" smtClean="0"/>
              <a:t>Cayuga Conference Room</a:t>
            </a:r>
          </a:p>
          <a:p>
            <a:r>
              <a:rPr lang="en-US" dirty="0" smtClean="0"/>
              <a:t>Main Campus</a:t>
            </a:r>
          </a:p>
        </p:txBody>
      </p:sp>
    </p:spTree>
    <p:extLst>
      <p:ext uri="{BB962C8B-B14F-4D97-AF65-F5344CB8AC3E}">
        <p14:creationId xmlns:p14="http://schemas.microsoft.com/office/powerpoint/2010/main" val="3687192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Accountability</a:t>
            </a:r>
          </a:p>
          <a:p>
            <a:r>
              <a:rPr lang="en-US" dirty="0" smtClean="0"/>
              <a:t>Double-testing</a:t>
            </a:r>
          </a:p>
          <a:p>
            <a:r>
              <a:rPr lang="en-US" dirty="0" smtClean="0"/>
              <a:t>A1 in 8</a:t>
            </a:r>
            <a:r>
              <a:rPr lang="en-US" baseline="30000" dirty="0" smtClean="0"/>
              <a:t>th</a:t>
            </a:r>
            <a:r>
              <a:rPr lang="en-US" dirty="0" smtClean="0"/>
              <a:t> grade</a:t>
            </a:r>
          </a:p>
          <a:p>
            <a:r>
              <a:rPr lang="en-US" dirty="0" smtClean="0"/>
              <a:t>New data requirements</a:t>
            </a:r>
          </a:p>
          <a:p>
            <a:r>
              <a:rPr lang="en-US" dirty="0" smtClean="0"/>
              <a:t>Attendance data and reports</a:t>
            </a:r>
          </a:p>
          <a:p>
            <a:r>
              <a:rPr lang="en-US" dirty="0" smtClean="0"/>
              <a:t>VADIR</a:t>
            </a:r>
          </a:p>
          <a:p>
            <a:r>
              <a:rPr lang="en-US" dirty="0" smtClean="0"/>
              <a:t>AIS</a:t>
            </a:r>
          </a:p>
        </p:txBody>
      </p:sp>
    </p:spTree>
    <p:extLst>
      <p:ext uri="{BB962C8B-B14F-4D97-AF65-F5344CB8AC3E}">
        <p14:creationId xmlns:p14="http://schemas.microsoft.com/office/powerpoint/2010/main" val="3257075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Building Items</a:t>
            </a:r>
          </a:p>
          <a:p>
            <a:r>
              <a:rPr lang="en-US" dirty="0" smtClean="0"/>
              <a:t>Drills changes 12 &gt; 8 + 4</a:t>
            </a:r>
          </a:p>
          <a:p>
            <a:r>
              <a:rPr lang="en-US" dirty="0" smtClean="0"/>
              <a:t>Safety Plans</a:t>
            </a:r>
          </a:p>
          <a:p>
            <a:endParaRPr lang="en-US" dirty="0" smtClean="0"/>
          </a:p>
          <a:p>
            <a:endParaRPr lang="en-US" dirty="0"/>
          </a:p>
        </p:txBody>
      </p:sp>
    </p:spTree>
    <p:extLst>
      <p:ext uri="{BB962C8B-B14F-4D97-AF65-F5344CB8AC3E}">
        <p14:creationId xmlns:p14="http://schemas.microsoft.com/office/powerpoint/2010/main" val="918792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5857</TotalTime>
  <Words>1615</Words>
  <Application>Microsoft Office PowerPoint</Application>
  <PresentationFormat>On-screen Show (4:3)</PresentationFormat>
  <Paragraphs>313</Paragraphs>
  <Slides>74</Slides>
  <Notes>2</Notes>
  <HiddenSlides>0</HiddenSlides>
  <MMClips>0</MMClips>
  <ScaleCrop>false</ScaleCrop>
  <HeadingPairs>
    <vt:vector size="4" baseType="variant">
      <vt:variant>
        <vt:lpstr>Theme</vt:lpstr>
      </vt:variant>
      <vt:variant>
        <vt:i4>5</vt:i4>
      </vt:variant>
      <vt:variant>
        <vt:lpstr>Slide Titles</vt:lpstr>
      </vt:variant>
      <vt:variant>
        <vt:i4>74</vt:i4>
      </vt:variant>
    </vt:vector>
  </HeadingPairs>
  <TitlesOfParts>
    <vt:vector size="79" baseType="lpstr">
      <vt:lpstr>IS_template</vt:lpstr>
      <vt:lpstr>1_IS_template</vt:lpstr>
      <vt:lpstr>Office Theme</vt:lpstr>
      <vt:lpstr>1_Office Theme</vt:lpstr>
      <vt:lpstr>Ion</vt:lpstr>
      <vt:lpstr>BCIC Meeting</vt:lpstr>
      <vt:lpstr>Welcome</vt:lpstr>
      <vt:lpstr>Update and News</vt:lpstr>
      <vt:lpstr>SED Updates</vt:lpstr>
      <vt:lpstr>PowerPoint Presentation</vt:lpstr>
      <vt:lpstr>PowerPoint Presentation</vt:lpstr>
      <vt:lpstr>PowerPoint Presentation</vt:lpstr>
      <vt:lpstr>SED Updates</vt:lpstr>
      <vt:lpstr>SED Updates</vt:lpstr>
      <vt:lpstr>SED Updates</vt:lpstr>
      <vt:lpstr>PowerPoint Presentation</vt:lpstr>
      <vt:lpstr>ASCD Titles</vt:lpstr>
      <vt:lpstr>PowerPoint Presentation</vt:lpstr>
      <vt:lpstr>PowerPoint Presentation</vt:lpstr>
      <vt:lpstr>PowerPoint Presentation</vt:lpstr>
      <vt:lpstr>PowerPoint Presentation</vt:lpstr>
      <vt:lpstr>PowerPoint Presentation</vt:lpstr>
      <vt:lpstr>PowerPoint Presentation</vt:lpstr>
      <vt:lpstr>Regional Vision</vt:lpstr>
      <vt:lpstr>New Tech Comes to Cortland</vt:lpstr>
      <vt:lpstr>Seven Valleys</vt:lpstr>
      <vt:lpstr>Project Based Learning</vt:lpstr>
      <vt:lpstr>Summer PBL</vt:lpstr>
      <vt:lpstr>Registration Open! </vt:lpstr>
      <vt:lpstr>PBL Opportunity</vt:lpstr>
      <vt:lpstr>Feedback please</vt:lpstr>
      <vt:lpstr>Department Updates</vt:lpstr>
      <vt:lpstr>Continuing Leadership and Teacher Networks</vt:lpstr>
      <vt:lpstr>ITD</vt:lpstr>
      <vt:lpstr>Teacher Centers</vt:lpstr>
      <vt:lpstr>PowerPoint Presentation</vt:lpstr>
      <vt:lpstr>Higher Education</vt:lpstr>
      <vt:lpstr>CNY NYS ASCD</vt:lpstr>
      <vt:lpstr>K-12 Counseling Plans</vt:lpstr>
      <vt:lpstr>Main Campus Tour</vt:lpstr>
      <vt:lpstr>PowerPoint Presentation</vt:lpstr>
      <vt:lpstr>PowerPoint Presentation</vt:lpstr>
      <vt:lpstr>PowerPoint Presentation</vt:lpstr>
      <vt:lpstr>District Sharing</vt:lpstr>
      <vt:lpstr>Providing Opportunities</vt:lpstr>
      <vt:lpstr>Middle School  Building  Action Plans</vt:lpstr>
      <vt:lpstr>Grade 8 Schedule Design</vt:lpstr>
      <vt:lpstr>Grade 8 Advanced Courses:  Changes Over Time</vt:lpstr>
      <vt:lpstr>Additional Grade 8 Electives</vt:lpstr>
      <vt:lpstr>Product Design &amp; Engineering 2015-16</vt:lpstr>
      <vt:lpstr>Product Design &amp; Engineering Enrollment</vt:lpstr>
      <vt:lpstr>PowerPoint Presentation</vt:lpstr>
      <vt:lpstr>Studio Music 2016-17</vt:lpstr>
      <vt:lpstr>PowerPoint Presentation</vt:lpstr>
      <vt:lpstr>Sharing Schedule</vt:lpstr>
      <vt:lpstr>Standards</vt:lpstr>
      <vt:lpstr>Regional Chart</vt:lpstr>
      <vt:lpstr>Math</vt:lpstr>
      <vt:lpstr>Math</vt:lpstr>
      <vt:lpstr>Math</vt:lpstr>
      <vt:lpstr>Social Studies</vt:lpstr>
      <vt:lpstr>Science</vt:lpstr>
      <vt:lpstr>Literacy</vt:lpstr>
      <vt:lpstr>PowerPoint Presentation</vt:lpstr>
      <vt:lpstr>Literacy</vt:lpstr>
      <vt:lpstr>Literacy</vt:lpstr>
      <vt:lpstr>Data</vt:lpstr>
      <vt:lpstr>Assessment</vt:lpstr>
      <vt:lpstr>Professional Practice</vt:lpstr>
      <vt:lpstr>Planning</vt:lpstr>
      <vt:lpstr>APPR</vt:lpstr>
      <vt:lpstr>Substitute Teachers</vt:lpstr>
      <vt:lpstr>Culture</vt:lpstr>
      <vt:lpstr>RTI at Work</vt:lpstr>
      <vt:lpstr>Classroom Culture</vt:lpstr>
      <vt:lpstr>Classroom Culture</vt:lpstr>
      <vt:lpstr>BCIC Meeting</vt:lpstr>
      <vt:lpstr>Next Year</vt:lpstr>
      <vt:lpstr>BCIC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ocm boces</cp:lastModifiedBy>
  <cp:revision>690</cp:revision>
  <cp:lastPrinted>2016-05-04T18:24:33Z</cp:lastPrinted>
  <dcterms:created xsi:type="dcterms:W3CDTF">2012-08-15T11:27:34Z</dcterms:created>
  <dcterms:modified xsi:type="dcterms:W3CDTF">2016-05-05T12:09:26Z</dcterms:modified>
</cp:coreProperties>
</file>