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7" r:id="rId6"/>
    <p:sldId id="1124" r:id="rId7"/>
    <p:sldId id="1254" r:id="rId8"/>
    <p:sldId id="1255" r:id="rId9"/>
    <p:sldId id="1256" r:id="rId10"/>
    <p:sldId id="1257" r:id="rId11"/>
    <p:sldId id="1262" r:id="rId12"/>
    <p:sldId id="1263" r:id="rId13"/>
    <p:sldId id="1264" r:id="rId14"/>
    <p:sldId id="1265" r:id="rId15"/>
    <p:sldId id="1266" r:id="rId16"/>
    <p:sldId id="1267" r:id="rId17"/>
    <p:sldId id="1268" r:id="rId18"/>
    <p:sldId id="1269" r:id="rId19"/>
    <p:sldId id="1270" r:id="rId20"/>
    <p:sldId id="1271" r:id="rId21"/>
    <p:sldId id="1272" r:id="rId22"/>
    <p:sldId id="993" r:id="rId23"/>
    <p:sldId id="1285" r:id="rId24"/>
    <p:sldId id="1286" r:id="rId25"/>
    <p:sldId id="1287" r:id="rId26"/>
    <p:sldId id="1282" r:id="rId27"/>
    <p:sldId id="1283" r:id="rId28"/>
    <p:sldId id="1284" r:id="rId29"/>
    <p:sldId id="1281" r:id="rId30"/>
    <p:sldId id="1277" r:id="rId31"/>
    <p:sldId id="1273" r:id="rId32"/>
    <p:sldId id="1274" r:id="rId33"/>
    <p:sldId id="1276" r:id="rId34"/>
    <p:sldId id="278" r:id="rId35"/>
    <p:sldId id="279" r:id="rId36"/>
    <p:sldId id="489" r:id="rId37"/>
    <p:sldId id="515" r:id="rId38"/>
    <p:sldId id="1155" r:id="rId39"/>
    <p:sldId id="285" r:id="rId40"/>
    <p:sldId id="807" r:id="rId41"/>
    <p:sldId id="905" r:id="rId42"/>
    <p:sldId id="1248" r:id="rId43"/>
    <p:sldId id="1151" r:id="rId44"/>
    <p:sldId id="1252" r:id="rId45"/>
    <p:sldId id="1278" r:id="rId46"/>
    <p:sldId id="445" r:id="rId47"/>
    <p:sldId id="1181" r:id="rId48"/>
    <p:sldId id="998" r:id="rId49"/>
    <p:sldId id="981" r:id="rId50"/>
    <p:sldId id="1250" r:id="rId51"/>
    <p:sldId id="1251" r:id="rId52"/>
    <p:sldId id="739" r:id="rId53"/>
    <p:sldId id="1280" r:id="rId54"/>
    <p:sldId id="1279" r:id="rId5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ina Renfre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1" autoAdjust="0"/>
    <p:restoredTop sz="93770" autoAdjust="0"/>
  </p:normalViewPr>
  <p:slideViewPr>
    <p:cSldViewPr snapToGrid="0" snapToObjects="1">
      <p:cViewPr>
        <p:scale>
          <a:sx n="70" d="100"/>
          <a:sy n="70" d="100"/>
        </p:scale>
        <p:origin x="-1734" y="-168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@7_Valleys_NT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2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25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5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41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26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7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57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7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553200"/>
            <a:ext cx="2209800" cy="313290"/>
          </a:xfrm>
          <a:prstGeom prst="rect">
            <a:avLst/>
          </a:prstGeom>
          <a:ln/>
        </p:spPr>
        <p:txBody>
          <a:bodyPr anchor="ctr" anchorCtr="0"/>
          <a:lstStyle>
            <a:lvl1pPr algn="r">
              <a:defRPr sz="1400">
                <a:solidFill>
                  <a:srgbClr val="0070C0"/>
                </a:solidFill>
              </a:defRPr>
            </a:lvl1pPr>
          </a:lstStyle>
          <a:p>
            <a:fld id="{B6C6BBBA-1BFF-479D-8A7C-0F923D5BE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204881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861345" TargetMode="External"/><Relationship Id="rId2" Type="http://schemas.openxmlformats.org/officeDocument/2006/relationships/hyperlink" Target="https://www.mylearningplan.com/WebReg/ActivityProfile.asp?D=15882&amp;I=184525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learningplan.com/WebReg/ActivityProfile.asp?D=15882&amp;I=1845317" TargetMode="External"/><Relationship Id="rId4" Type="http://schemas.openxmlformats.org/officeDocument/2006/relationships/hyperlink" Target="https://www.mylearningplan.com/WebReg/ActivityProfile.asp?D=15882&amp;I=185256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2049779" TargetMode="External"/><Relationship Id="rId2" Type="http://schemas.openxmlformats.org/officeDocument/2006/relationships/hyperlink" Target="https://www.mylearningplan.com/WebReg/ActivityProfile.asp?D=15882&amp;I=204977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learningplan.com/WebReg/ActivityProfile.asp?D=15882&amp;I=204979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urveymonkey.com/r/X9LCHVZ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ebapps.cnyric.org/itdpdevents.cfm" TargetMode="External"/><Relationship Id="rId2" Type="http://schemas.openxmlformats.org/officeDocument/2006/relationships/hyperlink" Target="http://www.cnyric.org/teacherpage.cfm?teacher=94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852249" TargetMode="External"/><Relationship Id="rId2" Type="http://schemas.openxmlformats.org/officeDocument/2006/relationships/hyperlink" Target="https://www.mylearningplan.com/WebReg/ActivityProfile.asp?D=15882&amp;I=18522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learningplan.com/WebReg/ActivityProfile.asp?D=15882&amp;I=2026712" TargetMode="External"/><Relationship Id="rId5" Type="http://schemas.openxmlformats.org/officeDocument/2006/relationships/hyperlink" Target="https://www.mylearningplan.com/WebReg/ActivityProfile.asp?D=15882&amp;I=2032289" TargetMode="External"/><Relationship Id="rId4" Type="http://schemas.openxmlformats.org/officeDocument/2006/relationships/hyperlink" Target="https://www.mylearningplan.com/WebReg/ActivityProfile.asp?D=15882&amp;I=185226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HVCC4MaFiMr_aGRsO4iQhQ8_-UxDusiYUI6PB2SL_28/edit#gid=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2020771" TargetMode="External"/><Relationship Id="rId2" Type="http://schemas.openxmlformats.org/officeDocument/2006/relationships/hyperlink" Target="https://www.mylearningplan.com/WebReg/ActivityProfile.asp?D=15882&amp;I=178690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learningplan.com/WebReg/ActivityProfile.asp?D=15882&amp;I=1995686" TargetMode="External"/><Relationship Id="rId4" Type="http://schemas.openxmlformats.org/officeDocument/2006/relationships/hyperlink" Target="https://www.mylearningplan.com/WebReg/ActivityProfile.asp?D=15882&amp;I=1995705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941738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BCIC Meeting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ASCD Titles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22500"/>
            <a:ext cx="38862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Blended Learning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Flipped Learning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Project-Based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Education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29" y="310574"/>
            <a:ext cx="3044952" cy="1408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716" y="310574"/>
            <a:ext cx="2169994" cy="138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21364" r="23293" b="43949"/>
          <a:stretch/>
        </p:blipFill>
        <p:spPr bwMode="auto">
          <a:xfrm>
            <a:off x="445329" y="444898"/>
            <a:ext cx="14305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  Titles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2" y="2122500"/>
            <a:ext cx="417195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Learning Community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Intervention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School Improvement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716" y="310574"/>
            <a:ext cx="2169994" cy="138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0302"/>
            <a:ext cx="1294854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29" y="310574"/>
            <a:ext cx="3044952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38" y="365129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CorwinTitles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46250"/>
            <a:ext cx="38862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21st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Century Learning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46250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Project-Based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Improvement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Studies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Teaching and Learning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012" y="310574"/>
            <a:ext cx="2169994" cy="138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6" y="705867"/>
            <a:ext cx="169346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29" y="310574"/>
            <a:ext cx="3044952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587845" y="653143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225" y="1193027"/>
            <a:ext cx="155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under instructional support services at ocmboces.org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p Arrow 10"/>
          <p:cNvSpPr/>
          <p:nvPr/>
        </p:nvSpPr>
        <p:spPr>
          <a:xfrm>
            <a:off x="6580428" y="686790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5753" y="1173687"/>
            <a:ext cx="145175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800"/>
              </a:lnSpc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only need the password outside of an OCM BOCES school: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ocmboces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 Arrow 12"/>
          <p:cNvSpPr/>
          <p:nvPr/>
        </p:nvSpPr>
        <p:spPr>
          <a:xfrm>
            <a:off x="3293935" y="2775788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9260" y="3438502"/>
            <a:ext cx="1451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browse the entire collection or just certain topics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/>
          <p:cNvSpPr/>
          <p:nvPr/>
        </p:nvSpPr>
        <p:spPr>
          <a:xfrm>
            <a:off x="5930254" y="653143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5579" y="1315857"/>
            <a:ext cx="1451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search titles in the</a:t>
            </a:r>
            <a:b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collection or in topics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p Arrow 16"/>
          <p:cNvSpPr/>
          <p:nvPr/>
        </p:nvSpPr>
        <p:spPr>
          <a:xfrm>
            <a:off x="6286516" y="3476430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1841" y="3901641"/>
            <a:ext cx="1451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“Read More” button you can find the text, mp3s, translations,</a:t>
            </a:r>
            <a:b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3" y="264259"/>
            <a:ext cx="8634045" cy="15286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" y="4"/>
            <a:ext cx="4123967" cy="685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54" y="264259"/>
            <a:ext cx="6106490" cy="12782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20894" t="34491" r="8929" b="25065"/>
          <a:stretch/>
        </p:blipFill>
        <p:spPr>
          <a:xfrm>
            <a:off x="3383622" y="2043779"/>
            <a:ext cx="4791839" cy="1157368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040" y="1255117"/>
            <a:ext cx="43434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33227" t="31191" r="49122" b="22860"/>
          <a:stretch/>
        </p:blipFill>
        <p:spPr>
          <a:xfrm>
            <a:off x="3524581" y="3473280"/>
            <a:ext cx="878472" cy="13324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1491" t="7052" r="20534" b="13768"/>
          <a:stretch/>
        </p:blipFill>
        <p:spPr>
          <a:xfrm>
            <a:off x="4231887" y="3585142"/>
            <a:ext cx="3095304" cy="9065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6442" y="3249275"/>
            <a:ext cx="973529" cy="12771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94339" y="4850180"/>
            <a:ext cx="466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Enjoy HUNDREDS of titles from ASCD, Corwin, ISTE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and Solution Tree, </a:t>
            </a:r>
            <a:r>
              <a:rPr lang="en-US" sz="2000" b="1" dirty="0" smtClean="0">
                <a:solidFill>
                  <a:srgbClr val="FF0000"/>
                </a:solidFill>
              </a:rPr>
              <a:t>ALL IN ONE PLACE.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4341" y="5649087"/>
            <a:ext cx="4893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Access is FREE using our </a:t>
            </a:r>
            <a:r>
              <a:rPr lang="en-US" sz="2000" b="1" dirty="0" smtClean="0">
                <a:solidFill>
                  <a:srgbClr val="FF0000"/>
                </a:solidFill>
              </a:rPr>
              <a:t>NEW LINK: slsweb.ocmboces.org/digitalLibrary/ebooks.php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9134" y="2766768"/>
            <a:ext cx="23241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6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Regional Vision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 Biggies: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Professional eBook Collection</a:t>
            </a:r>
          </a:p>
          <a:p>
            <a:pPr lvl="1"/>
            <a:r>
              <a:rPr lang="en-US" dirty="0" smtClean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Opening September </a:t>
            </a:r>
            <a:r>
              <a:rPr lang="en-US" dirty="0">
                <a:latin typeface="Arial" panose="020B0604020202020204" pitchFamily="34" charset="0"/>
              </a:rPr>
              <a:t>2016</a:t>
            </a:r>
          </a:p>
          <a:p>
            <a:r>
              <a:rPr lang="en-US" dirty="0">
                <a:latin typeface="Arial" panose="020B0604020202020204" pitchFamily="34" charset="0"/>
              </a:rPr>
              <a:t>Beginning with grades 9 &amp; </a:t>
            </a:r>
            <a:r>
              <a:rPr lang="en-US" dirty="0" smtClean="0">
                <a:latin typeface="Arial" panose="020B0604020202020204" pitchFamily="34" charset="0"/>
              </a:rPr>
              <a:t>10 with 50 learners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Adding grades 11 &amp; 12 in subsequent </a:t>
            </a:r>
            <a:r>
              <a:rPr lang="en-US" dirty="0" smtClean="0">
                <a:latin typeface="Arial" panose="020B0604020202020204" pitchFamily="34" charset="0"/>
              </a:rPr>
              <a:t>years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Full enrollment of 100 learners</a:t>
            </a:r>
          </a:p>
          <a:p>
            <a:r>
              <a:rPr lang="en-US" dirty="0">
                <a:latin typeface="Arial" panose="020B0604020202020204" pitchFamily="34" charset="0"/>
              </a:rPr>
              <a:t>Districts:	 </a:t>
            </a:r>
            <a:r>
              <a:rPr lang="en-US" dirty="0" smtClean="0">
                <a:latin typeface="Arial" panose="020B0604020202020204" pitchFamily="34" charset="0"/>
              </a:rPr>
              <a:t>Cincinnatus, Cortland, DeRuyter, Homer, Marathon, McGraw, Tully (and potentially more)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New Tech Comes to Cortland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31724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14400"/>
            <a:ext cx="91440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7653"/>
            <a:ext cx="1447799" cy="3753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/>
              <a:t>Seven Valleys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27785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white"/>
                </a:solidFill>
              </a:rPr>
              <a:t>240 Port Watson St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3801" y="3677653"/>
            <a:ext cx="1447799" cy="375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prstClr val="black"/>
                </a:solidFill>
              </a:rPr>
              <a:t>Cortland Alternative School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3677653"/>
            <a:ext cx="1447799" cy="375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prstClr val="black"/>
                </a:solidFill>
              </a:rPr>
              <a:t>Fadden &amp; </a:t>
            </a:r>
            <a:r>
              <a:rPr lang="en-US" sz="1400" dirty="0" smtClean="0">
                <a:solidFill>
                  <a:prstClr val="black"/>
                </a:solidFill>
              </a:rPr>
              <a:t>Associates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Physical Therapy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31724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524000"/>
            <a:ext cx="4210433" cy="3735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8392" y="1535876"/>
            <a:ext cx="3393247" cy="3798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00" y="914400"/>
            <a:ext cx="13822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015" y="914400"/>
            <a:ext cx="142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6216" y="76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</a:rPr>
              <a:t>www.sevenvalleys.us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PBL Training So Far This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4020"/>
            <a:ext cx="4040188" cy="435678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Cincinnatus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Cortland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Homer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JD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Liverpool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Marcellus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Onondaga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Solvay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ESM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OCM BOCES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West Genesee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Westhill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Non-Components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5877"/>
            <a:ext cx="4498975" cy="3951288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Beaver River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Dryden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Gouveneur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NYC Teacher’s Consortium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Oriskany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Southern Cayuga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Town of Webb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Trumansburg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CiTi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BOCES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HFHO BOCES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Jeff Lewis BOCES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 Lawrence Lewis BOCES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Coaching This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4020"/>
            <a:ext cx="4040188" cy="4356780"/>
          </a:xfrm>
        </p:spPr>
        <p:txBody>
          <a:bodyPr>
            <a:noAutofit/>
          </a:bodyPr>
          <a:lstStyle/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Cincinnatus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Cortland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ESM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Liverpool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Marcellus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Syracuse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OCM BOCES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Solvay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Tully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Westhill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Non-Components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5877"/>
            <a:ext cx="4498975" cy="3951288"/>
          </a:xfrm>
        </p:spPr>
        <p:txBody>
          <a:bodyPr>
            <a:noAutofit/>
          </a:bodyPr>
          <a:lstStyle/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Valley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Fulton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Southern Cayuga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 BOCES</a:t>
            </a:r>
          </a:p>
        </p:txBody>
      </p:sp>
    </p:spTree>
    <p:extLst>
      <p:ext uri="{BB962C8B-B14F-4D97-AF65-F5344CB8AC3E}">
        <p14:creationId xmlns:p14="http://schemas.microsoft.com/office/powerpoint/2010/main" val="39354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PBL Leadership This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4020"/>
            <a:ext cx="4040188" cy="4356780"/>
          </a:xfrm>
        </p:spPr>
        <p:txBody>
          <a:bodyPr>
            <a:noAutofit/>
          </a:bodyPr>
          <a:lstStyle/>
          <a:p>
            <a:pPr fontAlgn="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DeRuyter</a:t>
            </a:r>
          </a:p>
          <a:p>
            <a:pPr fontAlgn="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OCM BOCES</a:t>
            </a:r>
          </a:p>
          <a:p>
            <a:pPr fontAlgn="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Westhill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Non-Components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5877"/>
            <a:ext cx="4498975" cy="3951288"/>
          </a:xfrm>
        </p:spPr>
        <p:txBody>
          <a:bodyPr>
            <a:noAutofit/>
          </a:bodyPr>
          <a:lstStyle/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Square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Southern Cayuga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 BOCES</a:t>
            </a:r>
          </a:p>
          <a:p>
            <a:pPr fontAlgn="t">
              <a:lnSpc>
                <a:spcPts val="24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 Lawrence Lewis BOCES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6248400" cy="2831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Department Updates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On-Site Work: North Syracuse, OCM BOCES, Westhill</a:t>
            </a:r>
          </a:p>
          <a:p>
            <a:r>
              <a:rPr lang="en-US" dirty="0" smtClean="0"/>
              <a:t>Social Studies Curriculum Development</a:t>
            </a:r>
          </a:p>
          <a:p>
            <a:r>
              <a:rPr lang="en-US" dirty="0" smtClean="0"/>
              <a:t>PBL101</a:t>
            </a:r>
          </a:p>
          <a:p>
            <a:r>
              <a:rPr lang="en-US" dirty="0" smtClean="0"/>
              <a:t>PBL 400 level for administrative teams</a:t>
            </a:r>
          </a:p>
          <a:p>
            <a:r>
              <a:rPr lang="en-US" dirty="0" smtClean="0"/>
              <a:t>PrBL –Problem Based for Math and Science</a:t>
            </a:r>
          </a:p>
          <a:p>
            <a:r>
              <a:rPr lang="en-US" dirty="0" smtClean="0"/>
              <a:t>Standards Based Planning- Instruction for All </a:t>
            </a:r>
            <a:r>
              <a:rPr lang="en-US" dirty="0" smtClean="0">
                <a:hlinkClick r:id="rId2"/>
              </a:rPr>
              <a:t>July 11-15</a:t>
            </a:r>
            <a:endParaRPr lang="en-US" dirty="0" smtClean="0"/>
          </a:p>
          <a:p>
            <a:r>
              <a:rPr lang="en-US" dirty="0" smtClean="0"/>
              <a:t>Responsive Classroom- Level One and Advanced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Continuing Leadership and Teacher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Literacy </a:t>
            </a:r>
            <a:r>
              <a:rPr lang="en-US" b="1" u="sng" dirty="0"/>
              <a:t>Leadership Network</a:t>
            </a:r>
            <a:r>
              <a:rPr lang="en-US" dirty="0"/>
              <a:t>- </a:t>
            </a:r>
            <a:r>
              <a:rPr lang="en-US" u="sng" dirty="0" smtClean="0">
                <a:hlinkClick r:id="rId2"/>
              </a:rPr>
              <a:t>May </a:t>
            </a:r>
            <a:r>
              <a:rPr lang="en-US" u="sng" dirty="0">
                <a:hlinkClick r:id="rId2"/>
              </a:rPr>
              <a:t>25</a:t>
            </a:r>
            <a:r>
              <a:rPr lang="en-US" dirty="0"/>
              <a:t> is the next gathering.</a:t>
            </a:r>
          </a:p>
          <a:p>
            <a:r>
              <a:rPr lang="en-US" b="1" u="sng" dirty="0"/>
              <a:t>Instructional Coaches Network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u="sng" dirty="0" smtClean="0">
                <a:hlinkClick r:id="rId3"/>
              </a:rPr>
              <a:t>May </a:t>
            </a:r>
            <a:r>
              <a:rPr lang="en-US" u="sng" dirty="0">
                <a:hlinkClick r:id="rId3"/>
              </a:rPr>
              <a:t>12</a:t>
            </a:r>
            <a:r>
              <a:rPr lang="en-US" dirty="0"/>
              <a:t> will be the final session for this school year.  </a:t>
            </a:r>
          </a:p>
          <a:p>
            <a:r>
              <a:rPr lang="en-US" b="1" u="sng" dirty="0"/>
              <a:t>Social Studies Network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u="sng" dirty="0" smtClean="0">
                <a:hlinkClick r:id="rId4"/>
              </a:rPr>
              <a:t>May </a:t>
            </a:r>
            <a:r>
              <a:rPr lang="en-US" u="sng" dirty="0">
                <a:hlinkClick r:id="rId4"/>
              </a:rPr>
              <a:t>26</a:t>
            </a:r>
            <a:r>
              <a:rPr lang="en-US" dirty="0"/>
              <a:t> is the final meeting for the year.</a:t>
            </a:r>
          </a:p>
          <a:p>
            <a:r>
              <a:rPr lang="en-US" b="1" u="sng" dirty="0"/>
              <a:t>Project Based Regional Network</a:t>
            </a:r>
            <a:r>
              <a:rPr lang="en-US" dirty="0"/>
              <a:t> </a:t>
            </a:r>
            <a:r>
              <a:rPr lang="en-US" dirty="0" smtClean="0"/>
              <a:t>-the </a:t>
            </a:r>
            <a:r>
              <a:rPr lang="en-US" dirty="0"/>
              <a:t>last session for the year is </a:t>
            </a:r>
            <a:r>
              <a:rPr lang="en-US" u="sng" dirty="0">
                <a:hlinkClick r:id="rId5"/>
              </a:rPr>
              <a:t>May 23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Networking Opportunity for Teachers of Advance Placement Courses: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u="sng" dirty="0">
                <a:hlinkClick r:id="rId2"/>
              </a:rPr>
              <a:t>April 12 is for Science and Math</a:t>
            </a:r>
            <a:r>
              <a:rPr lang="en-US" dirty="0"/>
              <a:t> </a:t>
            </a:r>
          </a:p>
          <a:p>
            <a:r>
              <a:rPr lang="en-US" u="sng" dirty="0">
                <a:hlinkClick r:id="rId3"/>
              </a:rPr>
              <a:t>April 13 is for Social Studies and ELA</a:t>
            </a:r>
            <a:endParaRPr lang="en-US" dirty="0"/>
          </a:p>
          <a:p>
            <a:r>
              <a:rPr lang="en-US" u="sng" dirty="0">
                <a:hlinkClick r:id="rId4"/>
              </a:rPr>
              <a:t>April 14 is for Art, Psychology, and World Languages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4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and News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4102" y="3413051"/>
            <a:ext cx="461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 2016-17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Included days at 4,3,2 depending on district size</a:t>
            </a:r>
          </a:p>
          <a:p>
            <a:r>
              <a:rPr lang="en-US" dirty="0" smtClean="0"/>
              <a:t>Regional professional development sessions included</a:t>
            </a:r>
          </a:p>
          <a:p>
            <a:r>
              <a:rPr lang="en-US" dirty="0" smtClean="0">
                <a:hlinkClick r:id="rId2"/>
              </a:rPr>
              <a:t>Survey Monkey </a:t>
            </a:r>
            <a:r>
              <a:rPr lang="en-US" dirty="0" smtClean="0"/>
              <a:t>to gather feedback to structure and plan regional sessions</a:t>
            </a:r>
          </a:p>
          <a:p>
            <a:r>
              <a:rPr lang="en-US" dirty="0" smtClean="0"/>
              <a:t>Individual district visits will start in June</a:t>
            </a:r>
            <a:endParaRPr lang="en-US" dirty="0"/>
          </a:p>
        </p:txBody>
      </p:sp>
      <p:pic>
        <p:nvPicPr>
          <p:cNvPr id="1026" name="Picture 2" descr="C:\Users\lradicel\AppData\Local\Microsoft\Windows\Temporary Internet Files\Content.IE5\CMSUNNAQ\back_to_schoo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87" y="2971800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331" y="1364776"/>
            <a:ext cx="79634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Save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TALKS about Making #CSforAll a Reality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 19, 2016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http://www.cnyric.org/teacherpage.cfm?teacher=946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Instructional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Development Opportunities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the link below for our growing list of PD offerings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http://webapps.cnyric.org/itdpdevents.cfm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335"/>
            <a:ext cx="8229600" cy="51461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65131" y="1796889"/>
            <a:ext cx="616689" cy="5422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268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CNY NYS ASCD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May </a:t>
            </a:r>
            <a:r>
              <a:rPr lang="en-US" dirty="0"/>
              <a:t>11 (Laci’s Tapas Bar): </a:t>
            </a:r>
            <a:r>
              <a:rPr lang="en-US" b="1" dirty="0"/>
              <a:t>Talking about CNY NYS ASCD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Counseling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Items being prepared for districts:</a:t>
            </a:r>
          </a:p>
          <a:p>
            <a:r>
              <a:rPr lang="en-US" dirty="0" smtClean="0"/>
              <a:t>Maps and timelines</a:t>
            </a:r>
          </a:p>
          <a:p>
            <a:r>
              <a:rPr lang="en-US" dirty="0" smtClean="0"/>
              <a:t>Plans (11x17, of course)</a:t>
            </a:r>
          </a:p>
          <a:p>
            <a:r>
              <a:rPr lang="en-US" dirty="0" smtClean="0"/>
              <a:t>Sample meeting agenda</a:t>
            </a:r>
          </a:p>
          <a:p>
            <a:r>
              <a:rPr lang="en-US" dirty="0" smtClean="0"/>
              <a:t>Checklists, examples statements,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08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516679" cy="4709885"/>
          </a:xfrm>
        </p:spPr>
        <p:txBody>
          <a:bodyPr>
            <a:normAutofit/>
          </a:bodyPr>
          <a:lstStyle/>
          <a:p>
            <a:r>
              <a:rPr lang="en-US" dirty="0" smtClean="0"/>
              <a:t>May 5: FM</a:t>
            </a:r>
          </a:p>
          <a:p>
            <a:r>
              <a:rPr lang="en-US" dirty="0" smtClean="0"/>
              <a:t>June 2: ESM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Studies Curriculum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 5-8: continuing work. Remaining sessions are:  </a:t>
            </a:r>
            <a:r>
              <a:rPr lang="en-US" dirty="0" smtClean="0">
                <a:hlinkClick r:id="rId2"/>
              </a:rPr>
              <a:t>March 22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April 19</a:t>
            </a:r>
            <a:r>
              <a:rPr lang="en-US" dirty="0" smtClean="0"/>
              <a:t>,  and </a:t>
            </a:r>
            <a:r>
              <a:rPr lang="en-US" dirty="0" smtClean="0">
                <a:hlinkClick r:id="rId4"/>
              </a:rPr>
              <a:t>May 17</a:t>
            </a:r>
            <a:endParaRPr lang="en-US" dirty="0"/>
          </a:p>
          <a:p>
            <a:r>
              <a:rPr lang="en-US" dirty="0" smtClean="0"/>
              <a:t>Summer session for </a:t>
            </a:r>
            <a:r>
              <a:rPr lang="en-US" dirty="0" smtClean="0">
                <a:hlinkClick r:id="rId5"/>
              </a:rPr>
              <a:t>K-4</a:t>
            </a:r>
            <a:r>
              <a:rPr lang="en-US" dirty="0" smtClean="0"/>
              <a:t>.  July 18 - 21</a:t>
            </a:r>
            <a:endParaRPr lang="en-US" dirty="0"/>
          </a:p>
          <a:p>
            <a:r>
              <a:rPr lang="en-US" dirty="0" smtClean="0"/>
              <a:t>Summer session for </a:t>
            </a:r>
            <a:r>
              <a:rPr lang="en-US" dirty="0" smtClean="0">
                <a:hlinkClick r:id="rId6"/>
              </a:rPr>
              <a:t>9-12</a:t>
            </a:r>
            <a:r>
              <a:rPr lang="en-US" dirty="0" smtClean="0"/>
              <a:t>.  July 18 - 21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45185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Assessment</a:t>
            </a:r>
          </a:p>
          <a:p>
            <a:r>
              <a:rPr lang="en-US" dirty="0" smtClean="0"/>
              <a:t>Refusals?</a:t>
            </a:r>
          </a:p>
          <a:p>
            <a:r>
              <a:rPr lang="en-US" dirty="0" smtClean="0"/>
              <a:t>Look for another data</a:t>
            </a:r>
            <a:br>
              <a:rPr lang="en-US" dirty="0" smtClean="0"/>
            </a:br>
            <a:r>
              <a:rPr lang="en-US" dirty="0" smtClean="0"/>
              <a:t>collection this year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61" y="1412818"/>
            <a:ext cx="3711039" cy="493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77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update the regional chart:</a:t>
            </a:r>
          </a:p>
          <a:p>
            <a:r>
              <a:rPr lang="en-US" dirty="0" smtClean="0"/>
              <a:t>Module choice</a:t>
            </a:r>
          </a:p>
          <a:p>
            <a:r>
              <a:rPr lang="en-US" dirty="0" smtClean="0"/>
              <a:t>Commercial program implementation</a:t>
            </a:r>
          </a:p>
          <a:p>
            <a:r>
              <a:rPr lang="en-US" dirty="0" smtClean="0"/>
              <a:t>Test choices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https://docs.google.com/spreadsheets/d/1HVCC4MaFiMr_aGRsO4iQhQ8_-</a:t>
            </a:r>
            <a:r>
              <a:rPr lang="en-US" dirty="0" smtClean="0">
                <a:hlinkClick r:id="rId2"/>
              </a:rPr>
              <a:t>UxDusiYUI6PB2SL_28/edit#gid=0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53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Math Conference Day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Weaving Math Practices into </a:t>
            </a:r>
            <a:r>
              <a:rPr lang="en-US" b="1" dirty="0" smtClean="0"/>
              <a:t>Practice</a:t>
            </a:r>
          </a:p>
          <a:p>
            <a:r>
              <a:rPr lang="en-US" dirty="0" smtClean="0"/>
              <a:t>May 24</a:t>
            </a:r>
          </a:p>
          <a:p>
            <a:r>
              <a:rPr lang="en-US" dirty="0" smtClean="0"/>
              <a:t>Morning will focus on information and background regarding math practices presented by Krystal Barber and AnnMarie O’Neill.</a:t>
            </a:r>
          </a:p>
          <a:p>
            <a:r>
              <a:rPr lang="en-US" dirty="0" smtClean="0"/>
              <a:t>Afternoon structure is small facilitated groups for discussion, application and planning.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See separate slide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16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3-8 Changes</a:t>
            </a:r>
          </a:p>
          <a:p>
            <a:r>
              <a:rPr lang="en-US" dirty="0" smtClean="0"/>
              <a:t>Errata</a:t>
            </a:r>
          </a:p>
          <a:p>
            <a:r>
              <a:rPr lang="en-US" dirty="0" smtClean="0"/>
              <a:t>Practice 3-8 items available</a:t>
            </a:r>
          </a:p>
          <a:p>
            <a:r>
              <a:rPr lang="en-US" dirty="0" smtClean="0"/>
              <a:t>2017 3-8 can be on-line for anyone who wants to use that format</a:t>
            </a:r>
          </a:p>
          <a:p>
            <a:r>
              <a:rPr lang="en-US" dirty="0" smtClean="0"/>
              <a:t>Suggested implementation timetable</a:t>
            </a:r>
          </a:p>
        </p:txBody>
      </p:sp>
    </p:spTree>
    <p:extLst>
      <p:ext uri="{BB962C8B-B14F-4D97-AF65-F5344CB8AC3E}">
        <p14:creationId xmlns:p14="http://schemas.microsoft.com/office/powerpoint/2010/main" val="405833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Culture for Community of Learning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>
                <a:hlinkClick r:id="rId2"/>
              </a:rPr>
              <a:t>Spring </a:t>
            </a:r>
            <a:r>
              <a:rPr lang="en-US" b="1" u="sng" dirty="0">
                <a:hlinkClick r:id="rId2"/>
              </a:rPr>
              <a:t>Institute: The Responsive Classroom® </a:t>
            </a:r>
            <a:r>
              <a:rPr lang="en-US" b="1" u="sng" dirty="0" smtClean="0">
                <a:hlinkClick r:id="rId2"/>
              </a:rPr>
              <a:t>Course</a:t>
            </a:r>
            <a:r>
              <a:rPr lang="en-US" dirty="0" smtClean="0"/>
              <a:t>  Dates </a:t>
            </a:r>
            <a:r>
              <a:rPr lang="en-US" dirty="0"/>
              <a:t>for the Spring Institute are: May 25, 26 and June </a:t>
            </a:r>
            <a:r>
              <a:rPr lang="en-US" dirty="0" smtClean="0"/>
              <a:t>2, 3.</a:t>
            </a:r>
          </a:p>
          <a:p>
            <a:r>
              <a:rPr lang="en-US" dirty="0" smtClean="0"/>
              <a:t>Responsive Classroom will also be offered during the summer- </a:t>
            </a:r>
            <a:r>
              <a:rPr lang="en-US" dirty="0" smtClean="0">
                <a:hlinkClick r:id="rId3"/>
              </a:rPr>
              <a:t>August 23-26</a:t>
            </a:r>
            <a:r>
              <a:rPr lang="en-US" dirty="0" smtClean="0"/>
              <a:t> in Cortland</a:t>
            </a:r>
          </a:p>
          <a:p>
            <a:r>
              <a:rPr lang="en-US" dirty="0" smtClean="0"/>
              <a:t>Advanced Responsive Classroom</a:t>
            </a:r>
          </a:p>
          <a:p>
            <a:pPr lvl="1"/>
            <a:r>
              <a:rPr lang="en-US" dirty="0" smtClean="0"/>
              <a:t>Engaging Academics </a:t>
            </a:r>
            <a:r>
              <a:rPr lang="en-US" dirty="0" smtClean="0">
                <a:hlinkClick r:id="rId4"/>
              </a:rPr>
              <a:t>August 16 and 17</a:t>
            </a:r>
            <a:endParaRPr lang="en-US" dirty="0" smtClean="0"/>
          </a:p>
          <a:p>
            <a:pPr lvl="1"/>
            <a:r>
              <a:rPr lang="en-US" dirty="0" smtClean="0"/>
              <a:t>Effective Management </a:t>
            </a:r>
            <a:r>
              <a:rPr lang="en-US" dirty="0" smtClean="0">
                <a:hlinkClick r:id="rId5"/>
              </a:rPr>
              <a:t>August 18 and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hlinkClick r:id="rId2"/>
              </a:rPr>
              <a:t>Developing Collaborative Groups Using the Adaptive Schools Framework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workshop will prepare team members to build strong collaborative and caring work cultures focused on continuous school improvement. </a:t>
            </a:r>
            <a:r>
              <a:rPr lang="en-US" dirty="0" smtClean="0"/>
              <a:t>May </a:t>
            </a:r>
            <a:r>
              <a:rPr lang="en-US" dirty="0"/>
              <a:t>3</a:t>
            </a:r>
            <a:r>
              <a:rPr lang="en-US" dirty="0" smtClean="0"/>
              <a:t>, 4</a:t>
            </a:r>
            <a:r>
              <a:rPr lang="en-US" dirty="0"/>
              <a:t>, 24 and 25 are the dates for this school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Future Meeting Planning</a:t>
            </a:r>
          </a:p>
        </p:txBody>
      </p:sp>
    </p:spTree>
    <p:extLst>
      <p:ext uri="{BB962C8B-B14F-4D97-AF65-F5344CB8AC3E}">
        <p14:creationId xmlns:p14="http://schemas.microsoft.com/office/powerpoint/2010/main" val="769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Standards</a:t>
            </a:r>
          </a:p>
          <a:p>
            <a:r>
              <a:rPr lang="en-US" dirty="0" smtClean="0"/>
              <a:t>Science will likely be the draft</a:t>
            </a:r>
          </a:p>
          <a:p>
            <a:r>
              <a:rPr lang="en-US" dirty="0" smtClean="0"/>
              <a:t>Arts standards survey ready in queue</a:t>
            </a:r>
          </a:p>
          <a:p>
            <a:r>
              <a:rPr lang="en-US" dirty="0" smtClean="0"/>
              <a:t>Common Core revision timeline: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Revisions spring 2015-16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Comment fall 2016-17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Revisions adopted winter 2016-17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Implementation 2017-18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Assessment change in 2018-19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75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3</a:t>
            </a:r>
            <a:r>
              <a:rPr lang="en-US" baseline="30000" dirty="0" smtClean="0"/>
              <a:t>rd</a:t>
            </a:r>
            <a:r>
              <a:rPr lang="en-US" dirty="0" smtClean="0"/>
              <a:t> Thursday?</a:t>
            </a:r>
          </a:p>
          <a:p>
            <a:r>
              <a:rPr lang="en-US" dirty="0" smtClean="0"/>
              <a:t>AM, except for test time?</a:t>
            </a:r>
          </a:p>
          <a:p>
            <a:r>
              <a:rPr lang="en-US" dirty="0" smtClean="0"/>
              <a:t>Shared doc for notes and minutes</a:t>
            </a:r>
          </a:p>
          <a:p>
            <a:r>
              <a:rPr lang="en-US" dirty="0" smtClean="0"/>
              <a:t>Identify topics in advance for the year?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19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May 5th, 2016</a:t>
            </a:r>
          </a:p>
          <a:p>
            <a:r>
              <a:rPr lang="en-US" dirty="0" smtClean="0"/>
              <a:t>Cayuga Conference Room</a:t>
            </a:r>
          </a:p>
          <a:p>
            <a:r>
              <a:rPr lang="en-US" dirty="0" smtClean="0"/>
              <a:t>Main Campus</a:t>
            </a:r>
          </a:p>
        </p:txBody>
      </p:sp>
    </p:spTree>
    <p:extLst>
      <p:ext uri="{BB962C8B-B14F-4D97-AF65-F5344CB8AC3E}">
        <p14:creationId xmlns:p14="http://schemas.microsoft.com/office/powerpoint/2010/main" val="36871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Certification</a:t>
            </a:r>
          </a:p>
          <a:p>
            <a:r>
              <a:rPr lang="en-US" dirty="0" smtClean="0"/>
              <a:t>Everyone must register</a:t>
            </a:r>
          </a:p>
          <a:p>
            <a:r>
              <a:rPr lang="en-US" dirty="0" smtClean="0"/>
              <a:t>Professional certificate = 100 hrs</a:t>
            </a:r>
          </a:p>
          <a:p>
            <a:r>
              <a:rPr lang="en-US" dirty="0" smtClean="0"/>
              <a:t>There are a few exceptions:</a:t>
            </a:r>
          </a:p>
          <a:p>
            <a:pPr lvl="1"/>
            <a:r>
              <a:rPr lang="en-US" dirty="0" smtClean="0"/>
              <a:t>NBCT</a:t>
            </a:r>
          </a:p>
          <a:p>
            <a:pPr lvl="1"/>
            <a:r>
              <a:rPr lang="en-US" dirty="0" smtClean="0"/>
              <a:t>Independent evaluator time</a:t>
            </a:r>
          </a:p>
          <a:p>
            <a:r>
              <a:rPr lang="en-US" dirty="0" smtClean="0"/>
              <a:t>Sponsor approval required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APPR</a:t>
            </a:r>
          </a:p>
          <a:p>
            <a:r>
              <a:rPr lang="en-US" dirty="0" smtClean="0"/>
              <a:t>Any transition questions?</a:t>
            </a:r>
          </a:p>
          <a:p>
            <a:r>
              <a:rPr lang="en-US" dirty="0" smtClean="0"/>
              <a:t>D questions?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3" y="264259"/>
            <a:ext cx="8634045" cy="15286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" y="4"/>
            <a:ext cx="4123967" cy="685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54" y="264259"/>
            <a:ext cx="6106490" cy="12782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20894" t="34491" r="8929" b="25065"/>
          <a:stretch/>
        </p:blipFill>
        <p:spPr>
          <a:xfrm>
            <a:off x="3383622" y="2043779"/>
            <a:ext cx="4791839" cy="1157368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040" y="1255117"/>
            <a:ext cx="43434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33227" t="31191" r="49122" b="22860"/>
          <a:stretch/>
        </p:blipFill>
        <p:spPr>
          <a:xfrm>
            <a:off x="3524581" y="3473280"/>
            <a:ext cx="878472" cy="13324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1491" t="7052" r="20534" b="13768"/>
          <a:stretch/>
        </p:blipFill>
        <p:spPr>
          <a:xfrm>
            <a:off x="4231887" y="3585142"/>
            <a:ext cx="3095304" cy="9065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6442" y="3249275"/>
            <a:ext cx="973529" cy="12771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94339" y="4850180"/>
            <a:ext cx="466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Enjoy HUNDREDS of titles from ASCD, Corwin, ISTE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and Solution Tree, </a:t>
            </a:r>
            <a:r>
              <a:rPr lang="en-US" sz="2000" b="1" dirty="0" smtClean="0">
                <a:solidFill>
                  <a:srgbClr val="FF0000"/>
                </a:solidFill>
              </a:rPr>
              <a:t>ALL IN ONE PLACE.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4341" y="5649087"/>
            <a:ext cx="4893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Access is FREE using our </a:t>
            </a:r>
            <a:r>
              <a:rPr lang="en-US" sz="2000" b="1" dirty="0" smtClean="0">
                <a:solidFill>
                  <a:srgbClr val="FF0000"/>
                </a:solidFill>
              </a:rPr>
              <a:t>NEW LINK: slsweb.ocmboces.org/digitalLibrary/ebooks.php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9134" y="2766768"/>
            <a:ext cx="23241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ASCD Titles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16" y="310574"/>
            <a:ext cx="2169994" cy="138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22500"/>
            <a:ext cx="38862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Learning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Language Learner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22500"/>
            <a:ext cx="38862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Project-Based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&amp; Web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0" y="652091"/>
            <a:ext cx="1457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29" y="310574"/>
            <a:ext cx="3044952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5755</TotalTime>
  <Words>966</Words>
  <Application>Microsoft Office PowerPoint</Application>
  <PresentationFormat>On-screen Show (4:3)</PresentationFormat>
  <Paragraphs>262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IS_template</vt:lpstr>
      <vt:lpstr>1_IS_template</vt:lpstr>
      <vt:lpstr>Office Theme</vt:lpstr>
      <vt:lpstr>1_Office Theme</vt:lpstr>
      <vt:lpstr>BCIC Meeting</vt:lpstr>
      <vt:lpstr>Welcome</vt:lpstr>
      <vt:lpstr>Update and News</vt:lpstr>
      <vt:lpstr>SED Updates</vt:lpstr>
      <vt:lpstr>SED Updates</vt:lpstr>
      <vt:lpstr>SED Updates</vt:lpstr>
      <vt:lpstr>SED Updates</vt:lpstr>
      <vt:lpstr>PowerPoint Presentation</vt:lpstr>
      <vt:lpstr>ASCD Titles</vt:lpstr>
      <vt:lpstr>ASCD Titles</vt:lpstr>
      <vt:lpstr>Soluti  Titles</vt:lpstr>
      <vt:lpstr>CorwinTitles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Vision</vt:lpstr>
      <vt:lpstr>New Tech Comes to Cortland</vt:lpstr>
      <vt:lpstr>Seven Valleys</vt:lpstr>
      <vt:lpstr>PowerPoint Presentation</vt:lpstr>
      <vt:lpstr>PBL Training So Far This Year</vt:lpstr>
      <vt:lpstr>PBL Coaching This Year</vt:lpstr>
      <vt:lpstr>PBL Leadership This Year</vt:lpstr>
      <vt:lpstr>Department Updates</vt:lpstr>
      <vt:lpstr>CI&amp;A Summer</vt:lpstr>
      <vt:lpstr>Continuing Leadership and Teacher Networks</vt:lpstr>
      <vt:lpstr>New Networking Opportunity for Teachers of Advance Placement Courses:</vt:lpstr>
      <vt:lpstr>CI&amp;A 2016-17</vt:lpstr>
      <vt:lpstr>ITD</vt:lpstr>
      <vt:lpstr>Teacher Centers</vt:lpstr>
      <vt:lpstr>Higher Education</vt:lpstr>
      <vt:lpstr>CNY NYS ASCD</vt:lpstr>
      <vt:lpstr>K-12 Counseling Plans</vt:lpstr>
      <vt:lpstr>District Sharing</vt:lpstr>
      <vt:lpstr>Sharing Schedule</vt:lpstr>
      <vt:lpstr>Standards</vt:lpstr>
      <vt:lpstr>Social Studies Curriculum Work</vt:lpstr>
      <vt:lpstr>Regional Chart</vt:lpstr>
      <vt:lpstr>Math Conference Day</vt:lpstr>
      <vt:lpstr>Science</vt:lpstr>
      <vt:lpstr>Data</vt:lpstr>
      <vt:lpstr>Assessment</vt:lpstr>
      <vt:lpstr>Professional Practice</vt:lpstr>
      <vt:lpstr>Culture</vt:lpstr>
      <vt:lpstr>Culture for Community of Learning</vt:lpstr>
      <vt:lpstr>Adaptive Schools</vt:lpstr>
      <vt:lpstr>BCIC Meeting</vt:lpstr>
      <vt:lpstr>Next Year</vt:lpstr>
      <vt:lpstr>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667</cp:revision>
  <cp:lastPrinted>2016-03-02T11:55:14Z</cp:lastPrinted>
  <dcterms:created xsi:type="dcterms:W3CDTF">2012-08-15T11:27:34Z</dcterms:created>
  <dcterms:modified xsi:type="dcterms:W3CDTF">2016-04-07T16:58:42Z</dcterms:modified>
</cp:coreProperties>
</file>