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</p:sldMasterIdLst>
  <p:notesMasterIdLst>
    <p:notesMasterId r:id="rId43"/>
  </p:notesMasterIdLst>
  <p:handoutMasterIdLst>
    <p:handoutMasterId r:id="rId44"/>
  </p:handoutMasterIdLst>
  <p:sldIdLst>
    <p:sldId id="256" r:id="rId3"/>
    <p:sldId id="257" r:id="rId4"/>
    <p:sldId id="1124" r:id="rId5"/>
    <p:sldId id="1233" r:id="rId6"/>
    <p:sldId id="1254" r:id="rId7"/>
    <p:sldId id="1255" r:id="rId8"/>
    <p:sldId id="1256" r:id="rId9"/>
    <p:sldId id="1257" r:id="rId10"/>
    <p:sldId id="1258" r:id="rId11"/>
    <p:sldId id="1259" r:id="rId12"/>
    <p:sldId id="993" r:id="rId13"/>
    <p:sldId id="1223" r:id="rId14"/>
    <p:sldId id="1247" r:id="rId15"/>
    <p:sldId id="278" r:id="rId16"/>
    <p:sldId id="279" r:id="rId17"/>
    <p:sldId id="489" r:id="rId18"/>
    <p:sldId id="515" r:id="rId19"/>
    <p:sldId id="1261" r:id="rId20"/>
    <p:sldId id="1155" r:id="rId21"/>
    <p:sldId id="1182" r:id="rId22"/>
    <p:sldId id="285" r:id="rId23"/>
    <p:sldId id="807" r:id="rId24"/>
    <p:sldId id="905" r:id="rId25"/>
    <p:sldId id="1248" r:id="rId26"/>
    <p:sldId id="1226" r:id="rId27"/>
    <p:sldId id="1151" r:id="rId28"/>
    <p:sldId id="1195" r:id="rId29"/>
    <p:sldId id="1212" r:id="rId30"/>
    <p:sldId id="1145" r:id="rId31"/>
    <p:sldId id="1252" r:id="rId32"/>
    <p:sldId id="1253" r:id="rId33"/>
    <p:sldId id="445" r:id="rId34"/>
    <p:sldId id="1181" r:id="rId35"/>
    <p:sldId id="998" r:id="rId36"/>
    <p:sldId id="1249" r:id="rId37"/>
    <p:sldId id="1260" r:id="rId38"/>
    <p:sldId id="981" r:id="rId39"/>
    <p:sldId id="1250" r:id="rId40"/>
    <p:sldId id="1251" r:id="rId41"/>
    <p:sldId id="739" r:id="rId4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aina Renfrew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C5388"/>
    <a:srgbClr val="5C6884"/>
    <a:srgbClr val="008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1" autoAdjust="0"/>
    <p:restoredTop sz="93770" autoAdjust="0"/>
  </p:normalViewPr>
  <p:slideViewPr>
    <p:cSldViewPr snapToGrid="0" snapToObjects="1">
      <p:cViewPr>
        <p:scale>
          <a:sx n="80" d="100"/>
          <a:sy n="80" d="100"/>
        </p:scale>
        <p:origin x="-1986" y="-138"/>
      </p:cViewPr>
      <p:guideLst>
        <p:guide orient="horz" pos="215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9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EB87B02C-B21B-4BF0-AE9C-BF7BFFED64FA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EA955AC-4B03-4A78-A9E2-A36BAA974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93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7DD0274B-D6C0-4EEB-90AC-61756667238E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D6EE9C7E-4E1F-4344-9DC8-E124912CB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Main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2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Main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30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51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53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1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151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46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35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60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18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725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1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8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1861339" TargetMode="External"/><Relationship Id="rId2" Type="http://schemas.openxmlformats.org/officeDocument/2006/relationships/hyperlink" Target="https://www.mylearningplan.com/WebReg/ActivityProfile.asp?D=15882&amp;I=184525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ylearningplan.com/WebReg/ActivityProfile.asp?D=15882&amp;I=1845311" TargetMode="External"/><Relationship Id="rId4" Type="http://schemas.openxmlformats.org/officeDocument/2006/relationships/hyperlink" Target="https://www.mylearningplan.com/WebReg/ActivityProfile.asp?D=15882&amp;I=1852561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ebapps.cnyric.org/itdpdevents.cfm" TargetMode="External"/><Relationship Id="rId2" Type="http://schemas.openxmlformats.org/officeDocument/2006/relationships/hyperlink" Target="http://www.cnyric.org/teacherpage.cfm?teacher=94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learningplan.com/WebReg/ActivityProfile.asp?D=13064&amp;I=204857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1852249" TargetMode="External"/><Relationship Id="rId2" Type="http://schemas.openxmlformats.org/officeDocument/2006/relationships/hyperlink" Target="https://www.mylearningplan.com/WebReg/ActivityProfile.asp?D=15882&amp;I=18522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learningplan.com/WebReg/ActivityProfile.asp?D=15882&amp;I=2026712" TargetMode="External"/><Relationship Id="rId5" Type="http://schemas.openxmlformats.org/officeDocument/2006/relationships/hyperlink" Target="https://www.mylearningplan.com/WebReg/ActivityProfile.asp?D=15882&amp;I=2032289" TargetMode="External"/><Relationship Id="rId4" Type="http://schemas.openxmlformats.org/officeDocument/2006/relationships/hyperlink" Target="https://www.mylearningplan.com/WebReg/ActivityProfile.asp?D=15882&amp;I=1852267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2000163" TargetMode="External"/><Relationship Id="rId2" Type="http://schemas.openxmlformats.org/officeDocument/2006/relationships/hyperlink" Target="https://www.mylearningplan.com/WebReg/ActivityProfile.asp?D=15882&amp;I=183641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HVCC4MaFiMr_aGRsO4iQhQ8_-UxDusiYUI6PB2SL_28/edit#gid=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2046288" TargetMode="External"/><Relationship Id="rId2" Type="http://schemas.openxmlformats.org/officeDocument/2006/relationships/hyperlink" Target="https://www.mylearningplan.com/WebReg/ActivityProfile.asp?D=15882&amp;I=2046298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2018425" TargetMode="External"/><Relationship Id="rId2" Type="http://schemas.openxmlformats.org/officeDocument/2006/relationships/hyperlink" Target="https://www.mylearningplan.com/WebReg/ActivityProfile.asp?D=15882&amp;I=1818060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ocmboces.org/teacherpage.cfm?teacher=242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learningplan.com/WebReg/ActivityProfile.asp?D=15882&amp;I=2020771" TargetMode="External"/><Relationship Id="rId2" Type="http://schemas.openxmlformats.org/officeDocument/2006/relationships/hyperlink" Target="https://www.mylearningplan.com/WebReg/ActivityProfile.asp?D=15882&amp;I=178690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ylearningplan.com/WebReg/ActivityProfile.asp?D=15882&amp;I=1995686" TargetMode="External"/><Relationship Id="rId4" Type="http://schemas.openxmlformats.org/officeDocument/2006/relationships/hyperlink" Target="https://www.mylearningplan.com/WebReg/ActivityProfile.asp?D=15882&amp;I=1995705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learningplan.com/WebReg/ActivityProfile.asp?D=15882&amp;I=19417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BCIC Meeting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Special Education</a:t>
            </a:r>
          </a:p>
          <a:p>
            <a:r>
              <a:rPr lang="en-US" dirty="0" smtClean="0"/>
              <a:t>Blueprint</a:t>
            </a:r>
          </a:p>
          <a:p>
            <a:r>
              <a:rPr lang="en-US" dirty="0" smtClean="0"/>
              <a:t>Inclusion</a:t>
            </a:r>
          </a:p>
          <a:p>
            <a:r>
              <a:rPr lang="en-US" dirty="0" smtClean="0"/>
              <a:t>Full continuum available</a:t>
            </a:r>
          </a:p>
          <a:p>
            <a:r>
              <a:rPr lang="en-US" dirty="0" smtClean="0"/>
              <a:t>Least Restrictive Environment (LRE)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7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Department Updates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6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CI&amp;A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Resources! Continuing the conversation and work about grading/reporting---- further resources on assessment- </a:t>
            </a:r>
          </a:p>
          <a:p>
            <a:r>
              <a:rPr lang="en-US" dirty="0"/>
              <a:t>Please each district take one box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2" y="4343400"/>
            <a:ext cx="2212975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50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Literacy </a:t>
            </a:r>
            <a:r>
              <a:rPr lang="en-US" b="1" dirty="0"/>
              <a:t>Leadership Network</a:t>
            </a:r>
            <a:r>
              <a:rPr lang="en-US" dirty="0"/>
              <a:t>- </a:t>
            </a:r>
            <a:r>
              <a:rPr lang="en-US" u="sng" dirty="0" smtClean="0">
                <a:hlinkClick r:id="rId2"/>
              </a:rPr>
              <a:t>May </a:t>
            </a:r>
            <a:r>
              <a:rPr lang="en-US" u="sng" dirty="0">
                <a:hlinkClick r:id="rId2"/>
              </a:rPr>
              <a:t>25</a:t>
            </a:r>
            <a:r>
              <a:rPr lang="en-US" dirty="0"/>
              <a:t> is the next gathering.</a:t>
            </a:r>
          </a:p>
          <a:p>
            <a:r>
              <a:rPr lang="en-US" b="1" dirty="0"/>
              <a:t>Instructional Coaches Network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u="sng" dirty="0" smtClean="0">
                <a:hlinkClick r:id="rId3"/>
              </a:rPr>
              <a:t>March </a:t>
            </a:r>
            <a:r>
              <a:rPr lang="en-US" u="sng" dirty="0">
                <a:hlinkClick r:id="rId3"/>
              </a:rPr>
              <a:t>28</a:t>
            </a:r>
            <a:r>
              <a:rPr lang="en-US" dirty="0"/>
              <a:t> is the next opportunity.</a:t>
            </a:r>
          </a:p>
          <a:p>
            <a:r>
              <a:rPr lang="en-US" b="1" dirty="0" smtClean="0"/>
              <a:t>Social </a:t>
            </a:r>
            <a:r>
              <a:rPr lang="en-US" b="1" dirty="0"/>
              <a:t>Studies Network</a:t>
            </a:r>
            <a:r>
              <a:rPr lang="en-US" dirty="0"/>
              <a:t> </a:t>
            </a:r>
            <a:r>
              <a:rPr lang="en-US" dirty="0" smtClean="0"/>
              <a:t>-the </a:t>
            </a:r>
            <a:r>
              <a:rPr lang="en-US" dirty="0"/>
              <a:t>next session is </a:t>
            </a:r>
            <a:r>
              <a:rPr lang="en-US" u="sng" dirty="0">
                <a:hlinkClick r:id="rId4"/>
              </a:rPr>
              <a:t>March 24</a:t>
            </a:r>
            <a:endParaRPr lang="en-US" dirty="0"/>
          </a:p>
          <a:p>
            <a:r>
              <a:rPr lang="en-US" b="1" dirty="0"/>
              <a:t>Project Based Regional Network</a:t>
            </a:r>
            <a:r>
              <a:rPr lang="en-US" dirty="0"/>
              <a:t> will be </a:t>
            </a:r>
            <a:r>
              <a:rPr lang="en-US" u="sng" dirty="0">
                <a:hlinkClick r:id="rId5"/>
              </a:rPr>
              <a:t>March 31</a:t>
            </a:r>
            <a:r>
              <a:rPr lang="en-US" dirty="0"/>
              <a:t>. 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746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331" y="1364776"/>
            <a:ext cx="796346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Save the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ITD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TALKS about Making #CSforAll a Reality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October 19, 2016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http://www.cnyric.org/teacherpage.cfm?teacher=946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Instructional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Development Opportunities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Check the link below for our growing list of PD offerings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http://webapps.cnyric.org/itdpdevents.cfm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74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335"/>
            <a:ext cx="8229600" cy="5146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Parent Math Night resources are ready!</a:t>
            </a:r>
          </a:p>
          <a:p>
            <a:r>
              <a:rPr lang="en-US" dirty="0" smtClean="0"/>
              <a:t>Vetted and copies</a:t>
            </a:r>
          </a:p>
          <a:p>
            <a:r>
              <a:rPr lang="en-US" dirty="0" smtClean="0"/>
              <a:t>Also available electronically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3337956"/>
            <a:ext cx="3200399" cy="246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853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Education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465131" y="1796889"/>
            <a:ext cx="616689" cy="54226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626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CNY NYS ASCD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March 10 </a:t>
            </a:r>
            <a:r>
              <a:rPr lang="en-US" dirty="0"/>
              <a:t>(West Genesee High School): </a:t>
            </a:r>
            <a:r>
              <a:rPr lang="en-US" b="1" dirty="0"/>
              <a:t>Talking About Standards-Based </a:t>
            </a:r>
            <a:r>
              <a:rPr lang="en-US" b="1" dirty="0" smtClean="0"/>
              <a:t>Grading</a:t>
            </a:r>
            <a:endParaRPr lang="en-US" b="1" dirty="0"/>
          </a:p>
          <a:p>
            <a:r>
              <a:rPr lang="en-US" dirty="0"/>
              <a:t>May 11 (Laci’s Tapas Bar): </a:t>
            </a:r>
            <a:r>
              <a:rPr lang="en-US" b="1" dirty="0"/>
              <a:t>Talking about CNY NYS ASCD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2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NYS </a:t>
            </a:r>
            <a:r>
              <a:rPr lang="en-US" dirty="0" smtClean="0"/>
              <a:t>ASCD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Two-day </a:t>
            </a:r>
            <a:r>
              <a:rPr lang="en-US" dirty="0"/>
              <a:t>blended learning in May...Building Teachers' Capacity for Success ... May </a:t>
            </a:r>
            <a:r>
              <a:rPr lang="en-US" dirty="0" smtClean="0"/>
              <a:t>19 &amp; 20.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rincipal </a:t>
            </a:r>
            <a:r>
              <a:rPr lang="en-US" dirty="0"/>
              <a:t>Pete Hall and </a:t>
            </a:r>
            <a:r>
              <a:rPr lang="en-US" dirty="0" smtClean="0"/>
              <a:t>instructional </a:t>
            </a:r>
            <a:r>
              <a:rPr lang="en-US" dirty="0"/>
              <a:t>coach Alisa </a:t>
            </a:r>
            <a:r>
              <a:rPr lang="en-US" dirty="0" err="1"/>
              <a:t>Simeral</a:t>
            </a:r>
            <a:r>
              <a:rPr lang="en-US" dirty="0"/>
              <a:t> will help participants answer an essential question: how do principals, instructional coaches, teacher leaders, and teachers work together to ensure that each teacher is continually improving her effectiveness. Based on the best-selling ASCD books Building Teachers’ Capacity for Success and Teach, Reflect, Learn, this institute will provide participants with the tools (such as the Continuum of Self-Reflection), the mindset (strength based), and the strategies (individualized coaching and differentiated feedback) to build teachers’ capacity for success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WG will be a </a:t>
            </a:r>
            <a:r>
              <a:rPr lang="en-US" dirty="0" smtClean="0"/>
              <a:t>site (</a:t>
            </a:r>
            <a:r>
              <a:rPr lang="en-US" dirty="0" smtClean="0">
                <a:hlinkClick r:id="rId2"/>
              </a:rPr>
              <a:t>registration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K-12 Counseling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NYS Regulations </a:t>
            </a:r>
            <a:r>
              <a:rPr lang="en-US" dirty="0" smtClean="0"/>
              <a:t>have gone </a:t>
            </a:r>
            <a:r>
              <a:rPr lang="en-US" dirty="0"/>
              <a:t>to public </a:t>
            </a:r>
            <a:r>
              <a:rPr lang="en-US" dirty="0" smtClean="0"/>
              <a:t>comment</a:t>
            </a:r>
          </a:p>
          <a:p>
            <a:r>
              <a:rPr lang="en-US" dirty="0" smtClean="0"/>
              <a:t>Board of Regents in April?</a:t>
            </a:r>
            <a:endParaRPr lang="en-US" dirty="0"/>
          </a:p>
          <a:p>
            <a:r>
              <a:rPr lang="en-US" dirty="0"/>
              <a:t>Comprehensive developmental school counseling programs beginning in 2017-2018 (preK – 12)</a:t>
            </a:r>
          </a:p>
          <a:p>
            <a:pPr lvl="1"/>
            <a:r>
              <a:rPr lang="en-US" dirty="0" smtClean="0"/>
              <a:t>Annual </a:t>
            </a:r>
            <a:r>
              <a:rPr lang="en-US" dirty="0"/>
              <a:t>individual progress review plan</a:t>
            </a:r>
          </a:p>
          <a:p>
            <a:pPr lvl="1"/>
            <a:r>
              <a:rPr lang="en-US" dirty="0" smtClean="0"/>
              <a:t>School </a:t>
            </a:r>
            <a:r>
              <a:rPr lang="en-US" dirty="0"/>
              <a:t>counseling core curriculum instruction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student services</a:t>
            </a:r>
          </a:p>
          <a:p>
            <a:pPr lvl="1"/>
            <a:r>
              <a:rPr lang="en-US" dirty="0" smtClean="0"/>
              <a:t>Indirect </a:t>
            </a:r>
            <a:r>
              <a:rPr lang="en-US" dirty="0"/>
              <a:t>student services</a:t>
            </a:r>
          </a:p>
          <a:p>
            <a:pPr lvl="1"/>
            <a:r>
              <a:rPr lang="en-US" dirty="0" smtClean="0"/>
              <a:t>Agreement </a:t>
            </a:r>
            <a:r>
              <a:rPr lang="en-US" dirty="0"/>
              <a:t>of duties between counselor and </a:t>
            </a:r>
            <a:r>
              <a:rPr lang="en-US" dirty="0" smtClean="0"/>
              <a:t>administrator</a:t>
            </a:r>
          </a:p>
          <a:p>
            <a:pPr lvl="1"/>
            <a:r>
              <a:rPr lang="en-US" dirty="0" smtClean="0"/>
              <a:t>Data Analysis</a:t>
            </a:r>
          </a:p>
          <a:p>
            <a:pPr lvl="1"/>
            <a:r>
              <a:rPr lang="en-US" dirty="0" smtClean="0"/>
              <a:t>Advisory </a:t>
            </a:r>
            <a:r>
              <a:rPr lang="en-US" dirty="0"/>
              <a:t>Council</a:t>
            </a:r>
          </a:p>
        </p:txBody>
      </p:sp>
    </p:spTree>
    <p:extLst>
      <p:ext uri="{BB962C8B-B14F-4D97-AF65-F5344CB8AC3E}">
        <p14:creationId xmlns:p14="http://schemas.microsoft.com/office/powerpoint/2010/main" val="1583908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Overview of Agenda Biggies:</a:t>
            </a:r>
          </a:p>
          <a:p>
            <a:pPr lvl="1"/>
            <a:r>
              <a:rPr lang="en-US" dirty="0" smtClean="0"/>
              <a:t>Updates</a:t>
            </a:r>
          </a:p>
          <a:p>
            <a:pPr lvl="1"/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Research about early literacy intervention</a:t>
            </a:r>
          </a:p>
        </p:txBody>
      </p:sp>
    </p:spTree>
    <p:extLst>
      <p:ext uri="{BB962C8B-B14F-4D97-AF65-F5344CB8AC3E}">
        <p14:creationId xmlns:p14="http://schemas.microsoft.com/office/powerpoint/2010/main" val="42284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508353"/>
            <a:ext cx="8382000" cy="530114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NYS </a:t>
            </a:r>
            <a:r>
              <a:rPr lang="en-US" dirty="0"/>
              <a:t>School Counselor Regulations/ASCA Model Training for teams of Administrator/Lead Counselor from each district  March </a:t>
            </a: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/>
          <a:p>
            <a:r>
              <a:rPr lang="en-US" dirty="0" smtClean="0"/>
              <a:t>Counseling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District Sharing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0915"/>
            <a:ext cx="8516679" cy="4709885"/>
          </a:xfrm>
        </p:spPr>
        <p:txBody>
          <a:bodyPr>
            <a:normAutofit/>
          </a:bodyPr>
          <a:lstStyle/>
          <a:p>
            <a:r>
              <a:rPr lang="en-US" dirty="0" smtClean="0"/>
              <a:t>March 3: Liverpool (ENL)</a:t>
            </a:r>
          </a:p>
          <a:p>
            <a:r>
              <a:rPr lang="en-US" dirty="0" smtClean="0"/>
              <a:t>April 7: Chittenango</a:t>
            </a:r>
          </a:p>
          <a:p>
            <a:r>
              <a:rPr lang="en-US" dirty="0" smtClean="0"/>
              <a:t>May 5: FM</a:t>
            </a:r>
          </a:p>
          <a:p>
            <a:r>
              <a:rPr lang="en-US" dirty="0" smtClean="0"/>
              <a:t>June 2: ESM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Studies Curriculum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Grades 5-8: continuing work. Remaining sessions are:  </a:t>
            </a:r>
            <a:r>
              <a:rPr lang="en-US" dirty="0" smtClean="0">
                <a:hlinkClick r:id="rId2"/>
              </a:rPr>
              <a:t>March 22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April 19</a:t>
            </a:r>
            <a:r>
              <a:rPr lang="en-US" dirty="0" smtClean="0"/>
              <a:t>,  and </a:t>
            </a:r>
            <a:r>
              <a:rPr lang="en-US" dirty="0" smtClean="0">
                <a:hlinkClick r:id="rId4"/>
              </a:rPr>
              <a:t>May </a:t>
            </a:r>
            <a:r>
              <a:rPr lang="en-US" dirty="0" smtClean="0">
                <a:hlinkClick r:id="rId4"/>
              </a:rPr>
              <a:t>17</a:t>
            </a:r>
            <a:endParaRPr lang="en-US" dirty="0"/>
          </a:p>
          <a:p>
            <a:r>
              <a:rPr lang="en-US" dirty="0" smtClean="0"/>
              <a:t>Summer session for </a:t>
            </a:r>
            <a:r>
              <a:rPr lang="en-US" dirty="0" smtClean="0">
                <a:hlinkClick r:id="rId5"/>
              </a:rPr>
              <a:t>K-4</a:t>
            </a:r>
            <a:r>
              <a:rPr lang="en-US" dirty="0" smtClean="0"/>
              <a:t>.  July </a:t>
            </a:r>
            <a:r>
              <a:rPr lang="en-US" dirty="0" smtClean="0"/>
              <a:t>18 - 21</a:t>
            </a:r>
            <a:endParaRPr lang="en-US" dirty="0"/>
          </a:p>
          <a:p>
            <a:r>
              <a:rPr lang="en-US" dirty="0" smtClean="0"/>
              <a:t>Summer session for </a:t>
            </a:r>
            <a:r>
              <a:rPr lang="en-US" dirty="0" smtClean="0">
                <a:hlinkClick r:id="rId6"/>
              </a:rPr>
              <a:t>9-12</a:t>
            </a:r>
            <a:r>
              <a:rPr lang="en-US" dirty="0" smtClean="0"/>
              <a:t>.  July </a:t>
            </a:r>
            <a:r>
              <a:rPr lang="en-US" dirty="0" smtClean="0"/>
              <a:t>18 - 21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7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and 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sz="5100" dirty="0" smtClean="0"/>
          </a:p>
          <a:p>
            <a:r>
              <a:rPr lang="en-US" sz="4400" dirty="0"/>
              <a:t>Preparing and supporting learning for diverse students can be challenging!  </a:t>
            </a:r>
            <a:r>
              <a:rPr lang="en-US" sz="4400" u="sng" dirty="0">
                <a:hlinkClick r:id="rId2"/>
              </a:rPr>
              <a:t>Scaffolding for Student Outcomes: Meeting Diverse Needs</a:t>
            </a:r>
            <a:r>
              <a:rPr lang="en-US" sz="4400" dirty="0"/>
              <a:t> </a:t>
            </a:r>
            <a:r>
              <a:rPr lang="en-US" sz="4400" dirty="0" smtClean="0"/>
              <a:t> starts February 24. Educators </a:t>
            </a:r>
            <a:r>
              <a:rPr lang="en-US" sz="4400" dirty="0"/>
              <a:t>will examine how standards-based education and differentiation work together to promote appropriately high levels of achievement for all students. </a:t>
            </a:r>
            <a:r>
              <a:rPr lang="en-US" sz="4400" dirty="0" smtClean="0"/>
              <a:t> </a:t>
            </a:r>
          </a:p>
          <a:p>
            <a:r>
              <a:rPr lang="en-US" sz="4400" u="sng" dirty="0" smtClean="0">
                <a:hlinkClick r:id="rId3"/>
              </a:rPr>
              <a:t>Standards </a:t>
            </a:r>
            <a:r>
              <a:rPr lang="en-US" sz="4400" u="sng" dirty="0">
                <a:hlinkClick r:id="rId3"/>
              </a:rPr>
              <a:t>Based  Planning for the 21</a:t>
            </a:r>
            <a:r>
              <a:rPr lang="en-US" sz="4400" u="sng" baseline="30000" dirty="0">
                <a:hlinkClick r:id="rId3"/>
              </a:rPr>
              <a:t>st</a:t>
            </a:r>
            <a:r>
              <a:rPr lang="en-US" sz="4400" u="sng" dirty="0">
                <a:hlinkClick r:id="rId3"/>
              </a:rPr>
              <a:t> Century</a:t>
            </a:r>
            <a:r>
              <a:rPr lang="en-US" sz="4400" dirty="0"/>
              <a:t> - Instruction for All is a comprehensive course that is very well received and beneficial whether you are in your second year of teaching or 20</a:t>
            </a:r>
            <a:r>
              <a:rPr lang="en-US" sz="4400" baseline="30000" dirty="0"/>
              <a:t>th</a:t>
            </a:r>
            <a:r>
              <a:rPr lang="en-US" sz="4400" dirty="0"/>
              <a:t> year!  The spring sessions begin March 4 and run for five sessions between then and June.</a:t>
            </a:r>
          </a:p>
          <a:p>
            <a:endParaRPr lang="en-US" sz="5100" dirty="0"/>
          </a:p>
          <a:p>
            <a:endParaRPr lang="en-US" sz="5100" dirty="0"/>
          </a:p>
          <a:p>
            <a:endParaRPr lang="en-US" sz="5100" dirty="0" smtClean="0"/>
          </a:p>
          <a:p>
            <a:endParaRPr lang="en-US" sz="5100" dirty="0" smtClean="0"/>
          </a:p>
          <a:p>
            <a:endParaRPr lang="en-US" sz="5100" dirty="0"/>
          </a:p>
          <a:p>
            <a:endParaRPr lang="en-US" sz="4400" dirty="0"/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5000" dirty="0">
              <a:ea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5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Please update the regional chart:</a:t>
            </a:r>
          </a:p>
          <a:p>
            <a:r>
              <a:rPr lang="en-US" dirty="0" smtClean="0"/>
              <a:t>Module choice</a:t>
            </a:r>
          </a:p>
          <a:p>
            <a:r>
              <a:rPr lang="en-US" dirty="0" smtClean="0"/>
              <a:t>Commercial program implementation</a:t>
            </a:r>
          </a:p>
          <a:p>
            <a:r>
              <a:rPr lang="en-US" dirty="0" smtClean="0"/>
              <a:t>Test choices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https://docs.google.com/spreadsheets/d/1HVCC4MaFiMr_aGRsO4iQhQ8_-</a:t>
            </a:r>
            <a:r>
              <a:rPr lang="en-US" dirty="0" smtClean="0">
                <a:hlinkClick r:id="rId2"/>
              </a:rPr>
              <a:t>UxDusiYUI6PB2SL_28/edit#gid=0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53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Sonday One- underway</a:t>
            </a:r>
          </a:p>
          <a:p>
            <a:r>
              <a:rPr lang="en-US" dirty="0" smtClean="0"/>
              <a:t>Sonday Two- coming</a:t>
            </a:r>
          </a:p>
          <a:p>
            <a:r>
              <a:rPr lang="en-US" dirty="0" smtClean="0"/>
              <a:t>LLI- Continues with levels K-12 now!</a:t>
            </a:r>
          </a:p>
          <a:p>
            <a:r>
              <a:rPr lang="en-US" dirty="0" smtClean="0"/>
              <a:t>Reading Recovery- is there interest in an initial class for 2016-17?</a:t>
            </a:r>
          </a:p>
          <a:p>
            <a:r>
              <a:rPr lang="en-US" dirty="0" smtClean="0"/>
              <a:t>LETRS- Interest for 2016-17?  Cost if we have class of 15 is about $3900/teacher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8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Really Works for Struggling Learners</a:t>
            </a:r>
          </a:p>
          <a:p>
            <a:r>
              <a:rPr lang="en-US" dirty="0" smtClean="0"/>
              <a:t>Suggest change to BCIC topic schedule to make </a:t>
            </a:r>
            <a:r>
              <a:rPr lang="en-US" dirty="0"/>
              <a:t>M</a:t>
            </a:r>
            <a:r>
              <a:rPr lang="en-US" dirty="0" smtClean="0"/>
              <a:t>arch meeting </a:t>
            </a:r>
          </a:p>
          <a:p>
            <a:r>
              <a:rPr lang="en-US" dirty="0" smtClean="0"/>
              <a:t>Have summaries of some research (Allington’s updated) to share and review</a:t>
            </a:r>
          </a:p>
          <a:p>
            <a:r>
              <a:rPr lang="en-US" dirty="0" smtClean="0"/>
              <a:t>Has RTI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</a:rPr>
              <a:t>Summer </a:t>
            </a:r>
            <a:r>
              <a:rPr lang="en-US" dirty="0">
                <a:ea typeface="Calibri"/>
              </a:rPr>
              <a:t>Curriculum Work </a:t>
            </a:r>
            <a:r>
              <a:rPr lang="en-US" dirty="0" smtClean="0">
                <a:ea typeface="Calibri"/>
              </a:rPr>
              <a:t>:</a:t>
            </a:r>
            <a:endParaRPr lang="en-US" dirty="0">
              <a:ea typeface="Calibri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/>
              <a:t>Two </a:t>
            </a:r>
            <a:r>
              <a:rPr lang="en-US" dirty="0"/>
              <a:t>strands:</a:t>
            </a:r>
          </a:p>
          <a:p>
            <a:pPr lvl="1"/>
            <a:r>
              <a:rPr lang="en-US" dirty="0"/>
              <a:t>9-12</a:t>
            </a:r>
          </a:p>
          <a:p>
            <a:pPr lvl="1"/>
            <a:r>
              <a:rPr lang="en-US" dirty="0"/>
              <a:t>K-4</a:t>
            </a:r>
          </a:p>
          <a:p>
            <a:r>
              <a:rPr lang="en-US" dirty="0"/>
              <a:t>July 18-21</a:t>
            </a:r>
          </a:p>
          <a:p>
            <a:r>
              <a:rPr lang="en-US" dirty="0"/>
              <a:t>Registration open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5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and News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54102" y="3413051"/>
            <a:ext cx="4614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2016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Announcing:  Math Conference Day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Weaving Math Practices into </a:t>
            </a:r>
            <a:r>
              <a:rPr lang="en-US" b="1" dirty="0" smtClean="0"/>
              <a:t>Practice</a:t>
            </a:r>
          </a:p>
          <a:p>
            <a:r>
              <a:rPr lang="en-US" dirty="0" smtClean="0"/>
              <a:t>May 24</a:t>
            </a:r>
          </a:p>
          <a:p>
            <a:r>
              <a:rPr lang="en-US" dirty="0" smtClean="0"/>
              <a:t>Morning will focus on information and background regarding math practices presented by Krystal Barber and AnnMarie O’Neill.</a:t>
            </a:r>
          </a:p>
          <a:p>
            <a:r>
              <a:rPr lang="en-US" dirty="0" smtClean="0"/>
              <a:t>Afternoon structure is small facilitated groups for discussion, application and planning.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Literacy Intervention: Sonday System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Sonday </a:t>
            </a:r>
            <a:r>
              <a:rPr lang="en-US" dirty="0"/>
              <a:t>System 2 Training – March 30 </a:t>
            </a:r>
            <a:endParaRPr lang="en-US" dirty="0" smtClean="0"/>
          </a:p>
          <a:p>
            <a:r>
              <a:rPr lang="en-US" dirty="0" smtClean="0"/>
              <a:t>Focus </a:t>
            </a:r>
            <a:r>
              <a:rPr lang="en-US" dirty="0"/>
              <a:t>is on Syllable Division Patterns, Syllable Types, Syllable Division, Prefixes, Suffixes (with governing rules), Roots, Contractions, Non-Phonetic Words, Vocabulary, Comprehension.</a:t>
            </a:r>
          </a:p>
          <a:p>
            <a:pPr fontAlgn="t"/>
            <a:r>
              <a:rPr lang="en-US" dirty="0"/>
              <a:t>In addition to this one day training - OCM </a:t>
            </a:r>
            <a:r>
              <a:rPr lang="en-US" dirty="0" smtClean="0"/>
              <a:t>BOCES will </a:t>
            </a:r>
            <a:r>
              <a:rPr lang="en-US" dirty="0" smtClean="0"/>
              <a:t>provide each </a:t>
            </a:r>
            <a:r>
              <a:rPr lang="en-US" dirty="0"/>
              <a:t>building represented up to 2 half days in district for small group follow up &amp; coaching.</a:t>
            </a:r>
          </a:p>
          <a:p>
            <a:pPr fontAlgn="t"/>
            <a:r>
              <a:rPr lang="en-US" dirty="0" smtClean="0"/>
              <a:t>Register </a:t>
            </a:r>
            <a:r>
              <a:rPr lang="en-US" dirty="0"/>
              <a:t>here if </a:t>
            </a:r>
            <a:r>
              <a:rPr lang="en-US" u="sng" dirty="0">
                <a:hlinkClick r:id="rId2"/>
              </a:rPr>
              <a:t>you have the materials already</a:t>
            </a:r>
            <a:r>
              <a:rPr lang="en-US" dirty="0"/>
              <a:t> .    With this option the cost is $550/participant. </a:t>
            </a:r>
            <a:endParaRPr lang="en-US" dirty="0" smtClean="0"/>
          </a:p>
          <a:p>
            <a:pPr fontAlgn="t"/>
            <a:r>
              <a:rPr lang="en-US" dirty="0" smtClean="0"/>
              <a:t>If </a:t>
            </a:r>
            <a:r>
              <a:rPr lang="en-US" dirty="0"/>
              <a:t>you need to have Sonday System 2 materials provided for you, </a:t>
            </a:r>
            <a:r>
              <a:rPr lang="en-US" u="sng" dirty="0">
                <a:hlinkClick r:id="rId3"/>
              </a:rPr>
              <a:t>please register here</a:t>
            </a:r>
            <a:r>
              <a:rPr lang="en-US" dirty="0"/>
              <a:t> for a cost of  $1975.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7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3-8 Changes</a:t>
            </a:r>
          </a:p>
          <a:p>
            <a:r>
              <a:rPr lang="en-US" dirty="0"/>
              <a:t>Assessment Calendar(s)</a:t>
            </a:r>
          </a:p>
          <a:p>
            <a:r>
              <a:rPr lang="en-US" dirty="0" smtClean="0"/>
              <a:t>Practice 3-8 items </a:t>
            </a:r>
            <a:r>
              <a:rPr lang="en-US" dirty="0"/>
              <a:t>available soon (practice with the math tools)</a:t>
            </a:r>
          </a:p>
          <a:p>
            <a:r>
              <a:rPr lang="en-US" dirty="0" smtClean="0"/>
              <a:t>2017 3-8 can be on-line for anyone who wants to use that format</a:t>
            </a:r>
          </a:p>
        </p:txBody>
      </p:sp>
    </p:spTree>
    <p:extLst>
      <p:ext uri="{BB962C8B-B14F-4D97-AF65-F5344CB8AC3E}">
        <p14:creationId xmlns:p14="http://schemas.microsoft.com/office/powerpoint/2010/main" val="405833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7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0000FF"/>
                </a:solidFill>
                <a:ea typeface="Times New Roman"/>
                <a:hlinkClick r:id="rId2"/>
              </a:rPr>
              <a:t>May 11</a:t>
            </a:r>
            <a:r>
              <a:rPr lang="en-US" dirty="0" smtClean="0">
                <a:solidFill>
                  <a:srgbClr val="1F1F2E"/>
                </a:solidFill>
                <a:ea typeface="Times New Roman"/>
              </a:rPr>
              <a:t> </a:t>
            </a:r>
            <a:r>
              <a:rPr lang="en-US" dirty="0" smtClean="0"/>
              <a:t>is the first date of the last PBL 101 during this school year.</a:t>
            </a:r>
          </a:p>
          <a:p>
            <a:r>
              <a:rPr lang="en-US" dirty="0" smtClean="0"/>
              <a:t>There will be one summer PBL 101 offered by OCM (separate from conference)- tentative dates July 25 -28.</a:t>
            </a:r>
          </a:p>
          <a:p>
            <a:r>
              <a:rPr lang="en-US" dirty="0" smtClean="0"/>
              <a:t>Problem-Based Learning for Math and Science Teachers: </a:t>
            </a:r>
            <a:r>
              <a:rPr lang="en-US" dirty="0">
                <a:solidFill>
                  <a:prstClr val="black"/>
                </a:solidFill>
                <a:hlinkClick r:id="rId3"/>
              </a:rPr>
              <a:t>May 2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0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05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Registration Open!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143000"/>
            <a:ext cx="83058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Making Learning Happen @ PBLNY 16 </a:t>
            </a:r>
            <a:r>
              <a:rPr lang="en-US" dirty="0" smtClean="0"/>
              <a:t>in collaboration with BIE</a:t>
            </a:r>
          </a:p>
          <a:p>
            <a:r>
              <a:rPr lang="en-US" dirty="0" err="1" smtClean="0"/>
              <a:t>OnCenter</a:t>
            </a:r>
            <a:r>
              <a:rPr lang="en-US" dirty="0" smtClean="0"/>
              <a:t>, Syracuse</a:t>
            </a:r>
          </a:p>
          <a:p>
            <a:r>
              <a:rPr lang="en-US" dirty="0" smtClean="0"/>
              <a:t>August 2-5, 2016 </a:t>
            </a:r>
          </a:p>
          <a:p>
            <a:r>
              <a:rPr lang="en-US" dirty="0" smtClean="0"/>
              <a:t>Select strand: PBL 101 (BIE), Leadership (BIE), or Open Sessions.</a:t>
            </a:r>
          </a:p>
          <a:p>
            <a:r>
              <a:rPr lang="en-US" dirty="0" smtClean="0"/>
              <a:t>Two keynotes daily!</a:t>
            </a:r>
          </a:p>
          <a:p>
            <a:r>
              <a:rPr lang="en-US" dirty="0" smtClean="0"/>
              <a:t>Vendor exhibits</a:t>
            </a:r>
          </a:p>
          <a:p>
            <a:r>
              <a:rPr lang="en-US" dirty="0" smtClean="0"/>
              <a:t>OCM BOCES component price is $525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5791200"/>
            <a:ext cx="7505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23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3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Culture for Community of Learning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>
                <a:hlinkClick r:id="rId2"/>
              </a:rPr>
              <a:t>Spring </a:t>
            </a:r>
            <a:r>
              <a:rPr lang="en-US" b="1" u="sng" dirty="0">
                <a:hlinkClick r:id="rId2"/>
              </a:rPr>
              <a:t>Institute: The Responsive Classroom® </a:t>
            </a:r>
            <a:r>
              <a:rPr lang="en-US" b="1" u="sng" dirty="0" smtClean="0">
                <a:hlinkClick r:id="rId2"/>
              </a:rPr>
              <a:t>Course</a:t>
            </a:r>
            <a:r>
              <a:rPr lang="en-US" dirty="0" smtClean="0"/>
              <a:t>  Dates </a:t>
            </a:r>
            <a:r>
              <a:rPr lang="en-US" dirty="0"/>
              <a:t>for the Spring Institute are: May 25, 26 and June </a:t>
            </a:r>
            <a:r>
              <a:rPr lang="en-US" dirty="0" smtClean="0"/>
              <a:t>2</a:t>
            </a:r>
            <a:r>
              <a:rPr lang="en-US" dirty="0" smtClean="0"/>
              <a:t>, 3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Responsive Classroom will also be offered during the summer- </a:t>
            </a:r>
            <a:r>
              <a:rPr lang="en-US" dirty="0" smtClean="0">
                <a:hlinkClick r:id="rId3"/>
              </a:rPr>
              <a:t>August 23-26</a:t>
            </a:r>
            <a:r>
              <a:rPr lang="en-US" dirty="0" smtClean="0"/>
              <a:t> in Cortland</a:t>
            </a:r>
          </a:p>
          <a:p>
            <a:r>
              <a:rPr lang="en-US" dirty="0" smtClean="0"/>
              <a:t>Advanced Responsive Classroom</a:t>
            </a:r>
          </a:p>
          <a:p>
            <a:pPr lvl="1"/>
            <a:r>
              <a:rPr lang="en-US" dirty="0" smtClean="0"/>
              <a:t>Engaging Academics </a:t>
            </a:r>
            <a:r>
              <a:rPr lang="en-US" dirty="0" smtClean="0">
                <a:hlinkClick r:id="rId4"/>
              </a:rPr>
              <a:t>August 16 and 17</a:t>
            </a:r>
            <a:endParaRPr lang="en-US" dirty="0" smtClean="0"/>
          </a:p>
          <a:p>
            <a:pPr lvl="1"/>
            <a:r>
              <a:rPr lang="en-US" dirty="0" smtClean="0"/>
              <a:t>Effective Management </a:t>
            </a:r>
            <a:r>
              <a:rPr lang="en-US" dirty="0" smtClean="0">
                <a:hlinkClick r:id="rId5"/>
              </a:rPr>
              <a:t>August 18 and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hlinkClick r:id="rId2"/>
              </a:rPr>
              <a:t>Developing Collaborative Groups Using the Adaptive Schools Framework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workshop will prepare team members to build strong collaborative and caring work cultures focused on continuous school improvement. </a:t>
            </a:r>
            <a:r>
              <a:rPr lang="en-US" dirty="0" smtClean="0"/>
              <a:t>May </a:t>
            </a:r>
            <a:r>
              <a:rPr lang="en-US"/>
              <a:t>3</a:t>
            </a:r>
            <a:r>
              <a:rPr lang="en-US" smtClean="0"/>
              <a:t>, 4</a:t>
            </a:r>
            <a:r>
              <a:rPr lang="en-US" dirty="0"/>
              <a:t>, 24 and 25 are the dates for this school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7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NCLB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ESSA</a:t>
            </a:r>
          </a:p>
          <a:p>
            <a:r>
              <a:rPr lang="en-US" dirty="0" smtClean="0"/>
              <a:t>Requires states to have math, ELA &amp; science standards (but doesn’t specify which)</a:t>
            </a:r>
          </a:p>
          <a:p>
            <a:r>
              <a:rPr lang="en-US" dirty="0" smtClean="0"/>
              <a:t>Requires ELA, math, and science assessments (3-8, one HS, elem &amp; ml science)</a:t>
            </a:r>
          </a:p>
          <a:p>
            <a:r>
              <a:rPr lang="en-US" dirty="0" smtClean="0"/>
              <a:t>Less prescribed accountability (but required)</a:t>
            </a:r>
          </a:p>
          <a:p>
            <a:r>
              <a:rPr lang="en-US" dirty="0" smtClean="0"/>
              <a:t>Student growth can be used</a:t>
            </a:r>
            <a:br>
              <a:rPr lang="en-US" dirty="0" smtClean="0"/>
            </a:br>
            <a:r>
              <a:rPr lang="en-US" dirty="0" smtClean="0"/>
              <a:t>for evaluation (but not required)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777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BCIC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6732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April 7, 2016</a:t>
            </a:r>
          </a:p>
          <a:p>
            <a:r>
              <a:rPr lang="en-US" dirty="0" smtClean="0"/>
              <a:t>Rodax 8 </a:t>
            </a:r>
            <a:r>
              <a:rPr lang="en-US" dirty="0"/>
              <a:t>L</a:t>
            </a:r>
            <a:r>
              <a:rPr lang="en-US" dirty="0" smtClean="0"/>
              <a:t>arge Conference Room</a:t>
            </a:r>
          </a:p>
        </p:txBody>
      </p:sp>
      <p:sp>
        <p:nvSpPr>
          <p:cNvPr id="4" name="TextBox 3"/>
          <p:cNvSpPr txBox="1"/>
          <p:nvPr/>
        </p:nvSpPr>
        <p:spPr>
          <a:xfrm rot="19993139">
            <a:off x="1364166" y="1779985"/>
            <a:ext cx="3783714" cy="2141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US" sz="6000" dirty="0" smtClean="0">
                <a:solidFill>
                  <a:srgbClr val="FFFF00"/>
                </a:solidFill>
                <a:latin typeface="Stencil" panose="040409050D0802020404" pitchFamily="82" charset="0"/>
              </a:rPr>
              <a:t>2:00PM MEETING TIME</a:t>
            </a:r>
            <a:endParaRPr lang="en-US" sz="6000" dirty="0">
              <a:solidFill>
                <a:srgbClr val="FFFF00"/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Assessment</a:t>
            </a:r>
          </a:p>
          <a:p>
            <a:r>
              <a:rPr lang="en-US" dirty="0" smtClean="0"/>
              <a:t>SAM not out yet</a:t>
            </a:r>
          </a:p>
          <a:p>
            <a:r>
              <a:rPr lang="en-US" dirty="0" smtClean="0"/>
              <a:t>On-line practice 3-8 is now available</a:t>
            </a:r>
          </a:p>
          <a:p>
            <a:r>
              <a:rPr lang="en-US" dirty="0" smtClean="0"/>
              <a:t>Massachusetts has been</a:t>
            </a:r>
            <a:br>
              <a:rPr lang="en-US" dirty="0" smtClean="0"/>
            </a:br>
            <a:r>
              <a:rPr lang="en-US" dirty="0" smtClean="0"/>
              <a:t>doing untimed 3-8 already:</a:t>
            </a:r>
          </a:p>
          <a:p>
            <a:pPr lvl="1"/>
            <a:r>
              <a:rPr lang="en-US" dirty="0" smtClean="0"/>
              <a:t>MA starts assessments first thing</a:t>
            </a:r>
          </a:p>
          <a:p>
            <a:pPr lvl="1"/>
            <a:r>
              <a:rPr lang="en-US" dirty="0" smtClean="0"/>
              <a:t>MA students can’t work beyond one day</a:t>
            </a:r>
          </a:p>
          <a:p>
            <a:pPr lvl="1"/>
            <a:r>
              <a:rPr lang="en-US" dirty="0" smtClean="0"/>
              <a:t>MA students can be moved if still working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7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Standards</a:t>
            </a:r>
          </a:p>
          <a:p>
            <a:r>
              <a:rPr lang="en-US" dirty="0" smtClean="0"/>
              <a:t>Science survey reviewed this week</a:t>
            </a:r>
          </a:p>
          <a:p>
            <a:r>
              <a:rPr lang="en-US" dirty="0" smtClean="0"/>
              <a:t>Arts standards survey ready in queue</a:t>
            </a:r>
          </a:p>
          <a:p>
            <a:r>
              <a:rPr lang="en-US" dirty="0" smtClean="0"/>
              <a:t>Common Core revision timeline: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Revisions spring 2015-16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Comment fall 2016-17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Revisions adopted winter 2016-17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Implementation 2017-18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Assessment change in 2018-19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75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Accountability</a:t>
            </a:r>
          </a:p>
          <a:p>
            <a:r>
              <a:rPr lang="en-US" dirty="0" smtClean="0"/>
              <a:t>NY decided to develop new priority, focus, and LAP lists (although not required to)</a:t>
            </a:r>
          </a:p>
          <a:p>
            <a:r>
              <a:rPr lang="en-US" dirty="0" smtClean="0"/>
              <a:t>LAP lists not out yet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9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APPR</a:t>
            </a:r>
          </a:p>
          <a:p>
            <a:r>
              <a:rPr lang="en-US" dirty="0" smtClean="0"/>
              <a:t>Revised FAQ released (little change)</a:t>
            </a:r>
          </a:p>
          <a:p>
            <a:pPr lvl="1"/>
            <a:r>
              <a:rPr lang="en-US" dirty="0" smtClean="0"/>
              <a:t>Clarified that if multiple assessments used to calculate a performance measure, leave out 3-8 connections for this year – use the remainder</a:t>
            </a:r>
          </a:p>
          <a:p>
            <a:pPr lvl="1"/>
            <a:r>
              <a:rPr lang="en-US" dirty="0" smtClean="0"/>
              <a:t>Back up SLOs not required for 3-8 teachers during transition, but transition score provision has to be in place (a </a:t>
            </a:r>
            <a:r>
              <a:rPr lang="en-US" i="1" dirty="0" smtClean="0"/>
              <a:t>de facto </a:t>
            </a:r>
            <a:r>
              <a:rPr lang="en-US" dirty="0" smtClean="0"/>
              <a:t>back-up)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3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AIS</a:t>
            </a:r>
          </a:p>
          <a:p>
            <a:r>
              <a:rPr lang="en-US" dirty="0" smtClean="0"/>
              <a:t>Considering changes</a:t>
            </a:r>
          </a:p>
          <a:p>
            <a:r>
              <a:rPr lang="en-US" dirty="0" smtClean="0"/>
              <a:t>Primary change being considered is a switch to “multiple measures” to comply with recommendation to not require AIS based on state test score, solely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13547"/>
      </p:ext>
    </p:extLst>
  </p:cSld>
  <p:clrMapOvr>
    <a:masterClrMapping/>
  </p:clrMapOvr>
</p:sld>
</file>

<file path=ppt/theme/theme1.xml><?xml version="1.0" encoding="utf-8"?>
<a:theme xmlns:a="http://schemas.openxmlformats.org/drawingml/2006/main" name="I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I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5709</TotalTime>
  <Words>1263</Words>
  <Application>Microsoft Office PowerPoint</Application>
  <PresentationFormat>On-screen Show (4:3)</PresentationFormat>
  <Paragraphs>186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IS_template</vt:lpstr>
      <vt:lpstr>1_IS_template</vt:lpstr>
      <vt:lpstr>BCIC Meeting</vt:lpstr>
      <vt:lpstr>Welcome</vt:lpstr>
      <vt:lpstr>Update and News</vt:lpstr>
      <vt:lpstr>SED Updates</vt:lpstr>
      <vt:lpstr>SED Updates</vt:lpstr>
      <vt:lpstr>SED Updates</vt:lpstr>
      <vt:lpstr>SED Updates</vt:lpstr>
      <vt:lpstr>SED Updates</vt:lpstr>
      <vt:lpstr>SED Updates</vt:lpstr>
      <vt:lpstr>SED Updates</vt:lpstr>
      <vt:lpstr>Department Updates</vt:lpstr>
      <vt:lpstr>CI&amp;A General</vt:lpstr>
      <vt:lpstr>Leadership Networks</vt:lpstr>
      <vt:lpstr>ITD</vt:lpstr>
      <vt:lpstr>Teacher Centers</vt:lpstr>
      <vt:lpstr>Higher Education</vt:lpstr>
      <vt:lpstr>CNY NYS ASCD</vt:lpstr>
      <vt:lpstr>NYS ASCD</vt:lpstr>
      <vt:lpstr>K-12 Counseling Plans</vt:lpstr>
      <vt:lpstr>Counseling Updates</vt:lpstr>
      <vt:lpstr>District Sharing</vt:lpstr>
      <vt:lpstr>Sharing Schedule</vt:lpstr>
      <vt:lpstr>Standards</vt:lpstr>
      <vt:lpstr>Social Studies Curriculum Work</vt:lpstr>
      <vt:lpstr>Standards and  Instruction</vt:lpstr>
      <vt:lpstr>Regional Chart</vt:lpstr>
      <vt:lpstr>Literacy Interventions</vt:lpstr>
      <vt:lpstr>Literacy Interventions</vt:lpstr>
      <vt:lpstr>Social Studies</vt:lpstr>
      <vt:lpstr>Announcing:  Math Conference Day</vt:lpstr>
      <vt:lpstr>Literacy Intervention: Sonday System 2</vt:lpstr>
      <vt:lpstr>Data</vt:lpstr>
      <vt:lpstr>Assessment</vt:lpstr>
      <vt:lpstr>Professional Practice</vt:lpstr>
      <vt:lpstr>Project Based Learning</vt:lpstr>
      <vt:lpstr>Registration Open! </vt:lpstr>
      <vt:lpstr>Culture</vt:lpstr>
      <vt:lpstr>Culture for Community of Learning</vt:lpstr>
      <vt:lpstr>Adaptive Schools</vt:lpstr>
      <vt:lpstr>BCIC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Craig</dc:creator>
  <cp:lastModifiedBy>ocm boces</cp:lastModifiedBy>
  <cp:revision>653</cp:revision>
  <cp:lastPrinted>2016-03-02T11:55:14Z</cp:lastPrinted>
  <dcterms:created xsi:type="dcterms:W3CDTF">2012-08-15T11:27:34Z</dcterms:created>
  <dcterms:modified xsi:type="dcterms:W3CDTF">2016-03-02T15:54:58Z</dcterms:modified>
</cp:coreProperties>
</file>