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Lst>
  <p:notesMasterIdLst>
    <p:notesMasterId r:id="rId60"/>
  </p:notesMasterIdLst>
  <p:handoutMasterIdLst>
    <p:handoutMasterId r:id="rId61"/>
  </p:handoutMasterIdLst>
  <p:sldIdLst>
    <p:sldId id="256" r:id="rId5"/>
    <p:sldId id="257" r:id="rId6"/>
    <p:sldId id="1124" r:id="rId7"/>
    <p:sldId id="1233" r:id="rId8"/>
    <p:sldId id="993" r:id="rId9"/>
    <p:sldId id="1223" r:id="rId10"/>
    <p:sldId id="1156" r:id="rId11"/>
    <p:sldId id="278" r:id="rId12"/>
    <p:sldId id="279" r:id="rId13"/>
    <p:sldId id="489" r:id="rId14"/>
    <p:sldId id="515" r:id="rId15"/>
    <p:sldId id="1155" r:id="rId16"/>
    <p:sldId id="1182" r:id="rId17"/>
    <p:sldId id="1245" r:id="rId18"/>
    <p:sldId id="1246" r:id="rId19"/>
    <p:sldId id="285" r:id="rId20"/>
    <p:sldId id="807" r:id="rId21"/>
    <p:sldId id="1234" r:id="rId22"/>
    <p:sldId id="1235" r:id="rId23"/>
    <p:sldId id="1236" r:id="rId24"/>
    <p:sldId id="1237" r:id="rId25"/>
    <p:sldId id="1238" r:id="rId26"/>
    <p:sldId id="1239" r:id="rId27"/>
    <p:sldId id="1240" r:id="rId28"/>
    <p:sldId id="1241" r:id="rId29"/>
    <p:sldId id="905" r:id="rId30"/>
    <p:sldId id="1224" r:id="rId31"/>
    <p:sldId id="1225" r:id="rId32"/>
    <p:sldId id="1226" r:id="rId33"/>
    <p:sldId id="1151" r:id="rId34"/>
    <p:sldId id="1195" r:id="rId35"/>
    <p:sldId id="1212" r:id="rId36"/>
    <p:sldId id="1145" r:id="rId37"/>
    <p:sldId id="1220" r:id="rId38"/>
    <p:sldId id="1221" r:id="rId39"/>
    <p:sldId id="1222" r:id="rId40"/>
    <p:sldId id="1219" r:id="rId41"/>
    <p:sldId id="445" r:id="rId42"/>
    <p:sldId id="1181" r:id="rId43"/>
    <p:sldId id="998" r:id="rId44"/>
    <p:sldId id="1227" r:id="rId45"/>
    <p:sldId id="1228" r:id="rId46"/>
    <p:sldId id="1193" r:id="rId47"/>
    <p:sldId id="1231" r:id="rId48"/>
    <p:sldId id="981" r:id="rId49"/>
    <p:sldId id="1242" r:id="rId50"/>
    <p:sldId id="1229" r:id="rId51"/>
    <p:sldId id="1230" r:id="rId52"/>
    <p:sldId id="1120" r:id="rId53"/>
    <p:sldId id="1232" r:id="rId54"/>
    <p:sldId id="1244" r:id="rId55"/>
    <p:sldId id="1079" r:id="rId56"/>
    <p:sldId id="1081" r:id="rId57"/>
    <p:sldId id="1243" r:id="rId58"/>
    <p:sldId id="739" r:id="rId5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ina Renfre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21" autoAdjust="0"/>
    <p:restoredTop sz="93770" autoAdjust="0"/>
  </p:normalViewPr>
  <p:slideViewPr>
    <p:cSldViewPr snapToGrid="0" snapToObjects="1">
      <p:cViewPr>
        <p:scale>
          <a:sx n="70" d="100"/>
          <a:sy n="70" d="100"/>
        </p:scale>
        <p:origin x="-1710" y="-168"/>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2/4/2016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2/4/2016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
              <a:t>Tonya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
              <a:t>TonyaTonya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
              <a:t>Tonya</a:t>
            </a:r>
          </a:p>
          <a:p>
            <a:pPr>
              <a:lnSpc>
                <a:spcPct val="115000"/>
              </a:lnSpc>
              <a:spcAft>
                <a:spcPts val="1633"/>
              </a:spcAft>
              <a:buClr>
                <a:schemeClr val="dk1"/>
              </a:buClr>
              <a:buSzPct val="91666"/>
            </a:pPr>
            <a:r>
              <a:rPr lang="en">
                <a:solidFill>
                  <a:schemeClr val="dk1"/>
                </a:solidFill>
              </a:rPr>
              <a:t>Only happens when teachers-who are called upon to deliver the curriculum-work collaboratively to:</a:t>
            </a:r>
          </a:p>
          <a:p>
            <a:pPr marL="466618" indent="-311079">
              <a:lnSpc>
                <a:spcPct val="115000"/>
              </a:lnSpc>
              <a:spcAft>
                <a:spcPts val="1633"/>
              </a:spcAft>
              <a:buClr>
                <a:schemeClr val="dk1"/>
              </a:buClr>
              <a:buSzPct val="100000"/>
              <a:buChar char="❏"/>
            </a:pPr>
            <a:r>
              <a:rPr lang="en">
                <a:solidFill>
                  <a:schemeClr val="dk1"/>
                </a:solidFill>
              </a:rPr>
              <a:t>Study the intended curriculum and agree on priorities within the curriculum.</a:t>
            </a:r>
          </a:p>
          <a:p>
            <a:pPr marL="466618" indent="-311079">
              <a:lnSpc>
                <a:spcPct val="115000"/>
              </a:lnSpc>
              <a:spcAft>
                <a:spcPts val="1633"/>
              </a:spcAft>
              <a:buClr>
                <a:schemeClr val="dk1"/>
              </a:buClr>
              <a:buSzPct val="100000"/>
              <a:buChar char="❏"/>
            </a:pPr>
            <a:r>
              <a:rPr lang="en">
                <a:solidFill>
                  <a:schemeClr val="dk1"/>
                </a:solidFill>
              </a:rPr>
              <a:t>Clarify how the curriculum translates into specific student knowledge and skills.</a:t>
            </a:r>
          </a:p>
          <a:p>
            <a:pPr marL="466618" indent="-311079">
              <a:lnSpc>
                <a:spcPct val="115000"/>
              </a:lnSpc>
              <a:spcAft>
                <a:spcPts val="1633"/>
              </a:spcAft>
              <a:buClr>
                <a:schemeClr val="dk1"/>
              </a:buClr>
              <a:buSzPct val="100000"/>
              <a:buChar char="❏"/>
            </a:pPr>
            <a:r>
              <a:rPr lang="en">
                <a:solidFill>
                  <a:schemeClr val="dk1"/>
                </a:solidFill>
              </a:rPr>
              <a:t>Establish pacing guidelines for delivering the curriculum.</a:t>
            </a:r>
          </a:p>
          <a:p>
            <a:pPr marL="466618" indent="-311079">
              <a:lnSpc>
                <a:spcPct val="115000"/>
              </a:lnSpc>
              <a:spcAft>
                <a:spcPts val="1633"/>
              </a:spcAft>
              <a:buClr>
                <a:schemeClr val="dk1"/>
              </a:buClr>
              <a:buSzPct val="100000"/>
              <a:buChar char="❏"/>
            </a:pPr>
            <a:r>
              <a:rPr lang="en">
                <a:solidFill>
                  <a:schemeClr val="dk1"/>
                </a:solidFill>
              </a:rPr>
              <a:t>Commit to one another that they will actually teach the curriculum.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
              <a:t>Eric</a:t>
            </a:r>
          </a:p>
          <a:p>
            <a:r>
              <a:rPr lang="en"/>
              <a:t>Bville’s rationale is to have a district wide PLC where there is teacher input at all different levels and steps of the process. Also there is representation from different schools and different grade levels. Teacher input is valued all throughout this process.  (Eric)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
              <a:t>Julie</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marL="466618" indent="-298117">
              <a:lnSpc>
                <a:spcPct val="115000"/>
              </a:lnSpc>
              <a:spcAft>
                <a:spcPts val="1633"/>
              </a:spcAft>
              <a:buClr>
                <a:schemeClr val="dk1"/>
              </a:buClr>
              <a:buSzPct val="100000"/>
              <a:buChar char="❏"/>
            </a:pPr>
            <a:r>
              <a:rPr lang="en" sz="1000">
                <a:solidFill>
                  <a:schemeClr val="dk1"/>
                </a:solidFill>
              </a:rPr>
              <a:t>Julie for SS/ Jessica ELA</a:t>
            </a:r>
          </a:p>
          <a:p>
            <a:pPr marL="466618" indent="-298117">
              <a:lnSpc>
                <a:spcPct val="115000"/>
              </a:lnSpc>
              <a:spcAft>
                <a:spcPts val="1633"/>
              </a:spcAft>
              <a:buClr>
                <a:schemeClr val="dk1"/>
              </a:buClr>
              <a:buSzPct val="100000"/>
              <a:buChar char="❏"/>
            </a:pPr>
            <a:r>
              <a:rPr lang="en" sz="1000">
                <a:solidFill>
                  <a:schemeClr val="dk1"/>
                </a:solidFill>
              </a:rPr>
              <a:t>SS- Examined exemplars, aligned standards the practices </a:t>
            </a:r>
          </a:p>
          <a:p>
            <a:pPr>
              <a:lnSpc>
                <a:spcPct val="115000"/>
              </a:lnSpc>
              <a:spcAft>
                <a:spcPts val="1633"/>
              </a:spcAft>
            </a:pPr>
            <a:endParaRPr sz="1000" dirty="0">
              <a:solidFill>
                <a:schemeClr val="dk1"/>
              </a:solidFill>
            </a:endParaRPr>
          </a:p>
          <a:p>
            <a:pPr marL="466618" indent="-298117">
              <a:lnSpc>
                <a:spcPct val="115000"/>
              </a:lnSpc>
              <a:spcAft>
                <a:spcPts val="1633"/>
              </a:spcAft>
              <a:buClr>
                <a:schemeClr val="dk1"/>
              </a:buClr>
              <a:buSzPct val="100000"/>
              <a:buChar char="❏"/>
            </a:pPr>
            <a:endParaRPr sz="1000" dirty="0">
              <a:solidFill>
                <a:schemeClr val="dk1"/>
              </a:solidFill>
            </a:endParaRPr>
          </a:p>
          <a:p>
            <a:pPr marL="466618" indent="-298117">
              <a:lnSpc>
                <a:spcPct val="115000"/>
              </a:lnSpc>
              <a:spcAft>
                <a:spcPts val="1633"/>
              </a:spcAft>
              <a:buClr>
                <a:schemeClr val="dk1"/>
              </a:buClr>
              <a:buSzPct val="100000"/>
              <a:buChar char="❏"/>
            </a:pPr>
            <a:r>
              <a:rPr lang="en" sz="1000">
                <a:solidFill>
                  <a:schemeClr val="dk1"/>
                </a:solidFill>
              </a:rPr>
              <a:t>Greater clarity regarding the interpretation of standards</a:t>
            </a:r>
          </a:p>
          <a:p>
            <a:pPr marL="466618" indent="-298117">
              <a:lnSpc>
                <a:spcPct val="115000"/>
              </a:lnSpc>
              <a:spcAft>
                <a:spcPts val="1633"/>
              </a:spcAft>
              <a:buClr>
                <a:schemeClr val="dk1"/>
              </a:buClr>
              <a:buSzPct val="100000"/>
              <a:buChar char="❏"/>
            </a:pPr>
            <a:r>
              <a:rPr lang="en" sz="1000">
                <a:solidFill>
                  <a:schemeClr val="dk1"/>
                </a:solidFill>
              </a:rPr>
              <a:t>Greater consistency regarding the importance of different standards</a:t>
            </a:r>
          </a:p>
          <a:p>
            <a:pPr marL="466618" indent="-298117">
              <a:lnSpc>
                <a:spcPct val="115000"/>
              </a:lnSpc>
              <a:spcAft>
                <a:spcPts val="1633"/>
              </a:spcAft>
              <a:buClr>
                <a:schemeClr val="dk1"/>
              </a:buClr>
              <a:buSzPct val="100000"/>
              <a:buChar char="❏"/>
            </a:pPr>
            <a:r>
              <a:rPr lang="en" sz="1000">
                <a:solidFill>
                  <a:schemeClr val="dk1"/>
                </a:solidFill>
              </a:rPr>
              <a:t>Greater consistency in the amount of time devoted to different standards (common pacing)</a:t>
            </a:r>
          </a:p>
          <a:p>
            <a:pPr marL="466618" indent="-298117">
              <a:lnSpc>
                <a:spcPct val="115000"/>
              </a:lnSpc>
              <a:spcAft>
                <a:spcPts val="1633"/>
              </a:spcAft>
              <a:buClr>
                <a:schemeClr val="dk1"/>
              </a:buClr>
              <a:buSzPct val="100000"/>
              <a:buChar char="❏"/>
            </a:pPr>
            <a:r>
              <a:rPr lang="en" sz="1000">
                <a:solidFill>
                  <a:schemeClr val="dk1"/>
                </a:solidFill>
              </a:rPr>
              <a:t>Common outcomes and common pacing are essential prerequisites for a team to create common assessments and team interventions</a:t>
            </a:r>
          </a:p>
          <a:p>
            <a:pPr marL="466618" indent="-298117">
              <a:lnSpc>
                <a:spcPct val="115000"/>
              </a:lnSpc>
              <a:spcAft>
                <a:spcPts val="1633"/>
              </a:spcAft>
              <a:buClr>
                <a:schemeClr val="dk1"/>
              </a:buClr>
              <a:buSzPct val="100000"/>
              <a:buChar char="❏"/>
            </a:pPr>
            <a:r>
              <a:rPr lang="en" sz="1000">
                <a:solidFill>
                  <a:schemeClr val="dk1"/>
                </a:solidFill>
              </a:rPr>
              <a:t>Greater ownership of and commitment to standards</a:t>
            </a:r>
          </a:p>
          <a:p>
            <a:pPr>
              <a:lnSpc>
                <a:spcPct val="115000"/>
              </a:lnSpc>
              <a:spcAft>
                <a:spcPts val="1633"/>
              </a:spcAft>
            </a:pPr>
            <a:r>
              <a:rPr lang="en" sz="1000">
                <a:solidFill>
                  <a:schemeClr val="dk1"/>
                </a:solidFill>
              </a:rPr>
              <a:t>SS Progress</a:t>
            </a:r>
          </a:p>
          <a:p>
            <a:pPr marL="466618" indent="-337002">
              <a:lnSpc>
                <a:spcPct val="115000"/>
              </a:lnSpc>
              <a:spcAft>
                <a:spcPts val="1633"/>
              </a:spcAft>
              <a:buClr>
                <a:schemeClr val="dk2"/>
              </a:buClr>
              <a:buSzPct val="100000"/>
              <a:buAutoNum type="arabicPeriod"/>
            </a:pPr>
            <a:r>
              <a:rPr lang="en" sz="1600">
                <a:solidFill>
                  <a:schemeClr val="dk1"/>
                </a:solidFill>
              </a:rPr>
              <a:t>Program Committee has met three times so far</a:t>
            </a:r>
          </a:p>
          <a:p>
            <a:pPr marL="466618" indent="-337002">
              <a:lnSpc>
                <a:spcPct val="115000"/>
              </a:lnSpc>
              <a:spcAft>
                <a:spcPts val="1633"/>
              </a:spcAft>
              <a:buClr>
                <a:schemeClr val="dk1"/>
              </a:buClr>
              <a:buSzPct val="100000"/>
              <a:buAutoNum type="arabicPeriod"/>
            </a:pPr>
            <a:r>
              <a:rPr lang="en" sz="1600">
                <a:solidFill>
                  <a:schemeClr val="dk1"/>
                </a:solidFill>
              </a:rPr>
              <a:t>Built background knowledge with the C3 Framework (College, Career, and Civic Life), NYS SS Framework, CCLS (reading, writing, and literacy standards in History)</a:t>
            </a:r>
          </a:p>
          <a:p>
            <a:pPr marL="466618" indent="-337002">
              <a:lnSpc>
                <a:spcPct val="115000"/>
              </a:lnSpc>
              <a:spcAft>
                <a:spcPts val="1633"/>
              </a:spcAft>
              <a:buClr>
                <a:schemeClr val="dk1"/>
              </a:buClr>
              <a:buSzPct val="100000"/>
              <a:buAutoNum type="arabicPeriod"/>
            </a:pPr>
            <a:r>
              <a:rPr lang="en" sz="1600">
                <a:solidFill>
                  <a:schemeClr val="dk1"/>
                </a:solidFill>
              </a:rPr>
              <a:t>Prioritized SS practices at each grade level and studied the inquiry model</a:t>
            </a:r>
          </a:p>
          <a:p>
            <a:pPr marL="466618" indent="-337002">
              <a:lnSpc>
                <a:spcPct val="115000"/>
              </a:lnSpc>
              <a:spcAft>
                <a:spcPts val="1633"/>
              </a:spcAft>
              <a:buClr>
                <a:schemeClr val="dk1"/>
              </a:buClr>
              <a:buSzPct val="100000"/>
              <a:buAutoNum type="arabicPeriod"/>
            </a:pPr>
            <a:r>
              <a:rPr lang="en" sz="1600">
                <a:solidFill>
                  <a:schemeClr val="dk1"/>
                </a:solidFill>
              </a:rPr>
              <a:t>Identified and defined 5 performance tasks for K-12</a:t>
            </a:r>
          </a:p>
          <a:p>
            <a:pPr marL="466618" indent="-337002">
              <a:lnSpc>
                <a:spcPct val="115000"/>
              </a:lnSpc>
              <a:spcAft>
                <a:spcPts val="1633"/>
              </a:spcAft>
              <a:buClr>
                <a:schemeClr val="dk1"/>
              </a:buClr>
              <a:buSzPct val="100000"/>
              <a:buAutoNum type="arabicPeriod"/>
            </a:pPr>
            <a:r>
              <a:rPr lang="en" sz="1600">
                <a:solidFill>
                  <a:schemeClr val="dk1"/>
                </a:solidFill>
              </a:rPr>
              <a:t>Studied the NYS SS Framework to determine units according to the framework.</a:t>
            </a:r>
          </a:p>
          <a:p>
            <a:pPr marL="466618" indent="-337002">
              <a:lnSpc>
                <a:spcPct val="115000"/>
              </a:lnSpc>
              <a:spcAft>
                <a:spcPts val="1633"/>
              </a:spcAft>
              <a:buClr>
                <a:schemeClr val="dk1"/>
              </a:buClr>
              <a:buSzPct val="100000"/>
              <a:buAutoNum type="arabicPeriod"/>
            </a:pPr>
            <a:r>
              <a:rPr lang="en" sz="1600">
                <a:solidFill>
                  <a:schemeClr val="dk1"/>
                </a:solidFill>
              </a:rPr>
              <a:t>Aligned performance tasks and prioritized SS practices to units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
              <a:t>Eric/ JessicaThese two pages are the required information in the curriculum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9610" indent="-288311" eaLnBrk="0" hangingPunct="0">
              <a:defRPr sz="2400">
                <a:solidFill>
                  <a:schemeClr val="tx1"/>
                </a:solidFill>
                <a:latin typeface="Arial" charset="0"/>
                <a:ea typeface="ＭＳ Ｐゴシック" charset="0"/>
              </a:defRPr>
            </a:lvl2pPr>
            <a:lvl3pPr marL="1153247" indent="-230649" eaLnBrk="0" hangingPunct="0">
              <a:defRPr sz="2400">
                <a:solidFill>
                  <a:schemeClr val="tx1"/>
                </a:solidFill>
                <a:latin typeface="Arial" charset="0"/>
                <a:ea typeface="ＭＳ Ｐゴシック" charset="0"/>
              </a:defRPr>
            </a:lvl3pPr>
            <a:lvl4pPr marL="1614546" indent="-230649" eaLnBrk="0" hangingPunct="0">
              <a:defRPr sz="2400">
                <a:solidFill>
                  <a:schemeClr val="tx1"/>
                </a:solidFill>
                <a:latin typeface="Arial" charset="0"/>
                <a:ea typeface="ＭＳ Ｐゴシック" charset="0"/>
              </a:defRPr>
            </a:lvl4pPr>
            <a:lvl5pPr marL="2075845" indent="-230649" eaLnBrk="0" hangingPunct="0">
              <a:defRPr sz="2400">
                <a:solidFill>
                  <a:schemeClr val="tx1"/>
                </a:solidFill>
                <a:latin typeface="Arial" charset="0"/>
                <a:ea typeface="ＭＳ Ｐゴシック" charset="0"/>
              </a:defRPr>
            </a:lvl5pPr>
            <a:lvl6pPr marL="2537144" indent="-230649" eaLnBrk="0" fontAlgn="base" hangingPunct="0">
              <a:spcBef>
                <a:spcPct val="0"/>
              </a:spcBef>
              <a:spcAft>
                <a:spcPct val="0"/>
              </a:spcAft>
              <a:defRPr sz="2400">
                <a:solidFill>
                  <a:schemeClr val="tx1"/>
                </a:solidFill>
                <a:latin typeface="Arial" charset="0"/>
                <a:ea typeface="ＭＳ Ｐゴシック" charset="0"/>
              </a:defRPr>
            </a:lvl6pPr>
            <a:lvl7pPr marL="2998442" indent="-230649" eaLnBrk="0" fontAlgn="base" hangingPunct="0">
              <a:spcBef>
                <a:spcPct val="0"/>
              </a:spcBef>
              <a:spcAft>
                <a:spcPct val="0"/>
              </a:spcAft>
              <a:defRPr sz="2400">
                <a:solidFill>
                  <a:schemeClr val="tx1"/>
                </a:solidFill>
                <a:latin typeface="Arial" charset="0"/>
                <a:ea typeface="ＭＳ Ｐゴシック" charset="0"/>
              </a:defRPr>
            </a:lvl7pPr>
            <a:lvl8pPr marL="3459741" indent="-230649" eaLnBrk="0" fontAlgn="base" hangingPunct="0">
              <a:spcBef>
                <a:spcPct val="0"/>
              </a:spcBef>
              <a:spcAft>
                <a:spcPct val="0"/>
              </a:spcAft>
              <a:defRPr sz="2400">
                <a:solidFill>
                  <a:schemeClr val="tx1"/>
                </a:solidFill>
                <a:latin typeface="Arial" charset="0"/>
                <a:ea typeface="ＭＳ Ｐゴシック" charset="0"/>
              </a:defRPr>
            </a:lvl8pPr>
            <a:lvl9pPr marL="3921040" indent="-23064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6F52AB-C677-9943-AE51-723A2FD4F6CD}" type="slidenum">
              <a:rPr lang="en-US" sz="1200">
                <a:solidFill>
                  <a:srgbClr val="000000"/>
                </a:solidFill>
              </a:rPr>
              <a:pPr eaLnBrk="1" hangingPunct="1"/>
              <a:t>49</a:t>
            </a:fld>
            <a:endParaRPr lang="en-US" sz="1200" dirty="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Remove gradient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9" y="992767"/>
            <a:ext cx="8520599" cy="27367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1" y="3778833"/>
            <a:ext cx="8520599"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9962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1" y="2867800"/>
            <a:ext cx="8520599"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741952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39407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536633"/>
            <a:ext cx="3999899"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1" y="1536633"/>
            <a:ext cx="3999899"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2768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3329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1" y="740801"/>
            <a:ext cx="2807999" cy="10075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1" y="1852800"/>
            <a:ext cx="2807999"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11662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1089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7999"/>
          </a:xfrm>
          <a:prstGeom prst="rect">
            <a:avLst/>
          </a:prstGeom>
          <a:solidFill>
            <a:schemeClr val="lt2"/>
          </a:solidFill>
          <a:ln>
            <a:noFill/>
          </a:ln>
        </p:spPr>
        <p:txBody>
          <a:bodyPr lIns="91425" tIns="91425" rIns="91425" bIns="91425" anchor="ctr" anchorCtr="0">
            <a:noAutofit/>
          </a:bodyPr>
          <a:lstStyle/>
          <a:p>
            <a:pPr defTabSz="914400"/>
            <a:endParaRPr sz="1400" kern="0" dirty="0">
              <a:solidFill>
                <a:srgbClr val="000000"/>
              </a:solidFill>
              <a:cs typeface="Arial"/>
              <a:sym typeface="Arial"/>
            </a:endParaRPr>
          </a:p>
        </p:txBody>
      </p:sp>
      <p:sp>
        <p:nvSpPr>
          <p:cNvPr id="37" name="Shape 37"/>
          <p:cNvSpPr txBox="1">
            <a:spLocks noGrp="1"/>
          </p:cNvSpPr>
          <p:nvPr>
            <p:ph type="title"/>
          </p:nvPr>
        </p:nvSpPr>
        <p:spPr>
          <a:xfrm>
            <a:off x="265501" y="1644233"/>
            <a:ext cx="4045199"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1" y="3737433"/>
            <a:ext cx="4045199"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44929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37946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1" y="1474833"/>
            <a:ext cx="8520599"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1" y="4202967"/>
            <a:ext cx="8520599"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864901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08083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875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482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326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170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1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60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395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59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746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91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F735B-1A95-4A8B-BEAF-2585A7005B8B}"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333429-63D1-45C7-9742-14CEDADF4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1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1" y="1536633"/>
            <a:ext cx="8520599"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8" y="6217621"/>
            <a:ext cx="548699" cy="524800"/>
          </a:xfrm>
          <a:prstGeom prst="rect">
            <a:avLst/>
          </a:prstGeom>
          <a:noFill/>
          <a:ln>
            <a:noFill/>
          </a:ln>
        </p:spPr>
        <p:txBody>
          <a:bodyPr lIns="91425" tIns="91425" rIns="91425" bIns="91425" anchor="ctr" anchorCtr="0">
            <a:noAutofit/>
          </a:bodyPr>
          <a:lstStyle/>
          <a:p>
            <a:pPr algn="r" defTabSz="914400"/>
            <a:fld id="{00000000-1234-1234-1234-123412341234}" type="slidenum">
              <a:rPr lang="en" sz="1000" kern="0">
                <a:solidFill>
                  <a:srgbClr val="595959"/>
                </a:solidFill>
                <a:cs typeface="Arial"/>
                <a:sym typeface="Arial"/>
              </a:rPr>
              <a:pPr algn="r" defTabSz="914400"/>
              <a:t>‹#›</a:t>
            </a:fld>
            <a:endParaRPr lang="en" sz="1000" kern="0">
              <a:solidFill>
                <a:srgbClr val="595959"/>
              </a:solidFill>
              <a:cs typeface="Arial"/>
              <a:sym typeface="Arial"/>
            </a:endParaRPr>
          </a:p>
        </p:txBody>
      </p:sp>
    </p:spTree>
    <p:extLst>
      <p:ext uri="{BB962C8B-B14F-4D97-AF65-F5344CB8AC3E}">
        <p14:creationId xmlns:p14="http://schemas.microsoft.com/office/powerpoint/2010/main" val="341315637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4BF735B-1A95-4A8B-BEAF-2585A7005B8B}" type="datetimeFigureOut">
              <a:rPr lang="en-US" smtClean="0">
                <a:solidFill>
                  <a:prstClr val="black">
                    <a:tint val="75000"/>
                  </a:prstClr>
                </a:solidFill>
              </a:rPr>
              <a:pPr defTabSz="914400"/>
              <a:t>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4333429-63D1-45C7-9742-14CEDADF460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288079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ylearningplan.com/WebReg/ActivityProfile.asp?D=15882&amp;I=202671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ylearningplan.com/WebReg/ActivityProfile.asp?D=15882&amp;I=2000163" TargetMode="External"/><Relationship Id="rId2" Type="http://schemas.openxmlformats.org/officeDocument/2006/relationships/hyperlink" Target="https://www.mylearningplan.com/WebReg/ActivityProfile.asp?D=15882&amp;I=183641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docs.google.com/spreadsheets/d/1HVCC4MaFiMr_aGRsO4iQhQ8_-UxDusiYUI6PB2SL_28/edit#gid=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mylearningplan.com/WebReg/ActivityProfile.asp?D=15882&amp;I=1818034" TargetMode="External"/><Relationship Id="rId2" Type="http://schemas.openxmlformats.org/officeDocument/2006/relationships/hyperlink" Target="https://www.mylearningplan.com/WebReg/ActivityProfile.asp?D=15882&amp;I=1818022"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81806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mylearningplan.com/WebReg/ActivityProfile.asp?D=15882&amp;I=2018425" TargetMode="External"/><Relationship Id="rId2" Type="http://schemas.openxmlformats.org/officeDocument/2006/relationships/hyperlink" Target="https://www.mylearningplan.com/WebReg/ActivityProfile.asp?D=15882&amp;I=194170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ocmboces.org/teacherpage.cfm?teacher=2423"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mylearningplan.com/WebReg/ActivityProfile.asp?D=15882&amp;I=1786903" TargetMode="External"/><Relationship Id="rId2" Type="http://schemas.openxmlformats.org/officeDocument/2006/relationships/hyperlink" Target="https://www.mylearningplan.com/WebReg/ActivityProfile.asp?D=15882&amp;I=1789195"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mylearningplan.com/WebReg/ActivityProfile.asp?D=15882&amp;I=1941738"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www.ocmboces.org/teacherpage.cfm?teacher=2703"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ylearningplan.com/WebReg/ActivityProfile.asp?D=15882&amp;I=1861334" TargetMode="External"/><Relationship Id="rId2" Type="http://schemas.openxmlformats.org/officeDocument/2006/relationships/hyperlink" Target="https://www.mylearningplan.com/WebReg/ActivityProfile.asp?D=15882&amp;I=1845246" TargetMode="External"/><Relationship Id="rId1" Type="http://schemas.openxmlformats.org/officeDocument/2006/relationships/slideLayout" Target="../slideLayouts/slideLayout2.xml"/><Relationship Id="rId5" Type="http://schemas.openxmlformats.org/officeDocument/2006/relationships/hyperlink" Target="https://www.mylearningplan.com/WebReg/ActivityProfile.asp?D=15882&amp;I=1845311" TargetMode="External"/><Relationship Id="rId4" Type="http://schemas.openxmlformats.org/officeDocument/2006/relationships/hyperlink" Target="https://www.mylearningplan.com/WebReg/ActivityProfile.asp?D=15882&amp;I=185255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BCIC Meeting</a:t>
            </a:r>
            <a:endParaRPr lang="en-US" dirty="0">
              <a:effectLst/>
            </a:endParaRPr>
          </a:p>
        </p:txBody>
      </p:sp>
      <p:sp>
        <p:nvSpPr>
          <p:cNvPr id="3" name="Subtitle 2"/>
          <p:cNvSpPr>
            <a:spLocks noGrp="1"/>
          </p:cNvSpPr>
          <p:nvPr>
            <p:ph type="subTitle" idx="1"/>
          </p:nvPr>
        </p:nvSpPr>
        <p:spPr/>
        <p:txBody>
          <a:bodyPr/>
          <a:lstStyle/>
          <a:p>
            <a:r>
              <a:rPr lang="en-US" dirty="0" smtClean="0"/>
              <a:t>February 2015</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4" name="Oval 3"/>
          <p:cNvSpPr/>
          <p:nvPr/>
        </p:nvSpPr>
        <p:spPr>
          <a:xfrm>
            <a:off x="5465131" y="1796889"/>
            <a:ext cx="616689" cy="5422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r>
              <a:rPr lang="en-US" dirty="0" smtClean="0"/>
              <a:t>March 10 </a:t>
            </a:r>
            <a:r>
              <a:rPr lang="en-US" dirty="0"/>
              <a:t>(West Genesee High School): </a:t>
            </a:r>
            <a:r>
              <a:rPr lang="en-US" b="1" dirty="0"/>
              <a:t>Talking About Standards-Based </a:t>
            </a:r>
            <a:r>
              <a:rPr lang="en-US" b="1" dirty="0" smtClean="0"/>
              <a:t>Grading</a:t>
            </a:r>
            <a:endParaRPr lang="en-US" b="1" dirty="0"/>
          </a:p>
          <a:p>
            <a:r>
              <a:rPr lang="en-US" dirty="0"/>
              <a:t>May 11 (Laci’s Tapas Bar): </a:t>
            </a:r>
            <a:r>
              <a:rPr lang="en-US" b="1" dirty="0"/>
              <a:t>Talking about CNY NYS ASCD</a:t>
            </a:r>
            <a:r>
              <a:rPr lang="en-US" dirty="0"/>
              <a:t> </a:t>
            </a:r>
            <a:endParaRPr lang="en-US" dirty="0" smtClean="0"/>
          </a:p>
          <a:p>
            <a:endParaRPr lang="en-US" dirty="0" smtClean="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K-12 Counseling Plans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NYS Regulations </a:t>
            </a:r>
            <a:r>
              <a:rPr lang="en-US" dirty="0" smtClean="0"/>
              <a:t>have gone </a:t>
            </a:r>
            <a:r>
              <a:rPr lang="en-US" dirty="0"/>
              <a:t>to public </a:t>
            </a:r>
            <a:r>
              <a:rPr lang="en-US" dirty="0" smtClean="0"/>
              <a:t>comment</a:t>
            </a:r>
          </a:p>
          <a:p>
            <a:r>
              <a:rPr lang="en-US" dirty="0" smtClean="0"/>
              <a:t>Board of Regents in April?</a:t>
            </a:r>
            <a:endParaRPr lang="en-US" dirty="0"/>
          </a:p>
          <a:p>
            <a:r>
              <a:rPr lang="en-US" dirty="0"/>
              <a:t>Comprehensive developmental school counseling programs beginning in 2017-2018 (</a:t>
            </a:r>
            <a:r>
              <a:rPr lang="en-US" dirty="0" err="1"/>
              <a:t>preK</a:t>
            </a:r>
            <a:r>
              <a:rPr lang="en-US" dirty="0"/>
              <a:t> – 12)</a:t>
            </a:r>
          </a:p>
          <a:p>
            <a:pPr lvl="1"/>
            <a:r>
              <a:rPr lang="en-US" dirty="0" smtClean="0"/>
              <a:t>Annual </a:t>
            </a:r>
            <a:r>
              <a:rPr lang="en-US" dirty="0"/>
              <a:t>individual progress review plan</a:t>
            </a:r>
          </a:p>
          <a:p>
            <a:pPr lvl="1"/>
            <a:r>
              <a:rPr lang="en-US" dirty="0" smtClean="0"/>
              <a:t>School </a:t>
            </a:r>
            <a:r>
              <a:rPr lang="en-US" dirty="0"/>
              <a:t>counseling core curriculum instruction</a:t>
            </a:r>
          </a:p>
          <a:p>
            <a:pPr lvl="1"/>
            <a:r>
              <a:rPr lang="en-US" dirty="0" smtClean="0"/>
              <a:t>Direct </a:t>
            </a:r>
            <a:r>
              <a:rPr lang="en-US" dirty="0"/>
              <a:t>student services</a:t>
            </a:r>
          </a:p>
          <a:p>
            <a:pPr lvl="1"/>
            <a:r>
              <a:rPr lang="en-US" dirty="0" smtClean="0"/>
              <a:t>Indirect </a:t>
            </a:r>
            <a:r>
              <a:rPr lang="en-US" dirty="0"/>
              <a:t>student services</a:t>
            </a:r>
          </a:p>
          <a:p>
            <a:pPr lvl="1"/>
            <a:r>
              <a:rPr lang="en-US" dirty="0" smtClean="0"/>
              <a:t>Agreement </a:t>
            </a:r>
            <a:r>
              <a:rPr lang="en-US" dirty="0"/>
              <a:t>of duties between counselor and </a:t>
            </a:r>
            <a:r>
              <a:rPr lang="en-US" dirty="0" smtClean="0"/>
              <a:t>administrator</a:t>
            </a:r>
          </a:p>
          <a:p>
            <a:pPr lvl="1"/>
            <a:r>
              <a:rPr lang="en-US" dirty="0" smtClean="0"/>
              <a:t>Data Analysis</a:t>
            </a:r>
          </a:p>
          <a:p>
            <a:pPr lvl="1"/>
            <a:r>
              <a:rPr lang="en-US" dirty="0" smtClean="0"/>
              <a:t>Advisory </a:t>
            </a:r>
            <a:r>
              <a:rPr lang="en-US" dirty="0"/>
              <a:t>Council</a:t>
            </a:r>
          </a:p>
        </p:txBody>
      </p:sp>
    </p:spTree>
    <p:extLst>
      <p:ext uri="{BB962C8B-B14F-4D97-AF65-F5344CB8AC3E}">
        <p14:creationId xmlns:p14="http://schemas.microsoft.com/office/powerpoint/2010/main" val="158390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508353"/>
            <a:ext cx="8382000" cy="5301145"/>
          </a:xfrm>
          <a:prstGeom prst="rect">
            <a:avLst/>
          </a:prstGeom>
        </p:spPr>
        <p:txBody>
          <a:bodyPr>
            <a:normAutofit/>
          </a:bodyPr>
          <a:lstStyle/>
          <a:p>
            <a:r>
              <a:rPr lang="en-US" dirty="0" smtClean="0"/>
              <a:t>NYS </a:t>
            </a:r>
            <a:r>
              <a:rPr lang="en-US" dirty="0"/>
              <a:t>School Counselor Regulations/ASCA Model Training for teams of Administrator/Lead Counselor from each district  March </a:t>
            </a:r>
            <a:r>
              <a:rPr lang="en-US" dirty="0" smtClean="0"/>
              <a:t>8</a:t>
            </a:r>
            <a:r>
              <a:rPr lang="en-US" baseline="30000" dirty="0" smtClean="0"/>
              <a:t>th</a:t>
            </a:r>
            <a:endParaRPr lang="en-US" dirty="0" smtClean="0"/>
          </a:p>
          <a:p>
            <a:pPr marL="0" indent="0">
              <a:buNone/>
            </a:pPr>
            <a:endParaRPr lang="en-US" dirty="0" smtClean="0"/>
          </a:p>
        </p:txBody>
      </p:sp>
      <p:sp>
        <p:nvSpPr>
          <p:cNvPr id="4" name="Title 1"/>
          <p:cNvSpPr>
            <a:spLocks noGrp="1"/>
          </p:cNvSpPr>
          <p:nvPr>
            <p:ph type="title"/>
          </p:nvPr>
        </p:nvSpPr>
        <p:spPr>
          <a:xfrm>
            <a:off x="457200" y="365353"/>
            <a:ext cx="8229600" cy="1143000"/>
          </a:xfrm>
        </p:spPr>
        <p:txBody>
          <a:bodyPr/>
          <a:lstStyle/>
          <a:p>
            <a:r>
              <a:rPr lang="en-US" dirty="0" smtClean="0"/>
              <a:t>Counseling Updates</a:t>
            </a:r>
            <a:endParaRPr lang="en-US" dirty="0"/>
          </a:p>
        </p:txBody>
      </p:sp>
    </p:spTree>
    <p:extLst>
      <p:ext uri="{BB962C8B-B14F-4D97-AF65-F5344CB8AC3E}">
        <p14:creationId xmlns:p14="http://schemas.microsoft.com/office/powerpoint/2010/main" val="1445816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9387" y="3429000"/>
            <a:ext cx="6400800" cy="1752600"/>
          </a:xfrm>
        </p:spPr>
        <p:txBody>
          <a:bodyPr>
            <a:normAutofit fontScale="85000" lnSpcReduction="20000"/>
          </a:bodyPr>
          <a:lstStyle/>
          <a:p>
            <a:r>
              <a:rPr lang="en-US" b="1" dirty="0" smtClean="0">
                <a:solidFill>
                  <a:schemeClr val="tx1"/>
                </a:solidFill>
              </a:rPr>
              <a:t>Guest:</a:t>
            </a:r>
          </a:p>
          <a:p>
            <a:r>
              <a:rPr lang="en-US" b="1" dirty="0" smtClean="0">
                <a:solidFill>
                  <a:schemeClr val="tx1"/>
                </a:solidFill>
              </a:rPr>
              <a:t>Dr. Pat Russo</a:t>
            </a:r>
          </a:p>
          <a:p>
            <a:r>
              <a:rPr lang="en-US" b="1" dirty="0" smtClean="0">
                <a:solidFill>
                  <a:schemeClr val="tx1"/>
                </a:solidFill>
              </a:rPr>
              <a:t>Co-Director  </a:t>
            </a:r>
          </a:p>
          <a:p>
            <a:r>
              <a:rPr lang="en-US" b="1" dirty="0" smtClean="0">
                <a:solidFill>
                  <a:schemeClr val="tx1"/>
                </a:solidFill>
              </a:rPr>
              <a:t>CR-ITI-TESOL Program at SUNY Oswego</a:t>
            </a:r>
            <a:endParaRPr lang="en-US" b="1" dirty="0">
              <a:solidFill>
                <a:schemeClr val="tx1"/>
              </a:solidFill>
            </a:endParaRPr>
          </a:p>
        </p:txBody>
      </p:sp>
      <p:sp>
        <p:nvSpPr>
          <p:cNvPr id="6" name="Title 5"/>
          <p:cNvSpPr>
            <a:spLocks noGrp="1"/>
          </p:cNvSpPr>
          <p:nvPr>
            <p:ph type="ctrTitle"/>
          </p:nvPr>
        </p:nvSpPr>
        <p:spPr>
          <a:xfrm>
            <a:off x="536575" y="914400"/>
            <a:ext cx="7772400" cy="1470025"/>
          </a:xfrm>
        </p:spPr>
        <p:txBody>
          <a:bodyPr>
            <a:normAutofit fontScale="90000"/>
          </a:bodyPr>
          <a:lstStyle/>
          <a:p>
            <a:r>
              <a:rPr lang="en-US" dirty="0" smtClean="0"/>
              <a:t>Clinically Rich Intensive Teachers Institute – TESOL (CR-ITI-TESOL)</a:t>
            </a:r>
            <a:br>
              <a:rPr lang="en-US" dirty="0" smtClean="0"/>
            </a:br>
            <a:r>
              <a:rPr lang="en-US" dirty="0" smtClean="0"/>
              <a:t>Opportunity </a:t>
            </a:r>
            <a:endParaRPr lang="en-US" dirty="0"/>
          </a:p>
        </p:txBody>
      </p:sp>
      <p:pic>
        <p:nvPicPr>
          <p:cNvPr id="1026" name="Picture 2" descr="RBERN_Flyer_Header_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965162"/>
            <a:ext cx="7318375" cy="78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8352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389844" y="1359581"/>
            <a:ext cx="8229600" cy="3441020"/>
          </a:xfrm>
        </p:spPr>
        <p:txBody>
          <a:bodyPr>
            <a:normAutofit/>
          </a:bodyPr>
          <a:lstStyle/>
          <a:p>
            <a:r>
              <a:rPr lang="en-US" dirty="0" smtClean="0"/>
              <a:t>To </a:t>
            </a:r>
            <a:r>
              <a:rPr lang="en-US" dirty="0"/>
              <a:t>help ensure that school districts have enough trained and qualified faculty to meet the new, more stringent state </a:t>
            </a:r>
            <a:r>
              <a:rPr lang="en-US" dirty="0" smtClean="0"/>
              <a:t>requirements under Commissioner Regulations Part 154 to support ELs</a:t>
            </a:r>
          </a:p>
          <a:p>
            <a:pPr marL="0" indent="0">
              <a:buNone/>
            </a:pPr>
            <a:endParaRPr lang="en-US" dirty="0" smtClean="0"/>
          </a:p>
          <a:p>
            <a:endParaRPr lang="en-US" dirty="0"/>
          </a:p>
        </p:txBody>
      </p:sp>
      <p:pic>
        <p:nvPicPr>
          <p:cNvPr id="4" name="Picture 2" descr="RBERN_Flyer_Header_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943600"/>
            <a:ext cx="7318375" cy="78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8373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Schedule</a:t>
            </a:r>
            <a:endParaRPr lang="en-US" dirty="0"/>
          </a:p>
        </p:txBody>
      </p:sp>
      <p:sp>
        <p:nvSpPr>
          <p:cNvPr id="3" name="Content Placeholder 2"/>
          <p:cNvSpPr>
            <a:spLocks noGrp="1"/>
          </p:cNvSpPr>
          <p:nvPr>
            <p:ph idx="1"/>
          </p:nvPr>
        </p:nvSpPr>
        <p:spPr>
          <a:xfrm>
            <a:off x="457199" y="1690915"/>
            <a:ext cx="8516679" cy="4709885"/>
          </a:xfrm>
        </p:spPr>
        <p:txBody>
          <a:bodyPr>
            <a:normAutofit/>
          </a:bodyPr>
          <a:lstStyle/>
          <a:p>
            <a:r>
              <a:rPr lang="en-US" dirty="0" smtClean="0"/>
              <a:t>February 4: Baldwinsville</a:t>
            </a:r>
          </a:p>
          <a:p>
            <a:r>
              <a:rPr lang="en-US" dirty="0" smtClean="0"/>
              <a:t>March 3: Liverpool (ENL)</a:t>
            </a:r>
          </a:p>
          <a:p>
            <a:r>
              <a:rPr lang="en-US" dirty="0" smtClean="0"/>
              <a:t>April 7: Chittenango</a:t>
            </a:r>
          </a:p>
          <a:p>
            <a:r>
              <a:rPr lang="en-US" dirty="0" smtClean="0"/>
              <a:t>May 5: FM</a:t>
            </a:r>
          </a:p>
          <a:p>
            <a:r>
              <a:rPr lang="en-US" dirty="0" smtClean="0"/>
              <a:t>June 2: ESM</a:t>
            </a:r>
          </a:p>
          <a:p>
            <a:endParaRPr lang="en-US" dirty="0" smtClean="0"/>
          </a:p>
          <a:p>
            <a:endParaRPr lang="en-US" dirty="0"/>
          </a:p>
        </p:txBody>
      </p:sp>
    </p:spTree>
    <p:extLst>
      <p:ext uri="{BB962C8B-B14F-4D97-AF65-F5344CB8AC3E}">
        <p14:creationId xmlns:p14="http://schemas.microsoft.com/office/powerpoint/2010/main" val="2178666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11" y="992769"/>
            <a:ext cx="8520599" cy="2736799"/>
          </a:xfrm>
          <a:prstGeom prst="rect">
            <a:avLst/>
          </a:prstGeom>
        </p:spPr>
        <p:txBody>
          <a:bodyPr lIns="91425" tIns="91425" rIns="91425" bIns="91425" anchor="b" anchorCtr="0">
            <a:noAutofit/>
          </a:bodyPr>
          <a:lstStyle/>
          <a:p>
            <a:pPr lvl="0" rtl="0">
              <a:spcBef>
                <a:spcPts val="0"/>
              </a:spcBef>
              <a:buNone/>
            </a:pPr>
            <a:r>
              <a:rPr lang="en">
                <a:solidFill>
                  <a:srgbClr val="960F0F"/>
                </a:solidFill>
              </a:rPr>
              <a:t>Curriculum Process Overview</a:t>
            </a:r>
          </a:p>
        </p:txBody>
      </p:sp>
      <p:sp>
        <p:nvSpPr>
          <p:cNvPr id="55" name="Shape 55"/>
          <p:cNvSpPr txBox="1">
            <a:spLocks noGrp="1"/>
          </p:cNvSpPr>
          <p:nvPr>
            <p:ph type="subTitle" idx="1"/>
          </p:nvPr>
        </p:nvSpPr>
        <p:spPr>
          <a:xfrm>
            <a:off x="399078" y="3938967"/>
            <a:ext cx="8520599" cy="1056800"/>
          </a:xfrm>
          <a:prstGeom prst="rect">
            <a:avLst/>
          </a:prstGeom>
        </p:spPr>
        <p:txBody>
          <a:bodyPr lIns="91425" tIns="91425" rIns="91425" bIns="91425" anchor="t" anchorCtr="0">
            <a:noAutofit/>
          </a:bodyPr>
          <a:lstStyle/>
          <a:p>
            <a:pPr lvl="0" rtl="0">
              <a:spcBef>
                <a:spcPts val="0"/>
              </a:spcBef>
              <a:buNone/>
            </a:pPr>
            <a:endParaRPr dirty="0">
              <a:solidFill>
                <a:srgbClr val="000000"/>
              </a:solidFill>
            </a:endParaRPr>
          </a:p>
          <a:p>
            <a:pPr lvl="0" rtl="0">
              <a:spcBef>
                <a:spcPts val="0"/>
              </a:spcBef>
              <a:buNone/>
            </a:pPr>
            <a:r>
              <a:rPr lang="en">
                <a:solidFill>
                  <a:srgbClr val="000000"/>
                </a:solidFill>
              </a:rPr>
              <a:t>February, 4, 2016</a:t>
            </a:r>
          </a:p>
          <a:p>
            <a:pPr lvl="0" rtl="0">
              <a:spcBef>
                <a:spcPts val="0"/>
              </a:spcBef>
              <a:buNone/>
            </a:pPr>
            <a:endParaRPr dirty="0">
              <a:solidFill>
                <a:srgbClr val="000000"/>
              </a:solidFill>
            </a:endParaRPr>
          </a:p>
          <a:p>
            <a:pPr lvl="0" rtl="0">
              <a:spcBef>
                <a:spcPts val="0"/>
              </a:spcBef>
              <a:buNone/>
            </a:pPr>
            <a:r>
              <a:rPr lang="en" sz="1800">
                <a:solidFill>
                  <a:srgbClr val="000000"/>
                </a:solidFill>
              </a:rPr>
              <a:t>Presented by Baldwinsville Learning Coaches</a:t>
            </a:r>
          </a:p>
          <a:p>
            <a:pPr lvl="0" rtl="0">
              <a:spcBef>
                <a:spcPts val="0"/>
              </a:spcBef>
              <a:buNone/>
            </a:pPr>
            <a:r>
              <a:rPr lang="en" sz="1800">
                <a:solidFill>
                  <a:srgbClr val="000000"/>
                </a:solidFill>
              </a:rPr>
              <a:t>Tonya Buda, Julie Jones-Beckwith, Jessica Ancona, &amp; Eric Ziegler</a:t>
            </a:r>
          </a:p>
        </p:txBody>
      </p:sp>
      <p:pic>
        <p:nvPicPr>
          <p:cNvPr id="56" name="Shape 56"/>
          <p:cNvPicPr preferRelativeResize="0"/>
          <p:nvPr/>
        </p:nvPicPr>
        <p:blipFill>
          <a:blip r:embed="rId3">
            <a:alphaModFix/>
          </a:blip>
          <a:stretch>
            <a:fillRect/>
          </a:stretch>
        </p:blipFill>
        <p:spPr>
          <a:xfrm>
            <a:off x="7477803" y="4062369"/>
            <a:ext cx="1441875" cy="1994799"/>
          </a:xfrm>
          <a:prstGeom prst="rect">
            <a:avLst/>
          </a:prstGeom>
          <a:noFill/>
          <a:ln>
            <a:noFill/>
          </a:ln>
        </p:spPr>
      </p:pic>
    </p:spTree>
    <p:extLst>
      <p:ext uri="{BB962C8B-B14F-4D97-AF65-F5344CB8AC3E}">
        <p14:creationId xmlns:p14="http://schemas.microsoft.com/office/powerpoint/2010/main" val="420571908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3" y="593369"/>
            <a:ext cx="8520599" cy="763599"/>
          </a:xfrm>
          <a:prstGeom prst="rect">
            <a:avLst/>
          </a:prstGeom>
        </p:spPr>
        <p:txBody>
          <a:bodyPr lIns="91425" tIns="91425" rIns="91425" bIns="91425" anchor="t" anchorCtr="0">
            <a:noAutofit/>
          </a:bodyPr>
          <a:lstStyle/>
          <a:p>
            <a:pPr lvl="0" algn="ctr" rtl="0">
              <a:spcBef>
                <a:spcPts val="0"/>
              </a:spcBef>
              <a:buClr>
                <a:schemeClr val="dk2"/>
              </a:buClr>
              <a:buSzPct val="39285"/>
              <a:buFont typeface="Arial"/>
              <a:buNone/>
            </a:pPr>
            <a:r>
              <a:rPr lang="en" b="1"/>
              <a:t>Survey Results vs Collective Goal</a:t>
            </a:r>
          </a:p>
        </p:txBody>
      </p:sp>
      <p:sp>
        <p:nvSpPr>
          <p:cNvPr id="62" name="Shape 62"/>
          <p:cNvSpPr txBox="1">
            <a:spLocks noGrp="1"/>
          </p:cNvSpPr>
          <p:nvPr>
            <p:ph type="body" idx="4294967295"/>
          </p:nvPr>
        </p:nvSpPr>
        <p:spPr>
          <a:xfrm>
            <a:off x="311700" y="1536635"/>
            <a:ext cx="4207500" cy="5068399"/>
          </a:xfrm>
          <a:prstGeom prst="rect">
            <a:avLst/>
          </a:prstGeom>
        </p:spPr>
        <p:txBody>
          <a:bodyPr lIns="91425" tIns="91425" rIns="91425" bIns="91425" anchor="t" anchorCtr="0">
            <a:noAutofit/>
          </a:bodyPr>
          <a:lstStyle/>
          <a:p>
            <a:pPr lvl="0" rtl="0">
              <a:spcBef>
                <a:spcPts val="0"/>
              </a:spcBef>
              <a:buNone/>
            </a:pPr>
            <a:endParaRPr sz="1800" dirty="0">
              <a:solidFill>
                <a:srgbClr val="000000"/>
              </a:solidFill>
            </a:endParaRPr>
          </a:p>
          <a:p>
            <a:pPr marL="457200" lvl="0" indent="-228600" rtl="0">
              <a:lnSpc>
                <a:spcPct val="100000"/>
              </a:lnSpc>
              <a:spcBef>
                <a:spcPts val="0"/>
              </a:spcBef>
              <a:spcAft>
                <a:spcPts val="0"/>
              </a:spcAft>
              <a:buClr>
                <a:srgbClr val="000000"/>
              </a:buClr>
            </a:pPr>
            <a:r>
              <a:rPr lang="en">
                <a:solidFill>
                  <a:srgbClr val="000000"/>
                </a:solidFill>
              </a:rPr>
              <a:t>Some subjects not addressed in </a:t>
            </a:r>
          </a:p>
          <a:p>
            <a:pPr marL="457200" lvl="0" indent="0" rtl="0">
              <a:lnSpc>
                <a:spcPct val="100000"/>
              </a:lnSpc>
              <a:spcBef>
                <a:spcPts val="0"/>
              </a:spcBef>
              <a:spcAft>
                <a:spcPts val="0"/>
              </a:spcAft>
              <a:buNone/>
            </a:pPr>
            <a:r>
              <a:rPr lang="en">
                <a:solidFill>
                  <a:srgbClr val="000000"/>
                </a:solidFill>
              </a:rPr>
              <a:t>more than 5 years</a:t>
            </a:r>
          </a:p>
          <a:p>
            <a:pPr marL="457200" lvl="0" indent="0" rtl="0">
              <a:lnSpc>
                <a:spcPct val="100000"/>
              </a:lnSpc>
              <a:spcBef>
                <a:spcPts val="0"/>
              </a:spcBef>
              <a:spcAft>
                <a:spcPts val="0"/>
              </a:spcAft>
              <a:buNone/>
            </a:pPr>
            <a:endParaRPr dirty="0">
              <a:solidFill>
                <a:srgbClr val="000000"/>
              </a:solidFill>
            </a:endParaRPr>
          </a:p>
          <a:p>
            <a:pPr marL="0" lvl="0" indent="0" rtl="0">
              <a:lnSpc>
                <a:spcPct val="100000"/>
              </a:lnSpc>
              <a:spcBef>
                <a:spcPts val="0"/>
              </a:spcBef>
              <a:spcAft>
                <a:spcPts val="0"/>
              </a:spcAft>
              <a:buNone/>
            </a:pPr>
            <a:endParaRPr dirty="0">
              <a:solidFill>
                <a:srgbClr val="000000"/>
              </a:solidFill>
            </a:endParaRPr>
          </a:p>
          <a:p>
            <a:pPr marL="457200" lvl="0" indent="-228600" rtl="0">
              <a:lnSpc>
                <a:spcPct val="100000"/>
              </a:lnSpc>
              <a:spcBef>
                <a:spcPts val="0"/>
              </a:spcBef>
              <a:spcAft>
                <a:spcPts val="0"/>
              </a:spcAft>
              <a:buClr>
                <a:srgbClr val="000000"/>
              </a:buClr>
            </a:pPr>
            <a:r>
              <a:rPr lang="en">
                <a:solidFill>
                  <a:srgbClr val="000000"/>
                </a:solidFill>
              </a:rPr>
              <a:t>Inconsistent Implementation</a:t>
            </a:r>
          </a:p>
          <a:p>
            <a:pPr lvl="0" rtl="0">
              <a:lnSpc>
                <a:spcPct val="100000"/>
              </a:lnSpc>
              <a:spcBef>
                <a:spcPts val="0"/>
              </a:spcBef>
              <a:spcAft>
                <a:spcPts val="0"/>
              </a:spcAft>
              <a:buNone/>
            </a:pPr>
            <a:endParaRPr dirty="0">
              <a:solidFill>
                <a:srgbClr val="000000"/>
              </a:solidFill>
            </a:endParaRPr>
          </a:p>
          <a:p>
            <a:pPr lvl="0" rtl="0">
              <a:lnSpc>
                <a:spcPct val="100000"/>
              </a:lnSpc>
              <a:spcBef>
                <a:spcPts val="0"/>
              </a:spcBef>
              <a:spcAft>
                <a:spcPts val="0"/>
              </a:spcAft>
              <a:buNone/>
            </a:pPr>
            <a:endParaRPr dirty="0">
              <a:solidFill>
                <a:srgbClr val="000000"/>
              </a:solidFill>
            </a:endParaRPr>
          </a:p>
          <a:p>
            <a:pPr lvl="0" rtl="0">
              <a:lnSpc>
                <a:spcPct val="100000"/>
              </a:lnSpc>
              <a:spcBef>
                <a:spcPts val="0"/>
              </a:spcBef>
              <a:spcAft>
                <a:spcPts val="0"/>
              </a:spcAft>
              <a:buNone/>
            </a:pPr>
            <a:endParaRPr dirty="0">
              <a:solidFill>
                <a:srgbClr val="000000"/>
              </a:solidFill>
            </a:endParaRPr>
          </a:p>
          <a:p>
            <a:pPr marL="457200" lvl="0" indent="-228600" rtl="0">
              <a:lnSpc>
                <a:spcPct val="100000"/>
              </a:lnSpc>
              <a:spcBef>
                <a:spcPts val="0"/>
              </a:spcBef>
              <a:spcAft>
                <a:spcPts val="0"/>
              </a:spcAft>
              <a:buClr>
                <a:srgbClr val="000000"/>
              </a:buClr>
            </a:pPr>
            <a:r>
              <a:rPr lang="en">
                <a:solidFill>
                  <a:schemeClr val="dk1"/>
                </a:solidFill>
              </a:rPr>
              <a:t>Materials and supplies driving instruction</a:t>
            </a:r>
          </a:p>
          <a:p>
            <a:pPr marL="457200" lvl="0" indent="0" rtl="0">
              <a:spcBef>
                <a:spcPts val="0"/>
              </a:spcBef>
              <a:buNone/>
            </a:pPr>
            <a:endParaRPr dirty="0">
              <a:solidFill>
                <a:srgbClr val="000000"/>
              </a:solidFill>
            </a:endParaRPr>
          </a:p>
          <a:p>
            <a:pPr lvl="0" rtl="0">
              <a:spcBef>
                <a:spcPts val="0"/>
              </a:spcBef>
              <a:buNone/>
            </a:pPr>
            <a:endParaRPr dirty="0"/>
          </a:p>
        </p:txBody>
      </p:sp>
      <p:sp>
        <p:nvSpPr>
          <p:cNvPr id="63" name="Shape 63"/>
          <p:cNvSpPr txBox="1">
            <a:spLocks noGrp="1"/>
          </p:cNvSpPr>
          <p:nvPr>
            <p:ph type="body" idx="4294967295"/>
          </p:nvPr>
        </p:nvSpPr>
        <p:spPr>
          <a:xfrm flipH="1">
            <a:off x="4519124" y="1687569"/>
            <a:ext cx="4535400" cy="5389599"/>
          </a:xfrm>
          <a:prstGeom prst="rect">
            <a:avLst/>
          </a:prstGeom>
        </p:spPr>
        <p:txBody>
          <a:bodyPr lIns="91425" tIns="91425" rIns="91425" bIns="91425" anchor="t" anchorCtr="0">
            <a:noAutofit/>
          </a:bodyPr>
          <a:lstStyle/>
          <a:p>
            <a:pPr lvl="0" rtl="0">
              <a:spcBef>
                <a:spcPts val="0"/>
              </a:spcBef>
              <a:buNone/>
            </a:pPr>
            <a:endParaRPr sz="1400" dirty="0">
              <a:solidFill>
                <a:srgbClr val="000000"/>
              </a:solidFill>
            </a:endParaRPr>
          </a:p>
          <a:p>
            <a:pPr marL="457200" lvl="0" indent="-317500" rtl="0">
              <a:spcBef>
                <a:spcPts val="0"/>
              </a:spcBef>
              <a:buClr>
                <a:srgbClr val="000000"/>
              </a:buClr>
              <a:buSzPct val="100000"/>
            </a:pPr>
            <a:r>
              <a:rPr lang="en" sz="1400">
                <a:solidFill>
                  <a:srgbClr val="000000"/>
                </a:solidFill>
              </a:rPr>
              <a:t>ALL subject areas will be addressed this school year and in the upcoming summer. Work in ALL areas will be continued throughout next school year.</a:t>
            </a:r>
          </a:p>
          <a:p>
            <a:pPr marL="457200" lvl="0" indent="-317500" rtl="0">
              <a:spcBef>
                <a:spcPts val="0"/>
              </a:spcBef>
              <a:buClr>
                <a:schemeClr val="dk1"/>
              </a:buClr>
              <a:buSzPct val="100000"/>
            </a:pPr>
            <a:r>
              <a:rPr lang="en" sz="1400">
                <a:solidFill>
                  <a:schemeClr val="dk1"/>
                </a:solidFill>
              </a:rPr>
              <a:t>Grade levels will have a consistent curriculum that each teacher will implement within the same time frame</a:t>
            </a:r>
          </a:p>
          <a:p>
            <a:pPr marL="457200" lvl="0" indent="-317500" rtl="0">
              <a:spcBef>
                <a:spcPts val="0"/>
              </a:spcBef>
              <a:buClr>
                <a:srgbClr val="000000"/>
              </a:buClr>
              <a:buSzPct val="100000"/>
            </a:pPr>
            <a:r>
              <a:rPr lang="en" sz="1400">
                <a:solidFill>
                  <a:schemeClr val="dk1"/>
                </a:solidFill>
              </a:rPr>
              <a:t>We will work to determine the “what” students need to know within each subject and grade. Materials and supplies are the “how” students will learn. </a:t>
            </a:r>
          </a:p>
        </p:txBody>
      </p:sp>
      <p:sp>
        <p:nvSpPr>
          <p:cNvPr id="64" name="Shape 64"/>
          <p:cNvSpPr txBox="1"/>
          <p:nvPr/>
        </p:nvSpPr>
        <p:spPr>
          <a:xfrm>
            <a:off x="698900" y="1536633"/>
            <a:ext cx="3429000" cy="553200"/>
          </a:xfrm>
          <a:prstGeom prst="rect">
            <a:avLst/>
          </a:prstGeom>
          <a:noFill/>
          <a:ln>
            <a:noFill/>
          </a:ln>
        </p:spPr>
        <p:txBody>
          <a:bodyPr lIns="91425" tIns="91425" rIns="91425" bIns="91425" anchor="t" anchorCtr="0">
            <a:noAutofit/>
          </a:bodyPr>
          <a:lstStyle/>
          <a:p>
            <a:pPr algn="ctr" defTabSz="914400"/>
            <a:r>
              <a:rPr lang="en" sz="2400" b="1" kern="0">
                <a:solidFill>
                  <a:srgbClr val="000000"/>
                </a:solidFill>
                <a:cs typeface="Arial"/>
                <a:sym typeface="Arial"/>
              </a:rPr>
              <a:t>Current Reality</a:t>
            </a:r>
          </a:p>
        </p:txBody>
      </p:sp>
      <p:sp>
        <p:nvSpPr>
          <p:cNvPr id="65" name="Shape 65"/>
          <p:cNvSpPr txBox="1"/>
          <p:nvPr/>
        </p:nvSpPr>
        <p:spPr>
          <a:xfrm>
            <a:off x="4990600" y="1536633"/>
            <a:ext cx="3429000" cy="553200"/>
          </a:xfrm>
          <a:prstGeom prst="rect">
            <a:avLst/>
          </a:prstGeom>
          <a:noFill/>
          <a:ln>
            <a:noFill/>
          </a:ln>
        </p:spPr>
        <p:txBody>
          <a:bodyPr lIns="91425" tIns="91425" rIns="91425" bIns="91425" anchor="t" anchorCtr="0">
            <a:noAutofit/>
          </a:bodyPr>
          <a:lstStyle/>
          <a:p>
            <a:pPr algn="ctr" defTabSz="914400"/>
            <a:r>
              <a:rPr lang="en" sz="2400" b="1" kern="0">
                <a:solidFill>
                  <a:srgbClr val="000000"/>
                </a:solidFill>
                <a:cs typeface="Arial"/>
                <a:sym typeface="Arial"/>
              </a:rPr>
              <a:t>Collective Goal</a:t>
            </a:r>
          </a:p>
        </p:txBody>
      </p:sp>
      <p:pic>
        <p:nvPicPr>
          <p:cNvPr id="66" name="Shape 66"/>
          <p:cNvPicPr preferRelativeResize="0"/>
          <p:nvPr/>
        </p:nvPicPr>
        <p:blipFill>
          <a:blip r:embed="rId3">
            <a:alphaModFix/>
          </a:blip>
          <a:stretch>
            <a:fillRect/>
          </a:stretch>
        </p:blipFill>
        <p:spPr>
          <a:xfrm>
            <a:off x="0" y="1"/>
            <a:ext cx="1545274" cy="1716955"/>
          </a:xfrm>
          <a:prstGeom prst="rect">
            <a:avLst/>
          </a:prstGeom>
          <a:noFill/>
          <a:ln>
            <a:noFill/>
          </a:ln>
        </p:spPr>
      </p:pic>
    </p:spTree>
    <p:extLst>
      <p:ext uri="{BB962C8B-B14F-4D97-AF65-F5344CB8AC3E}">
        <p14:creationId xmlns:p14="http://schemas.microsoft.com/office/powerpoint/2010/main" val="248227092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 Biggies:</a:t>
            </a:r>
          </a:p>
          <a:p>
            <a:pPr lvl="1"/>
            <a:r>
              <a:rPr lang="en-US" dirty="0" smtClean="0"/>
              <a:t>Updates</a:t>
            </a:r>
          </a:p>
          <a:p>
            <a:pPr lvl="1"/>
            <a:r>
              <a:rPr lang="en-US" dirty="0" smtClean="0"/>
              <a:t>Standards</a:t>
            </a:r>
          </a:p>
          <a:p>
            <a:pPr lvl="1"/>
            <a:r>
              <a:rPr lang="en-US" dirty="0" smtClean="0"/>
              <a:t>Mental Health</a:t>
            </a:r>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3" y="593369"/>
            <a:ext cx="8520599" cy="763599"/>
          </a:xfrm>
          <a:prstGeom prst="rect">
            <a:avLst/>
          </a:prstGeom>
        </p:spPr>
        <p:txBody>
          <a:bodyPr lIns="91425" tIns="91425" rIns="91425" bIns="91425" anchor="t" anchorCtr="0">
            <a:noAutofit/>
          </a:bodyPr>
          <a:lstStyle/>
          <a:p>
            <a:pPr lvl="0" algn="ctr">
              <a:spcBef>
                <a:spcPts val="0"/>
              </a:spcBef>
              <a:buClr>
                <a:schemeClr val="dk1"/>
              </a:buClr>
              <a:buSzPct val="39285"/>
              <a:buFont typeface="Arial"/>
              <a:buNone/>
            </a:pPr>
            <a:r>
              <a:rPr lang="en" b="1"/>
              <a:t>A Guaranteed and Viable Curriculum...</a:t>
            </a:r>
          </a:p>
        </p:txBody>
      </p:sp>
      <p:pic>
        <p:nvPicPr>
          <p:cNvPr id="72" name="Shape 72"/>
          <p:cNvPicPr preferRelativeResize="0"/>
          <p:nvPr/>
        </p:nvPicPr>
        <p:blipFill>
          <a:blip r:embed="rId3">
            <a:alphaModFix/>
          </a:blip>
          <a:stretch>
            <a:fillRect/>
          </a:stretch>
        </p:blipFill>
        <p:spPr>
          <a:xfrm>
            <a:off x="500350" y="1356969"/>
            <a:ext cx="5000974" cy="5126967"/>
          </a:xfrm>
          <a:prstGeom prst="rect">
            <a:avLst/>
          </a:prstGeom>
          <a:noFill/>
          <a:ln>
            <a:noFill/>
          </a:ln>
        </p:spPr>
      </p:pic>
      <p:sp>
        <p:nvSpPr>
          <p:cNvPr id="73" name="Shape 73"/>
          <p:cNvSpPr txBox="1"/>
          <p:nvPr/>
        </p:nvSpPr>
        <p:spPr>
          <a:xfrm>
            <a:off x="5422203" y="1836800"/>
            <a:ext cx="3527999" cy="3184400"/>
          </a:xfrm>
          <a:prstGeom prst="rect">
            <a:avLst/>
          </a:prstGeom>
          <a:noFill/>
          <a:ln>
            <a:noFill/>
          </a:ln>
        </p:spPr>
        <p:txBody>
          <a:bodyPr lIns="91425" tIns="91425" rIns="91425" bIns="91425" anchor="t" anchorCtr="0">
            <a:noAutofit/>
          </a:bodyPr>
          <a:lstStyle/>
          <a:p>
            <a:pPr defTabSz="914400"/>
            <a:r>
              <a:rPr lang="en" kern="0">
                <a:solidFill>
                  <a:srgbClr val="000000"/>
                </a:solidFill>
                <a:latin typeface="Trebuchet MS"/>
                <a:ea typeface="Trebuchet MS"/>
                <a:cs typeface="Trebuchet MS"/>
                <a:sym typeface="Trebuchet MS"/>
              </a:rPr>
              <a:t>“ One of the most significant factors that impacts student achievement is that teachers commit to implementing a guaranteed and viable curriculum to ensure no matter who teaches a given class, the curriculum will address certain essential content.”</a:t>
            </a:r>
          </a:p>
          <a:p>
            <a:pPr algn="r" defTabSz="914400"/>
            <a:r>
              <a:rPr lang="en" sz="1000" kern="0">
                <a:solidFill>
                  <a:srgbClr val="000000"/>
                </a:solidFill>
                <a:cs typeface="Arial"/>
                <a:sym typeface="Arial"/>
              </a:rPr>
              <a:t>-Marzano, 2003</a:t>
            </a:r>
          </a:p>
        </p:txBody>
      </p:sp>
    </p:spTree>
    <p:extLst>
      <p:ext uri="{BB962C8B-B14F-4D97-AF65-F5344CB8AC3E}">
        <p14:creationId xmlns:p14="http://schemas.microsoft.com/office/powerpoint/2010/main" val="157749657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3" y="593369"/>
            <a:ext cx="8520599" cy="763599"/>
          </a:xfrm>
          <a:prstGeom prst="rect">
            <a:avLst/>
          </a:prstGeom>
        </p:spPr>
        <p:txBody>
          <a:bodyPr lIns="91425" tIns="91425" rIns="91425" bIns="91425" anchor="t" anchorCtr="0">
            <a:noAutofit/>
          </a:bodyPr>
          <a:lstStyle/>
          <a:p>
            <a:pPr lvl="0" algn="ctr">
              <a:spcBef>
                <a:spcPts val="0"/>
              </a:spcBef>
              <a:buNone/>
            </a:pPr>
            <a:r>
              <a:rPr lang="en" b="1"/>
              <a:t>Program Committee &amp; Curriculum Committee</a:t>
            </a:r>
          </a:p>
        </p:txBody>
      </p:sp>
      <p:sp>
        <p:nvSpPr>
          <p:cNvPr id="79" name="Shape 79"/>
          <p:cNvSpPr txBox="1">
            <a:spLocks noGrp="1"/>
          </p:cNvSpPr>
          <p:nvPr>
            <p:ph type="body" idx="1"/>
          </p:nvPr>
        </p:nvSpPr>
        <p:spPr>
          <a:xfrm>
            <a:off x="476878" y="1572967"/>
            <a:ext cx="8093399" cy="4555200"/>
          </a:xfrm>
          <a:prstGeom prst="rect">
            <a:avLst/>
          </a:prstGeom>
        </p:spPr>
        <p:txBody>
          <a:bodyPr lIns="91425" tIns="91425" rIns="91425" bIns="91425" anchor="t" anchorCtr="0">
            <a:noAutofit/>
          </a:bodyPr>
          <a:lstStyle/>
          <a:p>
            <a:pPr lvl="0">
              <a:spcBef>
                <a:spcPts val="0"/>
              </a:spcBef>
              <a:buNone/>
            </a:pPr>
            <a:endParaRPr dirty="0"/>
          </a:p>
        </p:txBody>
      </p:sp>
      <p:pic>
        <p:nvPicPr>
          <p:cNvPr id="80" name="Shape 80"/>
          <p:cNvPicPr preferRelativeResize="0"/>
          <p:nvPr/>
        </p:nvPicPr>
        <p:blipFill>
          <a:blip r:embed="rId3">
            <a:alphaModFix/>
          </a:blip>
          <a:stretch>
            <a:fillRect/>
          </a:stretch>
        </p:blipFill>
        <p:spPr>
          <a:xfrm>
            <a:off x="374703" y="1572969"/>
            <a:ext cx="8427149" cy="5176033"/>
          </a:xfrm>
          <a:prstGeom prst="rect">
            <a:avLst/>
          </a:prstGeom>
          <a:noFill/>
          <a:ln>
            <a:noFill/>
          </a:ln>
        </p:spPr>
      </p:pic>
    </p:spTree>
    <p:extLst>
      <p:ext uri="{BB962C8B-B14F-4D97-AF65-F5344CB8AC3E}">
        <p14:creationId xmlns:p14="http://schemas.microsoft.com/office/powerpoint/2010/main" val="2860914482"/>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3" y="593369"/>
            <a:ext cx="8520599" cy="763599"/>
          </a:xfrm>
          <a:prstGeom prst="rect">
            <a:avLst/>
          </a:prstGeom>
        </p:spPr>
        <p:txBody>
          <a:bodyPr lIns="91425" tIns="91425" rIns="91425" bIns="91425" anchor="t" anchorCtr="0">
            <a:noAutofit/>
          </a:bodyPr>
          <a:lstStyle/>
          <a:p>
            <a:pPr lvl="0" rtl="0">
              <a:spcBef>
                <a:spcPts val="0"/>
              </a:spcBef>
              <a:buNone/>
            </a:pPr>
            <a:r>
              <a:rPr lang="en"/>
              <a:t>Collaborative Team Process</a:t>
            </a:r>
          </a:p>
        </p:txBody>
      </p:sp>
      <p:sp>
        <p:nvSpPr>
          <p:cNvPr id="86" name="Shape 86"/>
          <p:cNvSpPr txBox="1">
            <a:spLocks noGrp="1"/>
          </p:cNvSpPr>
          <p:nvPr>
            <p:ph type="body" idx="1"/>
          </p:nvPr>
        </p:nvSpPr>
        <p:spPr>
          <a:xfrm>
            <a:off x="311703" y="1536633"/>
            <a:ext cx="3999899" cy="4555200"/>
          </a:xfrm>
          <a:prstGeom prst="rect">
            <a:avLst/>
          </a:prstGeom>
        </p:spPr>
        <p:txBody>
          <a:bodyPr lIns="91425" tIns="91425" rIns="91425" bIns="91425" anchor="t" anchorCtr="0">
            <a:noAutofit/>
          </a:bodyPr>
          <a:lstStyle/>
          <a:p>
            <a:pPr lvl="0" rtl="0">
              <a:spcBef>
                <a:spcPts val="0"/>
              </a:spcBef>
              <a:buNone/>
            </a:pPr>
            <a:r>
              <a:rPr lang="en"/>
              <a:t>What we ARE asking you to do:</a:t>
            </a:r>
          </a:p>
          <a:p>
            <a:pPr marL="457200" lvl="0" indent="-228600" rtl="0">
              <a:lnSpc>
                <a:spcPct val="150000"/>
              </a:lnSpc>
              <a:spcBef>
                <a:spcPts val="0"/>
              </a:spcBef>
            </a:pPr>
            <a:r>
              <a:rPr lang="en"/>
              <a:t>Work together to identify essential learning for ALL students.</a:t>
            </a:r>
          </a:p>
          <a:p>
            <a:pPr marL="457200" lvl="0" indent="-228600" rtl="0">
              <a:lnSpc>
                <a:spcPct val="150000"/>
              </a:lnSpc>
              <a:spcBef>
                <a:spcPts val="0"/>
              </a:spcBef>
            </a:pPr>
            <a:r>
              <a:rPr lang="en"/>
              <a:t>Identify common </a:t>
            </a:r>
            <a:r>
              <a:rPr lang="en" b="1" i="1" u="sng"/>
              <a:t>window</a:t>
            </a:r>
            <a:r>
              <a:rPr lang="en"/>
              <a:t> for administering common formative and summative assessments.</a:t>
            </a:r>
          </a:p>
          <a:p>
            <a:pPr marL="457200" lvl="0" indent="-228600" rtl="0">
              <a:lnSpc>
                <a:spcPct val="150000"/>
              </a:lnSpc>
              <a:spcBef>
                <a:spcPts val="0"/>
              </a:spcBef>
            </a:pPr>
            <a:r>
              <a:rPr lang="en"/>
              <a:t>Analyze TEAM data to pinpoint objectives that either need to be covered more thoroughly or taught in a different way.</a:t>
            </a:r>
          </a:p>
        </p:txBody>
      </p:sp>
      <p:sp>
        <p:nvSpPr>
          <p:cNvPr id="87" name="Shape 87"/>
          <p:cNvSpPr txBox="1">
            <a:spLocks noGrp="1"/>
          </p:cNvSpPr>
          <p:nvPr>
            <p:ph type="body" idx="2"/>
          </p:nvPr>
        </p:nvSpPr>
        <p:spPr>
          <a:xfrm>
            <a:off x="4832403" y="1536633"/>
            <a:ext cx="3999899" cy="4555200"/>
          </a:xfrm>
          <a:prstGeom prst="rect">
            <a:avLst/>
          </a:prstGeom>
        </p:spPr>
        <p:txBody>
          <a:bodyPr lIns="91425" tIns="91425" rIns="91425" bIns="91425" anchor="t" anchorCtr="0">
            <a:noAutofit/>
          </a:bodyPr>
          <a:lstStyle/>
          <a:p>
            <a:pPr lvl="0" rtl="0">
              <a:spcBef>
                <a:spcPts val="0"/>
              </a:spcBef>
              <a:buNone/>
            </a:pPr>
            <a:r>
              <a:rPr lang="en"/>
              <a:t>What we ARE NOT asking you to do:</a:t>
            </a:r>
          </a:p>
          <a:p>
            <a:pPr marL="457200" lvl="0" indent="-228600" rtl="0">
              <a:lnSpc>
                <a:spcPct val="150000"/>
              </a:lnSpc>
              <a:spcBef>
                <a:spcPts val="0"/>
              </a:spcBef>
            </a:pPr>
            <a:r>
              <a:rPr lang="en"/>
              <a:t>Become “cookie-cutter” teachers.</a:t>
            </a:r>
          </a:p>
          <a:p>
            <a:pPr marL="457200" lvl="0" indent="-228600" rtl="0">
              <a:spcBef>
                <a:spcPts val="0"/>
              </a:spcBef>
            </a:pPr>
            <a:r>
              <a:rPr lang="en"/>
              <a:t>Give up instructional decision-making in your classroom.</a:t>
            </a:r>
          </a:p>
          <a:p>
            <a:pPr marL="457200" lvl="0" indent="-228600" rtl="0">
              <a:spcBef>
                <a:spcPts val="0"/>
              </a:spcBef>
            </a:pPr>
            <a:r>
              <a:rPr lang="en"/>
              <a:t>Follow a prescribed lesson plan.</a:t>
            </a:r>
          </a:p>
          <a:p>
            <a:pPr lvl="0" rtl="0">
              <a:spcBef>
                <a:spcPts val="0"/>
              </a:spcBef>
              <a:buNone/>
            </a:pPr>
            <a:endParaRPr dirty="0"/>
          </a:p>
        </p:txBody>
      </p:sp>
      <p:pic>
        <p:nvPicPr>
          <p:cNvPr id="88" name="Shape 88"/>
          <p:cNvPicPr preferRelativeResize="0"/>
          <p:nvPr/>
        </p:nvPicPr>
        <p:blipFill>
          <a:blip r:embed="rId3">
            <a:alphaModFix/>
          </a:blip>
          <a:stretch>
            <a:fillRect/>
          </a:stretch>
        </p:blipFill>
        <p:spPr>
          <a:xfrm>
            <a:off x="5471828" y="4375868"/>
            <a:ext cx="2408249" cy="2092267"/>
          </a:xfrm>
          <a:prstGeom prst="rect">
            <a:avLst/>
          </a:prstGeom>
          <a:noFill/>
          <a:ln>
            <a:noFill/>
          </a:ln>
        </p:spPr>
      </p:pic>
    </p:spTree>
    <p:extLst>
      <p:ext uri="{BB962C8B-B14F-4D97-AF65-F5344CB8AC3E}">
        <p14:creationId xmlns:p14="http://schemas.microsoft.com/office/powerpoint/2010/main" val="164263463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94403" y="229367"/>
            <a:ext cx="8437799" cy="1194800"/>
          </a:xfrm>
          <a:prstGeom prst="rect">
            <a:avLst/>
          </a:prstGeom>
        </p:spPr>
        <p:txBody>
          <a:bodyPr lIns="91425" tIns="91425" rIns="91425" bIns="91425" anchor="t" anchorCtr="0">
            <a:noAutofit/>
          </a:bodyPr>
          <a:lstStyle/>
          <a:p>
            <a:pPr lvl="0" algn="ctr" rtl="0">
              <a:spcBef>
                <a:spcPts val="0"/>
              </a:spcBef>
              <a:buNone/>
            </a:pPr>
            <a:r>
              <a:rPr lang="en" sz="2400" b="1"/>
              <a:t>What did Program Committee do?</a:t>
            </a:r>
          </a:p>
          <a:p>
            <a:pPr lvl="0" algn="ctr" rtl="0">
              <a:spcBef>
                <a:spcPts val="0"/>
              </a:spcBef>
              <a:buNone/>
            </a:pPr>
            <a:r>
              <a:rPr lang="en" sz="2400" b="1"/>
              <a:t>Prioritize Standards &amp; Develop Performance Tasks</a:t>
            </a:r>
          </a:p>
        </p:txBody>
      </p:sp>
      <p:sp>
        <p:nvSpPr>
          <p:cNvPr id="94" name="Shape 94"/>
          <p:cNvSpPr txBox="1">
            <a:spLocks noGrp="1"/>
          </p:cNvSpPr>
          <p:nvPr>
            <p:ph type="body" idx="1"/>
          </p:nvPr>
        </p:nvSpPr>
        <p:spPr>
          <a:xfrm>
            <a:off x="311703" y="1424169"/>
            <a:ext cx="3999899" cy="5002399"/>
          </a:xfrm>
          <a:prstGeom prst="rect">
            <a:avLst/>
          </a:prstGeom>
        </p:spPr>
        <p:txBody>
          <a:bodyPr lIns="91425" tIns="91425" rIns="91425" bIns="91425" anchor="t" anchorCtr="0">
            <a:noAutofit/>
          </a:bodyPr>
          <a:lstStyle/>
          <a:p>
            <a:pPr lvl="0" rtl="0">
              <a:lnSpc>
                <a:spcPct val="100000"/>
              </a:lnSpc>
              <a:spcBef>
                <a:spcPts val="0"/>
              </a:spcBef>
              <a:buClr>
                <a:schemeClr val="dk1"/>
              </a:buClr>
              <a:buSzPct val="78571"/>
              <a:buFont typeface="Arial"/>
              <a:buNone/>
            </a:pPr>
            <a:r>
              <a:rPr lang="en">
                <a:solidFill>
                  <a:schemeClr val="dk1"/>
                </a:solidFill>
              </a:rPr>
              <a:t>Each tasks has priority and supporting standards chosen that support the development of the task, in both reading and writing.</a:t>
            </a:r>
          </a:p>
          <a:p>
            <a:pPr lvl="0" rtl="0">
              <a:lnSpc>
                <a:spcPct val="100000"/>
              </a:lnSpc>
              <a:spcBef>
                <a:spcPts val="0"/>
              </a:spcBef>
              <a:buNone/>
            </a:pPr>
            <a:r>
              <a:rPr lang="en">
                <a:solidFill>
                  <a:schemeClr val="dk1"/>
                </a:solidFill>
              </a:rPr>
              <a:t>How is a priority standard chosen? </a:t>
            </a:r>
          </a:p>
          <a:p>
            <a:pPr marL="914400" lvl="0" indent="-317500" rtl="0">
              <a:lnSpc>
                <a:spcPct val="100000"/>
              </a:lnSpc>
              <a:spcBef>
                <a:spcPts val="0"/>
              </a:spcBef>
              <a:buClr>
                <a:schemeClr val="dk1"/>
              </a:buClr>
              <a:buSzPct val="100000"/>
              <a:buChar char="●"/>
            </a:pPr>
            <a:r>
              <a:rPr lang="en" sz="1400">
                <a:solidFill>
                  <a:schemeClr val="dk1"/>
                </a:solidFill>
              </a:rPr>
              <a:t>Consider the task and what skills students need</a:t>
            </a:r>
          </a:p>
          <a:p>
            <a:pPr marL="914400" lvl="0" indent="-317500" rtl="0">
              <a:lnSpc>
                <a:spcPct val="100000"/>
              </a:lnSpc>
              <a:spcBef>
                <a:spcPts val="0"/>
              </a:spcBef>
              <a:buClr>
                <a:schemeClr val="dk1"/>
              </a:buClr>
              <a:buSzPct val="100000"/>
              <a:buChar char="●"/>
            </a:pPr>
            <a:r>
              <a:rPr lang="en" sz="1400">
                <a:solidFill>
                  <a:schemeClr val="dk1"/>
                </a:solidFill>
              </a:rPr>
              <a:t>Look at the standards to determine what matches the task</a:t>
            </a:r>
          </a:p>
          <a:p>
            <a:pPr marL="914400" lvl="0" indent="-317500" rtl="0">
              <a:lnSpc>
                <a:spcPct val="100000"/>
              </a:lnSpc>
              <a:spcBef>
                <a:spcPts val="0"/>
              </a:spcBef>
              <a:buClr>
                <a:schemeClr val="dk1"/>
              </a:buClr>
              <a:buSzPct val="100000"/>
              <a:buChar char="●"/>
            </a:pPr>
            <a:r>
              <a:rPr lang="en" sz="1400">
                <a:solidFill>
                  <a:schemeClr val="dk1"/>
                </a:solidFill>
              </a:rPr>
              <a:t>Analyze data to find support for the priorities</a:t>
            </a:r>
          </a:p>
        </p:txBody>
      </p:sp>
      <p:sp>
        <p:nvSpPr>
          <p:cNvPr id="95" name="Shape 95"/>
          <p:cNvSpPr txBox="1">
            <a:spLocks noGrp="1"/>
          </p:cNvSpPr>
          <p:nvPr>
            <p:ph type="body" idx="2"/>
          </p:nvPr>
        </p:nvSpPr>
        <p:spPr>
          <a:xfrm>
            <a:off x="4903853" y="1500769"/>
            <a:ext cx="3999899" cy="4849199"/>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a:solidFill>
                  <a:srgbClr val="000000"/>
                </a:solidFill>
              </a:rPr>
              <a:t>What are performance tasks in ELA? </a:t>
            </a:r>
          </a:p>
          <a:p>
            <a:pPr marL="457200" lvl="0" indent="-317500" rtl="0">
              <a:spcBef>
                <a:spcPts val="0"/>
              </a:spcBef>
              <a:buClr>
                <a:srgbClr val="000000"/>
              </a:buClr>
              <a:buSzPct val="100000"/>
            </a:pPr>
            <a:r>
              <a:rPr lang="en">
                <a:solidFill>
                  <a:srgbClr val="000000"/>
                </a:solidFill>
              </a:rPr>
              <a:t>Narrative</a:t>
            </a:r>
          </a:p>
          <a:p>
            <a:pPr marL="457200" lvl="0" indent="-317500" rtl="0">
              <a:spcBef>
                <a:spcPts val="0"/>
              </a:spcBef>
              <a:buClr>
                <a:srgbClr val="000000"/>
              </a:buClr>
              <a:buSzPct val="100000"/>
            </a:pPr>
            <a:r>
              <a:rPr lang="en">
                <a:solidFill>
                  <a:srgbClr val="000000"/>
                </a:solidFill>
              </a:rPr>
              <a:t>Text Analysis</a:t>
            </a:r>
          </a:p>
          <a:p>
            <a:pPr marL="457200" lvl="0" indent="-317500" rtl="0">
              <a:spcBef>
                <a:spcPts val="0"/>
              </a:spcBef>
              <a:buClr>
                <a:srgbClr val="000000"/>
              </a:buClr>
              <a:buSzPct val="100000"/>
            </a:pPr>
            <a:r>
              <a:rPr lang="en">
                <a:solidFill>
                  <a:srgbClr val="000000"/>
                </a:solidFill>
              </a:rPr>
              <a:t>Opinion/ Argument</a:t>
            </a:r>
          </a:p>
          <a:p>
            <a:pPr marL="457200" lvl="0" indent="-317500" rtl="0">
              <a:spcBef>
                <a:spcPts val="0"/>
              </a:spcBef>
              <a:buClr>
                <a:srgbClr val="000000"/>
              </a:buClr>
              <a:buSzPct val="100000"/>
            </a:pPr>
            <a:r>
              <a:rPr lang="en">
                <a:solidFill>
                  <a:srgbClr val="000000"/>
                </a:solidFill>
              </a:rPr>
              <a:t>Research</a:t>
            </a:r>
          </a:p>
          <a:p>
            <a:pPr lvl="0" rtl="0">
              <a:spcBef>
                <a:spcPts val="0"/>
              </a:spcBef>
              <a:buNone/>
            </a:pPr>
            <a:r>
              <a:rPr lang="en">
                <a:solidFill>
                  <a:srgbClr val="000000"/>
                </a:solidFill>
              </a:rPr>
              <a:t>What are the performance in SS?</a:t>
            </a:r>
          </a:p>
          <a:p>
            <a:pPr marL="457200" lvl="0" indent="-228600" rtl="0">
              <a:spcBef>
                <a:spcPts val="0"/>
              </a:spcBef>
              <a:buClr>
                <a:srgbClr val="000000"/>
              </a:buClr>
            </a:pPr>
            <a:r>
              <a:rPr lang="en">
                <a:solidFill>
                  <a:srgbClr val="000000"/>
                </a:solidFill>
              </a:rPr>
              <a:t>Argument</a:t>
            </a:r>
          </a:p>
          <a:p>
            <a:pPr marL="457200" lvl="0" indent="-228600" rtl="0">
              <a:spcBef>
                <a:spcPts val="0"/>
              </a:spcBef>
              <a:buClr>
                <a:srgbClr val="000000"/>
              </a:buClr>
            </a:pPr>
            <a:r>
              <a:rPr lang="en">
                <a:solidFill>
                  <a:srgbClr val="000000"/>
                </a:solidFill>
              </a:rPr>
              <a:t>Public Speaking</a:t>
            </a:r>
          </a:p>
          <a:p>
            <a:pPr marL="457200" lvl="0" indent="-228600" rtl="0">
              <a:spcBef>
                <a:spcPts val="0"/>
              </a:spcBef>
              <a:buClr>
                <a:srgbClr val="000000"/>
              </a:buClr>
            </a:pPr>
            <a:r>
              <a:rPr lang="en">
                <a:solidFill>
                  <a:srgbClr val="000000"/>
                </a:solidFill>
              </a:rPr>
              <a:t>Evidence-Based Analysis</a:t>
            </a:r>
          </a:p>
          <a:p>
            <a:pPr marL="457200" lvl="0" indent="-228600" rtl="0">
              <a:spcBef>
                <a:spcPts val="0"/>
              </a:spcBef>
              <a:buClr>
                <a:srgbClr val="000000"/>
              </a:buClr>
            </a:pPr>
            <a:r>
              <a:rPr lang="en">
                <a:solidFill>
                  <a:srgbClr val="000000"/>
                </a:solidFill>
              </a:rPr>
              <a:t>Research</a:t>
            </a:r>
          </a:p>
          <a:p>
            <a:pPr marL="457200" lvl="0" indent="-228600">
              <a:spcBef>
                <a:spcPts val="0"/>
              </a:spcBef>
              <a:buClr>
                <a:srgbClr val="000000"/>
              </a:buClr>
            </a:pPr>
            <a:r>
              <a:rPr lang="en">
                <a:solidFill>
                  <a:srgbClr val="000000"/>
                </a:solidFill>
              </a:rPr>
              <a:t>Informed Decision Making</a:t>
            </a:r>
          </a:p>
        </p:txBody>
      </p:sp>
    </p:spTree>
    <p:extLst>
      <p:ext uri="{BB962C8B-B14F-4D97-AF65-F5344CB8AC3E}">
        <p14:creationId xmlns:p14="http://schemas.microsoft.com/office/powerpoint/2010/main" val="236105940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3" y="593369"/>
            <a:ext cx="8520599" cy="763599"/>
          </a:xfrm>
          <a:prstGeom prst="rect">
            <a:avLst/>
          </a:prstGeom>
        </p:spPr>
        <p:txBody>
          <a:bodyPr lIns="91425" tIns="91425" rIns="91425" bIns="91425" anchor="t" anchorCtr="0">
            <a:noAutofit/>
          </a:bodyPr>
          <a:lstStyle/>
          <a:p>
            <a:pPr lvl="0" algn="ctr" rtl="0">
              <a:spcBef>
                <a:spcPts val="0"/>
              </a:spcBef>
              <a:buNone/>
            </a:pPr>
            <a:r>
              <a:rPr lang="en" b="1"/>
              <a:t>What will our units look like?</a:t>
            </a:r>
          </a:p>
        </p:txBody>
      </p:sp>
      <p:pic>
        <p:nvPicPr>
          <p:cNvPr id="101" name="Shape 101"/>
          <p:cNvPicPr preferRelativeResize="0"/>
          <p:nvPr/>
        </p:nvPicPr>
        <p:blipFill>
          <a:blip r:embed="rId3">
            <a:alphaModFix/>
          </a:blip>
          <a:stretch>
            <a:fillRect/>
          </a:stretch>
        </p:blipFill>
        <p:spPr>
          <a:xfrm>
            <a:off x="169226" y="1323502"/>
            <a:ext cx="4264449" cy="5166799"/>
          </a:xfrm>
          <a:prstGeom prst="rect">
            <a:avLst/>
          </a:prstGeom>
          <a:noFill/>
          <a:ln>
            <a:noFill/>
          </a:ln>
        </p:spPr>
      </p:pic>
      <p:pic>
        <p:nvPicPr>
          <p:cNvPr id="102" name="Shape 102"/>
          <p:cNvPicPr preferRelativeResize="0"/>
          <p:nvPr/>
        </p:nvPicPr>
        <p:blipFill>
          <a:blip r:embed="rId4">
            <a:alphaModFix/>
          </a:blip>
          <a:stretch>
            <a:fillRect/>
          </a:stretch>
        </p:blipFill>
        <p:spPr>
          <a:xfrm>
            <a:off x="4721900" y="1309502"/>
            <a:ext cx="3917050" cy="5194767"/>
          </a:xfrm>
          <a:prstGeom prst="rect">
            <a:avLst/>
          </a:prstGeom>
          <a:noFill/>
          <a:ln>
            <a:noFill/>
          </a:ln>
        </p:spPr>
      </p:pic>
    </p:spTree>
    <p:extLst>
      <p:ext uri="{BB962C8B-B14F-4D97-AF65-F5344CB8AC3E}">
        <p14:creationId xmlns:p14="http://schemas.microsoft.com/office/powerpoint/2010/main" val="411671172"/>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4294967295"/>
          </p:nvPr>
        </p:nvSpPr>
        <p:spPr>
          <a:xfrm>
            <a:off x="311703" y="1536633"/>
            <a:ext cx="8520599" cy="4555200"/>
          </a:xfrm>
          <a:prstGeom prst="rect">
            <a:avLst/>
          </a:prstGeom>
        </p:spPr>
        <p:txBody>
          <a:bodyPr lIns="91425" tIns="91425" rIns="91425" bIns="91425" anchor="t" anchorCtr="0">
            <a:noAutofit/>
          </a:bodyPr>
          <a:lstStyle/>
          <a:p>
            <a:pPr lvl="0" rtl="0">
              <a:spcBef>
                <a:spcPts val="0"/>
              </a:spcBef>
              <a:buNone/>
            </a:pPr>
            <a:endParaRPr sz="1400" dirty="0">
              <a:solidFill>
                <a:schemeClr val="dk1"/>
              </a:solidFill>
            </a:endParaRPr>
          </a:p>
          <a:p>
            <a:pPr lvl="0">
              <a:spcBef>
                <a:spcPts val="0"/>
              </a:spcBef>
              <a:buNone/>
            </a:pPr>
            <a:endParaRPr dirty="0"/>
          </a:p>
        </p:txBody>
      </p:sp>
      <p:pic>
        <p:nvPicPr>
          <p:cNvPr id="108" name="Shape 108"/>
          <p:cNvPicPr preferRelativeResize="0"/>
          <p:nvPr/>
        </p:nvPicPr>
        <p:blipFill>
          <a:blip r:embed="rId3">
            <a:alphaModFix/>
          </a:blip>
          <a:stretch>
            <a:fillRect/>
          </a:stretch>
        </p:blipFill>
        <p:spPr>
          <a:xfrm>
            <a:off x="1476375" y="971535"/>
            <a:ext cx="6191250" cy="4914900"/>
          </a:xfrm>
          <a:prstGeom prst="rect">
            <a:avLst/>
          </a:prstGeom>
          <a:noFill/>
          <a:ln>
            <a:noFill/>
          </a:ln>
        </p:spPr>
      </p:pic>
    </p:spTree>
    <p:extLst>
      <p:ext uri="{BB962C8B-B14F-4D97-AF65-F5344CB8AC3E}">
        <p14:creationId xmlns:p14="http://schemas.microsoft.com/office/powerpoint/2010/main" val="2051030440"/>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Standards</a:t>
            </a:r>
            <a:endParaRPr lang="en-US" dirty="0"/>
          </a:p>
        </p:txBody>
      </p:sp>
    </p:spTree>
    <p:extLst>
      <p:ext uri="{BB962C8B-B14F-4D97-AF65-F5344CB8AC3E}">
        <p14:creationId xmlns:p14="http://schemas.microsoft.com/office/powerpoint/2010/main" val="3944755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Work</a:t>
            </a:r>
            <a:endParaRPr lang="en-US" dirty="0"/>
          </a:p>
        </p:txBody>
      </p:sp>
      <p:sp>
        <p:nvSpPr>
          <p:cNvPr id="3" name="Content Placeholder 2"/>
          <p:cNvSpPr>
            <a:spLocks noGrp="1"/>
          </p:cNvSpPr>
          <p:nvPr>
            <p:ph idx="1"/>
          </p:nvPr>
        </p:nvSpPr>
        <p:spPr/>
        <p:txBody>
          <a:bodyPr/>
          <a:lstStyle/>
          <a:p>
            <a:r>
              <a:rPr lang="en-US" dirty="0" smtClean="0"/>
              <a:t>Social Studies- small core group is reporting this opportunity is beneficial.  February 23  is the next facilitated day (opportunities also March, April and May). </a:t>
            </a:r>
            <a:endParaRPr lang="en-US" dirty="0"/>
          </a:p>
        </p:txBody>
      </p:sp>
    </p:spTree>
    <p:extLst>
      <p:ext uri="{BB962C8B-B14F-4D97-AF65-F5344CB8AC3E}">
        <p14:creationId xmlns:p14="http://schemas.microsoft.com/office/powerpoint/2010/main" val="37294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Curriculum Work- Social Studies</a:t>
            </a:r>
            <a:endParaRPr lang="en-US" dirty="0"/>
          </a:p>
        </p:txBody>
      </p:sp>
      <p:sp>
        <p:nvSpPr>
          <p:cNvPr id="3" name="Content Placeholder 2"/>
          <p:cNvSpPr>
            <a:spLocks noGrp="1"/>
          </p:cNvSpPr>
          <p:nvPr>
            <p:ph idx="1"/>
          </p:nvPr>
        </p:nvSpPr>
        <p:spPr/>
        <p:txBody>
          <a:bodyPr/>
          <a:lstStyle/>
          <a:p>
            <a:r>
              <a:rPr lang="en-US" dirty="0" smtClean="0"/>
              <a:t>Two strands:</a:t>
            </a:r>
          </a:p>
          <a:p>
            <a:pPr lvl="1"/>
            <a:r>
              <a:rPr lang="en-US" dirty="0" smtClean="0">
                <a:hlinkClick r:id="rId2"/>
              </a:rPr>
              <a:t>9-12</a:t>
            </a:r>
            <a:endParaRPr lang="en-US" dirty="0" smtClean="0"/>
          </a:p>
          <a:p>
            <a:pPr lvl="1"/>
            <a:r>
              <a:rPr lang="en-US" dirty="0" smtClean="0"/>
              <a:t>K-4</a:t>
            </a:r>
            <a:endParaRPr lang="en-US" dirty="0"/>
          </a:p>
          <a:p>
            <a:r>
              <a:rPr lang="en-US" dirty="0" smtClean="0"/>
              <a:t>July 18-21</a:t>
            </a:r>
          </a:p>
          <a:p>
            <a:r>
              <a:rPr lang="en-US" dirty="0" smtClean="0"/>
              <a:t>Registration open!</a:t>
            </a:r>
            <a:endParaRPr lang="en-US" dirty="0"/>
          </a:p>
        </p:txBody>
      </p:sp>
    </p:spTree>
    <p:extLst>
      <p:ext uri="{BB962C8B-B14F-4D97-AF65-F5344CB8AC3E}">
        <p14:creationId xmlns:p14="http://schemas.microsoft.com/office/powerpoint/2010/main" val="81277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Instruction</a:t>
            </a:r>
            <a:endParaRPr lang="en-US" dirty="0"/>
          </a:p>
        </p:txBody>
      </p:sp>
      <p:sp>
        <p:nvSpPr>
          <p:cNvPr id="3" name="Content Placeholder 2"/>
          <p:cNvSpPr>
            <a:spLocks noGrp="1"/>
          </p:cNvSpPr>
          <p:nvPr>
            <p:ph idx="1"/>
          </p:nvPr>
        </p:nvSpPr>
        <p:spPr/>
        <p:txBody>
          <a:bodyPr>
            <a:normAutofit fontScale="55000" lnSpcReduction="20000"/>
          </a:bodyPr>
          <a:lstStyle/>
          <a:p>
            <a:endParaRPr lang="en-US" sz="5100" dirty="0" smtClean="0"/>
          </a:p>
          <a:p>
            <a:r>
              <a:rPr lang="en-US" sz="4400" dirty="0"/>
              <a:t>Preparing and supporting learning for diverse students can be challenging!  </a:t>
            </a:r>
            <a:r>
              <a:rPr lang="en-US" sz="4400" u="sng" dirty="0">
                <a:hlinkClick r:id="rId2"/>
              </a:rPr>
              <a:t>Scaffolding for Student Outcomes: Meeting Diverse Needs</a:t>
            </a:r>
            <a:r>
              <a:rPr lang="en-US" sz="4400" dirty="0"/>
              <a:t> </a:t>
            </a:r>
            <a:r>
              <a:rPr lang="en-US" sz="4400" dirty="0" smtClean="0"/>
              <a:t> starts February 24. Educators </a:t>
            </a:r>
            <a:r>
              <a:rPr lang="en-US" sz="4400" dirty="0"/>
              <a:t>will examine how standards-based education and differentiation work together to promote appropriately high levels of achievement for all students. </a:t>
            </a:r>
            <a:r>
              <a:rPr lang="en-US" sz="4400" dirty="0" smtClean="0"/>
              <a:t> </a:t>
            </a:r>
          </a:p>
          <a:p>
            <a:r>
              <a:rPr lang="en-US" sz="4400" u="sng" dirty="0" smtClean="0">
                <a:hlinkClick r:id="rId3"/>
              </a:rPr>
              <a:t>Standards </a:t>
            </a:r>
            <a:r>
              <a:rPr lang="en-US" sz="4400" u="sng" dirty="0">
                <a:hlinkClick r:id="rId3"/>
              </a:rPr>
              <a:t>Based  Planning for the 21</a:t>
            </a:r>
            <a:r>
              <a:rPr lang="en-US" sz="4400" u="sng" baseline="30000" dirty="0">
                <a:hlinkClick r:id="rId3"/>
              </a:rPr>
              <a:t>st</a:t>
            </a:r>
            <a:r>
              <a:rPr lang="en-US" sz="4400" u="sng" dirty="0">
                <a:hlinkClick r:id="rId3"/>
              </a:rPr>
              <a:t> Century</a:t>
            </a:r>
            <a:r>
              <a:rPr lang="en-US" sz="4400" dirty="0"/>
              <a:t> - Instruction for All is a comprehensive course that is very well received and beneficial whether you are in your second year of teaching or 20</a:t>
            </a:r>
            <a:r>
              <a:rPr lang="en-US" sz="4400" baseline="30000" dirty="0"/>
              <a:t>th</a:t>
            </a:r>
            <a:r>
              <a:rPr lang="en-US" sz="4400" dirty="0"/>
              <a:t> year!  The spring sessions begin March 4 and run for five sessions between then and June.</a:t>
            </a:r>
          </a:p>
          <a:p>
            <a:endParaRPr lang="en-US" sz="5100" dirty="0"/>
          </a:p>
          <a:p>
            <a:endParaRPr lang="en-US" sz="5100" dirty="0"/>
          </a:p>
          <a:p>
            <a:endParaRPr lang="en-US" sz="5100" dirty="0" smtClean="0"/>
          </a:p>
          <a:p>
            <a:endParaRPr lang="en-US" sz="5100" dirty="0" smtClean="0"/>
          </a:p>
          <a:p>
            <a:endParaRPr lang="en-US" sz="5100" dirty="0"/>
          </a:p>
          <a:p>
            <a:endParaRPr lang="en-US" sz="4400" dirty="0"/>
          </a:p>
          <a:p>
            <a:pPr marL="0" marR="0">
              <a:lnSpc>
                <a:spcPct val="115000"/>
              </a:lnSpc>
              <a:spcBef>
                <a:spcPts val="0"/>
              </a:spcBef>
              <a:spcAft>
                <a:spcPts val="1000"/>
              </a:spcAft>
            </a:pPr>
            <a:endParaRPr lang="en-US" sz="5000" dirty="0">
              <a:ea typeface="Calibri"/>
            </a:endParaRPr>
          </a:p>
          <a:p>
            <a:endParaRPr lang="en-US" dirty="0"/>
          </a:p>
        </p:txBody>
      </p:sp>
    </p:spTree>
    <p:extLst>
      <p:ext uri="{BB962C8B-B14F-4D97-AF65-F5344CB8AC3E}">
        <p14:creationId xmlns:p14="http://schemas.microsoft.com/office/powerpoint/2010/main" val="7489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and News</a:t>
            </a:r>
            <a:endParaRPr lang="en-US" dirty="0"/>
          </a:p>
        </p:txBody>
      </p:sp>
      <p:sp>
        <p:nvSpPr>
          <p:cNvPr id="3" name="TextBox 2"/>
          <p:cNvSpPr txBox="1"/>
          <p:nvPr/>
        </p:nvSpPr>
        <p:spPr>
          <a:xfrm>
            <a:off x="2254102" y="3413051"/>
            <a:ext cx="4614531"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February 2015</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78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Chart</a:t>
            </a:r>
            <a:endParaRPr lang="en-US" dirty="0"/>
          </a:p>
        </p:txBody>
      </p:sp>
      <p:sp>
        <p:nvSpPr>
          <p:cNvPr id="3" name="Content Placeholder 2"/>
          <p:cNvSpPr>
            <a:spLocks noGrp="1"/>
          </p:cNvSpPr>
          <p:nvPr>
            <p:ph idx="1"/>
          </p:nvPr>
        </p:nvSpPr>
        <p:spPr/>
        <p:txBody>
          <a:bodyPr/>
          <a:lstStyle/>
          <a:p>
            <a:pPr marL="0" indent="0">
              <a:buNone/>
            </a:pPr>
            <a:r>
              <a:rPr lang="en-US" dirty="0" smtClean="0"/>
              <a:t>Please update the regional chart:</a:t>
            </a:r>
          </a:p>
          <a:p>
            <a:r>
              <a:rPr lang="en-US" dirty="0" smtClean="0"/>
              <a:t>Module choice</a:t>
            </a:r>
          </a:p>
          <a:p>
            <a:r>
              <a:rPr lang="en-US" dirty="0" smtClean="0"/>
              <a:t>Commercial program implementation</a:t>
            </a:r>
          </a:p>
          <a:p>
            <a:r>
              <a:rPr lang="en-US" dirty="0" smtClean="0"/>
              <a:t>Test choices</a:t>
            </a:r>
          </a:p>
          <a:p>
            <a:endParaRPr lang="en-US" dirty="0"/>
          </a:p>
          <a:p>
            <a:r>
              <a:rPr lang="en-US" dirty="0">
                <a:hlinkClick r:id="rId2"/>
              </a:rPr>
              <a:t>https://docs.google.com/spreadsheets/d/1HVCC4MaFiMr_aGRsO4iQhQ8_-</a:t>
            </a:r>
            <a:r>
              <a:rPr lang="en-US" dirty="0" smtClean="0">
                <a:hlinkClick r:id="rId2"/>
              </a:rPr>
              <a:t>UxDusiYUI6PB2SL_28/edit#gid=0</a:t>
            </a:r>
            <a:endParaRPr lang="en-US" dirty="0" smtClean="0"/>
          </a:p>
          <a:p>
            <a:endParaRPr lang="en-US" dirty="0"/>
          </a:p>
        </p:txBody>
      </p:sp>
    </p:spTree>
    <p:extLst>
      <p:ext uri="{BB962C8B-B14F-4D97-AF65-F5344CB8AC3E}">
        <p14:creationId xmlns:p14="http://schemas.microsoft.com/office/powerpoint/2010/main" val="4123453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Interventions</a:t>
            </a:r>
            <a:endParaRPr lang="en-US" dirty="0"/>
          </a:p>
        </p:txBody>
      </p:sp>
      <p:sp>
        <p:nvSpPr>
          <p:cNvPr id="3" name="Content Placeholder 2"/>
          <p:cNvSpPr>
            <a:spLocks noGrp="1"/>
          </p:cNvSpPr>
          <p:nvPr>
            <p:ph idx="1"/>
          </p:nvPr>
        </p:nvSpPr>
        <p:spPr/>
        <p:txBody>
          <a:bodyPr/>
          <a:lstStyle/>
          <a:p>
            <a:r>
              <a:rPr lang="en-US" dirty="0" smtClean="0"/>
              <a:t>Sonday One- underway</a:t>
            </a:r>
          </a:p>
          <a:p>
            <a:r>
              <a:rPr lang="en-US" dirty="0" smtClean="0"/>
              <a:t>Sonday Two- coming</a:t>
            </a:r>
          </a:p>
          <a:p>
            <a:r>
              <a:rPr lang="en-US" dirty="0" smtClean="0"/>
              <a:t>LLI- Continues with levels K-12 now!</a:t>
            </a:r>
          </a:p>
          <a:p>
            <a:r>
              <a:rPr lang="en-US" dirty="0" smtClean="0"/>
              <a:t>Reading Recovery- is there interest in an initial class for 2016-17?</a:t>
            </a:r>
          </a:p>
          <a:p>
            <a:r>
              <a:rPr lang="en-US" dirty="0" smtClean="0"/>
              <a:t>LETRS- Interest for 2016-17?  Cost if we have class of 15 is about $3900/teacher</a:t>
            </a:r>
            <a:endParaRPr lang="en-US" dirty="0"/>
          </a:p>
        </p:txBody>
      </p:sp>
    </p:spTree>
    <p:extLst>
      <p:ext uri="{BB962C8B-B14F-4D97-AF65-F5344CB8AC3E}">
        <p14:creationId xmlns:p14="http://schemas.microsoft.com/office/powerpoint/2010/main" val="337018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Interventions</a:t>
            </a:r>
            <a:endParaRPr lang="en-US" dirty="0"/>
          </a:p>
        </p:txBody>
      </p:sp>
      <p:sp>
        <p:nvSpPr>
          <p:cNvPr id="3" name="Content Placeholder 2"/>
          <p:cNvSpPr>
            <a:spLocks noGrp="1"/>
          </p:cNvSpPr>
          <p:nvPr>
            <p:ph idx="1"/>
          </p:nvPr>
        </p:nvSpPr>
        <p:spPr/>
        <p:txBody>
          <a:bodyPr/>
          <a:lstStyle/>
          <a:p>
            <a:pPr marL="0" indent="0">
              <a:buNone/>
            </a:pPr>
            <a:r>
              <a:rPr lang="en-US" dirty="0" smtClean="0"/>
              <a:t>What Really Works for Struggling Learners</a:t>
            </a:r>
          </a:p>
          <a:p>
            <a:r>
              <a:rPr lang="en-US" dirty="0" smtClean="0"/>
              <a:t>Suggest change to BCIC topic schedule to make </a:t>
            </a:r>
            <a:r>
              <a:rPr lang="en-US" dirty="0"/>
              <a:t>M</a:t>
            </a:r>
            <a:r>
              <a:rPr lang="en-US" dirty="0" smtClean="0"/>
              <a:t>arch meeting </a:t>
            </a:r>
          </a:p>
          <a:p>
            <a:r>
              <a:rPr lang="en-US" dirty="0" smtClean="0"/>
              <a:t>Have summaries of some research (Allington’s updated) to share and review</a:t>
            </a:r>
          </a:p>
          <a:p>
            <a:r>
              <a:rPr lang="en-US" dirty="0" smtClean="0"/>
              <a:t>Has RTI implications</a:t>
            </a:r>
            <a:endParaRPr lang="en-US" dirty="0"/>
          </a:p>
        </p:txBody>
      </p:sp>
    </p:spTree>
    <p:extLst>
      <p:ext uri="{BB962C8B-B14F-4D97-AF65-F5344CB8AC3E}">
        <p14:creationId xmlns:p14="http://schemas.microsoft.com/office/powerpoint/2010/main" val="26344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a:t>
            </a:r>
            <a:endParaRPr lang="en-US"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dirty="0" smtClean="0">
                <a:ea typeface="Calibri"/>
              </a:rPr>
              <a:t>Summer </a:t>
            </a:r>
            <a:r>
              <a:rPr lang="en-US" dirty="0">
                <a:ea typeface="Calibri"/>
              </a:rPr>
              <a:t>Curriculum Work </a:t>
            </a:r>
            <a:r>
              <a:rPr lang="en-US" dirty="0" smtClean="0">
                <a:ea typeface="Calibri"/>
              </a:rPr>
              <a:t>:</a:t>
            </a:r>
            <a:endParaRPr lang="en-US" dirty="0">
              <a:ea typeface="Calibri"/>
            </a:endParaRPr>
          </a:p>
          <a:p>
            <a:pPr>
              <a:lnSpc>
                <a:spcPct val="115000"/>
              </a:lnSpc>
              <a:spcBef>
                <a:spcPts val="0"/>
              </a:spcBef>
              <a:spcAft>
                <a:spcPts val="1000"/>
              </a:spcAft>
            </a:pPr>
            <a:r>
              <a:rPr lang="en-US" dirty="0" smtClean="0"/>
              <a:t>Two </a:t>
            </a:r>
            <a:r>
              <a:rPr lang="en-US" dirty="0"/>
              <a:t>strands:</a:t>
            </a:r>
          </a:p>
          <a:p>
            <a:pPr lvl="1"/>
            <a:r>
              <a:rPr lang="en-US" dirty="0"/>
              <a:t>9-12</a:t>
            </a:r>
          </a:p>
          <a:p>
            <a:pPr lvl="1"/>
            <a:r>
              <a:rPr lang="en-US" dirty="0"/>
              <a:t>K-4</a:t>
            </a:r>
          </a:p>
          <a:p>
            <a:r>
              <a:rPr lang="en-US" dirty="0"/>
              <a:t>July 18-21</a:t>
            </a:r>
          </a:p>
          <a:p>
            <a:r>
              <a:rPr lang="en-US" dirty="0"/>
              <a:t>Registration open soon</a:t>
            </a:r>
          </a:p>
          <a:p>
            <a:endParaRPr lang="en-US" dirty="0"/>
          </a:p>
        </p:txBody>
      </p:sp>
    </p:spTree>
    <p:extLst>
      <p:ext uri="{BB962C8B-B14F-4D97-AF65-F5344CB8AC3E}">
        <p14:creationId xmlns:p14="http://schemas.microsoft.com/office/powerpoint/2010/main" val="20111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5353"/>
            <a:ext cx="9144000" cy="1143000"/>
          </a:xfrm>
        </p:spPr>
        <p:txBody>
          <a:bodyPr>
            <a:normAutofit/>
          </a:bodyPr>
          <a:lstStyle/>
          <a:p>
            <a:r>
              <a:rPr lang="en-US" dirty="0" smtClean="0"/>
              <a:t>Draft NYSSLS Regional Feedback</a:t>
            </a:r>
            <a:endParaRPr lang="en-US" dirty="0"/>
          </a:p>
        </p:txBody>
      </p:sp>
      <p:sp>
        <p:nvSpPr>
          <p:cNvPr id="5" name="Content Placeholder 4"/>
          <p:cNvSpPr>
            <a:spLocks noGrp="1"/>
          </p:cNvSpPr>
          <p:nvPr>
            <p:ph idx="1"/>
          </p:nvPr>
        </p:nvSpPr>
        <p:spPr>
          <a:xfrm>
            <a:off x="457200" y="1295400"/>
            <a:ext cx="8229600" cy="4830763"/>
          </a:xfrm>
        </p:spPr>
        <p:txBody>
          <a:bodyPr>
            <a:normAutofit fontScale="85000" lnSpcReduction="10000"/>
          </a:bodyPr>
          <a:lstStyle/>
          <a:p>
            <a:r>
              <a:rPr lang="en-US" dirty="0" smtClean="0"/>
              <a:t>Engaged in collegial discussions and collected feedback from over 100 people representing 31 districts</a:t>
            </a:r>
          </a:p>
          <a:p>
            <a:r>
              <a:rPr lang="en-US" dirty="0" smtClean="0"/>
              <a:t>Points of debate and disagreement but there was overwhelming agreement in several areas</a:t>
            </a:r>
          </a:p>
          <a:p>
            <a:r>
              <a:rPr lang="en-US" dirty="0" smtClean="0"/>
              <a:t>Filled out survey as OCM BOCES Science Coordinator</a:t>
            </a:r>
          </a:p>
          <a:p>
            <a:r>
              <a:rPr lang="en-US" dirty="0" smtClean="0"/>
              <a:t>Composing a letter to SED that will be shared with selected individuals and groups</a:t>
            </a:r>
          </a:p>
          <a:p>
            <a:pPr lvl="1"/>
            <a:r>
              <a:rPr lang="en-US" dirty="0" smtClean="0"/>
              <a:t>Includes feedback from our discussions</a:t>
            </a:r>
          </a:p>
          <a:p>
            <a:pPr lvl="1"/>
            <a:r>
              <a:rPr lang="en-US" dirty="0" smtClean="0"/>
              <a:t>Feedback from faculty discussions at SU and Cortland</a:t>
            </a:r>
            <a:endParaRPr lang="en-US" dirty="0"/>
          </a:p>
        </p:txBody>
      </p:sp>
    </p:spTree>
    <p:extLst>
      <p:ext uri="{BB962C8B-B14F-4D97-AF65-F5344CB8AC3E}">
        <p14:creationId xmlns:p14="http://schemas.microsoft.com/office/powerpoint/2010/main" val="874872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Agreement About</a:t>
            </a:r>
            <a:br>
              <a:rPr lang="en-US" dirty="0" smtClean="0"/>
            </a:br>
            <a:r>
              <a:rPr lang="en-US" dirty="0" smtClean="0"/>
              <a:t>Draft NYSSLS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Questioning rationale and cohesiveness of PreK PEs</a:t>
            </a:r>
          </a:p>
          <a:p>
            <a:r>
              <a:rPr lang="en-US" dirty="0" smtClean="0"/>
              <a:t>Questioning rationale for 14 added PEs and edits made to approximately 30 PEs</a:t>
            </a:r>
          </a:p>
          <a:p>
            <a:r>
              <a:rPr lang="en-US" dirty="0" smtClean="0"/>
              <a:t>Grade specific PEs K-8</a:t>
            </a:r>
          </a:p>
          <a:p>
            <a:r>
              <a:rPr lang="en-US" dirty="0" smtClean="0"/>
              <a:t>Addition of 14 PEs (6 of which are in HS PS)</a:t>
            </a:r>
          </a:p>
          <a:p>
            <a:pPr lvl="1"/>
            <a:r>
              <a:rPr lang="en-US" dirty="0" smtClean="0"/>
              <a:t>Over crowding of MS and HS with additions</a:t>
            </a:r>
          </a:p>
          <a:p>
            <a:pPr lvl="1"/>
            <a:r>
              <a:rPr lang="en-US" dirty="0" smtClean="0"/>
              <a:t>Subtraction through addition</a:t>
            </a:r>
          </a:p>
          <a:p>
            <a:pPr lvl="1"/>
            <a:r>
              <a:rPr lang="en-US" dirty="0" smtClean="0"/>
              <a:t>Learning progression</a:t>
            </a:r>
          </a:p>
          <a:p>
            <a:r>
              <a:rPr lang="en-US" dirty="0" smtClean="0"/>
              <a:t>People are excited about new standards and really want support to successfully implement</a:t>
            </a:r>
          </a:p>
          <a:p>
            <a:pPr lvl="1"/>
            <a:r>
              <a:rPr lang="en-US" dirty="0" smtClean="0"/>
              <a:t>Time for elementary science</a:t>
            </a:r>
          </a:p>
          <a:p>
            <a:pPr lvl="1"/>
            <a:r>
              <a:rPr lang="en-US" dirty="0" smtClean="0"/>
              <a:t>PD</a:t>
            </a:r>
          </a:p>
        </p:txBody>
      </p:sp>
    </p:spTree>
    <p:extLst>
      <p:ext uri="{BB962C8B-B14F-4D97-AF65-F5344CB8AC3E}">
        <p14:creationId xmlns:p14="http://schemas.microsoft.com/office/powerpoint/2010/main" val="12399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dirty="0" smtClean="0"/>
              <a:t>Plans for Regional Support</a:t>
            </a:r>
            <a:endParaRPr lang="en-US" dirty="0"/>
          </a:p>
        </p:txBody>
      </p:sp>
      <p:sp>
        <p:nvSpPr>
          <p:cNvPr id="3" name="Content Placeholder 2"/>
          <p:cNvSpPr>
            <a:spLocks noGrp="1"/>
          </p:cNvSpPr>
          <p:nvPr>
            <p:ph idx="1"/>
          </p:nvPr>
        </p:nvSpPr>
        <p:spPr>
          <a:xfrm>
            <a:off x="457200" y="1279480"/>
            <a:ext cx="8229600" cy="4983163"/>
          </a:xfrm>
        </p:spPr>
        <p:txBody>
          <a:bodyPr>
            <a:normAutofit fontScale="77500" lnSpcReduction="20000"/>
          </a:bodyPr>
          <a:lstStyle/>
          <a:p>
            <a:r>
              <a:rPr lang="en-US" dirty="0" smtClean="0"/>
              <a:t>November science conference- Building regional professional capital to support NYSSLS</a:t>
            </a:r>
          </a:p>
          <a:p>
            <a:pPr lvl="1"/>
            <a:r>
              <a:rPr lang="en-US" dirty="0" smtClean="0"/>
              <a:t>Kick off to our next several years of work</a:t>
            </a:r>
          </a:p>
          <a:p>
            <a:pPr lvl="1"/>
            <a:r>
              <a:rPr lang="en-US" dirty="0" smtClean="0"/>
              <a:t>Begin the process of developing a shared understanding of the NYSSLS and their relationship to changes in instruction, curriculum, and student learning</a:t>
            </a:r>
          </a:p>
          <a:p>
            <a:pPr lvl="1"/>
            <a:r>
              <a:rPr lang="en-US" dirty="0" smtClean="0"/>
              <a:t>Partnering with higher education</a:t>
            </a:r>
          </a:p>
          <a:p>
            <a:pPr lvl="1"/>
            <a:r>
              <a:rPr lang="en-US" dirty="0" smtClean="0"/>
              <a:t>Key notes and breakout sessions with leaders in the field of science education</a:t>
            </a:r>
          </a:p>
          <a:p>
            <a:r>
              <a:rPr lang="en-US" dirty="0" smtClean="0"/>
              <a:t>Would like to have a district host the day</a:t>
            </a:r>
          </a:p>
          <a:p>
            <a:pPr lvl="1"/>
            <a:r>
              <a:rPr lang="en-US" dirty="0" smtClean="0"/>
              <a:t>Need:</a:t>
            </a:r>
          </a:p>
          <a:p>
            <a:pPr lvl="2"/>
            <a:r>
              <a:rPr lang="en-US" dirty="0" smtClean="0"/>
              <a:t> Auditorium</a:t>
            </a:r>
            <a:endParaRPr lang="en-US" dirty="0"/>
          </a:p>
          <a:p>
            <a:pPr lvl="2"/>
            <a:r>
              <a:rPr lang="en-US" dirty="0" smtClean="0"/>
              <a:t>Cafeteria </a:t>
            </a:r>
            <a:endParaRPr lang="en-US" dirty="0"/>
          </a:p>
          <a:p>
            <a:pPr lvl="2"/>
            <a:r>
              <a:rPr lang="en-US" dirty="0" smtClean="0"/>
              <a:t>Classrooms for breakout sections</a:t>
            </a:r>
            <a:endParaRPr lang="en-US" dirty="0"/>
          </a:p>
        </p:txBody>
      </p:sp>
    </p:spTree>
    <p:extLst>
      <p:ext uri="{BB962C8B-B14F-4D97-AF65-F5344CB8AC3E}">
        <p14:creationId xmlns:p14="http://schemas.microsoft.com/office/powerpoint/2010/main" val="987454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a:t>
            </a:r>
            <a:endParaRPr lang="en-US" dirty="0"/>
          </a:p>
        </p:txBody>
      </p:sp>
      <p:sp>
        <p:nvSpPr>
          <p:cNvPr id="3" name="Content Placeholder 2"/>
          <p:cNvSpPr>
            <a:spLocks noGrp="1"/>
          </p:cNvSpPr>
          <p:nvPr>
            <p:ph idx="1"/>
          </p:nvPr>
        </p:nvSpPr>
        <p:spPr/>
        <p:txBody>
          <a:bodyPr/>
          <a:lstStyle/>
          <a:p>
            <a:r>
              <a:rPr lang="en-US" dirty="0" smtClean="0"/>
              <a:t>Is anyone thinking about A2 as a 1.5 year course because it seems to be so much?</a:t>
            </a:r>
            <a:endParaRPr lang="en-US" dirty="0"/>
          </a:p>
        </p:txBody>
      </p:sp>
    </p:spTree>
    <p:extLst>
      <p:ext uri="{BB962C8B-B14F-4D97-AF65-F5344CB8AC3E}">
        <p14:creationId xmlns:p14="http://schemas.microsoft.com/office/powerpoint/2010/main" val="4179834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a:t>3-8 Changes</a:t>
            </a:r>
          </a:p>
          <a:p>
            <a:r>
              <a:rPr lang="en-US" dirty="0"/>
              <a:t>Assessment Calendar(s)</a:t>
            </a:r>
          </a:p>
          <a:p>
            <a:r>
              <a:rPr lang="en-US" dirty="0" smtClean="0"/>
              <a:t>Practice 3-8 items </a:t>
            </a:r>
            <a:r>
              <a:rPr lang="en-US" dirty="0"/>
              <a:t>available soon (practice with the math tools)</a:t>
            </a:r>
          </a:p>
          <a:p>
            <a:r>
              <a:rPr lang="en-US" dirty="0" smtClean="0"/>
              <a:t>2017 3-8 can be on-line for anyone who wants to use that format</a:t>
            </a:r>
          </a:p>
        </p:txBody>
      </p:sp>
    </p:spTree>
    <p:extLst>
      <p:ext uri="{BB962C8B-B14F-4D97-AF65-F5344CB8AC3E}">
        <p14:creationId xmlns:p14="http://schemas.microsoft.com/office/powerpoint/2010/main" val="40583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Accountability</a:t>
            </a:r>
          </a:p>
          <a:p>
            <a:r>
              <a:rPr lang="en-US" dirty="0" smtClean="0"/>
              <a:t>NCLB v. ESSA</a:t>
            </a:r>
          </a:p>
          <a:p>
            <a:r>
              <a:rPr lang="en-US" dirty="0" smtClean="0"/>
              <a:t>“Catching” more districts</a:t>
            </a:r>
          </a:p>
          <a:p>
            <a:endParaRPr lang="en-US" dirty="0"/>
          </a:p>
        </p:txBody>
      </p:sp>
    </p:spTree>
    <p:extLst>
      <p:ext uri="{BB962C8B-B14F-4D97-AF65-F5344CB8AC3E}">
        <p14:creationId xmlns:p14="http://schemas.microsoft.com/office/powerpoint/2010/main" val="224187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909275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Based Learning-PBL 101</a:t>
            </a:r>
            <a:endParaRPr lang="en-US" dirty="0"/>
          </a:p>
        </p:txBody>
      </p:sp>
      <p:sp>
        <p:nvSpPr>
          <p:cNvPr id="3" name="Content Placeholder 2"/>
          <p:cNvSpPr>
            <a:spLocks noGrp="1"/>
          </p:cNvSpPr>
          <p:nvPr>
            <p:ph idx="1"/>
          </p:nvPr>
        </p:nvSpPr>
        <p:spPr/>
        <p:txBody>
          <a:bodyPr>
            <a:normAutofit/>
          </a:bodyPr>
          <a:lstStyle/>
          <a:p>
            <a:r>
              <a:rPr lang="en-US" dirty="0" smtClean="0"/>
              <a:t>Upcoming sessions will begin </a:t>
            </a:r>
            <a:r>
              <a:rPr lang="en-US" u="sng" dirty="0">
                <a:hlinkClick r:id="rId2"/>
              </a:rPr>
              <a:t>March </a:t>
            </a:r>
            <a:r>
              <a:rPr lang="en-US" u="sng" dirty="0" smtClean="0">
                <a:hlinkClick r:id="rId2"/>
              </a:rPr>
              <a:t>1</a:t>
            </a:r>
            <a:r>
              <a:rPr lang="en-US" u="sng" dirty="0" smtClean="0"/>
              <a:t>  </a:t>
            </a:r>
            <a:r>
              <a:rPr lang="en-US" dirty="0" smtClean="0"/>
              <a:t>and </a:t>
            </a:r>
            <a:r>
              <a:rPr lang="en-US" u="sng" dirty="0">
                <a:solidFill>
                  <a:srgbClr val="0000FF"/>
                </a:solidFill>
                <a:latin typeface="Gill Sans MT"/>
                <a:ea typeface="Times New Roman"/>
                <a:cs typeface="Arial"/>
                <a:hlinkClick r:id="rId3"/>
              </a:rPr>
              <a:t>March </a:t>
            </a:r>
            <a:r>
              <a:rPr lang="en-US" u="sng" dirty="0" smtClean="0">
                <a:solidFill>
                  <a:srgbClr val="0000FF"/>
                </a:solidFill>
                <a:latin typeface="Gill Sans MT"/>
                <a:ea typeface="Times New Roman"/>
                <a:cs typeface="Arial"/>
                <a:hlinkClick r:id="rId3"/>
              </a:rPr>
              <a:t>14</a:t>
            </a:r>
            <a:r>
              <a:rPr lang="en-US" u="sng" dirty="0" smtClean="0">
                <a:solidFill>
                  <a:srgbClr val="0000FF"/>
                </a:solidFill>
                <a:latin typeface="Gill Sans MT"/>
                <a:ea typeface="Times New Roman"/>
                <a:cs typeface="Arial"/>
              </a:rPr>
              <a:t> </a:t>
            </a:r>
            <a:r>
              <a:rPr lang="en-US" dirty="0" smtClean="0">
                <a:solidFill>
                  <a:srgbClr val="0000FF"/>
                </a:solidFill>
                <a:latin typeface="Gill Sans MT"/>
                <a:ea typeface="Times New Roman"/>
                <a:cs typeface="Arial"/>
              </a:rPr>
              <a:t> (almost full)</a:t>
            </a:r>
            <a:r>
              <a:rPr lang="en-US" dirty="0" smtClean="0"/>
              <a:t>.</a:t>
            </a:r>
          </a:p>
          <a:p>
            <a:r>
              <a:rPr lang="en-US" u="sng" dirty="0">
                <a:solidFill>
                  <a:srgbClr val="0000FF"/>
                </a:solidFill>
                <a:latin typeface="Gill Sans MT"/>
                <a:ea typeface="Times New Roman"/>
                <a:cs typeface="Arial"/>
                <a:hlinkClick r:id="rId4"/>
              </a:rPr>
              <a:t>May 11</a:t>
            </a:r>
            <a:r>
              <a:rPr lang="en-US" dirty="0">
                <a:solidFill>
                  <a:srgbClr val="1F1F2E"/>
                </a:solidFill>
                <a:latin typeface="Gill Sans MT"/>
                <a:ea typeface="Times New Roman"/>
                <a:cs typeface="Arial"/>
              </a:rPr>
              <a:t> </a:t>
            </a:r>
            <a:r>
              <a:rPr lang="en-US" dirty="0" smtClean="0"/>
              <a:t>is the first day of the last PBL 101 for this school year.</a:t>
            </a:r>
          </a:p>
          <a:p>
            <a:r>
              <a:rPr lang="en-US" dirty="0" smtClean="0"/>
              <a:t>There will be one summer session offered by OCM (separate from conference).</a:t>
            </a:r>
            <a:endParaRPr lang="en-US" dirty="0"/>
          </a:p>
          <a:p>
            <a:endParaRPr lang="en-US" dirty="0"/>
          </a:p>
          <a:p>
            <a:endParaRPr lang="en-US" dirty="0"/>
          </a:p>
        </p:txBody>
      </p:sp>
    </p:spTree>
    <p:extLst>
      <p:ext uri="{BB962C8B-B14F-4D97-AF65-F5344CB8AC3E}">
        <p14:creationId xmlns:p14="http://schemas.microsoft.com/office/powerpoint/2010/main" val="275954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NEW-PBL Opportunities</a:t>
            </a:r>
            <a:endParaRPr lang="en-US" dirty="0"/>
          </a:p>
        </p:txBody>
      </p:sp>
      <p:sp>
        <p:nvSpPr>
          <p:cNvPr id="3" name="Content Placeholder 2"/>
          <p:cNvSpPr>
            <a:spLocks noGrp="1"/>
          </p:cNvSpPr>
          <p:nvPr>
            <p:ph idx="1"/>
          </p:nvPr>
        </p:nvSpPr>
        <p:spPr/>
        <p:txBody>
          <a:bodyPr/>
          <a:lstStyle/>
          <a:p>
            <a:r>
              <a:rPr lang="en-US" u="sng" dirty="0">
                <a:hlinkClick r:id="rId2"/>
              </a:rPr>
              <a:t>March 7 will be PBL Educamp</a:t>
            </a:r>
            <a:r>
              <a:rPr lang="en-US" dirty="0" smtClean="0"/>
              <a:t>.</a:t>
            </a:r>
          </a:p>
          <a:p>
            <a:endParaRPr lang="en-US" dirty="0"/>
          </a:p>
          <a:p>
            <a:pPr lvl="0"/>
            <a:r>
              <a:rPr lang="en-US" dirty="0" smtClean="0"/>
              <a:t> </a:t>
            </a:r>
            <a:r>
              <a:rPr lang="en-US" dirty="0"/>
              <a:t>Problem-Based Learning for Math and Science </a:t>
            </a:r>
            <a:r>
              <a:rPr lang="en-US" dirty="0" smtClean="0"/>
              <a:t>Teachers: </a:t>
            </a:r>
            <a:r>
              <a:rPr lang="en-US" dirty="0">
                <a:solidFill>
                  <a:prstClr val="black"/>
                </a:solidFill>
                <a:hlinkClick r:id="rId3"/>
              </a:rPr>
              <a:t>May 2</a:t>
            </a:r>
            <a:endParaRPr lang="en-US" dirty="0">
              <a:solidFill>
                <a:prstClr val="black"/>
              </a:solidFill>
            </a:endParaRPr>
          </a:p>
          <a:p>
            <a:endParaRPr lang="en-US" dirty="0"/>
          </a:p>
        </p:txBody>
      </p:sp>
    </p:spTree>
    <p:extLst>
      <p:ext uri="{BB962C8B-B14F-4D97-AF65-F5344CB8AC3E}">
        <p14:creationId xmlns:p14="http://schemas.microsoft.com/office/powerpoint/2010/main" val="1406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42" y="2229947"/>
            <a:ext cx="7073237" cy="25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08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OPEN FOR REGISTRATION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Making Learning Happen PBL16 in collaboration with BIE</a:t>
            </a:r>
          </a:p>
          <a:p>
            <a:r>
              <a:rPr lang="en-US" dirty="0" smtClean="0"/>
              <a:t>OnCenter, Syracuse</a:t>
            </a:r>
          </a:p>
          <a:p>
            <a:r>
              <a:rPr lang="en-US" dirty="0" smtClean="0"/>
              <a:t>August 2-5, 2016 </a:t>
            </a:r>
          </a:p>
          <a:p>
            <a:r>
              <a:rPr lang="en-US" dirty="0" smtClean="0"/>
              <a:t>Select strand: PBL 101 (BIE), Leadership (BIE), or Open Sessions.</a:t>
            </a:r>
          </a:p>
          <a:p>
            <a:r>
              <a:rPr lang="en-US" dirty="0" smtClean="0"/>
              <a:t>Two keynotes daily!</a:t>
            </a:r>
          </a:p>
          <a:p>
            <a:r>
              <a:rPr lang="en-US" dirty="0" smtClean="0"/>
              <a:t>Vendor exhibits</a:t>
            </a:r>
          </a:p>
          <a:p>
            <a:r>
              <a:rPr lang="en-US" dirty="0" smtClean="0"/>
              <a:t>OCM BOCES component price is $525</a:t>
            </a:r>
          </a:p>
          <a:p>
            <a:endParaRPr lang="en-US" dirty="0"/>
          </a:p>
        </p:txBody>
      </p:sp>
    </p:spTree>
    <p:extLst>
      <p:ext uri="{BB962C8B-B14F-4D97-AF65-F5344CB8AC3E}">
        <p14:creationId xmlns:p14="http://schemas.microsoft.com/office/powerpoint/2010/main" val="405845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8445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Content Placeholder 2"/>
          <p:cNvSpPr>
            <a:spLocks noGrp="1"/>
          </p:cNvSpPr>
          <p:nvPr>
            <p:ph idx="1"/>
          </p:nvPr>
        </p:nvSpPr>
        <p:spPr/>
        <p:txBody>
          <a:bodyPr/>
          <a:lstStyle/>
          <a:p>
            <a:r>
              <a:rPr lang="en-US" dirty="0" smtClean="0"/>
              <a:t>Kathy Miller, Youth Development</a:t>
            </a:r>
            <a:endParaRPr lang="en-US" dirty="0"/>
          </a:p>
        </p:txBody>
      </p:sp>
    </p:spTree>
    <p:extLst>
      <p:ext uri="{BB962C8B-B14F-4D97-AF65-F5344CB8AC3E}">
        <p14:creationId xmlns:p14="http://schemas.microsoft.com/office/powerpoint/2010/main" val="1662518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Culture for Community of Learning</a:t>
            </a:r>
            <a:endParaRPr lang="en-US" dirty="0"/>
          </a:p>
        </p:txBody>
      </p:sp>
      <p:sp>
        <p:nvSpPr>
          <p:cNvPr id="3" name="Content Placeholder 2"/>
          <p:cNvSpPr>
            <a:spLocks noGrp="1"/>
          </p:cNvSpPr>
          <p:nvPr>
            <p:ph idx="1"/>
          </p:nvPr>
        </p:nvSpPr>
        <p:spPr/>
        <p:txBody>
          <a:bodyPr>
            <a:normAutofit fontScale="92500"/>
          </a:bodyPr>
          <a:lstStyle/>
          <a:p>
            <a:r>
              <a:rPr lang="en-US" b="1" dirty="0"/>
              <a:t>For educators implementing Responsive Classroom:  Join a two day advanced session on </a:t>
            </a:r>
            <a:r>
              <a:rPr lang="en-US" b="1" u="sng" dirty="0">
                <a:hlinkClick r:id="rId2"/>
              </a:rPr>
              <a:t>Effective Management February 25 and 26</a:t>
            </a:r>
            <a:r>
              <a:rPr lang="en-US" b="1" dirty="0"/>
              <a:t> </a:t>
            </a:r>
            <a:endParaRPr lang="en-US" dirty="0"/>
          </a:p>
          <a:p>
            <a:r>
              <a:rPr lang="en-US" b="1" u="sng" dirty="0">
                <a:hlinkClick r:id="rId3"/>
              </a:rPr>
              <a:t>Spring Institute: The Responsive Classroom® </a:t>
            </a:r>
            <a:r>
              <a:rPr lang="en-US" b="1" u="sng" dirty="0" smtClean="0">
                <a:hlinkClick r:id="rId3"/>
              </a:rPr>
              <a:t>Course</a:t>
            </a:r>
            <a:r>
              <a:rPr lang="en-US" b="1" u="sng" dirty="0" smtClean="0"/>
              <a:t>  </a:t>
            </a:r>
            <a:r>
              <a:rPr lang="en-US" dirty="0" smtClean="0"/>
              <a:t>Dates </a:t>
            </a:r>
            <a:r>
              <a:rPr lang="en-US" dirty="0"/>
              <a:t>for the Spring Institute are: May 25, 26 and June </a:t>
            </a:r>
            <a:r>
              <a:rPr lang="en-US" dirty="0" smtClean="0"/>
              <a:t>2,3.</a:t>
            </a:r>
          </a:p>
          <a:p>
            <a:r>
              <a:rPr lang="en-US" dirty="0" smtClean="0"/>
              <a:t>Responsive Classroom will also be offered during the summer.</a:t>
            </a:r>
            <a:endParaRPr lang="en-US" dirty="0"/>
          </a:p>
          <a:p>
            <a:endParaRPr lang="en-US" dirty="0"/>
          </a:p>
        </p:txBody>
      </p:sp>
    </p:spTree>
    <p:extLst>
      <p:ext uri="{BB962C8B-B14F-4D97-AF65-F5344CB8AC3E}">
        <p14:creationId xmlns:p14="http://schemas.microsoft.com/office/powerpoint/2010/main" val="66483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Schools</a:t>
            </a:r>
            <a:endParaRPr lang="en-US" dirty="0"/>
          </a:p>
        </p:txBody>
      </p:sp>
      <p:sp>
        <p:nvSpPr>
          <p:cNvPr id="3" name="Content Placeholder 2"/>
          <p:cNvSpPr>
            <a:spLocks noGrp="1"/>
          </p:cNvSpPr>
          <p:nvPr>
            <p:ph idx="1"/>
          </p:nvPr>
        </p:nvSpPr>
        <p:spPr/>
        <p:txBody>
          <a:bodyPr>
            <a:normAutofit/>
          </a:bodyPr>
          <a:lstStyle/>
          <a:p>
            <a:r>
              <a:rPr lang="en-US" b="1" u="sng" dirty="0">
                <a:hlinkClick r:id="rId2"/>
              </a:rPr>
              <a:t>Developing Collaborative Groups Using the Adaptive Schools Framework</a:t>
            </a:r>
            <a:endParaRPr lang="en-US" dirty="0"/>
          </a:p>
          <a:p>
            <a:r>
              <a:rPr lang="en-US" dirty="0" smtClean="0"/>
              <a:t>This </a:t>
            </a:r>
            <a:r>
              <a:rPr lang="en-US" dirty="0"/>
              <a:t>workshop will prepare team members to build strong collaborative and caring work cultures focused on continuous school improvement. </a:t>
            </a:r>
            <a:r>
              <a:rPr lang="en-US" dirty="0" smtClean="0"/>
              <a:t>May </a:t>
            </a:r>
            <a:r>
              <a:rPr lang="en-US" dirty="0"/>
              <a:t>3,4, 24 and 25 are the dates for this school year.</a:t>
            </a:r>
          </a:p>
          <a:p>
            <a:endParaRPr lang="en-US" dirty="0"/>
          </a:p>
        </p:txBody>
      </p:sp>
    </p:spTree>
    <p:extLst>
      <p:ext uri="{BB962C8B-B14F-4D97-AF65-F5344CB8AC3E}">
        <p14:creationId xmlns:p14="http://schemas.microsoft.com/office/powerpoint/2010/main" val="8096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C:\Users\pcurtis\Desktop\New folder (2)\Stacked-Stones-wallpap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1625" y="1495425"/>
            <a:ext cx="7326313" cy="3471720"/>
          </a:xfrm>
          <a:prstGeom prst="rect">
            <a:avLst/>
          </a:prstGeom>
          <a:noFill/>
        </p:spPr>
        <p:txBody>
          <a:bodyPr>
            <a:spAutoFit/>
          </a:bodyPr>
          <a:lstStyle/>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Student Achievement</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Instruction &amp; Assessment</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Policies &amp; Structure</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Culture &amp; Relationships</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Purpose &amp; Mission</a:t>
            </a: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p:txBody>
      </p:sp>
      <p:sp>
        <p:nvSpPr>
          <p:cNvPr id="13" name="Title 4"/>
          <p:cNvSpPr txBox="1">
            <a:spLocks/>
          </p:cNvSpPr>
          <p:nvPr/>
        </p:nvSpPr>
        <p:spPr bwMode="auto">
          <a:xfrm>
            <a:off x="376238" y="304800"/>
            <a:ext cx="6015037" cy="989013"/>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lstStyle/>
          <a:p>
            <a:pPr>
              <a:defRPr/>
            </a:pPr>
            <a:r>
              <a:rPr lang="en-US" sz="3200" b="1" kern="0" dirty="0">
                <a:solidFill>
                  <a:schemeClr val="bg1"/>
                </a:solidFill>
                <a:latin typeface="Avenir Heavy"/>
                <a:ea typeface="ＭＳ Ｐゴシック" pitchFamily="-106" charset="-128"/>
                <a:cs typeface="Avenir Heavy"/>
              </a:rPr>
              <a:t>Hierarchy of Change</a:t>
            </a:r>
          </a:p>
        </p:txBody>
      </p:sp>
      <p:pic>
        <p:nvPicPr>
          <p:cNvPr id="4" name="Picture 3" descr="Purple_Plain-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693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Department Updates</a:t>
            </a:r>
            <a:endParaRPr lang="en-US" dirty="0">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30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RTI at Work Institute?</a:t>
            </a:r>
          </a:p>
        </p:txBody>
      </p:sp>
      <p:sp>
        <p:nvSpPr>
          <p:cNvPr id="3" name="Content Placeholder 2"/>
          <p:cNvSpPr>
            <a:spLocks noGrp="1"/>
          </p:cNvSpPr>
          <p:nvPr>
            <p:ph idx="1"/>
          </p:nvPr>
        </p:nvSpPr>
        <p:spPr/>
        <p:txBody>
          <a:bodyPr/>
          <a:lstStyle/>
          <a:p>
            <a:r>
              <a:rPr lang="en-US" dirty="0"/>
              <a:t>Response to Intervention at Work Institute will be in Syracuse June 28-30, 2016.  This Solution Tree event will showcase application of PLC!  OCM BOCES has </a:t>
            </a:r>
            <a:r>
              <a:rPr lang="en-US" u="sng" dirty="0">
                <a:hlinkClick r:id="rId2"/>
              </a:rPr>
              <a:t>limited discounted seats available for this event</a:t>
            </a:r>
            <a:r>
              <a:rPr lang="en-US" dirty="0"/>
              <a:t>. </a:t>
            </a:r>
            <a:r>
              <a:rPr lang="en-US" dirty="0" smtClean="0"/>
              <a:t> ($489)</a:t>
            </a:r>
            <a:endParaRPr lang="en-US" dirty="0"/>
          </a:p>
          <a:p>
            <a:r>
              <a:rPr lang="en-US" dirty="0"/>
              <a:t> </a:t>
            </a:r>
            <a:r>
              <a:rPr lang="en-US" dirty="0" smtClean="0"/>
              <a:t>Any seats still open February  15 will be open to districts outside of OCM region.</a:t>
            </a:r>
            <a:endParaRPr lang="en-US" dirty="0"/>
          </a:p>
          <a:p>
            <a:endParaRPr lang="en-US" dirty="0"/>
          </a:p>
        </p:txBody>
      </p:sp>
    </p:spTree>
    <p:extLst>
      <p:ext uri="{BB962C8B-B14F-4D97-AF65-F5344CB8AC3E}">
        <p14:creationId xmlns:p14="http://schemas.microsoft.com/office/powerpoint/2010/main" val="83451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Tree Videos</a:t>
            </a:r>
            <a:endParaRPr lang="en-US" dirty="0"/>
          </a:p>
        </p:txBody>
      </p:sp>
      <p:sp>
        <p:nvSpPr>
          <p:cNvPr id="3" name="Content Placeholder 2"/>
          <p:cNvSpPr>
            <a:spLocks noGrp="1"/>
          </p:cNvSpPr>
          <p:nvPr>
            <p:ph idx="1"/>
          </p:nvPr>
        </p:nvSpPr>
        <p:spPr/>
        <p:txBody>
          <a:bodyPr/>
          <a:lstStyle/>
          <a:p>
            <a:r>
              <a:rPr lang="en-US" dirty="0" smtClean="0"/>
              <a:t>Any comments? Interest?</a:t>
            </a:r>
          </a:p>
          <a:p>
            <a:r>
              <a:rPr lang="en-US" dirty="0" smtClean="0"/>
              <a:t>Suggestions for regional purchase?</a:t>
            </a:r>
            <a:endParaRPr lang="en-US" dirty="0"/>
          </a:p>
        </p:txBody>
      </p:sp>
    </p:spTree>
    <p:extLst>
      <p:ext uri="{BB962C8B-B14F-4D97-AF65-F5344CB8AC3E}">
        <p14:creationId xmlns:p14="http://schemas.microsoft.com/office/powerpoint/2010/main" val="2888667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Vision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110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Planning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87701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a:t>
            </a:r>
            <a:endParaRPr lang="en-US" dirty="0"/>
          </a:p>
        </p:txBody>
      </p:sp>
      <p:sp>
        <p:nvSpPr>
          <p:cNvPr id="3" name="Content Placeholder 2"/>
          <p:cNvSpPr>
            <a:spLocks noGrp="1"/>
          </p:cNvSpPr>
          <p:nvPr>
            <p:ph idx="1"/>
          </p:nvPr>
        </p:nvSpPr>
        <p:spPr/>
        <p:txBody>
          <a:bodyPr/>
          <a:lstStyle/>
          <a:p>
            <a:r>
              <a:rPr lang="en-US" dirty="0" smtClean="0"/>
              <a:t>Cortland area</a:t>
            </a:r>
          </a:p>
          <a:p>
            <a:r>
              <a:rPr lang="en-US" dirty="0" smtClean="0"/>
              <a:t>Regional?</a:t>
            </a:r>
            <a:endParaRPr lang="en-US" dirty="0"/>
          </a:p>
        </p:txBody>
      </p:sp>
    </p:spTree>
    <p:extLst>
      <p:ext uri="{BB962C8B-B14F-4D97-AF65-F5344CB8AC3E}">
        <p14:creationId xmlns:p14="http://schemas.microsoft.com/office/powerpoint/2010/main" val="1007174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a:xfrm>
            <a:off x="1371600" y="3236732"/>
            <a:ext cx="6400800" cy="1752600"/>
          </a:xfrm>
        </p:spPr>
        <p:txBody>
          <a:bodyPr>
            <a:normAutofit/>
          </a:bodyPr>
          <a:lstStyle/>
          <a:p>
            <a:r>
              <a:rPr lang="en-US" dirty="0" smtClean="0"/>
              <a:t>March 3, 2015</a:t>
            </a:r>
          </a:p>
          <a:p>
            <a:r>
              <a:rPr lang="en-US" dirty="0" smtClean="0"/>
              <a:t>Rodax 8 </a:t>
            </a:r>
            <a:r>
              <a:rPr lang="en-US" dirty="0"/>
              <a:t>L</a:t>
            </a:r>
            <a:r>
              <a:rPr lang="en-US" dirty="0" smtClean="0"/>
              <a:t>arge Conference Room</a:t>
            </a:r>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CI&amp;A General</a:t>
            </a:r>
            <a:endParaRPr lang="en-US" dirty="0"/>
          </a:p>
        </p:txBody>
      </p:sp>
      <p:sp>
        <p:nvSpPr>
          <p:cNvPr id="3" name="Content Placeholder 2"/>
          <p:cNvSpPr>
            <a:spLocks noGrp="1"/>
          </p:cNvSpPr>
          <p:nvPr>
            <p:ph idx="1"/>
          </p:nvPr>
        </p:nvSpPr>
        <p:spPr/>
        <p:txBody>
          <a:bodyPr>
            <a:normAutofit lnSpcReduction="10000"/>
          </a:bodyPr>
          <a:lstStyle/>
          <a:p>
            <a:r>
              <a:rPr lang="en-US" dirty="0" smtClean="0"/>
              <a:t>Resources!  Keeping the conversation going regarding Response to Intervention, clarity on standards, formative assessments---- it is about student learning--- there are two texts to distribute </a:t>
            </a:r>
          </a:p>
          <a:p>
            <a:r>
              <a:rPr lang="en-US" dirty="0" smtClean="0"/>
              <a:t>Schedules for remainder of school year are just about done--- (Feb 1 is the target)</a:t>
            </a:r>
          </a:p>
          <a:p>
            <a:r>
              <a:rPr lang="en-US" dirty="0" smtClean="0"/>
              <a:t>Please don’t wait to submit requests for substitute reimbursement</a:t>
            </a:r>
          </a:p>
          <a:p>
            <a:endParaRPr lang="en-US" dirty="0"/>
          </a:p>
        </p:txBody>
      </p:sp>
    </p:spTree>
    <p:extLst>
      <p:ext uri="{BB962C8B-B14F-4D97-AF65-F5344CB8AC3E}">
        <p14:creationId xmlns:p14="http://schemas.microsoft.com/office/powerpoint/2010/main" val="288550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CI&amp;A: Leadership and</a:t>
            </a:r>
            <a:br>
              <a:rPr lang="en-US" dirty="0" smtClean="0"/>
            </a:br>
            <a:r>
              <a:rPr lang="en-US" dirty="0" smtClean="0"/>
              <a:t>Teacher Networks</a:t>
            </a:r>
            <a:endParaRPr lang="en-US" dirty="0"/>
          </a:p>
        </p:txBody>
      </p:sp>
      <p:sp>
        <p:nvSpPr>
          <p:cNvPr id="3" name="Content Placeholder 2"/>
          <p:cNvSpPr>
            <a:spLocks noGrp="1"/>
          </p:cNvSpPr>
          <p:nvPr>
            <p:ph idx="1"/>
          </p:nvPr>
        </p:nvSpPr>
        <p:spPr/>
        <p:txBody>
          <a:bodyPr>
            <a:normAutofit lnSpcReduction="10000"/>
          </a:bodyPr>
          <a:lstStyle/>
          <a:p>
            <a:pPr lvl="0">
              <a:lnSpc>
                <a:spcPct val="115000"/>
              </a:lnSpc>
              <a:spcBef>
                <a:spcPts val="0"/>
              </a:spcBef>
              <a:buFont typeface="Symbol"/>
              <a:buChar char=""/>
            </a:pPr>
            <a:r>
              <a:rPr lang="en-US" dirty="0">
                <a:ea typeface="Calibri"/>
                <a:cs typeface="Times New Roman"/>
              </a:rPr>
              <a:t>Literacy Leadership Network-</a:t>
            </a:r>
            <a:r>
              <a:rPr lang="en-US" u="sng" dirty="0">
                <a:hlinkClick r:id="rId2"/>
              </a:rPr>
              <a:t>meeting is February 24.</a:t>
            </a:r>
            <a:endParaRPr lang="en-US" dirty="0">
              <a:ea typeface="Calibri"/>
              <a:cs typeface="Times New Roman"/>
            </a:endParaRPr>
          </a:p>
          <a:p>
            <a:pPr lvl="0">
              <a:lnSpc>
                <a:spcPct val="115000"/>
              </a:lnSpc>
              <a:spcBef>
                <a:spcPts val="0"/>
              </a:spcBef>
              <a:buFont typeface="Symbol"/>
              <a:buChar char=""/>
            </a:pPr>
            <a:r>
              <a:rPr lang="en-US" dirty="0">
                <a:ea typeface="Calibri"/>
                <a:cs typeface="Times New Roman"/>
              </a:rPr>
              <a:t>Instructional Coaches t</a:t>
            </a:r>
            <a:r>
              <a:rPr lang="en-US" u="sng" dirty="0">
                <a:hlinkClick r:id="rId3"/>
              </a:rPr>
              <a:t>he next meeting will be Feb 10</a:t>
            </a:r>
            <a:r>
              <a:rPr lang="en-US" u="sng" dirty="0"/>
              <a:t>.</a:t>
            </a:r>
            <a:endParaRPr lang="en-US" dirty="0">
              <a:ea typeface="Calibri"/>
              <a:cs typeface="Times New Roman"/>
            </a:endParaRPr>
          </a:p>
          <a:p>
            <a:pPr lvl="0">
              <a:lnSpc>
                <a:spcPct val="115000"/>
              </a:lnSpc>
              <a:spcBef>
                <a:spcPts val="0"/>
              </a:spcBef>
              <a:buFont typeface="Symbol"/>
              <a:buChar char=""/>
            </a:pPr>
            <a:r>
              <a:rPr lang="en-US" dirty="0">
                <a:ea typeface="Calibri"/>
                <a:cs typeface="Times New Roman"/>
              </a:rPr>
              <a:t>Social Studies Network session is</a:t>
            </a:r>
            <a:r>
              <a:rPr lang="en-US" dirty="0"/>
              <a:t> </a:t>
            </a:r>
            <a:r>
              <a:rPr lang="en-US" u="sng" dirty="0">
                <a:hlinkClick r:id="rId4"/>
              </a:rPr>
              <a:t>February 25. </a:t>
            </a:r>
            <a:r>
              <a:rPr lang="en-US" dirty="0">
                <a:ea typeface="Calibri"/>
                <a:cs typeface="Times New Roman"/>
              </a:rPr>
              <a:t> </a:t>
            </a:r>
            <a:r>
              <a:rPr lang="en-US" dirty="0"/>
              <a:t> </a:t>
            </a:r>
          </a:p>
          <a:p>
            <a:pPr lvl="0">
              <a:lnSpc>
                <a:spcPct val="115000"/>
              </a:lnSpc>
              <a:spcBef>
                <a:spcPts val="0"/>
              </a:spcBef>
              <a:buFont typeface="Symbol"/>
              <a:buChar char=""/>
            </a:pPr>
            <a:r>
              <a:rPr lang="en-US" dirty="0">
                <a:ea typeface="Calibri"/>
                <a:cs typeface="Times New Roman"/>
              </a:rPr>
              <a:t>Project Based Learning Regional Network will be </a:t>
            </a:r>
            <a:r>
              <a:rPr lang="en-US" u="sng" dirty="0">
                <a:hlinkClick r:id="rId5"/>
              </a:rPr>
              <a:t>March 31</a:t>
            </a:r>
            <a:r>
              <a:rPr lang="en-US" dirty="0">
                <a:ea typeface="Calibri"/>
                <a:cs typeface="Times New Roman"/>
              </a:rPr>
              <a:t> . </a:t>
            </a:r>
            <a:endParaRPr lang="en-US" dirty="0"/>
          </a:p>
        </p:txBody>
      </p:sp>
    </p:spTree>
    <p:extLst>
      <p:ext uri="{BB962C8B-B14F-4D97-AF65-F5344CB8AC3E}">
        <p14:creationId xmlns:p14="http://schemas.microsoft.com/office/powerpoint/2010/main" val="152273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350335"/>
            <a:ext cx="8229600" cy="5146158"/>
          </a:xfrm>
        </p:spPr>
        <p:txBody>
          <a:bodyPr>
            <a:normAutofit/>
          </a:bodyPr>
          <a:lstStyle/>
          <a:p>
            <a:endParaRPr lang="en-US" dirty="0" smtClean="0"/>
          </a:p>
        </p:txBody>
      </p:sp>
    </p:spTree>
    <p:extLst>
      <p:ext uri="{BB962C8B-B14F-4D97-AF65-F5344CB8AC3E}">
        <p14:creationId xmlns:p14="http://schemas.microsoft.com/office/powerpoint/2010/main" val="3841853939"/>
      </p:ext>
    </p:extLst>
  </p:cSld>
  <p:clrMapOvr>
    <a:masterClrMapping/>
  </p:clrMapOvr>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5558</TotalTime>
  <Words>1811</Words>
  <Application>Microsoft Office PowerPoint</Application>
  <PresentationFormat>On-screen Show (4:3)</PresentationFormat>
  <Paragraphs>274</Paragraphs>
  <Slides>55</Slides>
  <Notes>9</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IS_template</vt:lpstr>
      <vt:lpstr>1_IS_template</vt:lpstr>
      <vt:lpstr>simple-light-2</vt:lpstr>
      <vt:lpstr>Office Theme</vt:lpstr>
      <vt:lpstr>BCIC Meeting</vt:lpstr>
      <vt:lpstr>Welcome</vt:lpstr>
      <vt:lpstr>Update and News</vt:lpstr>
      <vt:lpstr>SED Updates</vt:lpstr>
      <vt:lpstr>Department Updates</vt:lpstr>
      <vt:lpstr>CI&amp;A General</vt:lpstr>
      <vt:lpstr>CI&amp;A: Leadership and Teacher Networks</vt:lpstr>
      <vt:lpstr>ITD</vt:lpstr>
      <vt:lpstr>Teacher Centers</vt:lpstr>
      <vt:lpstr>Higher Education</vt:lpstr>
      <vt:lpstr>CNY NYS ASCD</vt:lpstr>
      <vt:lpstr>K-12 Counseling Plans</vt:lpstr>
      <vt:lpstr>Counseling Updates</vt:lpstr>
      <vt:lpstr>Clinically Rich Intensive Teachers Institute – TESOL (CR-ITI-TESOL) Opportunity </vt:lpstr>
      <vt:lpstr>Purpose</vt:lpstr>
      <vt:lpstr>District Sharing</vt:lpstr>
      <vt:lpstr>Sharing Schedule</vt:lpstr>
      <vt:lpstr>Curriculum Process Overview</vt:lpstr>
      <vt:lpstr>Survey Results vs Collective Goal</vt:lpstr>
      <vt:lpstr>A Guaranteed and Viable Curriculum...</vt:lpstr>
      <vt:lpstr>Program Committee &amp; Curriculum Committee</vt:lpstr>
      <vt:lpstr>Collaborative Team Process</vt:lpstr>
      <vt:lpstr>What did Program Committee do? Prioritize Standards &amp; Develop Performance Tasks</vt:lpstr>
      <vt:lpstr>What will our units look like?</vt:lpstr>
      <vt:lpstr>PowerPoint Presentation</vt:lpstr>
      <vt:lpstr>Standards</vt:lpstr>
      <vt:lpstr>Curriculum Work</vt:lpstr>
      <vt:lpstr>Summer Curriculum Work- Social Studies</vt:lpstr>
      <vt:lpstr>Standards and  Instruction</vt:lpstr>
      <vt:lpstr>Regional Chart</vt:lpstr>
      <vt:lpstr>Literacy Interventions</vt:lpstr>
      <vt:lpstr>Literacy Interventions</vt:lpstr>
      <vt:lpstr>Social Studies</vt:lpstr>
      <vt:lpstr>Draft NYSSLS Regional Feedback</vt:lpstr>
      <vt:lpstr>Regional Agreement About Draft NYSSLS</vt:lpstr>
      <vt:lpstr>Plans for Regional Support</vt:lpstr>
      <vt:lpstr>A2</vt:lpstr>
      <vt:lpstr>Data</vt:lpstr>
      <vt:lpstr>Assessment</vt:lpstr>
      <vt:lpstr>Professional Practice</vt:lpstr>
      <vt:lpstr>Project Based Learning-PBL 101</vt:lpstr>
      <vt:lpstr>NEW-PBL Opportunities</vt:lpstr>
      <vt:lpstr>Project Based Learning</vt:lpstr>
      <vt:lpstr>OPEN FOR REGISTRATION</vt:lpstr>
      <vt:lpstr>Culture</vt:lpstr>
      <vt:lpstr>Mental Health</vt:lpstr>
      <vt:lpstr>Culture for Community of Learning</vt:lpstr>
      <vt:lpstr>Adaptive Schools</vt:lpstr>
      <vt:lpstr>PowerPoint Presentation</vt:lpstr>
      <vt:lpstr>RTI at Work Institute?</vt:lpstr>
      <vt:lpstr>Solution Tree Videos</vt:lpstr>
      <vt:lpstr>Regional Vision</vt:lpstr>
      <vt:lpstr>Planning</vt:lpstr>
      <vt:lpstr>Poverty</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639</cp:revision>
  <cp:lastPrinted>2015-12-01T21:38:46Z</cp:lastPrinted>
  <dcterms:created xsi:type="dcterms:W3CDTF">2012-08-15T11:27:34Z</dcterms:created>
  <dcterms:modified xsi:type="dcterms:W3CDTF">2016-02-04T12:07:44Z</dcterms:modified>
</cp:coreProperties>
</file>