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notesSlides/notesSlide2.xml" ContentType="application/vnd.openxmlformats-officedocument.presentationml.notesSlide+xml"/>
  <Override PartName="/ppt/charts/chart4.xml" ContentType="application/vnd.openxmlformats-officedocument.drawingml.chart+xml"/>
  <Override PartName="/ppt/theme/themeOverride1.xml" ContentType="application/vnd.openxmlformats-officedocument.themeOverride+xml"/>
  <Override PartName="/ppt/charts/chart5.xml" ContentType="application/vnd.openxmlformats-officedocument.drawingml.chart+xml"/>
  <Override PartName="/ppt/theme/themeOverride2.xml" ContentType="application/vnd.openxmlformats-officedocument.themeOverride+xml"/>
  <Override PartName="/ppt/charts/chart6.xml" ContentType="application/vnd.openxmlformats-officedocument.drawingml.chart+xml"/>
  <Override PartName="/ppt/theme/themeOverride3.xml" ContentType="application/vnd.openxmlformats-officedocument.themeOverride+xml"/>
  <Override PartName="/ppt/charts/chart7.xml" ContentType="application/vnd.openxmlformats-officedocument.drawingml.chart+xml"/>
  <Override PartName="/ppt/theme/themeOverride4.xml" ContentType="application/vnd.openxmlformats-officedocument.themeOverride+xml"/>
  <Override PartName="/ppt/charts/chart8.xml" ContentType="application/vnd.openxmlformats-officedocument.drawingml.chart+xml"/>
  <Override PartName="/ppt/theme/themeOverride5.xml" ContentType="application/vnd.openxmlformats-officedocument.themeOverride+xml"/>
  <Override PartName="/ppt/charts/chart9.xml" ContentType="application/vnd.openxmlformats-officedocument.drawingml.chart+xml"/>
  <Override PartName="/ppt/theme/themeOverride6.xml" ContentType="application/vnd.openxmlformats-officedocument.themeOverride+xml"/>
  <Override PartName="/ppt/charts/chart10.xml" ContentType="application/vnd.openxmlformats-officedocument.drawingml.chart+xml"/>
  <Override PartName="/ppt/theme/themeOverride7.xml" ContentType="application/vnd.openxmlformats-officedocument.themeOverride+xml"/>
  <Override PartName="/ppt/charts/chart11.xml" ContentType="application/vnd.openxmlformats-officedocument.drawingml.chart+xml"/>
  <Override PartName="/ppt/theme/themeOverride8.xml" ContentType="application/vnd.openxmlformats-officedocument.themeOverride+xml"/>
  <Override PartName="/ppt/charts/chart12.xml" ContentType="application/vnd.openxmlformats-officedocument.drawingml.chart+xml"/>
  <Override PartName="/ppt/theme/themeOverride9.xml" ContentType="application/vnd.openxmlformats-officedocument.themeOverr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2" r:id="rId2"/>
    <p:sldMasterId id="2147483684" r:id="rId3"/>
    <p:sldMasterId id="2147483696" r:id="rId4"/>
  </p:sldMasterIdLst>
  <p:notesMasterIdLst>
    <p:notesMasterId r:id="rId89"/>
  </p:notesMasterIdLst>
  <p:handoutMasterIdLst>
    <p:handoutMasterId r:id="rId90"/>
  </p:handoutMasterIdLst>
  <p:sldIdLst>
    <p:sldId id="256" r:id="rId5"/>
    <p:sldId id="257" r:id="rId6"/>
    <p:sldId id="1124" r:id="rId7"/>
    <p:sldId id="1180" r:id="rId8"/>
    <p:sldId id="1179" r:id="rId9"/>
    <p:sldId id="1187" r:id="rId10"/>
    <p:sldId id="1184" r:id="rId11"/>
    <p:sldId id="1185" r:id="rId12"/>
    <p:sldId id="1186" r:id="rId13"/>
    <p:sldId id="1188" r:id="rId14"/>
    <p:sldId id="1189" r:id="rId15"/>
    <p:sldId id="1190" r:id="rId16"/>
    <p:sldId id="1191" r:id="rId17"/>
    <p:sldId id="1213" r:id="rId18"/>
    <p:sldId id="993" r:id="rId19"/>
    <p:sldId id="1156" r:id="rId20"/>
    <p:sldId id="278" r:id="rId21"/>
    <p:sldId id="279" r:id="rId22"/>
    <p:sldId id="489" r:id="rId23"/>
    <p:sldId id="515" r:id="rId24"/>
    <p:sldId id="1155" r:id="rId25"/>
    <p:sldId id="1182" r:id="rId26"/>
    <p:sldId id="1196" r:id="rId27"/>
    <p:sldId id="1240" r:id="rId28"/>
    <p:sldId id="1241" r:id="rId29"/>
    <p:sldId id="1242" r:id="rId30"/>
    <p:sldId id="1243" r:id="rId31"/>
    <p:sldId id="1244" r:id="rId32"/>
    <p:sldId id="1245" r:id="rId33"/>
    <p:sldId id="1246" r:id="rId34"/>
    <p:sldId id="1247" r:id="rId35"/>
    <p:sldId id="1248" r:id="rId36"/>
    <p:sldId id="1249" r:id="rId37"/>
    <p:sldId id="1250" r:id="rId38"/>
    <p:sldId id="1251" r:id="rId39"/>
    <p:sldId id="1252" r:id="rId40"/>
    <p:sldId id="1253" r:id="rId41"/>
    <p:sldId id="1254" r:id="rId42"/>
    <p:sldId id="1255" r:id="rId43"/>
    <p:sldId id="1256" r:id="rId44"/>
    <p:sldId id="1257" r:id="rId45"/>
    <p:sldId id="1258" r:id="rId46"/>
    <p:sldId id="1259" r:id="rId47"/>
    <p:sldId id="285" r:id="rId48"/>
    <p:sldId id="807" r:id="rId49"/>
    <p:sldId id="905" r:id="rId50"/>
    <p:sldId id="1260" r:id="rId51"/>
    <p:sldId id="1261" r:id="rId52"/>
    <p:sldId id="1262" r:id="rId53"/>
    <p:sldId id="1263" r:id="rId54"/>
    <p:sldId id="1264" r:id="rId55"/>
    <p:sldId id="1265" r:id="rId56"/>
    <p:sldId id="1266" r:id="rId57"/>
    <p:sldId id="1267" r:id="rId58"/>
    <p:sldId id="1268" r:id="rId59"/>
    <p:sldId id="1269" r:id="rId60"/>
    <p:sldId id="1270" r:id="rId61"/>
    <p:sldId id="1271" r:id="rId62"/>
    <p:sldId id="1165" r:id="rId63"/>
    <p:sldId id="1151" r:id="rId64"/>
    <p:sldId id="1195" r:id="rId65"/>
    <p:sldId id="1212" r:id="rId66"/>
    <p:sldId id="1145" r:id="rId67"/>
    <p:sldId id="1214" r:id="rId68"/>
    <p:sldId id="1215" r:id="rId69"/>
    <p:sldId id="1216" r:id="rId70"/>
    <p:sldId id="1217" r:id="rId71"/>
    <p:sldId id="1218" r:id="rId72"/>
    <p:sldId id="1219" r:id="rId73"/>
    <p:sldId id="445" r:id="rId74"/>
    <p:sldId id="999" r:id="rId75"/>
    <p:sldId id="1181" r:id="rId76"/>
    <p:sldId id="1194" r:id="rId77"/>
    <p:sldId id="998" r:id="rId78"/>
    <p:sldId id="1168" r:id="rId79"/>
    <p:sldId id="1193" r:id="rId80"/>
    <p:sldId id="981" r:id="rId81"/>
    <p:sldId id="1192" r:id="rId82"/>
    <p:sldId id="1170" r:id="rId83"/>
    <p:sldId id="1120" r:id="rId84"/>
    <p:sldId id="1001" r:id="rId85"/>
    <p:sldId id="1079" r:id="rId86"/>
    <p:sldId id="1081" r:id="rId87"/>
    <p:sldId id="739" r:id="rId88"/>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aina Renfrew"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3C5388"/>
    <a:srgbClr val="5C6884"/>
    <a:srgbClr val="008FC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421" autoAdjust="0"/>
    <p:restoredTop sz="93770" autoAdjust="0"/>
  </p:normalViewPr>
  <p:slideViewPr>
    <p:cSldViewPr snapToGrid="0" snapToObjects="1">
      <p:cViewPr>
        <p:scale>
          <a:sx n="70" d="100"/>
          <a:sy n="70" d="100"/>
        </p:scale>
        <p:origin x="-1710" y="-168"/>
      </p:cViewPr>
      <p:guideLst>
        <p:guide orient="horz" pos="215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handoutMaster" Target="handoutMasters/handoutMaster1.xml"/><Relationship Id="rId95"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2" Type="http://schemas.openxmlformats.org/officeDocument/2006/relationships/oleObject" Target="file:///C:\Users\jlyonsth\Dropbox%20(RRF)\Assessment\Juliette\AimHighNY\Data%20from%2012-01\Compiled%20survey%20results%20from%2012-1.xls" TargetMode="External"/><Relationship Id="rId1" Type="http://schemas.openxmlformats.org/officeDocument/2006/relationships/themeOverride" Target="../theme/themeOverride7.xml"/></Relationships>
</file>

<file path=ppt/charts/_rels/chart11.xml.rels><?xml version="1.0" encoding="UTF-8" standalone="yes"?>
<Relationships xmlns="http://schemas.openxmlformats.org/package/2006/relationships"><Relationship Id="rId2" Type="http://schemas.openxmlformats.org/officeDocument/2006/relationships/oleObject" Target="file:///C:\Users\jlyonsth\Dropbox%20(RRF)\Assessment\Juliette\AimHighNY\Data%20from%2012-01\Compiled%20survey%20results%20from%2012-1.xls" TargetMode="External"/><Relationship Id="rId1" Type="http://schemas.openxmlformats.org/officeDocument/2006/relationships/themeOverride" Target="../theme/themeOverride8.xml"/></Relationships>
</file>

<file path=ppt/charts/_rels/chart12.xml.rels><?xml version="1.0" encoding="UTF-8" standalone="yes"?>
<Relationships xmlns="http://schemas.openxmlformats.org/package/2006/relationships"><Relationship Id="rId2" Type="http://schemas.openxmlformats.org/officeDocument/2006/relationships/oleObject" Target="file:///C:\Users\jlyonsth\Dropbox%20(RRF)\Assessment\Juliette\AimHighNY\Data%20from%2012-01\Compiled%20survey%20results%20from%2012-1.xls" TargetMode="External"/><Relationship Id="rId1" Type="http://schemas.openxmlformats.org/officeDocument/2006/relationships/themeOverride" Target="../theme/themeOverride9.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FrankRidzi\Dropbox\2016%20LDA%20Conference%20Feb\2015-07-15%20Jeff%20Craig%20chartwithcountycomparisons.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oleObject" Target="file:///C:\Users\jlyonsth\Dropbox%20(RRF)\Assessment\Juliette\AimHighNY\Data%20from%2012-01\Compiled%20survey%20results%20from%2012-1.xls" TargetMode="External"/><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2" Type="http://schemas.openxmlformats.org/officeDocument/2006/relationships/oleObject" Target="file:///C:\Users\jlyonsth\Dropbox%20(RRF)\Assessment\Juliette\AimHighNY\Data%20from%2012-01\Compiled%20survey%20results%20from%2012-1.xls" TargetMode="External"/><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2" Type="http://schemas.openxmlformats.org/officeDocument/2006/relationships/oleObject" Target="file:///C:\Users\jlyonsth\Dropbox%20(RRF)\Assessment\Juliette\AimHighNY\Data%20from%2012-01\Compiled%20survey%20results%20from%2012-1.xls" TargetMode="External"/><Relationship Id="rId1" Type="http://schemas.openxmlformats.org/officeDocument/2006/relationships/themeOverride" Target="../theme/themeOverride3.xml"/></Relationships>
</file>

<file path=ppt/charts/_rels/chart7.xml.rels><?xml version="1.0" encoding="UTF-8" standalone="yes"?>
<Relationships xmlns="http://schemas.openxmlformats.org/package/2006/relationships"><Relationship Id="rId2" Type="http://schemas.openxmlformats.org/officeDocument/2006/relationships/oleObject" Target="file:///C:\Users\jlyonsth\Dropbox%20(RRF)\Assessment\Juliette\AimHighNY\Data%20from%2012-01\Compiled%20survey%20results%20from%2012-1.xls" TargetMode="External"/><Relationship Id="rId1" Type="http://schemas.openxmlformats.org/officeDocument/2006/relationships/themeOverride" Target="../theme/themeOverride4.xml"/></Relationships>
</file>

<file path=ppt/charts/_rels/chart8.xml.rels><?xml version="1.0" encoding="UTF-8" standalone="yes"?>
<Relationships xmlns="http://schemas.openxmlformats.org/package/2006/relationships"><Relationship Id="rId2" Type="http://schemas.openxmlformats.org/officeDocument/2006/relationships/oleObject" Target="file:///C:\Users\jlyonsth\Dropbox%20(RRF)\Assessment\Juliette\AimHighNY\Data%20from%2012-01\Compiled%20survey%20results%20from%2012-1.xls" TargetMode="External"/><Relationship Id="rId1" Type="http://schemas.openxmlformats.org/officeDocument/2006/relationships/themeOverride" Target="../theme/themeOverride5.xml"/></Relationships>
</file>

<file path=ppt/charts/_rels/chart9.xml.rels><?xml version="1.0" encoding="UTF-8" standalone="yes"?>
<Relationships xmlns="http://schemas.openxmlformats.org/package/2006/relationships"><Relationship Id="rId2" Type="http://schemas.openxmlformats.org/officeDocument/2006/relationships/oleObject" Target="file:///C:\Users\jlyonsth\Dropbox%20(RRF)\Assessment\Juliette\AimHighNY\Data%20from%2012-01\Compiled%20survey%20results%20from%2012-1.xls" TargetMode="External"/><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600" dirty="0"/>
              <a:t>Percent Ready for Kindergarten (scoring 13 or higher on LNF)</a:t>
            </a:r>
          </a:p>
        </c:rich>
      </c:tx>
      <c:layout>
        <c:manualLayout>
          <c:xMode val="edge"/>
          <c:yMode val="edge"/>
          <c:x val="0.12681873099195934"/>
          <c:y val="2.39733494851608E-3"/>
        </c:manualLayout>
      </c:layout>
      <c:overlay val="0"/>
    </c:title>
    <c:autoTitleDeleted val="0"/>
    <c:plotArea>
      <c:layout>
        <c:manualLayout>
          <c:layoutTarget val="inner"/>
          <c:xMode val="edge"/>
          <c:yMode val="edge"/>
          <c:x val="6.2537391159438988E-2"/>
          <c:y val="0.17218626968503936"/>
          <c:w val="0.93384261368744004"/>
          <c:h val="0.74214094976408773"/>
        </c:manualLayout>
      </c:layout>
      <c:barChart>
        <c:barDir val="col"/>
        <c:grouping val="clustered"/>
        <c:varyColors val="0"/>
        <c:ser>
          <c:idx val="0"/>
          <c:order val="0"/>
          <c:tx>
            <c:strRef>
              <c:f>'Chi square chart'!$B$2</c:f>
              <c:strCache>
                <c:ptCount val="1"/>
                <c:pt idx="0">
                  <c:v>Percent Ready for Kindergarten (scoring 13 or higher on LNF)</c:v>
                </c:pt>
              </c:strCache>
            </c:strRef>
          </c:tx>
          <c:invertIfNegative val="0"/>
          <c:dLbls>
            <c:dLbl>
              <c:idx val="0"/>
              <c:layout>
                <c:manualLayout>
                  <c:x val="0"/>
                  <c:y val="-3.4042556233209877E-2"/>
                </c:manualLayout>
              </c:layout>
              <c:spPr/>
              <c:txPr>
                <a:bodyPr/>
                <a:lstStyle/>
                <a:p>
                  <a:pPr>
                    <a:defRPr sz="1400" b="1"/>
                  </a:pPr>
                  <a:endParaRPr lang="en-US"/>
                </a:p>
              </c:txPr>
              <c:showLegendKey val="0"/>
              <c:showVal val="1"/>
              <c:showCatName val="0"/>
              <c:showSerName val="0"/>
              <c:showPercent val="0"/>
              <c:showBubbleSize val="0"/>
            </c:dLbl>
            <c:dLbl>
              <c:idx val="1"/>
              <c:spPr/>
              <c:txPr>
                <a:bodyPr/>
                <a:lstStyle/>
                <a:p>
                  <a:pPr>
                    <a:defRPr sz="1400" b="1"/>
                  </a:pPr>
                  <a:endParaRPr lang="en-US"/>
                </a:p>
              </c:txPr>
              <c:showLegendKey val="0"/>
              <c:showVal val="1"/>
              <c:showCatName val="0"/>
              <c:showSerName val="0"/>
              <c:showPercent val="0"/>
              <c:showBubbleSize val="0"/>
            </c:dLbl>
            <c:txPr>
              <a:bodyPr/>
              <a:lstStyle/>
              <a:p>
                <a:pPr>
                  <a:defRPr b="1"/>
                </a:pPr>
                <a:endParaRPr lang="en-US"/>
              </a:p>
            </c:txPr>
            <c:showLegendKey val="0"/>
            <c:showVal val="1"/>
            <c:showCatName val="0"/>
            <c:showSerName val="0"/>
            <c:showPercent val="0"/>
            <c:showBubbleSize val="0"/>
            <c:showLeaderLines val="0"/>
          </c:dLbls>
          <c:cat>
            <c:strRef>
              <c:f>'Chi square chart'!$A$3:$A$4</c:f>
              <c:strCache>
                <c:ptCount val="2"/>
                <c:pt idx="0">
                  <c:v>Not in the Program At All</c:v>
                </c:pt>
                <c:pt idx="1">
                  <c:v>Consistently in DPIL Program (3 or more years)</c:v>
                </c:pt>
              </c:strCache>
            </c:strRef>
          </c:cat>
          <c:val>
            <c:numRef>
              <c:f>'Chi square chart'!$B$3:$B$4</c:f>
              <c:numCache>
                <c:formatCode>General</c:formatCode>
                <c:ptCount val="2"/>
                <c:pt idx="0">
                  <c:v>47.4</c:v>
                </c:pt>
                <c:pt idx="1">
                  <c:v>61.1</c:v>
                </c:pt>
              </c:numCache>
            </c:numRef>
          </c:val>
        </c:ser>
        <c:dLbls>
          <c:showLegendKey val="0"/>
          <c:showVal val="0"/>
          <c:showCatName val="0"/>
          <c:showSerName val="0"/>
          <c:showPercent val="0"/>
          <c:showBubbleSize val="0"/>
        </c:dLbls>
        <c:gapWidth val="150"/>
        <c:axId val="131027712"/>
        <c:axId val="131029248"/>
      </c:barChart>
      <c:catAx>
        <c:axId val="131027712"/>
        <c:scaling>
          <c:orientation val="minMax"/>
        </c:scaling>
        <c:delete val="0"/>
        <c:axPos val="b"/>
        <c:majorTickMark val="out"/>
        <c:minorTickMark val="none"/>
        <c:tickLblPos val="nextTo"/>
        <c:txPr>
          <a:bodyPr/>
          <a:lstStyle/>
          <a:p>
            <a:pPr>
              <a:defRPr sz="1400"/>
            </a:pPr>
            <a:endParaRPr lang="en-US"/>
          </a:p>
        </c:txPr>
        <c:crossAx val="131029248"/>
        <c:crosses val="autoZero"/>
        <c:auto val="1"/>
        <c:lblAlgn val="ctr"/>
        <c:lblOffset val="100"/>
        <c:noMultiLvlLbl val="0"/>
      </c:catAx>
      <c:valAx>
        <c:axId val="131029248"/>
        <c:scaling>
          <c:orientation val="minMax"/>
        </c:scaling>
        <c:delete val="0"/>
        <c:axPos val="l"/>
        <c:majorGridlines/>
        <c:numFmt formatCode="General" sourceLinked="1"/>
        <c:majorTickMark val="out"/>
        <c:minorTickMark val="none"/>
        <c:tickLblPos val="nextTo"/>
        <c:crossAx val="131027712"/>
        <c:crosses val="autoZero"/>
        <c:crossBetween val="between"/>
      </c:valAx>
    </c:plotArea>
    <c:plotVisOnly val="1"/>
    <c:dispBlanksAs val="gap"/>
    <c:showDLblsOverMax val="0"/>
  </c:chart>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800" b="1" i="0" baseline="0" dirty="0">
                <a:effectLst/>
              </a:rPr>
              <a:t>Proportions of Responses within Disagree*</a:t>
            </a:r>
            <a:endParaRPr lang="en-US" dirty="0">
              <a:effectLst/>
            </a:endParaRPr>
          </a:p>
        </c:rich>
      </c:tx>
      <c:layout/>
      <c:overlay val="0"/>
    </c:title>
    <c:autoTitleDeleted val="0"/>
    <c:plotArea>
      <c:layout/>
      <c:barChart>
        <c:barDir val="col"/>
        <c:grouping val="percentStacked"/>
        <c:varyColors val="0"/>
        <c:ser>
          <c:idx val="0"/>
          <c:order val="0"/>
          <c:tx>
            <c:strRef>
              <c:f>'Feedback Statistics'!$E$15</c:f>
              <c:strCache>
                <c:ptCount val="1"/>
                <c:pt idx="0">
                  <c:v>Removed</c:v>
                </c:pt>
              </c:strCache>
            </c:strRef>
          </c:tx>
          <c:invertIfNegative val="0"/>
          <c:dLbls>
            <c:showLegendKey val="0"/>
            <c:showVal val="1"/>
            <c:showCatName val="0"/>
            <c:showSerName val="0"/>
            <c:showPercent val="0"/>
            <c:showBubbleSize val="0"/>
            <c:showLeaderLines val="0"/>
          </c:dLbls>
          <c:cat>
            <c:strRef>
              <c:f>'Feedback Statistics'!$F$14:$H$14</c:f>
              <c:strCache>
                <c:ptCount val="3"/>
                <c:pt idx="0">
                  <c:v>Overall</c:v>
                </c:pt>
                <c:pt idx="1">
                  <c:v>Math</c:v>
                </c:pt>
                <c:pt idx="2">
                  <c:v>ELA</c:v>
                </c:pt>
              </c:strCache>
            </c:strRef>
          </c:cat>
          <c:val>
            <c:numRef>
              <c:f>'Feedback Statistics'!$F$15:$H$15</c:f>
              <c:numCache>
                <c:formatCode>General</c:formatCode>
                <c:ptCount val="3"/>
                <c:pt idx="0">
                  <c:v>34820</c:v>
                </c:pt>
                <c:pt idx="1">
                  <c:v>10279</c:v>
                </c:pt>
                <c:pt idx="2">
                  <c:v>24541</c:v>
                </c:pt>
              </c:numCache>
            </c:numRef>
          </c:val>
        </c:ser>
        <c:ser>
          <c:idx val="1"/>
          <c:order val="1"/>
          <c:tx>
            <c:strRef>
              <c:f>'Feedback Statistics'!$E$16</c:f>
              <c:strCache>
                <c:ptCount val="1"/>
                <c:pt idx="0">
                  <c:v>Rewritten</c:v>
                </c:pt>
              </c:strCache>
            </c:strRef>
          </c:tx>
          <c:invertIfNegative val="0"/>
          <c:dLbls>
            <c:showLegendKey val="0"/>
            <c:showVal val="1"/>
            <c:showCatName val="0"/>
            <c:showSerName val="0"/>
            <c:showPercent val="0"/>
            <c:showBubbleSize val="0"/>
            <c:showLeaderLines val="0"/>
          </c:dLbls>
          <c:cat>
            <c:strRef>
              <c:f>'Feedback Statistics'!$F$14:$H$14</c:f>
              <c:strCache>
                <c:ptCount val="3"/>
                <c:pt idx="0">
                  <c:v>Overall</c:v>
                </c:pt>
                <c:pt idx="1">
                  <c:v>Math</c:v>
                </c:pt>
                <c:pt idx="2">
                  <c:v>ELA</c:v>
                </c:pt>
              </c:strCache>
            </c:strRef>
          </c:cat>
          <c:val>
            <c:numRef>
              <c:f>'Feedback Statistics'!$F$16:$H$16</c:f>
              <c:numCache>
                <c:formatCode>General</c:formatCode>
                <c:ptCount val="3"/>
                <c:pt idx="0">
                  <c:v>14254</c:v>
                </c:pt>
                <c:pt idx="1">
                  <c:v>3730</c:v>
                </c:pt>
                <c:pt idx="2">
                  <c:v>10524</c:v>
                </c:pt>
              </c:numCache>
            </c:numRef>
          </c:val>
        </c:ser>
        <c:ser>
          <c:idx val="2"/>
          <c:order val="2"/>
          <c:tx>
            <c:strRef>
              <c:f>'Feedback Statistics'!$E$17</c:f>
              <c:strCache>
                <c:ptCount val="1"/>
                <c:pt idx="0">
                  <c:v>Broken</c:v>
                </c:pt>
              </c:strCache>
            </c:strRef>
          </c:tx>
          <c:invertIfNegative val="0"/>
          <c:dLbls>
            <c:showLegendKey val="0"/>
            <c:showVal val="1"/>
            <c:showCatName val="0"/>
            <c:showSerName val="0"/>
            <c:showPercent val="0"/>
            <c:showBubbleSize val="0"/>
            <c:showLeaderLines val="0"/>
          </c:dLbls>
          <c:cat>
            <c:strRef>
              <c:f>'Feedback Statistics'!$F$14:$H$14</c:f>
              <c:strCache>
                <c:ptCount val="3"/>
                <c:pt idx="0">
                  <c:v>Overall</c:v>
                </c:pt>
                <c:pt idx="1">
                  <c:v>Math</c:v>
                </c:pt>
                <c:pt idx="2">
                  <c:v>ELA</c:v>
                </c:pt>
              </c:strCache>
            </c:strRef>
          </c:cat>
          <c:val>
            <c:numRef>
              <c:f>'Feedback Statistics'!$F$17:$H$17</c:f>
              <c:numCache>
                <c:formatCode>General</c:formatCode>
                <c:ptCount val="3"/>
                <c:pt idx="0">
                  <c:v>4876</c:v>
                </c:pt>
                <c:pt idx="1">
                  <c:v>1569</c:v>
                </c:pt>
                <c:pt idx="2">
                  <c:v>3307</c:v>
                </c:pt>
              </c:numCache>
            </c:numRef>
          </c:val>
        </c:ser>
        <c:ser>
          <c:idx val="3"/>
          <c:order val="3"/>
          <c:tx>
            <c:strRef>
              <c:f>'Feedback Statistics'!$E$18</c:f>
              <c:strCache>
                <c:ptCount val="1"/>
                <c:pt idx="0">
                  <c:v>Moved</c:v>
                </c:pt>
              </c:strCache>
            </c:strRef>
          </c:tx>
          <c:invertIfNegative val="0"/>
          <c:dLbls>
            <c:showLegendKey val="0"/>
            <c:showVal val="1"/>
            <c:showCatName val="0"/>
            <c:showSerName val="0"/>
            <c:showPercent val="0"/>
            <c:showBubbleSize val="0"/>
            <c:showLeaderLines val="0"/>
          </c:dLbls>
          <c:cat>
            <c:strRef>
              <c:f>'Feedback Statistics'!$F$14:$H$14</c:f>
              <c:strCache>
                <c:ptCount val="3"/>
                <c:pt idx="0">
                  <c:v>Overall</c:v>
                </c:pt>
                <c:pt idx="1">
                  <c:v>Math</c:v>
                </c:pt>
                <c:pt idx="2">
                  <c:v>ELA</c:v>
                </c:pt>
              </c:strCache>
            </c:strRef>
          </c:cat>
          <c:val>
            <c:numRef>
              <c:f>'Feedback Statistics'!$F$18:$H$18</c:f>
              <c:numCache>
                <c:formatCode>General</c:formatCode>
                <c:ptCount val="3"/>
                <c:pt idx="0">
                  <c:v>17616</c:v>
                </c:pt>
                <c:pt idx="1">
                  <c:v>5132</c:v>
                </c:pt>
                <c:pt idx="2">
                  <c:v>12484</c:v>
                </c:pt>
              </c:numCache>
            </c:numRef>
          </c:val>
        </c:ser>
        <c:dLbls>
          <c:showLegendKey val="0"/>
          <c:showVal val="0"/>
          <c:showCatName val="0"/>
          <c:showSerName val="0"/>
          <c:showPercent val="0"/>
          <c:showBubbleSize val="0"/>
        </c:dLbls>
        <c:gapWidth val="55"/>
        <c:overlap val="100"/>
        <c:axId val="166061952"/>
        <c:axId val="166063488"/>
      </c:barChart>
      <c:catAx>
        <c:axId val="166061952"/>
        <c:scaling>
          <c:orientation val="minMax"/>
        </c:scaling>
        <c:delete val="0"/>
        <c:axPos val="b"/>
        <c:majorTickMark val="none"/>
        <c:minorTickMark val="none"/>
        <c:tickLblPos val="nextTo"/>
        <c:crossAx val="166063488"/>
        <c:crosses val="autoZero"/>
        <c:auto val="1"/>
        <c:lblAlgn val="ctr"/>
        <c:lblOffset val="100"/>
        <c:noMultiLvlLbl val="0"/>
      </c:catAx>
      <c:valAx>
        <c:axId val="166063488"/>
        <c:scaling>
          <c:orientation val="minMax"/>
        </c:scaling>
        <c:delete val="0"/>
        <c:axPos val="l"/>
        <c:majorGridlines/>
        <c:numFmt formatCode="0%" sourceLinked="1"/>
        <c:majorTickMark val="none"/>
        <c:minorTickMark val="none"/>
        <c:tickLblPos val="nextTo"/>
        <c:crossAx val="166061952"/>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800" b="1" i="0" baseline="0" dirty="0">
                <a:effectLst/>
              </a:rPr>
              <a:t>Agree/Disagree Proportions by Classification*</a:t>
            </a:r>
            <a:endParaRPr lang="en-US" dirty="0">
              <a:effectLst/>
            </a:endParaRPr>
          </a:p>
        </c:rich>
      </c:tx>
      <c:layout/>
      <c:overlay val="0"/>
    </c:title>
    <c:autoTitleDeleted val="0"/>
    <c:plotArea>
      <c:layout/>
      <c:barChart>
        <c:barDir val="col"/>
        <c:grouping val="percentStacked"/>
        <c:varyColors val="0"/>
        <c:ser>
          <c:idx val="0"/>
          <c:order val="0"/>
          <c:tx>
            <c:strRef>
              <c:f>'Feedback Stats by User Property'!$B$7</c:f>
              <c:strCache>
                <c:ptCount val="1"/>
                <c:pt idx="0">
                  <c:v>Agree</c:v>
                </c:pt>
              </c:strCache>
            </c:strRef>
          </c:tx>
          <c:invertIfNegative val="0"/>
          <c:dLbls>
            <c:showLegendKey val="0"/>
            <c:showVal val="1"/>
            <c:showCatName val="0"/>
            <c:showSerName val="0"/>
            <c:showPercent val="0"/>
            <c:showBubbleSize val="0"/>
            <c:showLeaderLines val="0"/>
          </c:dLbls>
          <c:cat>
            <c:strRef>
              <c:f>'Feedback Stats by User Property'!$A$8:$A$16</c:f>
              <c:strCache>
                <c:ptCount val="9"/>
                <c:pt idx="0">
                  <c:v>Teacher</c:v>
                </c:pt>
                <c:pt idx="1">
                  <c:v>Parent/Guardian</c:v>
                </c:pt>
                <c:pt idx="2">
                  <c:v>Administrator</c:v>
                </c:pt>
                <c:pt idx="3">
                  <c:v>Other</c:v>
                </c:pt>
                <c:pt idx="4">
                  <c:v>Retired Educator</c:v>
                </c:pt>
                <c:pt idx="5">
                  <c:v>School Board Member</c:v>
                </c:pt>
                <c:pt idx="6">
                  <c:v>Student</c:v>
                </c:pt>
                <c:pt idx="7">
                  <c:v>Business Partner</c:v>
                </c:pt>
                <c:pt idx="8">
                  <c:v>Elected Official</c:v>
                </c:pt>
              </c:strCache>
            </c:strRef>
          </c:cat>
          <c:val>
            <c:numRef>
              <c:f>'Feedback Stats by User Property'!$B$8:$B$16</c:f>
              <c:numCache>
                <c:formatCode>General</c:formatCode>
                <c:ptCount val="9"/>
                <c:pt idx="0">
                  <c:v>126491</c:v>
                </c:pt>
                <c:pt idx="1">
                  <c:v>22553</c:v>
                </c:pt>
                <c:pt idx="2">
                  <c:v>12225</c:v>
                </c:pt>
                <c:pt idx="3">
                  <c:v>7080</c:v>
                </c:pt>
                <c:pt idx="4">
                  <c:v>2959</c:v>
                </c:pt>
                <c:pt idx="5">
                  <c:v>3279</c:v>
                </c:pt>
                <c:pt idx="6">
                  <c:v>748</c:v>
                </c:pt>
                <c:pt idx="7">
                  <c:v>58</c:v>
                </c:pt>
                <c:pt idx="8">
                  <c:v>142</c:v>
                </c:pt>
              </c:numCache>
            </c:numRef>
          </c:val>
        </c:ser>
        <c:ser>
          <c:idx val="1"/>
          <c:order val="1"/>
          <c:tx>
            <c:strRef>
              <c:f>'Feedback Stats by User Property'!$C$7</c:f>
              <c:strCache>
                <c:ptCount val="1"/>
                <c:pt idx="0">
                  <c:v>Disagree</c:v>
                </c:pt>
              </c:strCache>
            </c:strRef>
          </c:tx>
          <c:invertIfNegative val="0"/>
          <c:dLbls>
            <c:showLegendKey val="0"/>
            <c:showVal val="1"/>
            <c:showCatName val="0"/>
            <c:showSerName val="0"/>
            <c:showPercent val="0"/>
            <c:showBubbleSize val="0"/>
            <c:showLeaderLines val="0"/>
          </c:dLbls>
          <c:cat>
            <c:strRef>
              <c:f>'Feedback Stats by User Property'!$A$8:$A$16</c:f>
              <c:strCache>
                <c:ptCount val="9"/>
                <c:pt idx="0">
                  <c:v>Teacher</c:v>
                </c:pt>
                <c:pt idx="1">
                  <c:v>Parent/Guardian</c:v>
                </c:pt>
                <c:pt idx="2">
                  <c:v>Administrator</c:v>
                </c:pt>
                <c:pt idx="3">
                  <c:v>Other</c:v>
                </c:pt>
                <c:pt idx="4">
                  <c:v>Retired Educator</c:v>
                </c:pt>
                <c:pt idx="5">
                  <c:v>School Board Member</c:v>
                </c:pt>
                <c:pt idx="6">
                  <c:v>Student</c:v>
                </c:pt>
                <c:pt idx="7">
                  <c:v>Business Partner</c:v>
                </c:pt>
                <c:pt idx="8">
                  <c:v>Elected Official</c:v>
                </c:pt>
              </c:strCache>
            </c:strRef>
          </c:cat>
          <c:val>
            <c:numRef>
              <c:f>'Feedback Stats by User Property'!$C$8:$C$16</c:f>
              <c:numCache>
                <c:formatCode>General</c:formatCode>
                <c:ptCount val="9"/>
                <c:pt idx="0">
                  <c:v>42548</c:v>
                </c:pt>
                <c:pt idx="1">
                  <c:v>22053</c:v>
                </c:pt>
                <c:pt idx="2">
                  <c:v>1551</c:v>
                </c:pt>
                <c:pt idx="3">
                  <c:v>3384</c:v>
                </c:pt>
                <c:pt idx="4">
                  <c:v>711</c:v>
                </c:pt>
                <c:pt idx="5">
                  <c:v>328</c:v>
                </c:pt>
                <c:pt idx="6">
                  <c:v>202</c:v>
                </c:pt>
                <c:pt idx="7">
                  <c:v>388</c:v>
                </c:pt>
                <c:pt idx="8">
                  <c:v>71</c:v>
                </c:pt>
              </c:numCache>
            </c:numRef>
          </c:val>
        </c:ser>
        <c:dLbls>
          <c:showLegendKey val="0"/>
          <c:showVal val="0"/>
          <c:showCatName val="0"/>
          <c:showSerName val="0"/>
          <c:showPercent val="0"/>
          <c:showBubbleSize val="0"/>
        </c:dLbls>
        <c:gapWidth val="55"/>
        <c:overlap val="100"/>
        <c:axId val="166132352"/>
        <c:axId val="166265216"/>
      </c:barChart>
      <c:catAx>
        <c:axId val="166132352"/>
        <c:scaling>
          <c:orientation val="minMax"/>
        </c:scaling>
        <c:delete val="0"/>
        <c:axPos val="b"/>
        <c:majorTickMark val="none"/>
        <c:minorTickMark val="none"/>
        <c:tickLblPos val="nextTo"/>
        <c:crossAx val="166265216"/>
        <c:crosses val="autoZero"/>
        <c:auto val="1"/>
        <c:lblAlgn val="ctr"/>
        <c:lblOffset val="100"/>
        <c:noMultiLvlLbl val="0"/>
      </c:catAx>
      <c:valAx>
        <c:axId val="166265216"/>
        <c:scaling>
          <c:orientation val="minMax"/>
        </c:scaling>
        <c:delete val="0"/>
        <c:axPos val="l"/>
        <c:majorGridlines/>
        <c:numFmt formatCode="0%" sourceLinked="1"/>
        <c:majorTickMark val="none"/>
        <c:minorTickMark val="none"/>
        <c:tickLblPos val="nextTo"/>
        <c:crossAx val="166132352"/>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800" b="1" i="0" baseline="0" dirty="0">
                <a:effectLst/>
              </a:rPr>
              <a:t>Agree/Disagree Proportions by County*</a:t>
            </a:r>
            <a:endParaRPr lang="en-US" dirty="0">
              <a:effectLst/>
            </a:endParaRPr>
          </a:p>
        </c:rich>
      </c:tx>
      <c:layout/>
      <c:overlay val="0"/>
    </c:title>
    <c:autoTitleDeleted val="0"/>
    <c:plotArea>
      <c:layout/>
      <c:barChart>
        <c:barDir val="col"/>
        <c:grouping val="percentStacked"/>
        <c:varyColors val="0"/>
        <c:ser>
          <c:idx val="0"/>
          <c:order val="0"/>
          <c:tx>
            <c:strRef>
              <c:f>'Feedback Stats by User Property'!$B$180</c:f>
              <c:strCache>
                <c:ptCount val="1"/>
                <c:pt idx="0">
                  <c:v>Agree</c:v>
                </c:pt>
              </c:strCache>
            </c:strRef>
          </c:tx>
          <c:invertIfNegative val="0"/>
          <c:dLbls>
            <c:showLegendKey val="0"/>
            <c:showVal val="1"/>
            <c:showCatName val="0"/>
            <c:showSerName val="0"/>
            <c:showPercent val="0"/>
            <c:showBubbleSize val="0"/>
            <c:showLeaderLines val="0"/>
          </c:dLbls>
          <c:cat>
            <c:strRef>
              <c:f>'Feedback Stats by User Property'!$A$181:$A$204</c:f>
              <c:strCache>
                <c:ptCount val="24"/>
                <c:pt idx="0">
                  <c:v>Suffolk County</c:v>
                </c:pt>
                <c:pt idx="1">
                  <c:v>Nassau County</c:v>
                </c:pt>
                <c:pt idx="2">
                  <c:v>Westchester County</c:v>
                </c:pt>
                <c:pt idx="3">
                  <c:v>Erie County</c:v>
                </c:pt>
                <c:pt idx="4">
                  <c:v>Manhattan</c:v>
                </c:pt>
                <c:pt idx="5">
                  <c:v>Monroe County</c:v>
                </c:pt>
                <c:pt idx="6">
                  <c:v>Dutchess County</c:v>
                </c:pt>
                <c:pt idx="7">
                  <c:v>Chautauqua County</c:v>
                </c:pt>
                <c:pt idx="8">
                  <c:v>Onondaga County</c:v>
                </c:pt>
                <c:pt idx="9">
                  <c:v>Saratoga County</c:v>
                </c:pt>
                <c:pt idx="10">
                  <c:v>Rockland County</c:v>
                </c:pt>
                <c:pt idx="11">
                  <c:v>Oneida County</c:v>
                </c:pt>
                <c:pt idx="12">
                  <c:v>Albany County</c:v>
                </c:pt>
                <c:pt idx="13">
                  <c:v>Queens County</c:v>
                </c:pt>
                <c:pt idx="14">
                  <c:v>Clinton County</c:v>
                </c:pt>
                <c:pt idx="15">
                  <c:v>Orange County</c:v>
                </c:pt>
                <c:pt idx="16">
                  <c:v>Brooklyn</c:v>
                </c:pt>
                <c:pt idx="17">
                  <c:v>Broome County</c:v>
                </c:pt>
                <c:pt idx="18">
                  <c:v>Cattaraugus County</c:v>
                </c:pt>
                <c:pt idx="19">
                  <c:v>Schenectady County</c:v>
                </c:pt>
                <c:pt idx="20">
                  <c:v>Niagara County</c:v>
                </c:pt>
                <c:pt idx="21">
                  <c:v>Rensselaer County</c:v>
                </c:pt>
                <c:pt idx="22">
                  <c:v>Tompkins County</c:v>
                </c:pt>
                <c:pt idx="23">
                  <c:v>Bronx County</c:v>
                </c:pt>
              </c:strCache>
            </c:strRef>
          </c:cat>
          <c:val>
            <c:numRef>
              <c:f>'Feedback Stats by User Property'!$B$181:$B$204</c:f>
              <c:numCache>
                <c:formatCode>General</c:formatCode>
                <c:ptCount val="24"/>
                <c:pt idx="0">
                  <c:v>28314</c:v>
                </c:pt>
                <c:pt idx="1">
                  <c:v>13517</c:v>
                </c:pt>
                <c:pt idx="2">
                  <c:v>11731</c:v>
                </c:pt>
                <c:pt idx="3">
                  <c:v>10731</c:v>
                </c:pt>
                <c:pt idx="4">
                  <c:v>7918</c:v>
                </c:pt>
                <c:pt idx="5">
                  <c:v>6882</c:v>
                </c:pt>
                <c:pt idx="6">
                  <c:v>6135</c:v>
                </c:pt>
                <c:pt idx="7">
                  <c:v>6777</c:v>
                </c:pt>
                <c:pt idx="8">
                  <c:v>5692</c:v>
                </c:pt>
                <c:pt idx="9">
                  <c:v>4209</c:v>
                </c:pt>
                <c:pt idx="10">
                  <c:v>3861</c:v>
                </c:pt>
                <c:pt idx="11">
                  <c:v>4461</c:v>
                </c:pt>
                <c:pt idx="12">
                  <c:v>3097</c:v>
                </c:pt>
                <c:pt idx="13">
                  <c:v>3194</c:v>
                </c:pt>
                <c:pt idx="14">
                  <c:v>3192</c:v>
                </c:pt>
                <c:pt idx="15">
                  <c:v>2976</c:v>
                </c:pt>
                <c:pt idx="16">
                  <c:v>2281</c:v>
                </c:pt>
                <c:pt idx="17">
                  <c:v>2776</c:v>
                </c:pt>
                <c:pt idx="18">
                  <c:v>2454</c:v>
                </c:pt>
                <c:pt idx="19">
                  <c:v>2701</c:v>
                </c:pt>
                <c:pt idx="20">
                  <c:v>2295</c:v>
                </c:pt>
                <c:pt idx="21">
                  <c:v>2455</c:v>
                </c:pt>
                <c:pt idx="22">
                  <c:v>2168</c:v>
                </c:pt>
                <c:pt idx="23">
                  <c:v>1502</c:v>
                </c:pt>
              </c:numCache>
            </c:numRef>
          </c:val>
        </c:ser>
        <c:ser>
          <c:idx val="1"/>
          <c:order val="1"/>
          <c:tx>
            <c:strRef>
              <c:f>'Feedback Stats by User Property'!$C$180</c:f>
              <c:strCache>
                <c:ptCount val="1"/>
                <c:pt idx="0">
                  <c:v>Disagree</c:v>
                </c:pt>
              </c:strCache>
            </c:strRef>
          </c:tx>
          <c:invertIfNegative val="0"/>
          <c:dLbls>
            <c:showLegendKey val="0"/>
            <c:showVal val="1"/>
            <c:showCatName val="0"/>
            <c:showSerName val="0"/>
            <c:showPercent val="0"/>
            <c:showBubbleSize val="0"/>
            <c:showLeaderLines val="0"/>
          </c:dLbls>
          <c:cat>
            <c:strRef>
              <c:f>'Feedback Stats by User Property'!$A$181:$A$204</c:f>
              <c:strCache>
                <c:ptCount val="24"/>
                <c:pt idx="0">
                  <c:v>Suffolk County</c:v>
                </c:pt>
                <c:pt idx="1">
                  <c:v>Nassau County</c:v>
                </c:pt>
                <c:pt idx="2">
                  <c:v>Westchester County</c:v>
                </c:pt>
                <c:pt idx="3">
                  <c:v>Erie County</c:v>
                </c:pt>
                <c:pt idx="4">
                  <c:v>Manhattan</c:v>
                </c:pt>
                <c:pt idx="5">
                  <c:v>Monroe County</c:v>
                </c:pt>
                <c:pt idx="6">
                  <c:v>Dutchess County</c:v>
                </c:pt>
                <c:pt idx="7">
                  <c:v>Chautauqua County</c:v>
                </c:pt>
                <c:pt idx="8">
                  <c:v>Onondaga County</c:v>
                </c:pt>
                <c:pt idx="9">
                  <c:v>Saratoga County</c:v>
                </c:pt>
                <c:pt idx="10">
                  <c:v>Rockland County</c:v>
                </c:pt>
                <c:pt idx="11">
                  <c:v>Oneida County</c:v>
                </c:pt>
                <c:pt idx="12">
                  <c:v>Albany County</c:v>
                </c:pt>
                <c:pt idx="13">
                  <c:v>Queens County</c:v>
                </c:pt>
                <c:pt idx="14">
                  <c:v>Clinton County</c:v>
                </c:pt>
                <c:pt idx="15">
                  <c:v>Orange County</c:v>
                </c:pt>
                <c:pt idx="16">
                  <c:v>Brooklyn</c:v>
                </c:pt>
                <c:pt idx="17">
                  <c:v>Broome County</c:v>
                </c:pt>
                <c:pt idx="18">
                  <c:v>Cattaraugus County</c:v>
                </c:pt>
                <c:pt idx="19">
                  <c:v>Schenectady County</c:v>
                </c:pt>
                <c:pt idx="20">
                  <c:v>Niagara County</c:v>
                </c:pt>
                <c:pt idx="21">
                  <c:v>Rensselaer County</c:v>
                </c:pt>
                <c:pt idx="22">
                  <c:v>Tompkins County</c:v>
                </c:pt>
                <c:pt idx="23">
                  <c:v>Bronx County</c:v>
                </c:pt>
              </c:strCache>
            </c:strRef>
          </c:cat>
          <c:val>
            <c:numRef>
              <c:f>'Feedback Stats by User Property'!$C$181:$C$204</c:f>
              <c:numCache>
                <c:formatCode>General</c:formatCode>
                <c:ptCount val="24"/>
                <c:pt idx="0">
                  <c:v>10923</c:v>
                </c:pt>
                <c:pt idx="1">
                  <c:v>5982</c:v>
                </c:pt>
                <c:pt idx="2">
                  <c:v>5029</c:v>
                </c:pt>
                <c:pt idx="3">
                  <c:v>5138</c:v>
                </c:pt>
                <c:pt idx="4">
                  <c:v>2846</c:v>
                </c:pt>
                <c:pt idx="5">
                  <c:v>2581</c:v>
                </c:pt>
                <c:pt idx="6">
                  <c:v>2695</c:v>
                </c:pt>
                <c:pt idx="7">
                  <c:v>1605</c:v>
                </c:pt>
                <c:pt idx="8">
                  <c:v>2087</c:v>
                </c:pt>
                <c:pt idx="9">
                  <c:v>1583</c:v>
                </c:pt>
                <c:pt idx="10">
                  <c:v>1603</c:v>
                </c:pt>
                <c:pt idx="11">
                  <c:v>789</c:v>
                </c:pt>
                <c:pt idx="12">
                  <c:v>1800</c:v>
                </c:pt>
                <c:pt idx="13">
                  <c:v>1325</c:v>
                </c:pt>
                <c:pt idx="14">
                  <c:v>1161</c:v>
                </c:pt>
                <c:pt idx="15">
                  <c:v>1347</c:v>
                </c:pt>
                <c:pt idx="16">
                  <c:v>1420</c:v>
                </c:pt>
                <c:pt idx="17">
                  <c:v>809</c:v>
                </c:pt>
                <c:pt idx="18">
                  <c:v>987</c:v>
                </c:pt>
                <c:pt idx="19">
                  <c:v>709</c:v>
                </c:pt>
                <c:pt idx="20">
                  <c:v>1043</c:v>
                </c:pt>
                <c:pt idx="21">
                  <c:v>882</c:v>
                </c:pt>
                <c:pt idx="22">
                  <c:v>931</c:v>
                </c:pt>
                <c:pt idx="23">
                  <c:v>1573</c:v>
                </c:pt>
              </c:numCache>
            </c:numRef>
          </c:val>
        </c:ser>
        <c:dLbls>
          <c:showLegendKey val="0"/>
          <c:showVal val="0"/>
          <c:showCatName val="0"/>
          <c:showSerName val="0"/>
          <c:showPercent val="0"/>
          <c:showBubbleSize val="0"/>
        </c:dLbls>
        <c:gapWidth val="55"/>
        <c:overlap val="100"/>
        <c:axId val="166314368"/>
        <c:axId val="166315904"/>
      </c:barChart>
      <c:catAx>
        <c:axId val="166314368"/>
        <c:scaling>
          <c:orientation val="minMax"/>
        </c:scaling>
        <c:delete val="0"/>
        <c:axPos val="b"/>
        <c:majorTickMark val="none"/>
        <c:minorTickMark val="none"/>
        <c:tickLblPos val="nextTo"/>
        <c:crossAx val="166315904"/>
        <c:crosses val="autoZero"/>
        <c:auto val="1"/>
        <c:lblAlgn val="ctr"/>
        <c:lblOffset val="100"/>
        <c:noMultiLvlLbl val="0"/>
      </c:catAx>
      <c:valAx>
        <c:axId val="166315904"/>
        <c:scaling>
          <c:orientation val="minMax"/>
        </c:scaling>
        <c:delete val="0"/>
        <c:axPos val="l"/>
        <c:majorGridlines/>
        <c:numFmt formatCode="0%" sourceLinked="1"/>
        <c:majorTickMark val="none"/>
        <c:minorTickMark val="none"/>
        <c:tickLblPos val="nextTo"/>
        <c:crossAx val="166314368"/>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503333395066432E-2"/>
          <c:y val="5.1729614306686482E-2"/>
          <c:w val="0.92149666660493368"/>
          <c:h val="0.80920570310067175"/>
        </c:manualLayout>
      </c:layout>
      <c:barChart>
        <c:barDir val="col"/>
        <c:grouping val="clustered"/>
        <c:varyColors val="0"/>
        <c:ser>
          <c:idx val="0"/>
          <c:order val="0"/>
          <c:invertIfNegative val="0"/>
          <c:dPt>
            <c:idx val="0"/>
            <c:invertIfNegative val="0"/>
            <c:bubble3D val="0"/>
            <c:spPr>
              <a:solidFill>
                <a:schemeClr val="accent2"/>
              </a:solidFill>
            </c:spPr>
          </c:dPt>
          <c:dPt>
            <c:idx val="2"/>
            <c:invertIfNegative val="0"/>
            <c:bubble3D val="0"/>
            <c:spPr>
              <a:solidFill>
                <a:schemeClr val="accent2"/>
              </a:solidFill>
            </c:spPr>
          </c:dPt>
          <c:dPt>
            <c:idx val="4"/>
            <c:invertIfNegative val="0"/>
            <c:bubble3D val="0"/>
            <c:spPr>
              <a:solidFill>
                <a:schemeClr val="accent2"/>
              </a:solidFill>
            </c:spPr>
          </c:dPt>
          <c:dLbls>
            <c:dLbl>
              <c:idx val="0"/>
              <c:layout/>
              <c:showLegendKey val="0"/>
              <c:showVal val="1"/>
              <c:showCatName val="0"/>
              <c:showSerName val="0"/>
              <c:showPercent val="0"/>
              <c:showBubbleSize val="0"/>
            </c:dLbl>
            <c:dLbl>
              <c:idx val="1"/>
              <c:layout/>
              <c:showLegendKey val="0"/>
              <c:showVal val="1"/>
              <c:showCatName val="0"/>
              <c:showSerName val="0"/>
              <c:showPercent val="0"/>
              <c:showBubbleSize val="0"/>
            </c:dLbl>
            <c:dLbl>
              <c:idx val="2"/>
              <c:layout/>
              <c:showLegendKey val="0"/>
              <c:showVal val="1"/>
              <c:showCatName val="0"/>
              <c:showSerName val="0"/>
              <c:showPercent val="0"/>
              <c:showBubbleSize val="0"/>
            </c:dLbl>
            <c:dLbl>
              <c:idx val="3"/>
              <c:layout/>
              <c:showLegendKey val="0"/>
              <c:showVal val="1"/>
              <c:showCatName val="0"/>
              <c:showSerName val="0"/>
              <c:showPercent val="0"/>
              <c:showBubbleSize val="0"/>
            </c:dLbl>
            <c:dLbl>
              <c:idx val="4"/>
              <c:layout/>
              <c:showLegendKey val="0"/>
              <c:showVal val="1"/>
              <c:showCatName val="0"/>
              <c:showSerName val="0"/>
              <c:showPercent val="0"/>
              <c:showBubbleSize val="0"/>
            </c:dLbl>
            <c:showLegendKey val="0"/>
            <c:showVal val="0"/>
            <c:showCatName val="0"/>
            <c:showSerName val="0"/>
            <c:showPercent val="0"/>
            <c:showBubbleSize val="0"/>
          </c:dLbls>
          <c:cat>
            <c:strRef>
              <c:f>Sheet1!$A$2:$A$6</c:f>
              <c:strCache>
                <c:ptCount val="5"/>
                <c:pt idx="0">
                  <c:v>Lowest district in Onondaga County</c:v>
                </c:pt>
                <c:pt idx="1">
                  <c:v>Not in program at all </c:v>
                </c:pt>
                <c:pt idx="2">
                  <c:v>Onondaga County mean</c:v>
                </c:pt>
                <c:pt idx="3">
                  <c:v>Consistently in program ( 3 or more years)</c:v>
                </c:pt>
                <c:pt idx="4">
                  <c:v>Highest district in Onondaga County</c:v>
                </c:pt>
              </c:strCache>
            </c:strRef>
          </c:cat>
          <c:val>
            <c:numRef>
              <c:f>Sheet1!$B$2:$B$6</c:f>
              <c:numCache>
                <c:formatCode>0%</c:formatCode>
                <c:ptCount val="5"/>
                <c:pt idx="0">
                  <c:v>0.46</c:v>
                </c:pt>
                <c:pt idx="1">
                  <c:v>0.47400000000000031</c:v>
                </c:pt>
                <c:pt idx="2">
                  <c:v>0.58000000000000063</c:v>
                </c:pt>
                <c:pt idx="3">
                  <c:v>0.61100000000000065</c:v>
                </c:pt>
                <c:pt idx="4">
                  <c:v>0.83000000000000063</c:v>
                </c:pt>
              </c:numCache>
            </c:numRef>
          </c:val>
        </c:ser>
        <c:dLbls>
          <c:showLegendKey val="0"/>
          <c:showVal val="0"/>
          <c:showCatName val="0"/>
          <c:showSerName val="0"/>
          <c:showPercent val="0"/>
          <c:showBubbleSize val="0"/>
        </c:dLbls>
        <c:gapWidth val="150"/>
        <c:axId val="144233984"/>
        <c:axId val="144235520"/>
      </c:barChart>
      <c:catAx>
        <c:axId val="144233984"/>
        <c:scaling>
          <c:orientation val="minMax"/>
        </c:scaling>
        <c:delete val="0"/>
        <c:axPos val="b"/>
        <c:majorTickMark val="out"/>
        <c:minorTickMark val="none"/>
        <c:tickLblPos val="nextTo"/>
        <c:crossAx val="144235520"/>
        <c:crosses val="autoZero"/>
        <c:auto val="1"/>
        <c:lblAlgn val="ctr"/>
        <c:lblOffset val="100"/>
        <c:noMultiLvlLbl val="0"/>
      </c:catAx>
      <c:valAx>
        <c:axId val="144235520"/>
        <c:scaling>
          <c:orientation val="minMax"/>
        </c:scaling>
        <c:delete val="0"/>
        <c:axPos val="l"/>
        <c:majorGridlines/>
        <c:numFmt formatCode="0%" sourceLinked="1"/>
        <c:majorTickMark val="out"/>
        <c:minorTickMark val="none"/>
        <c:tickLblPos val="nextTo"/>
        <c:crossAx val="144233984"/>
        <c:crosses val="autoZero"/>
        <c:crossBetween val="between"/>
      </c:valAx>
    </c:plotArea>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dirty="0" smtClean="0">
                <a:effectLst/>
                <a:latin typeface="Cambria" pitchFamily="18" charset="0"/>
              </a:rPr>
              <a:t>          </a:t>
            </a:r>
            <a:r>
              <a:rPr lang="en-US" sz="1600" b="0" dirty="0" smtClean="0">
                <a:solidFill>
                  <a:schemeClr val="tx1"/>
                </a:solidFill>
                <a:effectLst>
                  <a:outerShdw blurRad="38100" dist="38100" dir="2700000" algn="tl">
                    <a:srgbClr val="000000">
                      <a:alpha val="43137"/>
                    </a:srgbClr>
                  </a:outerShdw>
                </a:effectLst>
                <a:latin typeface="Cambria" pitchFamily="18" charset="0"/>
              </a:rPr>
              <a:t>Percent </a:t>
            </a:r>
            <a:r>
              <a:rPr lang="en-US" sz="1600" b="0" dirty="0">
                <a:solidFill>
                  <a:schemeClr val="tx1"/>
                </a:solidFill>
                <a:effectLst>
                  <a:outerShdw blurRad="38100" dist="38100" dir="2700000" algn="tl">
                    <a:srgbClr val="000000">
                      <a:alpha val="43137"/>
                    </a:srgbClr>
                  </a:outerShdw>
                </a:effectLst>
                <a:latin typeface="Cambria" pitchFamily="18" charset="0"/>
              </a:rPr>
              <a:t>Ready for Kindergarten</a:t>
            </a:r>
          </a:p>
        </c:rich>
      </c:tx>
      <c:layout>
        <c:manualLayout>
          <c:xMode val="edge"/>
          <c:yMode val="edge"/>
          <c:x val="0.2543560009544274"/>
          <c:y val="0.12000000000000002"/>
        </c:manualLayout>
      </c:layout>
      <c:overlay val="0"/>
      <c:spPr>
        <a:ln>
          <a:solidFill>
            <a:schemeClr val="accent1"/>
          </a:solidFill>
        </a:ln>
      </c:spPr>
    </c:title>
    <c:autoTitleDeleted val="0"/>
    <c:plotArea>
      <c:layout>
        <c:manualLayout>
          <c:layoutTarget val="inner"/>
          <c:xMode val="edge"/>
          <c:yMode val="edge"/>
          <c:x val="6.3263779527559058E-2"/>
          <c:y val="1.3505491089929563E-2"/>
          <c:w val="0.91400894774516817"/>
          <c:h val="0.60103307086614177"/>
        </c:manualLayout>
      </c:layout>
      <c:barChart>
        <c:barDir val="col"/>
        <c:grouping val="clustered"/>
        <c:varyColors val="0"/>
        <c:ser>
          <c:idx val="0"/>
          <c:order val="0"/>
          <c:tx>
            <c:strRef>
              <c:f>Sheet1!$C$30</c:f>
              <c:strCache>
                <c:ptCount val="1"/>
                <c:pt idx="0">
                  <c:v>Percent Ready for Kindergarten</c:v>
                </c:pt>
              </c:strCache>
            </c:strRef>
          </c:tx>
          <c:invertIfNegative val="0"/>
          <c:dPt>
            <c:idx val="1"/>
            <c:invertIfNegative val="0"/>
            <c:bubble3D val="0"/>
            <c:spPr>
              <a:solidFill>
                <a:schemeClr val="accent6"/>
              </a:solidFill>
            </c:spPr>
          </c:dPt>
          <c:dPt>
            <c:idx val="6"/>
            <c:invertIfNegative val="0"/>
            <c:bubble3D val="0"/>
            <c:spPr>
              <a:solidFill>
                <a:schemeClr val="accent6"/>
              </a:solidFill>
            </c:spPr>
          </c:dPt>
          <c:cat>
            <c:strRef>
              <c:f>Sheet1!$B$31:$B$46</c:f>
              <c:strCache>
                <c:ptCount val="16"/>
                <c:pt idx="0">
                  <c:v>A</c:v>
                </c:pt>
                <c:pt idx="1">
                  <c:v>Not in Program</c:v>
                </c:pt>
                <c:pt idx="2">
                  <c:v>B</c:v>
                </c:pt>
                <c:pt idx="3">
                  <c:v>C</c:v>
                </c:pt>
                <c:pt idx="4">
                  <c:v>D</c:v>
                </c:pt>
                <c:pt idx="5">
                  <c:v>E</c:v>
                </c:pt>
                <c:pt idx="6">
                  <c:v>Consistently in Program</c:v>
                </c:pt>
                <c:pt idx="7">
                  <c:v>F</c:v>
                </c:pt>
                <c:pt idx="8">
                  <c:v>G</c:v>
                </c:pt>
                <c:pt idx="9">
                  <c:v>H</c:v>
                </c:pt>
                <c:pt idx="10">
                  <c:v>I</c:v>
                </c:pt>
                <c:pt idx="11">
                  <c:v>J</c:v>
                </c:pt>
                <c:pt idx="12">
                  <c:v>K</c:v>
                </c:pt>
                <c:pt idx="13">
                  <c:v>L</c:v>
                </c:pt>
                <c:pt idx="14">
                  <c:v>M</c:v>
                </c:pt>
                <c:pt idx="15">
                  <c:v>N</c:v>
                </c:pt>
              </c:strCache>
            </c:strRef>
          </c:cat>
          <c:val>
            <c:numRef>
              <c:f>Sheet1!$C$31:$C$46</c:f>
              <c:numCache>
                <c:formatCode>0%</c:formatCode>
                <c:ptCount val="16"/>
                <c:pt idx="0">
                  <c:v>0.46</c:v>
                </c:pt>
                <c:pt idx="1">
                  <c:v>0.47000000000000008</c:v>
                </c:pt>
                <c:pt idx="2">
                  <c:v>0.58000000000000007</c:v>
                </c:pt>
                <c:pt idx="3">
                  <c:v>0.59</c:v>
                </c:pt>
                <c:pt idx="4">
                  <c:v>0.60000000000000064</c:v>
                </c:pt>
                <c:pt idx="5">
                  <c:v>0.61000000000000065</c:v>
                </c:pt>
                <c:pt idx="6">
                  <c:v>0.61100000000000065</c:v>
                </c:pt>
                <c:pt idx="7">
                  <c:v>0.62000000000000244</c:v>
                </c:pt>
                <c:pt idx="8">
                  <c:v>0.63000000000000278</c:v>
                </c:pt>
                <c:pt idx="9">
                  <c:v>0.63000000000000278</c:v>
                </c:pt>
                <c:pt idx="10">
                  <c:v>0.64000000000000279</c:v>
                </c:pt>
                <c:pt idx="11">
                  <c:v>0.65000000000000291</c:v>
                </c:pt>
                <c:pt idx="12">
                  <c:v>0.65000000000000291</c:v>
                </c:pt>
                <c:pt idx="13">
                  <c:v>0.68</c:v>
                </c:pt>
                <c:pt idx="14">
                  <c:v>0.81</c:v>
                </c:pt>
                <c:pt idx="15">
                  <c:v>0.83000000000000063</c:v>
                </c:pt>
              </c:numCache>
            </c:numRef>
          </c:val>
        </c:ser>
        <c:dLbls>
          <c:showLegendKey val="0"/>
          <c:showVal val="0"/>
          <c:showCatName val="0"/>
          <c:showSerName val="0"/>
          <c:showPercent val="0"/>
          <c:showBubbleSize val="0"/>
        </c:dLbls>
        <c:gapWidth val="150"/>
        <c:axId val="144423936"/>
        <c:axId val="144430208"/>
      </c:barChart>
      <c:catAx>
        <c:axId val="144423936"/>
        <c:scaling>
          <c:orientation val="minMax"/>
        </c:scaling>
        <c:delete val="0"/>
        <c:axPos val="b"/>
        <c:title>
          <c:tx>
            <c:rich>
              <a:bodyPr/>
              <a:lstStyle/>
              <a:p>
                <a:pPr algn="l">
                  <a:defRPr>
                    <a:effectLst>
                      <a:outerShdw blurRad="38100" dist="38100" dir="2700000" algn="tl">
                        <a:srgbClr val="000000">
                          <a:alpha val="43137"/>
                        </a:srgbClr>
                      </a:outerShdw>
                    </a:effectLst>
                  </a:defRPr>
                </a:pPr>
                <a:r>
                  <a:rPr lang="en-US" sz="2000" dirty="0">
                    <a:solidFill>
                      <a:schemeClr val="tx1"/>
                    </a:solidFill>
                    <a:effectLst/>
                    <a:latin typeface="Cambria" pitchFamily="18" charset="0"/>
                  </a:rPr>
                  <a:t>Readiness </a:t>
                </a:r>
                <a:r>
                  <a:rPr lang="en-US" sz="2000" dirty="0" smtClean="0">
                    <a:solidFill>
                      <a:schemeClr val="tx1"/>
                    </a:solidFill>
                    <a:effectLst/>
                    <a:latin typeface="Cambria" pitchFamily="18" charset="0"/>
                  </a:rPr>
                  <a:t>by </a:t>
                </a:r>
                <a:r>
                  <a:rPr lang="en-US" sz="2000" dirty="0">
                    <a:solidFill>
                      <a:schemeClr val="tx1"/>
                    </a:solidFill>
                    <a:effectLst/>
                    <a:latin typeface="Cambria" pitchFamily="18" charset="0"/>
                  </a:rPr>
                  <a:t>Onondaga County School </a:t>
                </a:r>
                <a:r>
                  <a:rPr lang="en-US" sz="2000" dirty="0" smtClean="0">
                    <a:solidFill>
                      <a:schemeClr val="tx1"/>
                    </a:solidFill>
                    <a:effectLst/>
                    <a:latin typeface="Cambria" pitchFamily="18" charset="0"/>
                  </a:rPr>
                  <a:t>Districts</a:t>
                </a:r>
                <a:endParaRPr lang="en-US" sz="2000" dirty="0">
                  <a:solidFill>
                    <a:schemeClr val="tx1"/>
                  </a:solidFill>
                  <a:effectLst/>
                  <a:latin typeface="Cambria" pitchFamily="18" charset="0"/>
                </a:endParaRPr>
              </a:p>
            </c:rich>
          </c:tx>
          <c:layout>
            <c:manualLayout>
              <c:xMode val="edge"/>
              <c:yMode val="edge"/>
              <c:x val="0.16415151515151455"/>
              <c:y val="4.1877690288713923E-2"/>
            </c:manualLayout>
          </c:layout>
          <c:overlay val="0"/>
        </c:title>
        <c:majorTickMark val="out"/>
        <c:minorTickMark val="none"/>
        <c:tickLblPos val="nextTo"/>
        <c:crossAx val="144430208"/>
        <c:crosses val="autoZero"/>
        <c:auto val="1"/>
        <c:lblAlgn val="ctr"/>
        <c:lblOffset val="100"/>
        <c:noMultiLvlLbl val="0"/>
      </c:catAx>
      <c:valAx>
        <c:axId val="144430208"/>
        <c:scaling>
          <c:orientation val="minMax"/>
          <c:max val="1"/>
        </c:scaling>
        <c:delete val="0"/>
        <c:axPos val="l"/>
        <c:majorGridlines/>
        <c:numFmt formatCode="0%" sourceLinked="1"/>
        <c:majorTickMark val="out"/>
        <c:minorTickMark val="none"/>
        <c:tickLblPos val="nextTo"/>
        <c:crossAx val="144423936"/>
        <c:crosses val="autoZero"/>
        <c:crossBetween val="between"/>
      </c:valAx>
    </c:plotArea>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Classification</a:t>
            </a:r>
          </a:p>
        </c:rich>
      </c:tx>
      <c:layout/>
      <c:overlay val="0"/>
    </c:title>
    <c:autoTitleDeleted val="0"/>
    <c:plotArea>
      <c:layout/>
      <c:pieChart>
        <c:varyColors val="1"/>
        <c:ser>
          <c:idx val="0"/>
          <c:order val="0"/>
          <c:dLbls>
            <c:dLbl>
              <c:idx val="3"/>
              <c:layout>
                <c:manualLayout>
                  <c:x val="-0.1233802193038258"/>
                  <c:y val="0.14331678648864543"/>
                </c:manualLayout>
              </c:layout>
              <c:showLegendKey val="0"/>
              <c:showVal val="0"/>
              <c:showCatName val="1"/>
              <c:showSerName val="0"/>
              <c:showPercent val="1"/>
              <c:showBubbleSize val="0"/>
            </c:dLbl>
            <c:dLbl>
              <c:idx val="4"/>
              <c:layout>
                <c:manualLayout>
                  <c:x val="-0.13115028484994135"/>
                  <c:y val="5.9334988017802119E-2"/>
                </c:manualLayout>
              </c:layout>
              <c:showLegendKey val="0"/>
              <c:showVal val="0"/>
              <c:showCatName val="1"/>
              <c:showSerName val="0"/>
              <c:showPercent val="1"/>
              <c:showBubbleSize val="0"/>
            </c:dLbl>
            <c:dLbl>
              <c:idx val="5"/>
              <c:layout>
                <c:manualLayout>
                  <c:x val="-0.2251500115447867"/>
                  <c:y val="-6.8566700901517744E-2"/>
                </c:manualLayout>
              </c:layout>
              <c:showLegendKey val="0"/>
              <c:showVal val="0"/>
              <c:showCatName val="1"/>
              <c:showSerName val="0"/>
              <c:showPercent val="1"/>
              <c:showBubbleSize val="0"/>
            </c:dLbl>
            <c:txPr>
              <a:bodyPr/>
              <a:lstStyle/>
              <a:p>
                <a:pPr>
                  <a:defRPr sz="1050"/>
                </a:pPr>
                <a:endParaRPr lang="en-US"/>
              </a:p>
            </c:txPr>
            <c:showLegendKey val="0"/>
            <c:showVal val="0"/>
            <c:showCatName val="1"/>
            <c:showSerName val="0"/>
            <c:showPercent val="1"/>
            <c:showBubbleSize val="0"/>
            <c:showLeaderLines val="1"/>
          </c:dLbls>
          <c:cat>
            <c:strRef>
              <c:f>'User Statistics'!$A$18:$A$23</c:f>
              <c:strCache>
                <c:ptCount val="6"/>
                <c:pt idx="0">
                  <c:v>Teacher</c:v>
                </c:pt>
                <c:pt idx="1">
                  <c:v>Parent/Guardian</c:v>
                </c:pt>
                <c:pt idx="2">
                  <c:v>Other</c:v>
                </c:pt>
                <c:pt idx="3">
                  <c:v>Administrator</c:v>
                </c:pt>
                <c:pt idx="4">
                  <c:v>Student</c:v>
                </c:pt>
                <c:pt idx="5">
                  <c:v>Retired Educator</c:v>
                </c:pt>
              </c:strCache>
            </c:strRef>
          </c:cat>
          <c:val>
            <c:numRef>
              <c:f>'User Statistics'!$D$18:$D$23</c:f>
              <c:numCache>
                <c:formatCode>0.00%</c:formatCode>
                <c:ptCount val="6"/>
                <c:pt idx="0">
                  <c:v>0.4888947299250887</c:v>
                </c:pt>
                <c:pt idx="1">
                  <c:v>0.328229727953739</c:v>
                </c:pt>
                <c:pt idx="2">
                  <c:v>8.7484119682831735E-2</c:v>
                </c:pt>
                <c:pt idx="3">
                  <c:v>5.066368773820476E-2</c:v>
                </c:pt>
                <c:pt idx="4">
                  <c:v>2.0020151574889386E-2</c:v>
                </c:pt>
                <c:pt idx="5">
                  <c:v>1.5661278310772332E-2</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800" b="1" i="0" baseline="0" dirty="0">
                <a:effectLst/>
              </a:rPr>
              <a:t>Residency of Respondents*</a:t>
            </a:r>
            <a:endParaRPr lang="en-US" dirty="0">
              <a:effectLst/>
            </a:endParaRPr>
          </a:p>
        </c:rich>
      </c:tx>
      <c:layout/>
      <c:overlay val="0"/>
    </c:title>
    <c:autoTitleDeleted val="0"/>
    <c:plotArea>
      <c:layout/>
      <c:pieChart>
        <c:varyColors val="1"/>
        <c:ser>
          <c:idx val="0"/>
          <c:order val="0"/>
          <c:dLbls>
            <c:dLbl>
              <c:idx val="7"/>
              <c:layout>
                <c:manualLayout>
                  <c:x val="-0.17782644356955379"/>
                  <c:y val="-2.0457020287866633E-2"/>
                </c:manualLayout>
              </c:layout>
              <c:showLegendKey val="0"/>
              <c:showVal val="0"/>
              <c:showCatName val="1"/>
              <c:showSerName val="0"/>
              <c:showPercent val="1"/>
              <c:showBubbleSize val="0"/>
            </c:dLbl>
            <c:txPr>
              <a:bodyPr/>
              <a:lstStyle/>
              <a:p>
                <a:pPr>
                  <a:defRPr sz="1050"/>
                </a:pPr>
                <a:endParaRPr lang="en-US"/>
              </a:p>
            </c:txPr>
            <c:showLegendKey val="0"/>
            <c:showVal val="0"/>
            <c:showCatName val="1"/>
            <c:showSerName val="0"/>
            <c:showPercent val="1"/>
            <c:showBubbleSize val="0"/>
            <c:showLeaderLines val="1"/>
          </c:dLbls>
          <c:cat>
            <c:strRef>
              <c:f>'User Statistics'!$A$191:$A$292</c:f>
              <c:strCache>
                <c:ptCount val="9"/>
                <c:pt idx="0">
                  <c:v>Suffolk County</c:v>
                </c:pt>
                <c:pt idx="1">
                  <c:v>Nassau County</c:v>
                </c:pt>
                <c:pt idx="2">
                  <c:v>Erie County</c:v>
                </c:pt>
                <c:pt idx="3">
                  <c:v>Westchester County</c:v>
                </c:pt>
                <c:pt idx="4">
                  <c:v>Monroe County</c:v>
                </c:pt>
                <c:pt idx="5">
                  <c:v>Onondaga County</c:v>
                </c:pt>
                <c:pt idx="6">
                  <c:v>Manhattan</c:v>
                </c:pt>
                <c:pt idx="7">
                  <c:v>Dutchess County</c:v>
                </c:pt>
                <c:pt idx="8">
                  <c:v>Other</c:v>
                </c:pt>
              </c:strCache>
            </c:strRef>
          </c:cat>
          <c:val>
            <c:numRef>
              <c:f>'User Statistics'!$D$191:$D$292</c:f>
              <c:numCache>
                <c:formatCode>0.00%</c:formatCode>
                <c:ptCount val="9"/>
                <c:pt idx="0">
                  <c:v>0.12301222236824813</c:v>
                </c:pt>
                <c:pt idx="1">
                  <c:v>9.3836246550137989E-2</c:v>
                </c:pt>
                <c:pt idx="2">
                  <c:v>8.4286152363429276E-2</c:v>
                </c:pt>
                <c:pt idx="3">
                  <c:v>5.7300565120252334E-2</c:v>
                </c:pt>
                <c:pt idx="4">
                  <c:v>4.0609804179261404E-2</c:v>
                </c:pt>
                <c:pt idx="5">
                  <c:v>4.0171726464274762E-2</c:v>
                </c:pt>
                <c:pt idx="6">
                  <c:v>3.8835589433565514E-2</c:v>
                </c:pt>
                <c:pt idx="7">
                  <c:v>3.0314977877075395E-2</c:v>
                </c:pt>
                <c:pt idx="8">
                  <c:v>0.4916327156437556</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Teachers</a:t>
            </a:r>
          </a:p>
        </c:rich>
      </c:tx>
      <c:layout/>
      <c:overlay val="0"/>
    </c:title>
    <c:autoTitleDeleted val="0"/>
    <c:plotArea>
      <c:layout/>
      <c:pieChart>
        <c:varyColors val="1"/>
        <c:ser>
          <c:idx val="0"/>
          <c:order val="0"/>
          <c:dLbls>
            <c:dLbl>
              <c:idx val="0"/>
              <c:layout>
                <c:manualLayout>
                  <c:x val="-4.6926181102362206E-2"/>
                  <c:y val="-0.23189814814814816"/>
                </c:manualLayout>
              </c:layout>
              <c:showLegendKey val="0"/>
              <c:showVal val="0"/>
              <c:showCatName val="1"/>
              <c:showSerName val="0"/>
              <c:showPercent val="1"/>
              <c:showBubbleSize val="0"/>
            </c:dLbl>
            <c:dLbl>
              <c:idx val="1"/>
              <c:layout>
                <c:manualLayout>
                  <c:x val="-0.17106605424321958"/>
                  <c:y val="9.3542942548848054E-2"/>
                </c:manualLayout>
              </c:layout>
              <c:showLegendKey val="0"/>
              <c:showVal val="0"/>
              <c:showCatName val="1"/>
              <c:showSerName val="0"/>
              <c:showPercent val="1"/>
              <c:showBubbleSize val="0"/>
            </c:dLbl>
            <c:dLbl>
              <c:idx val="2"/>
              <c:layout>
                <c:manualLayout>
                  <c:x val="0.20589479440069991"/>
                  <c:y val="3.5398439778361039E-2"/>
                </c:manualLayout>
              </c:layout>
              <c:showLegendKey val="0"/>
              <c:showVal val="0"/>
              <c:showCatName val="1"/>
              <c:showSerName val="0"/>
              <c:showPercent val="1"/>
              <c:showBubbleSize val="0"/>
            </c:dLbl>
            <c:txPr>
              <a:bodyPr/>
              <a:lstStyle/>
              <a:p>
                <a:pPr>
                  <a:defRPr sz="1050"/>
                </a:pPr>
                <a:endParaRPr lang="en-US"/>
              </a:p>
            </c:txPr>
            <c:showLegendKey val="0"/>
            <c:showVal val="0"/>
            <c:showCatName val="1"/>
            <c:showSerName val="0"/>
            <c:showPercent val="1"/>
            <c:showBubbleSize val="0"/>
            <c:showLeaderLines val="1"/>
          </c:dLbls>
          <c:cat>
            <c:strRef>
              <c:f>'User Statistics'!$H$295:$H$297</c:f>
              <c:strCache>
                <c:ptCount val="3"/>
                <c:pt idx="0">
                  <c:v>Public School</c:v>
                </c:pt>
                <c:pt idx="1">
                  <c:v>Private School</c:v>
                </c:pt>
                <c:pt idx="2">
                  <c:v>Home School</c:v>
                </c:pt>
              </c:strCache>
            </c:strRef>
          </c:cat>
          <c:val>
            <c:numRef>
              <c:f>'User Statistics'!$I$295:$I$297</c:f>
              <c:numCache>
                <c:formatCode>General</c:formatCode>
                <c:ptCount val="3"/>
                <c:pt idx="0">
                  <c:v>21598</c:v>
                </c:pt>
                <c:pt idx="1">
                  <c:v>659</c:v>
                </c:pt>
                <c:pt idx="2">
                  <c:v>63</c:v>
                </c:pt>
              </c:numCache>
            </c:numRef>
          </c:val>
        </c:ser>
        <c:ser>
          <c:idx val="1"/>
          <c:order val="1"/>
          <c:dLbls>
            <c:showLegendKey val="0"/>
            <c:showVal val="0"/>
            <c:showCatName val="1"/>
            <c:showSerName val="0"/>
            <c:showPercent val="1"/>
            <c:showBubbleSize val="0"/>
            <c:showLeaderLines val="1"/>
          </c:dLbls>
          <c:cat>
            <c:strRef>
              <c:f>'User Statistics'!$H$295:$H$297</c:f>
              <c:strCache>
                <c:ptCount val="3"/>
                <c:pt idx="0">
                  <c:v>Public School</c:v>
                </c:pt>
                <c:pt idx="1">
                  <c:v>Private School</c:v>
                </c:pt>
                <c:pt idx="2">
                  <c:v>Home School</c:v>
                </c:pt>
              </c:strCache>
            </c:strRef>
          </c:cat>
          <c:val>
            <c:numRef>
              <c:f>'User Statistics'!$J$295:$J$297</c:f>
              <c:numCache>
                <c:formatCode>0%</c:formatCode>
                <c:ptCount val="3"/>
                <c:pt idx="0">
                  <c:v>0.96765232974910398</c:v>
                </c:pt>
                <c:pt idx="1">
                  <c:v>2.9525089605734765E-2</c:v>
                </c:pt>
                <c:pt idx="2">
                  <c:v>2.8225806451612902E-3</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Administrators</a:t>
            </a:r>
          </a:p>
        </c:rich>
      </c:tx>
      <c:layout/>
      <c:overlay val="0"/>
    </c:title>
    <c:autoTitleDeleted val="0"/>
    <c:plotArea>
      <c:layout/>
      <c:pieChart>
        <c:varyColors val="1"/>
        <c:ser>
          <c:idx val="0"/>
          <c:order val="0"/>
          <c:dLbls>
            <c:dLbl>
              <c:idx val="0"/>
              <c:layout>
                <c:manualLayout>
                  <c:x val="-0.12181266404199476"/>
                  <c:y val="-0.20296296296296296"/>
                </c:manualLayout>
              </c:layout>
              <c:showLegendKey val="0"/>
              <c:showVal val="0"/>
              <c:showCatName val="1"/>
              <c:showSerName val="0"/>
              <c:showPercent val="1"/>
              <c:showBubbleSize val="0"/>
            </c:dLbl>
            <c:dLbl>
              <c:idx val="1"/>
              <c:layout>
                <c:manualLayout>
                  <c:x val="-0.12523961067366579"/>
                  <c:y val="7.4615048118985131E-2"/>
                </c:manualLayout>
              </c:layout>
              <c:showLegendKey val="0"/>
              <c:showVal val="0"/>
              <c:showCatName val="1"/>
              <c:showSerName val="0"/>
              <c:showPercent val="1"/>
              <c:showBubbleSize val="0"/>
            </c:dLbl>
            <c:txPr>
              <a:bodyPr/>
              <a:lstStyle/>
              <a:p>
                <a:pPr>
                  <a:defRPr sz="1050"/>
                </a:pPr>
                <a:endParaRPr lang="en-US"/>
              </a:p>
            </c:txPr>
            <c:showLegendKey val="0"/>
            <c:showVal val="0"/>
            <c:showCatName val="1"/>
            <c:showSerName val="0"/>
            <c:showPercent val="1"/>
            <c:showBubbleSize val="0"/>
            <c:showLeaderLines val="1"/>
          </c:dLbls>
          <c:cat>
            <c:strRef>
              <c:f>'User Statistics'!$H$299:$H$300</c:f>
              <c:strCache>
                <c:ptCount val="2"/>
                <c:pt idx="0">
                  <c:v>Public School</c:v>
                </c:pt>
                <c:pt idx="1">
                  <c:v>Private School</c:v>
                </c:pt>
              </c:strCache>
            </c:strRef>
          </c:cat>
          <c:val>
            <c:numRef>
              <c:f>'User Statistics'!$I$299:$I$300</c:f>
              <c:numCache>
                <c:formatCode>General</c:formatCode>
                <c:ptCount val="2"/>
                <c:pt idx="0">
                  <c:v>2091</c:v>
                </c:pt>
                <c:pt idx="1">
                  <c:v>222</c:v>
                </c:pt>
              </c:numCache>
            </c:numRef>
          </c:val>
        </c:ser>
        <c:ser>
          <c:idx val="1"/>
          <c:order val="1"/>
          <c:dLbls>
            <c:showLegendKey val="0"/>
            <c:showVal val="0"/>
            <c:showCatName val="1"/>
            <c:showSerName val="0"/>
            <c:showPercent val="1"/>
            <c:showBubbleSize val="0"/>
            <c:showLeaderLines val="1"/>
          </c:dLbls>
          <c:cat>
            <c:strRef>
              <c:f>'User Statistics'!$H$299:$H$300</c:f>
              <c:strCache>
                <c:ptCount val="2"/>
                <c:pt idx="0">
                  <c:v>Public School</c:v>
                </c:pt>
                <c:pt idx="1">
                  <c:v>Private School</c:v>
                </c:pt>
              </c:strCache>
            </c:strRef>
          </c:cat>
          <c:val>
            <c:numRef>
              <c:f>'User Statistics'!$J$299:$J$300</c:f>
              <c:numCache>
                <c:formatCode>0%</c:formatCode>
                <c:ptCount val="2"/>
                <c:pt idx="0">
                  <c:v>0.90402075226977952</c:v>
                </c:pt>
                <c:pt idx="1">
                  <c:v>9.5979247730220499E-2</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Students</a:t>
            </a:r>
          </a:p>
        </c:rich>
      </c:tx>
      <c:layout/>
      <c:overlay val="0"/>
    </c:title>
    <c:autoTitleDeleted val="0"/>
    <c:plotArea>
      <c:layout/>
      <c:pieChart>
        <c:varyColors val="1"/>
        <c:ser>
          <c:idx val="0"/>
          <c:order val="0"/>
          <c:dLbls>
            <c:dLbl>
              <c:idx val="1"/>
              <c:layout>
                <c:manualLayout>
                  <c:x val="-3.1715113735783028E-2"/>
                  <c:y val="6.4934018664333626E-2"/>
                </c:manualLayout>
              </c:layout>
              <c:showLegendKey val="0"/>
              <c:showVal val="0"/>
              <c:showCatName val="1"/>
              <c:showSerName val="0"/>
              <c:showPercent val="1"/>
              <c:showBubbleSize val="0"/>
            </c:dLbl>
            <c:dLbl>
              <c:idx val="2"/>
              <c:layout>
                <c:manualLayout>
                  <c:x val="-9.92150043744532E-2"/>
                  <c:y val="-2.8258967629046371E-3"/>
                </c:manualLayout>
              </c:layout>
              <c:showLegendKey val="0"/>
              <c:showVal val="0"/>
              <c:showCatName val="1"/>
              <c:showSerName val="0"/>
              <c:showPercent val="1"/>
              <c:showBubbleSize val="0"/>
            </c:dLbl>
            <c:dLbl>
              <c:idx val="3"/>
              <c:layout>
                <c:manualLayout>
                  <c:x val="0.18927843394575677"/>
                  <c:y val="5.8620589093030036E-2"/>
                </c:manualLayout>
              </c:layout>
              <c:showLegendKey val="0"/>
              <c:showVal val="0"/>
              <c:showCatName val="1"/>
              <c:showSerName val="0"/>
              <c:showPercent val="1"/>
              <c:showBubbleSize val="0"/>
            </c:dLbl>
            <c:txPr>
              <a:bodyPr/>
              <a:lstStyle/>
              <a:p>
                <a:pPr>
                  <a:defRPr sz="1050"/>
                </a:pPr>
                <a:endParaRPr lang="en-US"/>
              </a:p>
            </c:txPr>
            <c:showLegendKey val="0"/>
            <c:showVal val="0"/>
            <c:showCatName val="1"/>
            <c:showSerName val="0"/>
            <c:showPercent val="1"/>
            <c:showBubbleSize val="0"/>
            <c:showLeaderLines val="1"/>
          </c:dLbls>
          <c:cat>
            <c:strRef>
              <c:f>'User Statistics'!$H$302:$H$305</c:f>
              <c:strCache>
                <c:ptCount val="4"/>
                <c:pt idx="0">
                  <c:v>Public School</c:v>
                </c:pt>
                <c:pt idx="1">
                  <c:v>Graduated</c:v>
                </c:pt>
                <c:pt idx="2">
                  <c:v>Private School</c:v>
                </c:pt>
                <c:pt idx="3">
                  <c:v>Home School</c:v>
                </c:pt>
              </c:strCache>
            </c:strRef>
          </c:cat>
          <c:val>
            <c:numRef>
              <c:f>'User Statistics'!$I$302:$I$305</c:f>
              <c:numCache>
                <c:formatCode>General</c:formatCode>
                <c:ptCount val="4"/>
                <c:pt idx="0">
                  <c:v>763</c:v>
                </c:pt>
                <c:pt idx="1">
                  <c:v>106</c:v>
                </c:pt>
                <c:pt idx="2">
                  <c:v>41</c:v>
                </c:pt>
                <c:pt idx="3">
                  <c:v>4</c:v>
                </c:pt>
              </c:numCache>
            </c:numRef>
          </c:val>
        </c:ser>
        <c:ser>
          <c:idx val="1"/>
          <c:order val="1"/>
          <c:dLbls>
            <c:showLegendKey val="0"/>
            <c:showVal val="0"/>
            <c:showCatName val="1"/>
            <c:showSerName val="0"/>
            <c:showPercent val="1"/>
            <c:showBubbleSize val="0"/>
            <c:showLeaderLines val="1"/>
          </c:dLbls>
          <c:cat>
            <c:strRef>
              <c:f>'User Statistics'!$H$302:$H$305</c:f>
              <c:strCache>
                <c:ptCount val="4"/>
                <c:pt idx="0">
                  <c:v>Public School</c:v>
                </c:pt>
                <c:pt idx="1">
                  <c:v>Graduated</c:v>
                </c:pt>
                <c:pt idx="2">
                  <c:v>Private School</c:v>
                </c:pt>
                <c:pt idx="3">
                  <c:v>Home School</c:v>
                </c:pt>
              </c:strCache>
            </c:strRef>
          </c:cat>
          <c:val>
            <c:numRef>
              <c:f>'User Statistics'!$J$302:$J$305</c:f>
              <c:numCache>
                <c:formatCode>0%</c:formatCode>
                <c:ptCount val="4"/>
                <c:pt idx="0">
                  <c:v>0.83479212253829327</c:v>
                </c:pt>
                <c:pt idx="1">
                  <c:v>0.11597374179431072</c:v>
                </c:pt>
                <c:pt idx="2">
                  <c:v>4.4857768052516414E-2</c:v>
                </c:pt>
                <c:pt idx="3">
                  <c:v>4.3763676148796497E-3</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800" b="1" i="0" baseline="0" dirty="0">
                <a:effectLst/>
              </a:rPr>
              <a:t>Agree/Disagree Proportions by Subject*</a:t>
            </a:r>
            <a:endParaRPr lang="en-US" dirty="0">
              <a:effectLst/>
            </a:endParaRPr>
          </a:p>
        </c:rich>
      </c:tx>
      <c:layout/>
      <c:overlay val="0"/>
    </c:title>
    <c:autoTitleDeleted val="0"/>
    <c:plotArea>
      <c:layout/>
      <c:barChart>
        <c:barDir val="col"/>
        <c:grouping val="percentStacked"/>
        <c:varyColors val="0"/>
        <c:ser>
          <c:idx val="0"/>
          <c:order val="0"/>
          <c:tx>
            <c:strRef>
              <c:f>'Feedback Statistics'!$F$3</c:f>
              <c:strCache>
                <c:ptCount val="1"/>
                <c:pt idx="0">
                  <c:v>Agree</c:v>
                </c:pt>
              </c:strCache>
            </c:strRef>
          </c:tx>
          <c:invertIfNegative val="0"/>
          <c:dLbls>
            <c:showLegendKey val="0"/>
            <c:showVal val="1"/>
            <c:showCatName val="0"/>
            <c:showSerName val="0"/>
            <c:showPercent val="0"/>
            <c:showBubbleSize val="0"/>
            <c:showLeaderLines val="0"/>
          </c:dLbls>
          <c:cat>
            <c:strRef>
              <c:f>'Feedback Statistics'!$G$2:$I$2</c:f>
              <c:strCache>
                <c:ptCount val="3"/>
                <c:pt idx="0">
                  <c:v>Overall</c:v>
                </c:pt>
                <c:pt idx="1">
                  <c:v>Math</c:v>
                </c:pt>
                <c:pt idx="2">
                  <c:v>ELA</c:v>
                </c:pt>
              </c:strCache>
            </c:strRef>
          </c:cat>
          <c:val>
            <c:numRef>
              <c:f>'Feedback Statistics'!$G$3:$I$3</c:f>
              <c:numCache>
                <c:formatCode>General</c:formatCode>
                <c:ptCount val="3"/>
                <c:pt idx="0">
                  <c:v>175535</c:v>
                </c:pt>
                <c:pt idx="1">
                  <c:v>40764</c:v>
                </c:pt>
                <c:pt idx="2">
                  <c:v>134771</c:v>
                </c:pt>
              </c:numCache>
            </c:numRef>
          </c:val>
        </c:ser>
        <c:ser>
          <c:idx val="1"/>
          <c:order val="1"/>
          <c:tx>
            <c:strRef>
              <c:f>'Feedback Statistics'!$F$4</c:f>
              <c:strCache>
                <c:ptCount val="1"/>
                <c:pt idx="0">
                  <c:v>Disagree</c:v>
                </c:pt>
              </c:strCache>
            </c:strRef>
          </c:tx>
          <c:invertIfNegative val="0"/>
          <c:dLbls>
            <c:showLegendKey val="0"/>
            <c:showVal val="1"/>
            <c:showCatName val="0"/>
            <c:showSerName val="0"/>
            <c:showPercent val="0"/>
            <c:showBubbleSize val="0"/>
            <c:showLeaderLines val="0"/>
          </c:dLbls>
          <c:cat>
            <c:strRef>
              <c:f>'Feedback Statistics'!$G$2:$I$2</c:f>
              <c:strCache>
                <c:ptCount val="3"/>
                <c:pt idx="0">
                  <c:v>Overall</c:v>
                </c:pt>
                <c:pt idx="1">
                  <c:v>Math</c:v>
                </c:pt>
                <c:pt idx="2">
                  <c:v>ELA</c:v>
                </c:pt>
              </c:strCache>
            </c:strRef>
          </c:cat>
          <c:val>
            <c:numRef>
              <c:f>'Feedback Statistics'!$G$4:$I$4</c:f>
              <c:numCache>
                <c:formatCode>General</c:formatCode>
                <c:ptCount val="3"/>
                <c:pt idx="0">
                  <c:v>71236</c:v>
                </c:pt>
                <c:pt idx="1">
                  <c:v>20601</c:v>
                </c:pt>
                <c:pt idx="2">
                  <c:v>50635</c:v>
                </c:pt>
              </c:numCache>
            </c:numRef>
          </c:val>
        </c:ser>
        <c:dLbls>
          <c:showLegendKey val="0"/>
          <c:showVal val="0"/>
          <c:showCatName val="0"/>
          <c:showSerName val="0"/>
          <c:showPercent val="0"/>
          <c:showBubbleSize val="0"/>
        </c:dLbls>
        <c:gapWidth val="55"/>
        <c:overlap val="100"/>
        <c:axId val="166189312"/>
        <c:axId val="166006784"/>
      </c:barChart>
      <c:catAx>
        <c:axId val="166189312"/>
        <c:scaling>
          <c:orientation val="minMax"/>
        </c:scaling>
        <c:delete val="0"/>
        <c:axPos val="b"/>
        <c:majorTickMark val="none"/>
        <c:minorTickMark val="none"/>
        <c:tickLblPos val="nextTo"/>
        <c:crossAx val="166006784"/>
        <c:crosses val="autoZero"/>
        <c:auto val="1"/>
        <c:lblAlgn val="ctr"/>
        <c:lblOffset val="100"/>
        <c:noMultiLvlLbl val="0"/>
      </c:catAx>
      <c:valAx>
        <c:axId val="166006784"/>
        <c:scaling>
          <c:orientation val="minMax"/>
        </c:scaling>
        <c:delete val="0"/>
        <c:axPos val="l"/>
        <c:majorGridlines/>
        <c:numFmt formatCode="0%" sourceLinked="1"/>
        <c:majorTickMark val="none"/>
        <c:minorTickMark val="none"/>
        <c:tickLblPos val="nextTo"/>
        <c:crossAx val="166189312"/>
        <c:crosses val="autoZero"/>
        <c:crossBetween val="between"/>
      </c:valAx>
    </c:plotArea>
    <c:legend>
      <c:legendPos val="r"/>
      <c:layout/>
      <c:overlay val="0"/>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5366AD-828C-4046-8E7D-84146FF3BF04}"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BA095EE7-50AE-4A75-AE96-1294DFA3254E}">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800" dirty="0" smtClean="0"/>
            <a:t>2010</a:t>
          </a:r>
        </a:p>
        <a:p>
          <a:pPr defTabSz="577850">
            <a:lnSpc>
              <a:spcPct val="90000"/>
            </a:lnSpc>
            <a:spcBef>
              <a:spcPct val="0"/>
            </a:spcBef>
            <a:spcAft>
              <a:spcPct val="35000"/>
            </a:spcAft>
          </a:pPr>
          <a:r>
            <a:rPr lang="en-US" sz="1200" dirty="0" smtClean="0"/>
            <a:t>Launched in May in 13203 &amp; 13208</a:t>
          </a:r>
          <a:endParaRPr lang="en-US" sz="1200" dirty="0"/>
        </a:p>
      </dgm:t>
    </dgm:pt>
    <dgm:pt modelId="{F55E4911-71CC-435C-958A-66A9AE3129AD}" type="parTrans" cxnId="{BDD9542C-3F75-4B8A-BE6F-3F0591D2C4F2}">
      <dgm:prSet/>
      <dgm:spPr/>
      <dgm:t>
        <a:bodyPr/>
        <a:lstStyle/>
        <a:p>
          <a:endParaRPr lang="en-US" sz="1600"/>
        </a:p>
      </dgm:t>
    </dgm:pt>
    <dgm:pt modelId="{86E48E28-83B0-4D1D-BC50-E59DECCBE956}" type="sibTrans" cxnId="{BDD9542C-3F75-4B8A-BE6F-3F0591D2C4F2}">
      <dgm:prSet/>
      <dgm:spPr/>
      <dgm:t>
        <a:bodyPr/>
        <a:lstStyle/>
        <a:p>
          <a:endParaRPr lang="en-US" sz="1600"/>
        </a:p>
      </dgm:t>
    </dgm:pt>
    <dgm:pt modelId="{FC139592-3F6B-493D-BF80-5888D93C2C4C}">
      <dgm:prSet phldrT="[Text]" custT="1"/>
      <dgm:spPr/>
      <dgm:t>
        <a:bodyPr/>
        <a:lstStyle/>
        <a:p>
          <a:r>
            <a:rPr lang="en-US" sz="1800" dirty="0" smtClean="0"/>
            <a:t>2011</a:t>
          </a:r>
        </a:p>
        <a:p>
          <a:r>
            <a:rPr lang="en-US" sz="1200" dirty="0" smtClean="0"/>
            <a:t>Preliminary local Research- Families Reading More</a:t>
          </a:r>
        </a:p>
      </dgm:t>
    </dgm:pt>
    <dgm:pt modelId="{7D2C65A1-0D09-497D-8C1C-35B3DAB5DDD5}" type="parTrans" cxnId="{DC8FB73C-357C-4844-A7B1-3AF41D8A0D6E}">
      <dgm:prSet/>
      <dgm:spPr/>
      <dgm:t>
        <a:bodyPr/>
        <a:lstStyle/>
        <a:p>
          <a:endParaRPr lang="en-US" sz="1600"/>
        </a:p>
      </dgm:t>
    </dgm:pt>
    <dgm:pt modelId="{D2C78472-7382-4A3A-8FBC-9099BEBE615B}" type="sibTrans" cxnId="{DC8FB73C-357C-4844-A7B1-3AF41D8A0D6E}">
      <dgm:prSet/>
      <dgm:spPr/>
      <dgm:t>
        <a:bodyPr/>
        <a:lstStyle/>
        <a:p>
          <a:endParaRPr lang="en-US" sz="1600"/>
        </a:p>
      </dgm:t>
    </dgm:pt>
    <dgm:pt modelId="{D4179D28-C05F-4B68-B8AB-0FFA44EBAAD3}">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800" dirty="0" smtClean="0"/>
            <a:t>2012</a:t>
          </a:r>
        </a:p>
        <a:p>
          <a:pPr defTabSz="577850">
            <a:lnSpc>
              <a:spcPct val="90000"/>
            </a:lnSpc>
            <a:spcBef>
              <a:spcPct val="0"/>
            </a:spcBef>
            <a:spcAft>
              <a:spcPct val="35000"/>
            </a:spcAft>
          </a:pPr>
          <a:r>
            <a:rPr lang="en-US" sz="1200" dirty="0" smtClean="0"/>
            <a:t>Expansion to half of the City of Syracuse</a:t>
          </a:r>
          <a:endParaRPr lang="en-US" sz="1200" dirty="0"/>
        </a:p>
      </dgm:t>
    </dgm:pt>
    <dgm:pt modelId="{59C5384A-14A7-48C4-A900-1BCF5BA14D1C}" type="parTrans" cxnId="{4CBDE09D-D73E-4CE5-A344-4A8D7783DE38}">
      <dgm:prSet/>
      <dgm:spPr/>
      <dgm:t>
        <a:bodyPr/>
        <a:lstStyle/>
        <a:p>
          <a:endParaRPr lang="en-US" sz="1600"/>
        </a:p>
      </dgm:t>
    </dgm:pt>
    <dgm:pt modelId="{A6766D73-AEBA-4065-834D-A983557BA804}" type="sibTrans" cxnId="{4CBDE09D-D73E-4CE5-A344-4A8D7783DE38}">
      <dgm:prSet/>
      <dgm:spPr/>
      <dgm:t>
        <a:bodyPr/>
        <a:lstStyle/>
        <a:p>
          <a:endParaRPr lang="en-US" sz="1600"/>
        </a:p>
      </dgm:t>
    </dgm:pt>
    <dgm:pt modelId="{330A867F-BDA6-4C12-8F73-B40DF371BFE8}">
      <dgm:prSet phldrT="[Text]" custT="1"/>
      <dgm:spPr/>
      <dgm:t>
        <a:bodyPr/>
        <a:lstStyle/>
        <a:p>
          <a:r>
            <a:rPr lang="en-US" sz="1200" dirty="0" smtClean="0"/>
            <a:t>More local Research confirms positive findings in interviews with refugees</a:t>
          </a:r>
          <a:endParaRPr lang="en-US" sz="1200" dirty="0"/>
        </a:p>
      </dgm:t>
    </dgm:pt>
    <dgm:pt modelId="{D12F9B07-2D7F-4C5D-9752-B838697FD6D9}" type="parTrans" cxnId="{CED2A870-A54C-40D7-9238-DF6FDE87FA3A}">
      <dgm:prSet/>
      <dgm:spPr/>
      <dgm:t>
        <a:bodyPr/>
        <a:lstStyle/>
        <a:p>
          <a:endParaRPr lang="en-US" sz="1600"/>
        </a:p>
      </dgm:t>
    </dgm:pt>
    <dgm:pt modelId="{11234A66-432C-4697-80EC-6F001DFDC2C2}" type="sibTrans" cxnId="{CED2A870-A54C-40D7-9238-DF6FDE87FA3A}">
      <dgm:prSet/>
      <dgm:spPr/>
      <dgm:t>
        <a:bodyPr/>
        <a:lstStyle/>
        <a:p>
          <a:endParaRPr lang="en-US" sz="1600"/>
        </a:p>
      </dgm:t>
    </dgm:pt>
    <dgm:pt modelId="{81892568-D5FE-431B-B858-6644F94CD7D8}">
      <dgm:prSet phldrT="[Text]" custT="1"/>
      <dgm:spPr/>
      <dgm:t>
        <a:bodyPr/>
        <a:lstStyle/>
        <a:p>
          <a:r>
            <a:rPr lang="en-US" sz="1800" dirty="0" smtClean="0"/>
            <a:t>2013 </a:t>
          </a:r>
        </a:p>
        <a:p>
          <a:r>
            <a:rPr lang="en-US" sz="1200" dirty="0" smtClean="0"/>
            <a:t>Syracuse named a Pacesetter Community by the Campaign for Grade-Level Reading</a:t>
          </a:r>
          <a:endParaRPr lang="en-US" sz="1200" dirty="0"/>
        </a:p>
      </dgm:t>
    </dgm:pt>
    <dgm:pt modelId="{6CD51236-8D52-4AB1-B9E2-E2453FD350DA}" type="parTrans" cxnId="{F35EFE2F-8A3F-479D-B3F9-F8195A4854CD}">
      <dgm:prSet/>
      <dgm:spPr/>
      <dgm:t>
        <a:bodyPr/>
        <a:lstStyle/>
        <a:p>
          <a:endParaRPr lang="en-US" sz="1600"/>
        </a:p>
      </dgm:t>
    </dgm:pt>
    <dgm:pt modelId="{071C8247-35F2-4F23-B806-0CF1808391F5}" type="sibTrans" cxnId="{F35EFE2F-8A3F-479D-B3F9-F8195A4854CD}">
      <dgm:prSet/>
      <dgm:spPr/>
      <dgm:t>
        <a:bodyPr/>
        <a:lstStyle/>
        <a:p>
          <a:endParaRPr lang="en-US" sz="1600"/>
        </a:p>
      </dgm:t>
    </dgm:pt>
    <dgm:pt modelId="{E275473A-6CF3-4347-94CB-E0753395247B}">
      <dgm:prSet phldrT="[Text]" custT="1"/>
      <dgm:spPr/>
      <dgm:t>
        <a:bodyPr/>
        <a:lstStyle/>
        <a:p>
          <a:r>
            <a:rPr lang="en-US" sz="1800" dirty="0" smtClean="0"/>
            <a:t>2014</a:t>
          </a:r>
        </a:p>
        <a:p>
          <a:r>
            <a:rPr lang="en-US" sz="1200" dirty="0" smtClean="0"/>
            <a:t>City and County have committed to funding first 3 years of expansion to entire City of Syracuse</a:t>
          </a:r>
          <a:endParaRPr lang="en-US" sz="1200" dirty="0"/>
        </a:p>
      </dgm:t>
    </dgm:pt>
    <dgm:pt modelId="{D0947257-3518-45B9-811F-A91B2D3D6AAC}" type="parTrans" cxnId="{4CBA5D73-1F22-4BE5-BE26-B0228D679AF3}">
      <dgm:prSet/>
      <dgm:spPr/>
      <dgm:t>
        <a:bodyPr/>
        <a:lstStyle/>
        <a:p>
          <a:endParaRPr lang="en-US"/>
        </a:p>
      </dgm:t>
    </dgm:pt>
    <dgm:pt modelId="{968DD37C-3D1D-487E-BA97-D2D0197BEC0F}" type="sibTrans" cxnId="{4CBA5D73-1F22-4BE5-BE26-B0228D679AF3}">
      <dgm:prSet/>
      <dgm:spPr/>
      <dgm:t>
        <a:bodyPr/>
        <a:lstStyle/>
        <a:p>
          <a:endParaRPr lang="en-US"/>
        </a:p>
      </dgm:t>
    </dgm:pt>
    <dgm:pt modelId="{3045A603-705D-40C2-AB3C-01201C8BE577}">
      <dgm:prSet phldrT="[Text]" custT="1"/>
      <dgm:spPr/>
      <dgm:t>
        <a:bodyPr/>
        <a:lstStyle/>
        <a:p>
          <a:r>
            <a:rPr lang="en-US" sz="1800" dirty="0" smtClean="0"/>
            <a:t>2015 </a:t>
          </a:r>
        </a:p>
        <a:p>
          <a:r>
            <a:rPr lang="en-US" sz="1200" dirty="0" smtClean="0"/>
            <a:t>Local Research Finds Children Consistently Enrolled More Kindergarten Ready</a:t>
          </a:r>
          <a:endParaRPr lang="en-US" sz="1200" dirty="0"/>
        </a:p>
      </dgm:t>
    </dgm:pt>
    <dgm:pt modelId="{6CC9C502-8A26-4674-84AF-E15A0E397DFA}" type="parTrans" cxnId="{1EF43A02-15DA-470A-8ED5-2B6AA39622D2}">
      <dgm:prSet/>
      <dgm:spPr/>
      <dgm:t>
        <a:bodyPr/>
        <a:lstStyle/>
        <a:p>
          <a:endParaRPr lang="en-US"/>
        </a:p>
      </dgm:t>
    </dgm:pt>
    <dgm:pt modelId="{94265696-BD46-42AE-881B-0D20CFB40C77}" type="sibTrans" cxnId="{1EF43A02-15DA-470A-8ED5-2B6AA39622D2}">
      <dgm:prSet/>
      <dgm:spPr/>
      <dgm:t>
        <a:bodyPr/>
        <a:lstStyle/>
        <a:p>
          <a:endParaRPr lang="en-US"/>
        </a:p>
      </dgm:t>
    </dgm:pt>
    <dgm:pt modelId="{1E0052E9-E27E-47D1-B2FC-AA7D417BC61C}" type="pres">
      <dgm:prSet presAssocID="{555366AD-828C-4046-8E7D-84146FF3BF04}" presName="rootnode" presStyleCnt="0">
        <dgm:presLayoutVars>
          <dgm:chMax/>
          <dgm:chPref/>
          <dgm:dir/>
          <dgm:animLvl val="lvl"/>
        </dgm:presLayoutVars>
      </dgm:prSet>
      <dgm:spPr/>
      <dgm:t>
        <a:bodyPr/>
        <a:lstStyle/>
        <a:p>
          <a:endParaRPr lang="en-US"/>
        </a:p>
      </dgm:t>
    </dgm:pt>
    <dgm:pt modelId="{6C29B8CC-9E11-4855-8141-6423D43E8EBE}" type="pres">
      <dgm:prSet presAssocID="{BA095EE7-50AE-4A75-AE96-1294DFA3254E}" presName="composite" presStyleCnt="0"/>
      <dgm:spPr/>
    </dgm:pt>
    <dgm:pt modelId="{13418A3B-E75D-416C-AEE6-EEE3B2C1CBB5}" type="pres">
      <dgm:prSet presAssocID="{BA095EE7-50AE-4A75-AE96-1294DFA3254E}" presName="LShape" presStyleLbl="alignNode1" presStyleIdx="0" presStyleCnt="13"/>
      <dgm:spPr/>
    </dgm:pt>
    <dgm:pt modelId="{4D6D7B46-678F-4C3D-9918-B228615518C2}" type="pres">
      <dgm:prSet presAssocID="{BA095EE7-50AE-4A75-AE96-1294DFA3254E}" presName="ParentText" presStyleLbl="revTx" presStyleIdx="0" presStyleCnt="7">
        <dgm:presLayoutVars>
          <dgm:chMax val="0"/>
          <dgm:chPref val="0"/>
          <dgm:bulletEnabled val="1"/>
        </dgm:presLayoutVars>
      </dgm:prSet>
      <dgm:spPr/>
      <dgm:t>
        <a:bodyPr/>
        <a:lstStyle/>
        <a:p>
          <a:endParaRPr lang="en-US"/>
        </a:p>
      </dgm:t>
    </dgm:pt>
    <dgm:pt modelId="{F138E379-E2E9-489E-8C1F-1FD7CDCE450A}" type="pres">
      <dgm:prSet presAssocID="{BA095EE7-50AE-4A75-AE96-1294DFA3254E}" presName="Triangle" presStyleLbl="alignNode1" presStyleIdx="1" presStyleCnt="13"/>
      <dgm:spPr/>
    </dgm:pt>
    <dgm:pt modelId="{982243AA-0902-4331-832B-27A85E4CB006}" type="pres">
      <dgm:prSet presAssocID="{86E48E28-83B0-4D1D-BC50-E59DECCBE956}" presName="sibTrans" presStyleCnt="0"/>
      <dgm:spPr/>
    </dgm:pt>
    <dgm:pt modelId="{2A7F3D9F-07C1-4DBE-8020-B6FA721FD4F7}" type="pres">
      <dgm:prSet presAssocID="{86E48E28-83B0-4D1D-BC50-E59DECCBE956}" presName="space" presStyleCnt="0"/>
      <dgm:spPr/>
    </dgm:pt>
    <dgm:pt modelId="{DAAC49F5-7987-4417-827B-7FD065EE3E2C}" type="pres">
      <dgm:prSet presAssocID="{FC139592-3F6B-493D-BF80-5888D93C2C4C}" presName="composite" presStyleCnt="0"/>
      <dgm:spPr/>
    </dgm:pt>
    <dgm:pt modelId="{8F058050-8E74-4851-BBC3-DFE7333F6B9E}" type="pres">
      <dgm:prSet presAssocID="{FC139592-3F6B-493D-BF80-5888D93C2C4C}" presName="LShape" presStyleLbl="alignNode1" presStyleIdx="2" presStyleCnt="13"/>
      <dgm:spPr/>
    </dgm:pt>
    <dgm:pt modelId="{5F7660D6-8DBB-4AB3-AF58-1E150036E78C}" type="pres">
      <dgm:prSet presAssocID="{FC139592-3F6B-493D-BF80-5888D93C2C4C}" presName="ParentText" presStyleLbl="revTx" presStyleIdx="1" presStyleCnt="7" custScaleX="118992">
        <dgm:presLayoutVars>
          <dgm:chMax val="0"/>
          <dgm:chPref val="0"/>
          <dgm:bulletEnabled val="1"/>
        </dgm:presLayoutVars>
      </dgm:prSet>
      <dgm:spPr/>
      <dgm:t>
        <a:bodyPr/>
        <a:lstStyle/>
        <a:p>
          <a:endParaRPr lang="en-US"/>
        </a:p>
      </dgm:t>
    </dgm:pt>
    <dgm:pt modelId="{BCFE280E-4C8E-4E6F-8D44-8C5844F82DD1}" type="pres">
      <dgm:prSet presAssocID="{FC139592-3F6B-493D-BF80-5888D93C2C4C}" presName="Triangle" presStyleLbl="alignNode1" presStyleIdx="3" presStyleCnt="13"/>
      <dgm:spPr/>
    </dgm:pt>
    <dgm:pt modelId="{159EFA1C-63C6-4DB8-8388-9EE18F531BB6}" type="pres">
      <dgm:prSet presAssocID="{D2C78472-7382-4A3A-8FBC-9099BEBE615B}" presName="sibTrans" presStyleCnt="0"/>
      <dgm:spPr/>
    </dgm:pt>
    <dgm:pt modelId="{8EBFA960-4999-4756-BF60-6253D245CD71}" type="pres">
      <dgm:prSet presAssocID="{D2C78472-7382-4A3A-8FBC-9099BEBE615B}" presName="space" presStyleCnt="0"/>
      <dgm:spPr/>
    </dgm:pt>
    <dgm:pt modelId="{4DDC1539-5089-4981-A8EA-E1F3FCDE6C28}" type="pres">
      <dgm:prSet presAssocID="{D4179D28-C05F-4B68-B8AB-0FFA44EBAAD3}" presName="composite" presStyleCnt="0"/>
      <dgm:spPr/>
    </dgm:pt>
    <dgm:pt modelId="{E9B8FC9A-3316-4BA9-85BE-CFA9E473FD50}" type="pres">
      <dgm:prSet presAssocID="{D4179D28-C05F-4B68-B8AB-0FFA44EBAAD3}" presName="LShape" presStyleLbl="alignNode1" presStyleIdx="4" presStyleCnt="13"/>
      <dgm:spPr/>
    </dgm:pt>
    <dgm:pt modelId="{60BCDB24-E39C-4764-896D-57A84FEA5659}" type="pres">
      <dgm:prSet presAssocID="{D4179D28-C05F-4B68-B8AB-0FFA44EBAAD3}" presName="ParentText" presStyleLbl="revTx" presStyleIdx="2" presStyleCnt="7">
        <dgm:presLayoutVars>
          <dgm:chMax val="0"/>
          <dgm:chPref val="0"/>
          <dgm:bulletEnabled val="1"/>
        </dgm:presLayoutVars>
      </dgm:prSet>
      <dgm:spPr/>
      <dgm:t>
        <a:bodyPr/>
        <a:lstStyle/>
        <a:p>
          <a:endParaRPr lang="en-US"/>
        </a:p>
      </dgm:t>
    </dgm:pt>
    <dgm:pt modelId="{9EEFB219-0D16-401C-A88F-3285624A8684}" type="pres">
      <dgm:prSet presAssocID="{D4179D28-C05F-4B68-B8AB-0FFA44EBAAD3}" presName="Triangle" presStyleLbl="alignNode1" presStyleIdx="5" presStyleCnt="13"/>
      <dgm:spPr/>
    </dgm:pt>
    <dgm:pt modelId="{2A4C0671-DAB3-42CA-9262-87D06EE6B625}" type="pres">
      <dgm:prSet presAssocID="{A6766D73-AEBA-4065-834D-A983557BA804}" presName="sibTrans" presStyleCnt="0"/>
      <dgm:spPr/>
    </dgm:pt>
    <dgm:pt modelId="{B025DD97-CBE8-423E-9FD1-1F52D5F9B63C}" type="pres">
      <dgm:prSet presAssocID="{A6766D73-AEBA-4065-834D-A983557BA804}" presName="space" presStyleCnt="0"/>
      <dgm:spPr/>
    </dgm:pt>
    <dgm:pt modelId="{F812A2F6-9ACA-446B-9901-4C925716E309}" type="pres">
      <dgm:prSet presAssocID="{330A867F-BDA6-4C12-8F73-B40DF371BFE8}" presName="composite" presStyleCnt="0"/>
      <dgm:spPr/>
    </dgm:pt>
    <dgm:pt modelId="{AC48240D-BDAF-4750-954A-4381A0296475}" type="pres">
      <dgm:prSet presAssocID="{330A867F-BDA6-4C12-8F73-B40DF371BFE8}" presName="LShape" presStyleLbl="alignNode1" presStyleIdx="6" presStyleCnt="13"/>
      <dgm:spPr/>
    </dgm:pt>
    <dgm:pt modelId="{0B2C1630-E0CB-4A60-9E65-07EEFA6EF22C}" type="pres">
      <dgm:prSet presAssocID="{330A867F-BDA6-4C12-8F73-B40DF371BFE8}" presName="ParentText" presStyleLbl="revTx" presStyleIdx="3" presStyleCnt="7">
        <dgm:presLayoutVars>
          <dgm:chMax val="0"/>
          <dgm:chPref val="0"/>
          <dgm:bulletEnabled val="1"/>
        </dgm:presLayoutVars>
      </dgm:prSet>
      <dgm:spPr/>
      <dgm:t>
        <a:bodyPr/>
        <a:lstStyle/>
        <a:p>
          <a:endParaRPr lang="en-US"/>
        </a:p>
      </dgm:t>
    </dgm:pt>
    <dgm:pt modelId="{DACE8014-02F7-4D71-AA3F-5DBB28145706}" type="pres">
      <dgm:prSet presAssocID="{330A867F-BDA6-4C12-8F73-B40DF371BFE8}" presName="Triangle" presStyleLbl="alignNode1" presStyleIdx="7" presStyleCnt="13"/>
      <dgm:spPr/>
    </dgm:pt>
    <dgm:pt modelId="{0437970C-EA9F-4223-96DB-39AA2420FED1}" type="pres">
      <dgm:prSet presAssocID="{11234A66-432C-4697-80EC-6F001DFDC2C2}" presName="sibTrans" presStyleCnt="0"/>
      <dgm:spPr/>
    </dgm:pt>
    <dgm:pt modelId="{1C7C0197-7BB9-43A9-93A5-56A197ACCC22}" type="pres">
      <dgm:prSet presAssocID="{11234A66-432C-4697-80EC-6F001DFDC2C2}" presName="space" presStyleCnt="0"/>
      <dgm:spPr/>
    </dgm:pt>
    <dgm:pt modelId="{55615244-AC2D-448D-A2C8-E394F5CBB8E0}" type="pres">
      <dgm:prSet presAssocID="{81892568-D5FE-431B-B858-6644F94CD7D8}" presName="composite" presStyleCnt="0"/>
      <dgm:spPr/>
    </dgm:pt>
    <dgm:pt modelId="{CC4DDD23-8153-4FA1-8B6D-ECE04257E026}" type="pres">
      <dgm:prSet presAssocID="{81892568-D5FE-431B-B858-6644F94CD7D8}" presName="LShape" presStyleLbl="alignNode1" presStyleIdx="8" presStyleCnt="13"/>
      <dgm:spPr/>
    </dgm:pt>
    <dgm:pt modelId="{66484CFC-7A42-4AF1-9294-491B92278EAA}" type="pres">
      <dgm:prSet presAssocID="{81892568-D5FE-431B-B858-6644F94CD7D8}" presName="ParentText" presStyleLbl="revTx" presStyleIdx="4" presStyleCnt="7" custScaleX="113069">
        <dgm:presLayoutVars>
          <dgm:chMax val="0"/>
          <dgm:chPref val="0"/>
          <dgm:bulletEnabled val="1"/>
        </dgm:presLayoutVars>
      </dgm:prSet>
      <dgm:spPr/>
      <dgm:t>
        <a:bodyPr/>
        <a:lstStyle/>
        <a:p>
          <a:endParaRPr lang="en-US"/>
        </a:p>
      </dgm:t>
    </dgm:pt>
    <dgm:pt modelId="{0CD345F9-52EE-4015-80E9-3C67BE008AAE}" type="pres">
      <dgm:prSet presAssocID="{81892568-D5FE-431B-B858-6644F94CD7D8}" presName="Triangle" presStyleLbl="alignNode1" presStyleIdx="9" presStyleCnt="13"/>
      <dgm:spPr/>
    </dgm:pt>
    <dgm:pt modelId="{50BE0C61-223D-4226-9116-8D43A64407EB}" type="pres">
      <dgm:prSet presAssocID="{071C8247-35F2-4F23-B806-0CF1808391F5}" presName="sibTrans" presStyleCnt="0"/>
      <dgm:spPr/>
    </dgm:pt>
    <dgm:pt modelId="{D20D92D4-5C8E-46F8-A78B-ACE9D77205E3}" type="pres">
      <dgm:prSet presAssocID="{071C8247-35F2-4F23-B806-0CF1808391F5}" presName="space" presStyleCnt="0"/>
      <dgm:spPr/>
    </dgm:pt>
    <dgm:pt modelId="{239D6D46-609B-4FB2-8682-0D102C180A11}" type="pres">
      <dgm:prSet presAssocID="{E275473A-6CF3-4347-94CB-E0753395247B}" presName="composite" presStyleCnt="0"/>
      <dgm:spPr/>
    </dgm:pt>
    <dgm:pt modelId="{E53522CD-8873-4E83-BEC5-AA41321707F4}" type="pres">
      <dgm:prSet presAssocID="{E275473A-6CF3-4347-94CB-E0753395247B}" presName="LShape" presStyleLbl="alignNode1" presStyleIdx="10" presStyleCnt="13"/>
      <dgm:spPr/>
    </dgm:pt>
    <dgm:pt modelId="{8FADD3FE-97FE-47B7-8570-3EF6136476FF}" type="pres">
      <dgm:prSet presAssocID="{E275473A-6CF3-4347-94CB-E0753395247B}" presName="ParentText" presStyleLbl="revTx" presStyleIdx="5" presStyleCnt="7" custScaleX="120267">
        <dgm:presLayoutVars>
          <dgm:chMax val="0"/>
          <dgm:chPref val="0"/>
          <dgm:bulletEnabled val="1"/>
        </dgm:presLayoutVars>
      </dgm:prSet>
      <dgm:spPr/>
      <dgm:t>
        <a:bodyPr/>
        <a:lstStyle/>
        <a:p>
          <a:endParaRPr lang="en-US"/>
        </a:p>
      </dgm:t>
    </dgm:pt>
    <dgm:pt modelId="{34D5C409-310B-4CFA-AE93-7EA4B9410ECA}" type="pres">
      <dgm:prSet presAssocID="{E275473A-6CF3-4347-94CB-E0753395247B}" presName="Triangle" presStyleLbl="alignNode1" presStyleIdx="11" presStyleCnt="13"/>
      <dgm:spPr/>
    </dgm:pt>
    <dgm:pt modelId="{CB2D501C-7172-41A7-918E-1E9692291DB4}" type="pres">
      <dgm:prSet presAssocID="{968DD37C-3D1D-487E-BA97-D2D0197BEC0F}" presName="sibTrans" presStyleCnt="0"/>
      <dgm:spPr/>
    </dgm:pt>
    <dgm:pt modelId="{52EF7574-546A-436B-AB70-4AA2ACA520CA}" type="pres">
      <dgm:prSet presAssocID="{968DD37C-3D1D-487E-BA97-D2D0197BEC0F}" presName="space" presStyleCnt="0"/>
      <dgm:spPr/>
    </dgm:pt>
    <dgm:pt modelId="{0D9E9F7A-EFB9-4E36-8BC4-CDE672BC4134}" type="pres">
      <dgm:prSet presAssocID="{3045A603-705D-40C2-AB3C-01201C8BE577}" presName="composite" presStyleCnt="0"/>
      <dgm:spPr/>
    </dgm:pt>
    <dgm:pt modelId="{70CA4E78-5AC1-49C8-BA54-326777CA50CD}" type="pres">
      <dgm:prSet presAssocID="{3045A603-705D-40C2-AB3C-01201C8BE577}" presName="LShape" presStyleLbl="alignNode1" presStyleIdx="12" presStyleCnt="13"/>
      <dgm:spPr/>
    </dgm:pt>
    <dgm:pt modelId="{B8A20F08-2815-400C-9C51-4DC09B144E4C}" type="pres">
      <dgm:prSet presAssocID="{3045A603-705D-40C2-AB3C-01201C8BE577}" presName="ParentText" presStyleLbl="revTx" presStyleIdx="6" presStyleCnt="7" custScaleX="129258">
        <dgm:presLayoutVars>
          <dgm:chMax val="0"/>
          <dgm:chPref val="0"/>
          <dgm:bulletEnabled val="1"/>
        </dgm:presLayoutVars>
      </dgm:prSet>
      <dgm:spPr/>
      <dgm:t>
        <a:bodyPr/>
        <a:lstStyle/>
        <a:p>
          <a:endParaRPr lang="en-US"/>
        </a:p>
      </dgm:t>
    </dgm:pt>
  </dgm:ptLst>
  <dgm:cxnLst>
    <dgm:cxn modelId="{6A4FEF60-F2B5-47B2-B915-08EA957E1C4C}" type="presOf" srcId="{330A867F-BDA6-4C12-8F73-B40DF371BFE8}" destId="{0B2C1630-E0CB-4A60-9E65-07EEFA6EF22C}" srcOrd="0" destOrd="0" presId="urn:microsoft.com/office/officeart/2009/3/layout/StepUpProcess"/>
    <dgm:cxn modelId="{927981FA-D1F7-4E79-8F72-3454251C6284}" type="presOf" srcId="{BA095EE7-50AE-4A75-AE96-1294DFA3254E}" destId="{4D6D7B46-678F-4C3D-9918-B228615518C2}" srcOrd="0" destOrd="0" presId="urn:microsoft.com/office/officeart/2009/3/layout/StepUpProcess"/>
    <dgm:cxn modelId="{BDD9542C-3F75-4B8A-BE6F-3F0591D2C4F2}" srcId="{555366AD-828C-4046-8E7D-84146FF3BF04}" destId="{BA095EE7-50AE-4A75-AE96-1294DFA3254E}" srcOrd="0" destOrd="0" parTransId="{F55E4911-71CC-435C-958A-66A9AE3129AD}" sibTransId="{86E48E28-83B0-4D1D-BC50-E59DECCBE956}"/>
    <dgm:cxn modelId="{DC8FB73C-357C-4844-A7B1-3AF41D8A0D6E}" srcId="{555366AD-828C-4046-8E7D-84146FF3BF04}" destId="{FC139592-3F6B-493D-BF80-5888D93C2C4C}" srcOrd="1" destOrd="0" parTransId="{7D2C65A1-0D09-497D-8C1C-35B3DAB5DDD5}" sibTransId="{D2C78472-7382-4A3A-8FBC-9099BEBE615B}"/>
    <dgm:cxn modelId="{CED2A870-A54C-40D7-9238-DF6FDE87FA3A}" srcId="{555366AD-828C-4046-8E7D-84146FF3BF04}" destId="{330A867F-BDA6-4C12-8F73-B40DF371BFE8}" srcOrd="3" destOrd="0" parTransId="{D12F9B07-2D7F-4C5D-9752-B838697FD6D9}" sibTransId="{11234A66-432C-4697-80EC-6F001DFDC2C2}"/>
    <dgm:cxn modelId="{FA9320BF-5EC0-4A6E-A5AA-097631E559AF}" type="presOf" srcId="{D4179D28-C05F-4B68-B8AB-0FFA44EBAAD3}" destId="{60BCDB24-E39C-4764-896D-57A84FEA5659}" srcOrd="0" destOrd="0" presId="urn:microsoft.com/office/officeart/2009/3/layout/StepUpProcess"/>
    <dgm:cxn modelId="{8EFC7F01-72AA-4652-BBD9-7734228B2840}" type="presOf" srcId="{E275473A-6CF3-4347-94CB-E0753395247B}" destId="{8FADD3FE-97FE-47B7-8570-3EF6136476FF}" srcOrd="0" destOrd="0" presId="urn:microsoft.com/office/officeart/2009/3/layout/StepUpProcess"/>
    <dgm:cxn modelId="{DCA66F77-4A09-4AFC-80D1-A8C25E1DD69C}" type="presOf" srcId="{555366AD-828C-4046-8E7D-84146FF3BF04}" destId="{1E0052E9-E27E-47D1-B2FC-AA7D417BC61C}" srcOrd="0" destOrd="0" presId="urn:microsoft.com/office/officeart/2009/3/layout/StepUpProcess"/>
    <dgm:cxn modelId="{42AFAF1D-2D23-4A9F-AFBD-9A0D75549B58}" type="presOf" srcId="{FC139592-3F6B-493D-BF80-5888D93C2C4C}" destId="{5F7660D6-8DBB-4AB3-AF58-1E150036E78C}" srcOrd="0" destOrd="0" presId="urn:microsoft.com/office/officeart/2009/3/layout/StepUpProcess"/>
    <dgm:cxn modelId="{143FA4F4-421F-4465-9826-6E154917889F}" type="presOf" srcId="{81892568-D5FE-431B-B858-6644F94CD7D8}" destId="{66484CFC-7A42-4AF1-9294-491B92278EAA}" srcOrd="0" destOrd="0" presId="urn:microsoft.com/office/officeart/2009/3/layout/StepUpProcess"/>
    <dgm:cxn modelId="{4CBA5D73-1F22-4BE5-BE26-B0228D679AF3}" srcId="{555366AD-828C-4046-8E7D-84146FF3BF04}" destId="{E275473A-6CF3-4347-94CB-E0753395247B}" srcOrd="5" destOrd="0" parTransId="{D0947257-3518-45B9-811F-A91B2D3D6AAC}" sibTransId="{968DD37C-3D1D-487E-BA97-D2D0197BEC0F}"/>
    <dgm:cxn modelId="{E7FA1BA4-6555-4CAA-B4F5-B11A75F5E472}" type="presOf" srcId="{3045A603-705D-40C2-AB3C-01201C8BE577}" destId="{B8A20F08-2815-400C-9C51-4DC09B144E4C}" srcOrd="0" destOrd="0" presId="urn:microsoft.com/office/officeart/2009/3/layout/StepUpProcess"/>
    <dgm:cxn modelId="{4CBDE09D-D73E-4CE5-A344-4A8D7783DE38}" srcId="{555366AD-828C-4046-8E7D-84146FF3BF04}" destId="{D4179D28-C05F-4B68-B8AB-0FFA44EBAAD3}" srcOrd="2" destOrd="0" parTransId="{59C5384A-14A7-48C4-A900-1BCF5BA14D1C}" sibTransId="{A6766D73-AEBA-4065-834D-A983557BA804}"/>
    <dgm:cxn modelId="{1EF43A02-15DA-470A-8ED5-2B6AA39622D2}" srcId="{555366AD-828C-4046-8E7D-84146FF3BF04}" destId="{3045A603-705D-40C2-AB3C-01201C8BE577}" srcOrd="6" destOrd="0" parTransId="{6CC9C502-8A26-4674-84AF-E15A0E397DFA}" sibTransId="{94265696-BD46-42AE-881B-0D20CFB40C77}"/>
    <dgm:cxn modelId="{F35EFE2F-8A3F-479D-B3F9-F8195A4854CD}" srcId="{555366AD-828C-4046-8E7D-84146FF3BF04}" destId="{81892568-D5FE-431B-B858-6644F94CD7D8}" srcOrd="4" destOrd="0" parTransId="{6CD51236-8D52-4AB1-B9E2-E2453FD350DA}" sibTransId="{071C8247-35F2-4F23-B806-0CF1808391F5}"/>
    <dgm:cxn modelId="{5574A9D9-910E-47B9-A421-78A6394D116D}" type="presParOf" srcId="{1E0052E9-E27E-47D1-B2FC-AA7D417BC61C}" destId="{6C29B8CC-9E11-4855-8141-6423D43E8EBE}" srcOrd="0" destOrd="0" presId="urn:microsoft.com/office/officeart/2009/3/layout/StepUpProcess"/>
    <dgm:cxn modelId="{81DC986A-B6C4-483B-9507-15C7C180A778}" type="presParOf" srcId="{6C29B8CC-9E11-4855-8141-6423D43E8EBE}" destId="{13418A3B-E75D-416C-AEE6-EEE3B2C1CBB5}" srcOrd="0" destOrd="0" presId="urn:microsoft.com/office/officeart/2009/3/layout/StepUpProcess"/>
    <dgm:cxn modelId="{D5DE6131-5035-4F45-84B2-820EF4FF64F8}" type="presParOf" srcId="{6C29B8CC-9E11-4855-8141-6423D43E8EBE}" destId="{4D6D7B46-678F-4C3D-9918-B228615518C2}" srcOrd="1" destOrd="0" presId="urn:microsoft.com/office/officeart/2009/3/layout/StepUpProcess"/>
    <dgm:cxn modelId="{BB444010-3BC9-4ABE-BC5F-69ECD6AE6779}" type="presParOf" srcId="{6C29B8CC-9E11-4855-8141-6423D43E8EBE}" destId="{F138E379-E2E9-489E-8C1F-1FD7CDCE450A}" srcOrd="2" destOrd="0" presId="urn:microsoft.com/office/officeart/2009/3/layout/StepUpProcess"/>
    <dgm:cxn modelId="{8A6E41D2-9C6A-465E-A55C-61E9F17F2E27}" type="presParOf" srcId="{1E0052E9-E27E-47D1-B2FC-AA7D417BC61C}" destId="{982243AA-0902-4331-832B-27A85E4CB006}" srcOrd="1" destOrd="0" presId="urn:microsoft.com/office/officeart/2009/3/layout/StepUpProcess"/>
    <dgm:cxn modelId="{9A95B398-98BD-4E1D-A5B0-C582A8496522}" type="presParOf" srcId="{982243AA-0902-4331-832B-27A85E4CB006}" destId="{2A7F3D9F-07C1-4DBE-8020-B6FA721FD4F7}" srcOrd="0" destOrd="0" presId="urn:microsoft.com/office/officeart/2009/3/layout/StepUpProcess"/>
    <dgm:cxn modelId="{F2625B88-70EE-448D-84D2-3B42AD626F70}" type="presParOf" srcId="{1E0052E9-E27E-47D1-B2FC-AA7D417BC61C}" destId="{DAAC49F5-7987-4417-827B-7FD065EE3E2C}" srcOrd="2" destOrd="0" presId="urn:microsoft.com/office/officeart/2009/3/layout/StepUpProcess"/>
    <dgm:cxn modelId="{686027C7-0B84-42D3-A222-0968C681E900}" type="presParOf" srcId="{DAAC49F5-7987-4417-827B-7FD065EE3E2C}" destId="{8F058050-8E74-4851-BBC3-DFE7333F6B9E}" srcOrd="0" destOrd="0" presId="urn:microsoft.com/office/officeart/2009/3/layout/StepUpProcess"/>
    <dgm:cxn modelId="{93F9FFA7-4576-488F-842E-A6A8B5BE1749}" type="presParOf" srcId="{DAAC49F5-7987-4417-827B-7FD065EE3E2C}" destId="{5F7660D6-8DBB-4AB3-AF58-1E150036E78C}" srcOrd="1" destOrd="0" presId="urn:microsoft.com/office/officeart/2009/3/layout/StepUpProcess"/>
    <dgm:cxn modelId="{95E6760B-294E-4C1E-9CB1-95AC564AA02A}" type="presParOf" srcId="{DAAC49F5-7987-4417-827B-7FD065EE3E2C}" destId="{BCFE280E-4C8E-4E6F-8D44-8C5844F82DD1}" srcOrd="2" destOrd="0" presId="urn:microsoft.com/office/officeart/2009/3/layout/StepUpProcess"/>
    <dgm:cxn modelId="{EECE84CE-33C2-41C8-A598-CD6579F5BBDF}" type="presParOf" srcId="{1E0052E9-E27E-47D1-B2FC-AA7D417BC61C}" destId="{159EFA1C-63C6-4DB8-8388-9EE18F531BB6}" srcOrd="3" destOrd="0" presId="urn:microsoft.com/office/officeart/2009/3/layout/StepUpProcess"/>
    <dgm:cxn modelId="{687C7FC9-4A6A-4127-8453-E842701D345C}" type="presParOf" srcId="{159EFA1C-63C6-4DB8-8388-9EE18F531BB6}" destId="{8EBFA960-4999-4756-BF60-6253D245CD71}" srcOrd="0" destOrd="0" presId="urn:microsoft.com/office/officeart/2009/3/layout/StepUpProcess"/>
    <dgm:cxn modelId="{DBA21CA1-D9AE-4C54-A161-B9681CB58BD5}" type="presParOf" srcId="{1E0052E9-E27E-47D1-B2FC-AA7D417BC61C}" destId="{4DDC1539-5089-4981-A8EA-E1F3FCDE6C28}" srcOrd="4" destOrd="0" presId="urn:microsoft.com/office/officeart/2009/3/layout/StepUpProcess"/>
    <dgm:cxn modelId="{F1EAFB91-2DD9-4BF4-A58B-D3B9BD3BF86F}" type="presParOf" srcId="{4DDC1539-5089-4981-A8EA-E1F3FCDE6C28}" destId="{E9B8FC9A-3316-4BA9-85BE-CFA9E473FD50}" srcOrd="0" destOrd="0" presId="urn:microsoft.com/office/officeart/2009/3/layout/StepUpProcess"/>
    <dgm:cxn modelId="{98A1C120-59C9-48DD-B034-D7EE7B7BBEF2}" type="presParOf" srcId="{4DDC1539-5089-4981-A8EA-E1F3FCDE6C28}" destId="{60BCDB24-E39C-4764-896D-57A84FEA5659}" srcOrd="1" destOrd="0" presId="urn:microsoft.com/office/officeart/2009/3/layout/StepUpProcess"/>
    <dgm:cxn modelId="{36A66819-0F3B-4080-8C7D-FFCC4CB7B776}" type="presParOf" srcId="{4DDC1539-5089-4981-A8EA-E1F3FCDE6C28}" destId="{9EEFB219-0D16-401C-A88F-3285624A8684}" srcOrd="2" destOrd="0" presId="urn:microsoft.com/office/officeart/2009/3/layout/StepUpProcess"/>
    <dgm:cxn modelId="{F9EF800B-471E-4A7A-911E-3C2E3E52EA8C}" type="presParOf" srcId="{1E0052E9-E27E-47D1-B2FC-AA7D417BC61C}" destId="{2A4C0671-DAB3-42CA-9262-87D06EE6B625}" srcOrd="5" destOrd="0" presId="urn:microsoft.com/office/officeart/2009/3/layout/StepUpProcess"/>
    <dgm:cxn modelId="{7158794B-7095-4DE8-9CF0-3E17189D326B}" type="presParOf" srcId="{2A4C0671-DAB3-42CA-9262-87D06EE6B625}" destId="{B025DD97-CBE8-423E-9FD1-1F52D5F9B63C}" srcOrd="0" destOrd="0" presId="urn:microsoft.com/office/officeart/2009/3/layout/StepUpProcess"/>
    <dgm:cxn modelId="{DA1C94DD-AC56-4ED0-97E5-7EB780A62298}" type="presParOf" srcId="{1E0052E9-E27E-47D1-B2FC-AA7D417BC61C}" destId="{F812A2F6-9ACA-446B-9901-4C925716E309}" srcOrd="6" destOrd="0" presId="urn:microsoft.com/office/officeart/2009/3/layout/StepUpProcess"/>
    <dgm:cxn modelId="{633229EF-9D16-43AC-9A46-3E934189ED9B}" type="presParOf" srcId="{F812A2F6-9ACA-446B-9901-4C925716E309}" destId="{AC48240D-BDAF-4750-954A-4381A0296475}" srcOrd="0" destOrd="0" presId="urn:microsoft.com/office/officeart/2009/3/layout/StepUpProcess"/>
    <dgm:cxn modelId="{1A8BCB48-07A6-4272-A146-E72450B54310}" type="presParOf" srcId="{F812A2F6-9ACA-446B-9901-4C925716E309}" destId="{0B2C1630-E0CB-4A60-9E65-07EEFA6EF22C}" srcOrd="1" destOrd="0" presId="urn:microsoft.com/office/officeart/2009/3/layout/StepUpProcess"/>
    <dgm:cxn modelId="{51E32E7E-1EC9-4CB8-AB57-829001D7A7A5}" type="presParOf" srcId="{F812A2F6-9ACA-446B-9901-4C925716E309}" destId="{DACE8014-02F7-4D71-AA3F-5DBB28145706}" srcOrd="2" destOrd="0" presId="urn:microsoft.com/office/officeart/2009/3/layout/StepUpProcess"/>
    <dgm:cxn modelId="{218DD337-BE78-48CC-BE3B-C82A0DC3631A}" type="presParOf" srcId="{1E0052E9-E27E-47D1-B2FC-AA7D417BC61C}" destId="{0437970C-EA9F-4223-96DB-39AA2420FED1}" srcOrd="7" destOrd="0" presId="urn:microsoft.com/office/officeart/2009/3/layout/StepUpProcess"/>
    <dgm:cxn modelId="{129ED59A-C744-4CE0-A0E8-1954545DE3FE}" type="presParOf" srcId="{0437970C-EA9F-4223-96DB-39AA2420FED1}" destId="{1C7C0197-7BB9-43A9-93A5-56A197ACCC22}" srcOrd="0" destOrd="0" presId="urn:microsoft.com/office/officeart/2009/3/layout/StepUpProcess"/>
    <dgm:cxn modelId="{26600165-249E-4508-8904-90189D7320E8}" type="presParOf" srcId="{1E0052E9-E27E-47D1-B2FC-AA7D417BC61C}" destId="{55615244-AC2D-448D-A2C8-E394F5CBB8E0}" srcOrd="8" destOrd="0" presId="urn:microsoft.com/office/officeart/2009/3/layout/StepUpProcess"/>
    <dgm:cxn modelId="{BBF3AA78-63F4-4833-B080-4057837C1101}" type="presParOf" srcId="{55615244-AC2D-448D-A2C8-E394F5CBB8E0}" destId="{CC4DDD23-8153-4FA1-8B6D-ECE04257E026}" srcOrd="0" destOrd="0" presId="urn:microsoft.com/office/officeart/2009/3/layout/StepUpProcess"/>
    <dgm:cxn modelId="{3FE87FE5-F8CA-4671-BE55-D79062126BEC}" type="presParOf" srcId="{55615244-AC2D-448D-A2C8-E394F5CBB8E0}" destId="{66484CFC-7A42-4AF1-9294-491B92278EAA}" srcOrd="1" destOrd="0" presId="urn:microsoft.com/office/officeart/2009/3/layout/StepUpProcess"/>
    <dgm:cxn modelId="{42F552E4-C87E-4CC2-8E06-2BB10205B314}" type="presParOf" srcId="{55615244-AC2D-448D-A2C8-E394F5CBB8E0}" destId="{0CD345F9-52EE-4015-80E9-3C67BE008AAE}" srcOrd="2" destOrd="0" presId="urn:microsoft.com/office/officeart/2009/3/layout/StepUpProcess"/>
    <dgm:cxn modelId="{D8563909-E607-415D-BA38-097B8369DF30}" type="presParOf" srcId="{1E0052E9-E27E-47D1-B2FC-AA7D417BC61C}" destId="{50BE0C61-223D-4226-9116-8D43A64407EB}" srcOrd="9" destOrd="0" presId="urn:microsoft.com/office/officeart/2009/3/layout/StepUpProcess"/>
    <dgm:cxn modelId="{953C0F7D-9360-4D12-99A4-1BD352227168}" type="presParOf" srcId="{50BE0C61-223D-4226-9116-8D43A64407EB}" destId="{D20D92D4-5C8E-46F8-A78B-ACE9D77205E3}" srcOrd="0" destOrd="0" presId="urn:microsoft.com/office/officeart/2009/3/layout/StepUpProcess"/>
    <dgm:cxn modelId="{3A4018CD-EF0A-4E60-B861-5052DD6566EA}" type="presParOf" srcId="{1E0052E9-E27E-47D1-B2FC-AA7D417BC61C}" destId="{239D6D46-609B-4FB2-8682-0D102C180A11}" srcOrd="10" destOrd="0" presId="urn:microsoft.com/office/officeart/2009/3/layout/StepUpProcess"/>
    <dgm:cxn modelId="{3D52D8BA-E376-4C5B-87A7-3966120C3240}" type="presParOf" srcId="{239D6D46-609B-4FB2-8682-0D102C180A11}" destId="{E53522CD-8873-4E83-BEC5-AA41321707F4}" srcOrd="0" destOrd="0" presId="urn:microsoft.com/office/officeart/2009/3/layout/StepUpProcess"/>
    <dgm:cxn modelId="{95ECD403-2696-4DAC-A05D-5E307AD63CE4}" type="presParOf" srcId="{239D6D46-609B-4FB2-8682-0D102C180A11}" destId="{8FADD3FE-97FE-47B7-8570-3EF6136476FF}" srcOrd="1" destOrd="0" presId="urn:microsoft.com/office/officeart/2009/3/layout/StepUpProcess"/>
    <dgm:cxn modelId="{54E837C8-A221-402C-8891-8189AE73D3B5}" type="presParOf" srcId="{239D6D46-609B-4FB2-8682-0D102C180A11}" destId="{34D5C409-310B-4CFA-AE93-7EA4B9410ECA}" srcOrd="2" destOrd="0" presId="urn:microsoft.com/office/officeart/2009/3/layout/StepUpProcess"/>
    <dgm:cxn modelId="{7E615E53-A197-4C11-A7FC-D8EEF8779389}" type="presParOf" srcId="{1E0052E9-E27E-47D1-B2FC-AA7D417BC61C}" destId="{CB2D501C-7172-41A7-918E-1E9692291DB4}" srcOrd="11" destOrd="0" presId="urn:microsoft.com/office/officeart/2009/3/layout/StepUpProcess"/>
    <dgm:cxn modelId="{C87F190D-3E5F-4514-AB8E-44B814072087}" type="presParOf" srcId="{CB2D501C-7172-41A7-918E-1E9692291DB4}" destId="{52EF7574-546A-436B-AB70-4AA2ACA520CA}" srcOrd="0" destOrd="0" presId="urn:microsoft.com/office/officeart/2009/3/layout/StepUpProcess"/>
    <dgm:cxn modelId="{8A509833-65EC-4553-AECA-B6E2F9381B6E}" type="presParOf" srcId="{1E0052E9-E27E-47D1-B2FC-AA7D417BC61C}" destId="{0D9E9F7A-EFB9-4E36-8BC4-CDE672BC4134}" srcOrd="12" destOrd="0" presId="urn:microsoft.com/office/officeart/2009/3/layout/StepUpProcess"/>
    <dgm:cxn modelId="{FEF6F289-634F-432C-BBD5-CE38C212AB5C}" type="presParOf" srcId="{0D9E9F7A-EFB9-4E36-8BC4-CDE672BC4134}" destId="{70CA4E78-5AC1-49C8-BA54-326777CA50CD}" srcOrd="0" destOrd="0" presId="urn:microsoft.com/office/officeart/2009/3/layout/StepUpProcess"/>
    <dgm:cxn modelId="{07628FFC-9BAE-4906-A51B-DF3FD53389BA}" type="presParOf" srcId="{0D9E9F7A-EFB9-4E36-8BC4-CDE672BC4134}" destId="{B8A20F08-2815-400C-9C51-4DC09B144E4C}"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418A3B-E75D-416C-AEE6-EEE3B2C1CBB5}">
      <dsp:nvSpPr>
        <dsp:cNvPr id="0" name=""/>
        <dsp:cNvSpPr/>
      </dsp:nvSpPr>
      <dsp:spPr>
        <a:xfrm rot="5400000">
          <a:off x="211836" y="1631723"/>
          <a:ext cx="629364" cy="1047248"/>
        </a:xfrm>
        <a:prstGeom prst="corner">
          <a:avLst>
            <a:gd name="adj1" fmla="val 16120"/>
            <a:gd name="adj2" fmla="val 16110"/>
          </a:avLst>
        </a:prstGeom>
        <a:solidFill>
          <a:schemeClr val="accent1">
            <a:hueOff val="0"/>
            <a:satOff val="0"/>
            <a:lumOff val="0"/>
            <a:alphaOff val="0"/>
          </a:schemeClr>
        </a:solidFill>
        <a:ln w="425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6D7B46-678F-4C3D-9918-B228615518C2}">
      <dsp:nvSpPr>
        <dsp:cNvPr id="0" name=""/>
        <dsp:cNvSpPr/>
      </dsp:nvSpPr>
      <dsp:spPr>
        <a:xfrm>
          <a:off x="106779" y="1944624"/>
          <a:ext cx="945461" cy="828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1800" kern="1200" dirty="0" smtClean="0"/>
            <a:t>2010</a:t>
          </a:r>
        </a:p>
        <a:p>
          <a:pPr lvl="0" algn="l" defTabSz="577850">
            <a:lnSpc>
              <a:spcPct val="90000"/>
            </a:lnSpc>
            <a:spcBef>
              <a:spcPct val="0"/>
            </a:spcBef>
            <a:spcAft>
              <a:spcPct val="35000"/>
            </a:spcAft>
          </a:pPr>
          <a:r>
            <a:rPr lang="en-US" sz="1200" kern="1200" dirty="0" smtClean="0"/>
            <a:t>Launched in May in 13203 &amp; 13208</a:t>
          </a:r>
          <a:endParaRPr lang="en-US" sz="1200" kern="1200" dirty="0"/>
        </a:p>
      </dsp:txBody>
      <dsp:txXfrm>
        <a:off x="106779" y="1944624"/>
        <a:ext cx="945461" cy="828752"/>
      </dsp:txXfrm>
    </dsp:sp>
    <dsp:sp modelId="{F138E379-E2E9-489E-8C1F-1FD7CDCE450A}">
      <dsp:nvSpPr>
        <dsp:cNvPr id="0" name=""/>
        <dsp:cNvSpPr/>
      </dsp:nvSpPr>
      <dsp:spPr>
        <a:xfrm>
          <a:off x="873852" y="1554623"/>
          <a:ext cx="178388" cy="178388"/>
        </a:xfrm>
        <a:prstGeom prst="triangle">
          <a:avLst>
            <a:gd name="adj" fmla="val 100000"/>
          </a:avLst>
        </a:prstGeom>
        <a:solidFill>
          <a:schemeClr val="accent1">
            <a:hueOff val="0"/>
            <a:satOff val="0"/>
            <a:lumOff val="0"/>
            <a:alphaOff val="0"/>
          </a:schemeClr>
        </a:solidFill>
        <a:ln w="425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058050-8E74-4851-BBC3-DFE7333F6B9E}">
      <dsp:nvSpPr>
        <dsp:cNvPr id="0" name=""/>
        <dsp:cNvSpPr/>
      </dsp:nvSpPr>
      <dsp:spPr>
        <a:xfrm rot="5400000">
          <a:off x="1369265" y="1345316"/>
          <a:ext cx="629364" cy="1047248"/>
        </a:xfrm>
        <a:prstGeom prst="corner">
          <a:avLst>
            <a:gd name="adj1" fmla="val 16120"/>
            <a:gd name="adj2" fmla="val 16110"/>
          </a:avLst>
        </a:prstGeom>
        <a:solidFill>
          <a:schemeClr val="accent1">
            <a:hueOff val="0"/>
            <a:satOff val="0"/>
            <a:lumOff val="0"/>
            <a:alphaOff val="0"/>
          </a:schemeClr>
        </a:solidFill>
        <a:ln w="425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7660D6-8DBB-4AB3-AF58-1E150036E78C}">
      <dsp:nvSpPr>
        <dsp:cNvPr id="0" name=""/>
        <dsp:cNvSpPr/>
      </dsp:nvSpPr>
      <dsp:spPr>
        <a:xfrm>
          <a:off x="1174428" y="1658217"/>
          <a:ext cx="1125023" cy="828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2011</a:t>
          </a:r>
        </a:p>
        <a:p>
          <a:pPr lvl="0" algn="l" defTabSz="800100">
            <a:lnSpc>
              <a:spcPct val="90000"/>
            </a:lnSpc>
            <a:spcBef>
              <a:spcPct val="0"/>
            </a:spcBef>
            <a:spcAft>
              <a:spcPct val="35000"/>
            </a:spcAft>
          </a:pPr>
          <a:r>
            <a:rPr lang="en-US" sz="1200" kern="1200" dirty="0" smtClean="0"/>
            <a:t>Preliminary local Research- Families Reading More</a:t>
          </a:r>
        </a:p>
      </dsp:txBody>
      <dsp:txXfrm>
        <a:off x="1174428" y="1658217"/>
        <a:ext cx="1125023" cy="828752"/>
      </dsp:txXfrm>
    </dsp:sp>
    <dsp:sp modelId="{BCFE280E-4C8E-4E6F-8D44-8C5844F82DD1}">
      <dsp:nvSpPr>
        <dsp:cNvPr id="0" name=""/>
        <dsp:cNvSpPr/>
      </dsp:nvSpPr>
      <dsp:spPr>
        <a:xfrm>
          <a:off x="2031281" y="1268216"/>
          <a:ext cx="178388" cy="178388"/>
        </a:xfrm>
        <a:prstGeom prst="triangle">
          <a:avLst>
            <a:gd name="adj" fmla="val 100000"/>
          </a:avLst>
        </a:prstGeom>
        <a:solidFill>
          <a:schemeClr val="accent1">
            <a:hueOff val="0"/>
            <a:satOff val="0"/>
            <a:lumOff val="0"/>
            <a:alphaOff val="0"/>
          </a:schemeClr>
        </a:solidFill>
        <a:ln w="425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B8FC9A-3316-4BA9-85BE-CFA9E473FD50}">
      <dsp:nvSpPr>
        <dsp:cNvPr id="0" name=""/>
        <dsp:cNvSpPr/>
      </dsp:nvSpPr>
      <dsp:spPr>
        <a:xfrm rot="5400000">
          <a:off x="2526695" y="1058909"/>
          <a:ext cx="629364" cy="1047248"/>
        </a:xfrm>
        <a:prstGeom prst="corner">
          <a:avLst>
            <a:gd name="adj1" fmla="val 16120"/>
            <a:gd name="adj2" fmla="val 16110"/>
          </a:avLst>
        </a:prstGeom>
        <a:solidFill>
          <a:schemeClr val="accent1">
            <a:hueOff val="0"/>
            <a:satOff val="0"/>
            <a:lumOff val="0"/>
            <a:alphaOff val="0"/>
          </a:schemeClr>
        </a:solidFill>
        <a:ln w="425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BCDB24-E39C-4764-896D-57A84FEA5659}">
      <dsp:nvSpPr>
        <dsp:cNvPr id="0" name=""/>
        <dsp:cNvSpPr/>
      </dsp:nvSpPr>
      <dsp:spPr>
        <a:xfrm>
          <a:off x="2421638" y="1371810"/>
          <a:ext cx="945461" cy="828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1800" kern="1200" dirty="0" smtClean="0"/>
            <a:t>2012</a:t>
          </a:r>
        </a:p>
        <a:p>
          <a:pPr lvl="0" algn="l" defTabSz="577850">
            <a:lnSpc>
              <a:spcPct val="90000"/>
            </a:lnSpc>
            <a:spcBef>
              <a:spcPct val="0"/>
            </a:spcBef>
            <a:spcAft>
              <a:spcPct val="35000"/>
            </a:spcAft>
          </a:pPr>
          <a:r>
            <a:rPr lang="en-US" sz="1200" kern="1200" dirty="0" smtClean="0"/>
            <a:t>Expansion to half of the City of Syracuse</a:t>
          </a:r>
          <a:endParaRPr lang="en-US" sz="1200" kern="1200" dirty="0"/>
        </a:p>
      </dsp:txBody>
      <dsp:txXfrm>
        <a:off x="2421638" y="1371810"/>
        <a:ext cx="945461" cy="828752"/>
      </dsp:txXfrm>
    </dsp:sp>
    <dsp:sp modelId="{9EEFB219-0D16-401C-A88F-3285624A8684}">
      <dsp:nvSpPr>
        <dsp:cNvPr id="0" name=""/>
        <dsp:cNvSpPr/>
      </dsp:nvSpPr>
      <dsp:spPr>
        <a:xfrm>
          <a:off x="3188711" y="981809"/>
          <a:ext cx="178388" cy="178388"/>
        </a:xfrm>
        <a:prstGeom prst="triangle">
          <a:avLst>
            <a:gd name="adj" fmla="val 100000"/>
          </a:avLst>
        </a:prstGeom>
        <a:solidFill>
          <a:schemeClr val="accent1">
            <a:hueOff val="0"/>
            <a:satOff val="0"/>
            <a:lumOff val="0"/>
            <a:alphaOff val="0"/>
          </a:schemeClr>
        </a:solidFill>
        <a:ln w="425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48240D-BDAF-4750-954A-4381A0296475}">
      <dsp:nvSpPr>
        <dsp:cNvPr id="0" name=""/>
        <dsp:cNvSpPr/>
      </dsp:nvSpPr>
      <dsp:spPr>
        <a:xfrm rot="5400000">
          <a:off x="3684124" y="772502"/>
          <a:ext cx="629364" cy="1047248"/>
        </a:xfrm>
        <a:prstGeom prst="corner">
          <a:avLst>
            <a:gd name="adj1" fmla="val 16120"/>
            <a:gd name="adj2" fmla="val 16110"/>
          </a:avLst>
        </a:prstGeom>
        <a:solidFill>
          <a:schemeClr val="accent1">
            <a:hueOff val="0"/>
            <a:satOff val="0"/>
            <a:lumOff val="0"/>
            <a:alphaOff val="0"/>
          </a:schemeClr>
        </a:solidFill>
        <a:ln w="425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2C1630-E0CB-4A60-9E65-07EEFA6EF22C}">
      <dsp:nvSpPr>
        <dsp:cNvPr id="0" name=""/>
        <dsp:cNvSpPr/>
      </dsp:nvSpPr>
      <dsp:spPr>
        <a:xfrm>
          <a:off x="3579068" y="1085403"/>
          <a:ext cx="945461" cy="828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smtClean="0"/>
            <a:t>More local Research confirms positive findings in interviews with refugees</a:t>
          </a:r>
          <a:endParaRPr lang="en-US" sz="1200" kern="1200" dirty="0"/>
        </a:p>
      </dsp:txBody>
      <dsp:txXfrm>
        <a:off x="3579068" y="1085403"/>
        <a:ext cx="945461" cy="828752"/>
      </dsp:txXfrm>
    </dsp:sp>
    <dsp:sp modelId="{DACE8014-02F7-4D71-AA3F-5DBB28145706}">
      <dsp:nvSpPr>
        <dsp:cNvPr id="0" name=""/>
        <dsp:cNvSpPr/>
      </dsp:nvSpPr>
      <dsp:spPr>
        <a:xfrm>
          <a:off x="4346140" y="695402"/>
          <a:ext cx="178388" cy="178388"/>
        </a:xfrm>
        <a:prstGeom prst="triangle">
          <a:avLst>
            <a:gd name="adj" fmla="val 100000"/>
          </a:avLst>
        </a:prstGeom>
        <a:solidFill>
          <a:schemeClr val="accent1">
            <a:hueOff val="0"/>
            <a:satOff val="0"/>
            <a:lumOff val="0"/>
            <a:alphaOff val="0"/>
          </a:schemeClr>
        </a:solidFill>
        <a:ln w="425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4DDD23-8153-4FA1-8B6D-ECE04257E026}">
      <dsp:nvSpPr>
        <dsp:cNvPr id="0" name=""/>
        <dsp:cNvSpPr/>
      </dsp:nvSpPr>
      <dsp:spPr>
        <a:xfrm rot="5400000">
          <a:off x="4841554" y="486095"/>
          <a:ext cx="629364" cy="1047248"/>
        </a:xfrm>
        <a:prstGeom prst="corner">
          <a:avLst>
            <a:gd name="adj1" fmla="val 16120"/>
            <a:gd name="adj2" fmla="val 16110"/>
          </a:avLst>
        </a:prstGeom>
        <a:solidFill>
          <a:schemeClr val="accent1">
            <a:hueOff val="0"/>
            <a:satOff val="0"/>
            <a:lumOff val="0"/>
            <a:alphaOff val="0"/>
          </a:schemeClr>
        </a:solidFill>
        <a:ln w="425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484CFC-7A42-4AF1-9294-491B92278EAA}">
      <dsp:nvSpPr>
        <dsp:cNvPr id="0" name=""/>
        <dsp:cNvSpPr/>
      </dsp:nvSpPr>
      <dsp:spPr>
        <a:xfrm>
          <a:off x="4674716" y="798996"/>
          <a:ext cx="1069023" cy="828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2013 </a:t>
          </a:r>
        </a:p>
        <a:p>
          <a:pPr lvl="0" algn="l" defTabSz="800100">
            <a:lnSpc>
              <a:spcPct val="90000"/>
            </a:lnSpc>
            <a:spcBef>
              <a:spcPct val="0"/>
            </a:spcBef>
            <a:spcAft>
              <a:spcPct val="35000"/>
            </a:spcAft>
          </a:pPr>
          <a:r>
            <a:rPr lang="en-US" sz="1200" kern="1200" dirty="0" smtClean="0"/>
            <a:t>Syracuse named a Pacesetter Community by the Campaign for Grade-Level Reading</a:t>
          </a:r>
          <a:endParaRPr lang="en-US" sz="1200" kern="1200" dirty="0"/>
        </a:p>
      </dsp:txBody>
      <dsp:txXfrm>
        <a:off x="4674716" y="798996"/>
        <a:ext cx="1069023" cy="828752"/>
      </dsp:txXfrm>
    </dsp:sp>
    <dsp:sp modelId="{0CD345F9-52EE-4015-80E9-3C67BE008AAE}">
      <dsp:nvSpPr>
        <dsp:cNvPr id="0" name=""/>
        <dsp:cNvSpPr/>
      </dsp:nvSpPr>
      <dsp:spPr>
        <a:xfrm>
          <a:off x="5503570" y="408995"/>
          <a:ext cx="178388" cy="178388"/>
        </a:xfrm>
        <a:prstGeom prst="triangle">
          <a:avLst>
            <a:gd name="adj" fmla="val 100000"/>
          </a:avLst>
        </a:prstGeom>
        <a:solidFill>
          <a:schemeClr val="accent1">
            <a:hueOff val="0"/>
            <a:satOff val="0"/>
            <a:lumOff val="0"/>
            <a:alphaOff val="0"/>
          </a:schemeClr>
        </a:solidFill>
        <a:ln w="425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3522CD-8873-4E83-BEC5-AA41321707F4}">
      <dsp:nvSpPr>
        <dsp:cNvPr id="0" name=""/>
        <dsp:cNvSpPr/>
      </dsp:nvSpPr>
      <dsp:spPr>
        <a:xfrm rot="5400000">
          <a:off x="5998983" y="199687"/>
          <a:ext cx="629364" cy="1047248"/>
        </a:xfrm>
        <a:prstGeom prst="corner">
          <a:avLst>
            <a:gd name="adj1" fmla="val 16120"/>
            <a:gd name="adj2" fmla="val 16110"/>
          </a:avLst>
        </a:prstGeom>
        <a:solidFill>
          <a:schemeClr val="accent1">
            <a:hueOff val="0"/>
            <a:satOff val="0"/>
            <a:lumOff val="0"/>
            <a:alphaOff val="0"/>
          </a:schemeClr>
        </a:solidFill>
        <a:ln w="425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ADD3FE-97FE-47B7-8570-3EF6136476FF}">
      <dsp:nvSpPr>
        <dsp:cNvPr id="0" name=""/>
        <dsp:cNvSpPr/>
      </dsp:nvSpPr>
      <dsp:spPr>
        <a:xfrm>
          <a:off x="5798118" y="512589"/>
          <a:ext cx="1137078" cy="828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2014</a:t>
          </a:r>
        </a:p>
        <a:p>
          <a:pPr lvl="0" algn="l" defTabSz="800100">
            <a:lnSpc>
              <a:spcPct val="90000"/>
            </a:lnSpc>
            <a:spcBef>
              <a:spcPct val="0"/>
            </a:spcBef>
            <a:spcAft>
              <a:spcPct val="35000"/>
            </a:spcAft>
          </a:pPr>
          <a:r>
            <a:rPr lang="en-US" sz="1200" kern="1200" dirty="0" smtClean="0"/>
            <a:t>City and County have committed to funding first 3 years of expansion to entire City of Syracuse</a:t>
          </a:r>
          <a:endParaRPr lang="en-US" sz="1200" kern="1200" dirty="0"/>
        </a:p>
      </dsp:txBody>
      <dsp:txXfrm>
        <a:off x="5798118" y="512589"/>
        <a:ext cx="1137078" cy="828752"/>
      </dsp:txXfrm>
    </dsp:sp>
    <dsp:sp modelId="{34D5C409-310B-4CFA-AE93-7EA4B9410ECA}">
      <dsp:nvSpPr>
        <dsp:cNvPr id="0" name=""/>
        <dsp:cNvSpPr/>
      </dsp:nvSpPr>
      <dsp:spPr>
        <a:xfrm>
          <a:off x="6660999" y="122588"/>
          <a:ext cx="178388" cy="178388"/>
        </a:xfrm>
        <a:prstGeom prst="triangle">
          <a:avLst>
            <a:gd name="adj" fmla="val 100000"/>
          </a:avLst>
        </a:prstGeom>
        <a:solidFill>
          <a:schemeClr val="accent1">
            <a:hueOff val="0"/>
            <a:satOff val="0"/>
            <a:lumOff val="0"/>
            <a:alphaOff val="0"/>
          </a:schemeClr>
        </a:solidFill>
        <a:ln w="425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CA4E78-5AC1-49C8-BA54-326777CA50CD}">
      <dsp:nvSpPr>
        <dsp:cNvPr id="0" name=""/>
        <dsp:cNvSpPr/>
      </dsp:nvSpPr>
      <dsp:spPr>
        <a:xfrm rot="5400000">
          <a:off x="7190839" y="-86719"/>
          <a:ext cx="629364" cy="1047248"/>
        </a:xfrm>
        <a:prstGeom prst="corner">
          <a:avLst>
            <a:gd name="adj1" fmla="val 16120"/>
            <a:gd name="adj2" fmla="val 16110"/>
          </a:avLst>
        </a:prstGeom>
        <a:solidFill>
          <a:schemeClr val="accent1">
            <a:hueOff val="0"/>
            <a:satOff val="0"/>
            <a:lumOff val="0"/>
            <a:alphaOff val="0"/>
          </a:schemeClr>
        </a:solidFill>
        <a:ln w="425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A20F08-2815-400C-9C51-4DC09B144E4C}">
      <dsp:nvSpPr>
        <dsp:cNvPr id="0" name=""/>
        <dsp:cNvSpPr/>
      </dsp:nvSpPr>
      <dsp:spPr>
        <a:xfrm>
          <a:off x="6947471" y="226182"/>
          <a:ext cx="1222084" cy="828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2015 </a:t>
          </a:r>
        </a:p>
        <a:p>
          <a:pPr lvl="0" algn="l" defTabSz="800100">
            <a:lnSpc>
              <a:spcPct val="90000"/>
            </a:lnSpc>
            <a:spcBef>
              <a:spcPct val="0"/>
            </a:spcBef>
            <a:spcAft>
              <a:spcPct val="35000"/>
            </a:spcAft>
          </a:pPr>
          <a:r>
            <a:rPr lang="en-US" sz="1200" kern="1200" dirty="0" smtClean="0"/>
            <a:t>Local Research Finds Children Consistently Enrolled More Kindergarten Ready</a:t>
          </a:r>
          <a:endParaRPr lang="en-US" sz="1200" kern="1200" dirty="0"/>
        </a:p>
      </dsp:txBody>
      <dsp:txXfrm>
        <a:off x="6947471" y="226182"/>
        <a:ext cx="1222084" cy="828752"/>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20.png"/></Relationships>
</file>

<file path=ppt/drawings/drawing1.xml><?xml version="1.0" encoding="utf-8"?>
<c:userShapes xmlns:c="http://schemas.openxmlformats.org/drawingml/2006/chart">
  <cdr:relSizeAnchor xmlns:cdr="http://schemas.openxmlformats.org/drawingml/2006/chartDrawing">
    <cdr:from>
      <cdr:x>0.84127</cdr:x>
      <cdr:y>0.93651</cdr:y>
    </cdr:from>
    <cdr:to>
      <cdr:x>0.9221</cdr:x>
      <cdr:y>0.98413</cdr:y>
    </cdr:to>
    <cdr:pic>
      <cdr:nvPicPr>
        <cdr:cNvPr id="5"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4038600" y="4495800"/>
          <a:ext cx="388037" cy="228600"/>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0.35415</cdr:x>
      <cdr:y>0.11712</cdr:y>
    </cdr:from>
    <cdr:to>
      <cdr:x>0.59782</cdr:x>
      <cdr:y>0.28072</cdr:y>
    </cdr:to>
    <cdr:sp macro="" textlink="">
      <cdr:nvSpPr>
        <cdr:cNvPr id="2" name="TextBox 1"/>
        <cdr:cNvSpPr txBox="1"/>
      </cdr:nvSpPr>
      <cdr:spPr>
        <a:xfrm xmlns:a="http://schemas.openxmlformats.org/drawingml/2006/main" rot="20889124">
          <a:off x="2887521" y="526534"/>
          <a:ext cx="1986739" cy="73553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b="1" dirty="0" smtClean="0">
              <a:solidFill>
                <a:srgbClr val="C00000"/>
              </a:solidFill>
            </a:rPr>
            <a:t>28.9% Increase</a:t>
          </a:r>
        </a:p>
        <a:p xmlns:a="http://schemas.openxmlformats.org/drawingml/2006/main">
          <a:pPr algn="ctr"/>
          <a:endParaRPr lang="en-US" sz="1600" b="1" dirty="0">
            <a:solidFill>
              <a:srgbClr val="FFC000"/>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0.16411</cdr:x>
      <cdr:y>0.33854</cdr:y>
    </cdr:from>
    <cdr:to>
      <cdr:x>0.42945</cdr:x>
      <cdr:y>0.41073</cdr:y>
    </cdr:to>
    <cdr:cxnSp macro="">
      <cdr:nvCxnSpPr>
        <cdr:cNvPr id="2" name="Straight Arrow Connector 1"/>
        <cdr:cNvCxnSpPr/>
      </cdr:nvCxnSpPr>
      <cdr:spPr>
        <a:xfrm xmlns:a="http://schemas.openxmlformats.org/drawingml/2006/main" flipV="1">
          <a:off x="1375570" y="1934756"/>
          <a:ext cx="2224080" cy="412566"/>
        </a:xfrm>
        <a:prstGeom xmlns:a="http://schemas.openxmlformats.org/drawingml/2006/main" prst="straightConnector1">
          <a:avLst/>
        </a:prstGeom>
        <a:ln xmlns:a="http://schemas.openxmlformats.org/drawingml/2006/main" w="76200">
          <a:tailEnd type="arrow"/>
        </a:ln>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17" tIns="46659" rIns="93317" bIns="46659" rtlCol="0"/>
          <a:lstStyle>
            <a:lvl1pPr algn="r">
              <a:defRPr sz="1200"/>
            </a:lvl1pPr>
          </a:lstStyle>
          <a:p>
            <a:fld id="{EB87B02C-B21B-4BF0-AE9C-BF7BFFED64FA}" type="datetimeFigureOut">
              <a:rPr lang="en-US" smtClean="0"/>
              <a:t>1/7/2016</a:t>
            </a:fld>
            <a:endParaRPr lang="en-US" dirty="0"/>
          </a:p>
        </p:txBody>
      </p:sp>
      <p:sp>
        <p:nvSpPr>
          <p:cNvPr id="4" name="Footer Placeholder 3"/>
          <p:cNvSpPr>
            <a:spLocks noGrp="1"/>
          </p:cNvSpPr>
          <p:nvPr>
            <p:ph type="ftr" sz="quarter" idx="2"/>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30"/>
            <a:ext cx="3043343" cy="465455"/>
          </a:xfrm>
          <a:prstGeom prst="rect">
            <a:avLst/>
          </a:prstGeom>
        </p:spPr>
        <p:txBody>
          <a:bodyPr vert="horz" lIns="93317" tIns="46659" rIns="93317" bIns="46659" rtlCol="0" anchor="b"/>
          <a:lstStyle>
            <a:lvl1pPr algn="r">
              <a:defRPr sz="1200"/>
            </a:lvl1pPr>
          </a:lstStyle>
          <a:p>
            <a:fld id="{FEA955AC-4B03-4A78-A9E2-A36BAA9743E0}" type="slidenum">
              <a:rPr lang="en-US" smtClean="0"/>
              <a:t>‹#›</a:t>
            </a:fld>
            <a:endParaRPr lang="en-US" dirty="0"/>
          </a:p>
        </p:txBody>
      </p:sp>
    </p:spTree>
    <p:extLst>
      <p:ext uri="{BB962C8B-B14F-4D97-AF65-F5344CB8AC3E}">
        <p14:creationId xmlns:p14="http://schemas.microsoft.com/office/powerpoint/2010/main" val="20156938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17" tIns="46659" rIns="93317" bIns="46659" rtlCol="0"/>
          <a:lstStyle>
            <a:lvl1pPr algn="r">
              <a:defRPr sz="1200"/>
            </a:lvl1pPr>
          </a:lstStyle>
          <a:p>
            <a:fld id="{7DD0274B-D6C0-4EEB-90AC-61756667238E}" type="datetimeFigureOut">
              <a:rPr lang="en-US" smtClean="0"/>
              <a:t>1/7/2016</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7" tIns="46659" rIns="93317" bIns="46659"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7" tIns="46659" rIns="93317" bIns="4665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17" tIns="46659" rIns="93317" bIns="46659" rtlCol="0" anchor="b"/>
          <a:lstStyle>
            <a:lvl1pPr algn="r">
              <a:defRPr sz="1200"/>
            </a:lvl1pPr>
          </a:lstStyle>
          <a:p>
            <a:fld id="{D6EE9C7E-4E1F-4344-9DC8-E124912CB6A0}" type="slidenum">
              <a:rPr lang="en-US" smtClean="0"/>
              <a:t>‹#›</a:t>
            </a:fld>
            <a:endParaRPr lang="en-US" dirty="0"/>
          </a:p>
        </p:txBody>
      </p:sp>
    </p:spTree>
    <p:extLst>
      <p:ext uri="{BB962C8B-B14F-4D97-AF65-F5344CB8AC3E}">
        <p14:creationId xmlns:p14="http://schemas.microsoft.com/office/powerpoint/2010/main" val="83801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AA2D13-536B-FF4B-A051-F434541FC00B}"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2806842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p:spPr>
        <p:txBody>
          <a:bodyPr/>
          <a:lstStyle/>
          <a:p>
            <a:endParaRPr lang="en-US" altLang="en-US" dirty="0" smtClean="0"/>
          </a:p>
        </p:txBody>
      </p:sp>
      <p:sp>
        <p:nvSpPr>
          <p:cNvPr id="1741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8255" indent="-291636" eaLnBrk="0" hangingPunct="0">
              <a:spcBef>
                <a:spcPct val="30000"/>
              </a:spcBef>
              <a:defRPr sz="1200">
                <a:solidFill>
                  <a:schemeClr val="tx1"/>
                </a:solidFill>
                <a:latin typeface="Arial" charset="0"/>
              </a:defRPr>
            </a:lvl2pPr>
            <a:lvl3pPr marL="1166546" indent="-233309" eaLnBrk="0" hangingPunct="0">
              <a:spcBef>
                <a:spcPct val="30000"/>
              </a:spcBef>
              <a:defRPr sz="1200">
                <a:solidFill>
                  <a:schemeClr val="tx1"/>
                </a:solidFill>
                <a:latin typeface="Arial" charset="0"/>
              </a:defRPr>
            </a:lvl3pPr>
            <a:lvl4pPr marL="1633164" indent="-233309" eaLnBrk="0" hangingPunct="0">
              <a:spcBef>
                <a:spcPct val="30000"/>
              </a:spcBef>
              <a:defRPr sz="1200">
                <a:solidFill>
                  <a:schemeClr val="tx1"/>
                </a:solidFill>
                <a:latin typeface="Arial" charset="0"/>
              </a:defRPr>
            </a:lvl4pPr>
            <a:lvl5pPr marL="2099782" indent="-233309" eaLnBrk="0" hangingPunct="0">
              <a:spcBef>
                <a:spcPct val="30000"/>
              </a:spcBef>
              <a:defRPr sz="1200">
                <a:solidFill>
                  <a:schemeClr val="tx1"/>
                </a:solidFill>
                <a:latin typeface="Arial" charset="0"/>
              </a:defRPr>
            </a:lvl5pPr>
            <a:lvl6pPr marL="2566401" indent="-233309" eaLnBrk="0" fontAlgn="base" hangingPunct="0">
              <a:spcBef>
                <a:spcPct val="30000"/>
              </a:spcBef>
              <a:spcAft>
                <a:spcPct val="0"/>
              </a:spcAft>
              <a:defRPr sz="1200">
                <a:solidFill>
                  <a:schemeClr val="tx1"/>
                </a:solidFill>
                <a:latin typeface="Arial" charset="0"/>
              </a:defRPr>
            </a:lvl6pPr>
            <a:lvl7pPr marL="3033019" indent="-233309" eaLnBrk="0" fontAlgn="base" hangingPunct="0">
              <a:spcBef>
                <a:spcPct val="30000"/>
              </a:spcBef>
              <a:spcAft>
                <a:spcPct val="0"/>
              </a:spcAft>
              <a:defRPr sz="1200">
                <a:solidFill>
                  <a:schemeClr val="tx1"/>
                </a:solidFill>
                <a:latin typeface="Arial" charset="0"/>
              </a:defRPr>
            </a:lvl7pPr>
            <a:lvl8pPr marL="3499637" indent="-233309" eaLnBrk="0" fontAlgn="base" hangingPunct="0">
              <a:spcBef>
                <a:spcPct val="30000"/>
              </a:spcBef>
              <a:spcAft>
                <a:spcPct val="0"/>
              </a:spcAft>
              <a:defRPr sz="1200">
                <a:solidFill>
                  <a:schemeClr val="tx1"/>
                </a:solidFill>
                <a:latin typeface="Arial" charset="0"/>
              </a:defRPr>
            </a:lvl8pPr>
            <a:lvl9pPr marL="3966256" indent="-233309"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E0D3CB9-FDD0-4DE9-BE79-EE5C67CE8781}" type="slidenum">
              <a:rPr lang="en-US" altLang="en-US" smtClean="0">
                <a:solidFill>
                  <a:prstClr val="black"/>
                </a:solidFill>
              </a:rPr>
              <a:pPr eaLnBrk="1" hangingPunct="1">
                <a:spcBef>
                  <a:spcPct val="0"/>
                </a:spcBef>
              </a:pPr>
              <a:t>49</a:t>
            </a:fld>
            <a:endParaRPr lang="en-US" altLang="en-US" dirty="0" smtClean="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9610" indent="-288311" eaLnBrk="0" hangingPunct="0">
              <a:defRPr sz="2400">
                <a:solidFill>
                  <a:schemeClr val="tx1"/>
                </a:solidFill>
                <a:latin typeface="Arial" charset="0"/>
                <a:ea typeface="ＭＳ Ｐゴシック" charset="0"/>
              </a:defRPr>
            </a:lvl2pPr>
            <a:lvl3pPr marL="1153247" indent="-230649" eaLnBrk="0" hangingPunct="0">
              <a:defRPr sz="2400">
                <a:solidFill>
                  <a:schemeClr val="tx1"/>
                </a:solidFill>
                <a:latin typeface="Arial" charset="0"/>
                <a:ea typeface="ＭＳ Ｐゴシック" charset="0"/>
              </a:defRPr>
            </a:lvl3pPr>
            <a:lvl4pPr marL="1614546" indent="-230649" eaLnBrk="0" hangingPunct="0">
              <a:defRPr sz="2400">
                <a:solidFill>
                  <a:schemeClr val="tx1"/>
                </a:solidFill>
                <a:latin typeface="Arial" charset="0"/>
                <a:ea typeface="ＭＳ Ｐゴシック" charset="0"/>
              </a:defRPr>
            </a:lvl4pPr>
            <a:lvl5pPr marL="2075845" indent="-230649" eaLnBrk="0" hangingPunct="0">
              <a:defRPr sz="2400">
                <a:solidFill>
                  <a:schemeClr val="tx1"/>
                </a:solidFill>
                <a:latin typeface="Arial" charset="0"/>
                <a:ea typeface="ＭＳ Ｐゴシック" charset="0"/>
              </a:defRPr>
            </a:lvl5pPr>
            <a:lvl6pPr marL="2537144" indent="-230649" eaLnBrk="0" fontAlgn="base" hangingPunct="0">
              <a:spcBef>
                <a:spcPct val="0"/>
              </a:spcBef>
              <a:spcAft>
                <a:spcPct val="0"/>
              </a:spcAft>
              <a:defRPr sz="2400">
                <a:solidFill>
                  <a:schemeClr val="tx1"/>
                </a:solidFill>
                <a:latin typeface="Arial" charset="0"/>
                <a:ea typeface="ＭＳ Ｐゴシック" charset="0"/>
              </a:defRPr>
            </a:lvl6pPr>
            <a:lvl7pPr marL="2998442" indent="-230649" eaLnBrk="0" fontAlgn="base" hangingPunct="0">
              <a:spcBef>
                <a:spcPct val="0"/>
              </a:spcBef>
              <a:spcAft>
                <a:spcPct val="0"/>
              </a:spcAft>
              <a:defRPr sz="2400">
                <a:solidFill>
                  <a:schemeClr val="tx1"/>
                </a:solidFill>
                <a:latin typeface="Arial" charset="0"/>
                <a:ea typeface="ＭＳ Ｐゴシック" charset="0"/>
              </a:defRPr>
            </a:lvl7pPr>
            <a:lvl8pPr marL="3459741" indent="-230649" eaLnBrk="0" fontAlgn="base" hangingPunct="0">
              <a:spcBef>
                <a:spcPct val="0"/>
              </a:spcBef>
              <a:spcAft>
                <a:spcPct val="0"/>
              </a:spcAft>
              <a:defRPr sz="2400">
                <a:solidFill>
                  <a:schemeClr val="tx1"/>
                </a:solidFill>
                <a:latin typeface="Arial" charset="0"/>
                <a:ea typeface="ＭＳ Ｐゴシック" charset="0"/>
              </a:defRPr>
            </a:lvl8pPr>
            <a:lvl9pPr marL="3921040" indent="-230649"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C6F52AB-C677-9943-AE51-723A2FD4F6CD}" type="slidenum">
              <a:rPr lang="en-US" sz="1200">
                <a:solidFill>
                  <a:srgbClr val="000000"/>
                </a:solidFill>
              </a:rPr>
              <a:pPr eaLnBrk="1" hangingPunct="1"/>
              <a:t>80</a:t>
            </a:fld>
            <a:endParaRPr lang="en-US" sz="1200" dirty="0">
              <a:solidFill>
                <a:srgbClr val="000000"/>
              </a:solidFill>
            </a:endParaRPr>
          </a:p>
        </p:txBody>
      </p:sp>
      <p:sp>
        <p:nvSpPr>
          <p:cNvPr id="1075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75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Remove gradient</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PP_Main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767565"/>
            <a:ext cx="7772400" cy="1470025"/>
          </a:xfrm>
        </p:spPr>
        <p:txBody>
          <a:bodyPr>
            <a:normAutofit/>
          </a:bodyPr>
          <a:lstStyle>
            <a:lvl1pPr>
              <a:defRPr sz="4400" b="1" i="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23340"/>
            <a:ext cx="6400800" cy="1752600"/>
          </a:xfrm>
        </p:spPr>
        <p:txBody>
          <a:bodyPr/>
          <a:lstStyle>
            <a:lvl1pPr marL="0" indent="0" algn="ctr">
              <a:buNone/>
              <a:defRPr>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72176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56068"/>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781630"/>
            <a:ext cx="8229600" cy="4525963"/>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1610992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629400" y="456068"/>
            <a:ext cx="2057400" cy="5851525"/>
          </a:xfrm>
        </p:spPr>
        <p:txBody>
          <a:bodyPr vert="eaVert"/>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456068"/>
            <a:ext cx="60198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282525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PP_Main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767565"/>
            <a:ext cx="7772400" cy="1470025"/>
          </a:xfrm>
        </p:spPr>
        <p:txBody>
          <a:bodyPr>
            <a:normAutofit/>
          </a:bodyPr>
          <a:lstStyle>
            <a:lvl1pPr>
              <a:defRPr sz="4400" b="1" i="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23340"/>
            <a:ext cx="6400800" cy="1752600"/>
          </a:xfrm>
        </p:spPr>
        <p:txBody>
          <a:bodyPr/>
          <a:lstStyle>
            <a:lvl1pPr marL="0" indent="0" algn="ctr">
              <a:buNone/>
              <a:defRPr>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442330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90915"/>
            <a:ext cx="82296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154510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235397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72310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25828"/>
            <a:ext cx="4040188"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74448"/>
            <a:ext cx="4040188"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625828"/>
            <a:ext cx="4041775"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56305"/>
            <a:ext cx="4041775"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951512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8"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148461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126354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54480"/>
            <a:ext cx="3008313" cy="1162050"/>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454480"/>
            <a:ext cx="5111750" cy="5853113"/>
          </a:xfrm>
        </p:spPr>
        <p:txBody>
          <a:bodyPr/>
          <a:lstStyle>
            <a:lvl1pPr>
              <a:defRPr sz="3200" b="1">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16530"/>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28603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90915"/>
            <a:ext cx="82296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6218180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347257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56068"/>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781630"/>
            <a:ext cx="8229600" cy="4525963"/>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3750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629400" y="456068"/>
            <a:ext cx="2057400" cy="5851525"/>
          </a:xfrm>
        </p:spPr>
        <p:txBody>
          <a:bodyPr vert="eaVert"/>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456068"/>
            <a:ext cx="60198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718194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3"/>
          <p:cNvSpPr>
            <a:spLocks noChangeArrowheads="1"/>
          </p:cNvSpPr>
          <p:nvPr/>
        </p:nvSpPr>
        <p:spPr bwMode="auto">
          <a:xfrm>
            <a:off x="304800" y="328613"/>
            <a:ext cx="8532813" cy="6197600"/>
          </a:xfrm>
          <a:prstGeom prst="roundRect">
            <a:avLst>
              <a:gd name="adj" fmla="val 2079"/>
            </a:avLst>
          </a:prstGeom>
          <a:gradFill rotWithShape="1">
            <a:gsLst>
              <a:gs pos="0">
                <a:srgbClr val="FFFFFF"/>
              </a:gs>
              <a:gs pos="98000">
                <a:srgbClr val="FFFFFF"/>
              </a:gs>
              <a:gs pos="99055">
                <a:srgbClr val="F7F7F7"/>
              </a:gs>
              <a:gs pos="100000">
                <a:srgbClr val="DADADA"/>
              </a:gs>
            </a:gsLst>
            <a:lin ang="5400000" scaled="1"/>
          </a:gradFill>
          <a:ln w="2000" cap="rnd">
            <a:solidFill>
              <a:srgbClr val="A4A3A3"/>
            </a:solidFill>
            <a:round/>
            <a:headEnd/>
            <a:tailEnd/>
          </a:ln>
          <a:effectLst>
            <a:outerShdw blurRad="76200" dist="50800" dir="5400000" algn="tl" rotWithShape="0">
              <a:srgbClr val="000000">
                <a:alpha val="25000"/>
              </a:srgbClr>
            </a:outerShdw>
          </a:effectLst>
        </p:spPr>
        <p:txBody>
          <a:bodyPr anchor="ctr"/>
          <a:lstStyle>
            <a:extLst/>
          </a:lstStyle>
          <a:p>
            <a:pPr algn="ctr" defTabSz="914400" fontAlgn="base">
              <a:spcBef>
                <a:spcPct val="0"/>
              </a:spcBef>
              <a:spcAft>
                <a:spcPct val="0"/>
              </a:spcAft>
              <a:defRPr/>
            </a:pPr>
            <a:endParaRPr lang="en-US" dirty="0">
              <a:solidFill>
                <a:prstClr val="white"/>
              </a:solidFill>
              <a:ea typeface="ＭＳ Ｐゴシック" charset="0"/>
            </a:endParaRPr>
          </a:p>
        </p:txBody>
      </p:sp>
      <p:sp>
        <p:nvSpPr>
          <p:cNvPr id="6" name="Rounded Rectangle 5"/>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fontAlgn="base">
              <a:spcBef>
                <a:spcPct val="0"/>
              </a:spcBef>
              <a:spcAft>
                <a:spcPct val="0"/>
              </a:spcAft>
              <a:defRPr/>
            </a:pPr>
            <a:endParaRPr lang="en-US" dirty="0">
              <a:solidFill>
                <a:prstClr val="white"/>
              </a:solidFill>
            </a:endParaRPr>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en-US" smtClean="0"/>
              <a:t>Click to edit Master title style</a:t>
            </a:r>
            <a:endParaRPr lang="en-US"/>
          </a:p>
        </p:txBody>
      </p:sp>
      <p:sp>
        <p:nvSpPr>
          <p:cNvPr id="20" name="Subtitle 19"/>
          <p:cNvSpPr>
            <a:spLocks noGrp="1"/>
          </p:cNvSpPr>
          <p:nvPr>
            <p:ph type="subTitle" idx="1"/>
          </p:nvPr>
        </p:nvSpPr>
        <p:spPr>
          <a:xfrm>
            <a:off x="722376" y="3685032"/>
            <a:ext cx="7772400" cy="914400"/>
          </a:xfrm>
        </p:spPr>
        <p:txBody>
          <a:bodyPr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7" name="Date Placeholder 18"/>
          <p:cNvSpPr>
            <a:spLocks noGrp="1"/>
          </p:cNvSpPr>
          <p:nvPr>
            <p:ph type="dt" sz="half" idx="10"/>
          </p:nvPr>
        </p:nvSpPr>
        <p:spPr/>
        <p:txBody>
          <a:bodyPr/>
          <a:lstStyle>
            <a:lvl1pPr>
              <a:defRPr/>
            </a:lvl1pPr>
          </a:lstStyle>
          <a:p>
            <a:fld id="{DCED4832-7A9B-B545-9CD8-4199CEDFD5AA}" type="datetime1">
              <a:rPr lang="en-US" smtClean="0"/>
              <a:pPr/>
              <a:t>1/7/2016</a:t>
            </a:fld>
            <a:endParaRPr lang="en-US" dirty="0"/>
          </a:p>
        </p:txBody>
      </p:sp>
      <p:sp>
        <p:nvSpPr>
          <p:cNvPr id="8" name="Footer Placeholder 7"/>
          <p:cNvSpPr>
            <a:spLocks noGrp="1"/>
          </p:cNvSpPr>
          <p:nvPr>
            <p:ph type="ftr" sz="quarter" idx="11"/>
          </p:nvPr>
        </p:nvSpPr>
        <p:spPr/>
        <p:txBody>
          <a:bodyPr/>
          <a:lstStyle>
            <a:lvl1pPr>
              <a:defRPr/>
            </a:lvl1pPr>
            <a:extLst/>
          </a:lstStyle>
          <a:p>
            <a:pPr>
              <a:defRPr/>
            </a:pPr>
            <a:endParaRPr lang="en-US" dirty="0">
              <a:solidFill>
                <a:srgbClr val="EEECE1">
                  <a:shade val="50000"/>
                </a:srgbClr>
              </a:solidFill>
            </a:endParaRPr>
          </a:p>
        </p:txBody>
      </p:sp>
      <p:sp>
        <p:nvSpPr>
          <p:cNvPr id="9" name="Slide Number Placeholder 10"/>
          <p:cNvSpPr>
            <a:spLocks noGrp="1"/>
          </p:cNvSpPr>
          <p:nvPr>
            <p:ph type="sldNum" sz="quarter" idx="12"/>
          </p:nvPr>
        </p:nvSpPr>
        <p:spPr/>
        <p:txBody>
          <a:bodyPr/>
          <a:lstStyle>
            <a:lvl1pPr>
              <a:defRPr/>
            </a:lvl1pPr>
          </a:lstStyle>
          <a:p>
            <a:fld id="{3AC0E68E-04B3-7742-9BE5-DEDA036809C0}" type="slidenum">
              <a:rPr lang="en-US"/>
              <a:pPr/>
              <a:t>‹#›</a:t>
            </a:fld>
            <a:endParaRPr lang="en-US" dirty="0"/>
          </a:p>
        </p:txBody>
      </p:sp>
    </p:spTree>
    <p:extLst>
      <p:ext uri="{BB962C8B-B14F-4D97-AF65-F5344CB8AC3E}">
        <p14:creationId xmlns:p14="http://schemas.microsoft.com/office/powerpoint/2010/main" val="34813128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lang="en-US" smtClean="0"/>
              <a:t>Click to edit Master title style</a:t>
            </a:r>
            <a:endParaRPr lang="en-US"/>
          </a:p>
        </p:txBody>
      </p:sp>
      <p:sp>
        <p:nvSpPr>
          <p:cNvPr id="3" name="Content Placeholder 2"/>
          <p:cNvSpPr>
            <a:spLocks noGrp="1"/>
          </p:cNvSpPr>
          <p:nvPr>
            <p:ph idx="1"/>
          </p:nvPr>
        </p:nvSpPr>
        <p:spPr>
          <a:xfrm>
            <a:off x="502920" y="530352"/>
            <a:ext cx="8183880" cy="4187952"/>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fld id="{BB4F6A87-C3A2-7641-881C-43B264545715}" type="datetime1">
              <a:rPr lang="en-US" smtClean="0"/>
              <a:pPr/>
              <a:t>1/7/2016</a:t>
            </a:fld>
            <a:endParaRPr lang="en-US" dirty="0"/>
          </a:p>
        </p:txBody>
      </p:sp>
      <p:sp>
        <p:nvSpPr>
          <p:cNvPr id="5" name="Footer Placeholder 17"/>
          <p:cNvSpPr>
            <a:spLocks noGrp="1"/>
          </p:cNvSpPr>
          <p:nvPr>
            <p:ph type="ftr" sz="quarter" idx="11"/>
          </p:nvPr>
        </p:nvSpPr>
        <p:spPr/>
        <p:txBody>
          <a:bodyPr/>
          <a:lstStyle>
            <a:lvl1pPr>
              <a:defRPr/>
            </a:lvl1pPr>
          </a:lstStyle>
          <a:p>
            <a:pPr>
              <a:defRPr/>
            </a:pPr>
            <a:endParaRPr lang="en-US" dirty="0">
              <a:solidFill>
                <a:srgbClr val="EEECE1">
                  <a:shade val="50000"/>
                </a:srgbClr>
              </a:solidFill>
            </a:endParaRPr>
          </a:p>
        </p:txBody>
      </p:sp>
      <p:sp>
        <p:nvSpPr>
          <p:cNvPr id="6" name="Slide Number Placeholder 4"/>
          <p:cNvSpPr>
            <a:spLocks noGrp="1"/>
          </p:cNvSpPr>
          <p:nvPr>
            <p:ph type="sldNum" sz="quarter" idx="12"/>
          </p:nvPr>
        </p:nvSpPr>
        <p:spPr/>
        <p:txBody>
          <a:bodyPr/>
          <a:lstStyle>
            <a:lvl1pPr>
              <a:defRPr/>
            </a:lvl1pPr>
          </a:lstStyle>
          <a:p>
            <a:fld id="{B65274F3-6785-EE43-95E0-187CD79E6A1F}" type="slidenum">
              <a:rPr lang="en-US"/>
              <a:pPr/>
              <a:t>‹#›</a:t>
            </a:fld>
            <a:endParaRPr lang="en-US" dirty="0"/>
          </a:p>
        </p:txBody>
      </p:sp>
    </p:spTree>
    <p:extLst>
      <p:ext uri="{BB962C8B-B14F-4D97-AF65-F5344CB8AC3E}">
        <p14:creationId xmlns:p14="http://schemas.microsoft.com/office/powerpoint/2010/main" val="29650922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3"/>
          <p:cNvSpPr>
            <a:spLocks noChangeArrowheads="1"/>
          </p:cNvSpPr>
          <p:nvPr/>
        </p:nvSpPr>
        <p:spPr bwMode="auto">
          <a:xfrm>
            <a:off x="304800" y="328613"/>
            <a:ext cx="8532813" cy="6197600"/>
          </a:xfrm>
          <a:prstGeom prst="roundRect">
            <a:avLst>
              <a:gd name="adj" fmla="val 2079"/>
            </a:avLst>
          </a:prstGeom>
          <a:gradFill rotWithShape="1">
            <a:gsLst>
              <a:gs pos="0">
                <a:srgbClr val="FFFFFF"/>
              </a:gs>
              <a:gs pos="98000">
                <a:srgbClr val="FFFFFF"/>
              </a:gs>
              <a:gs pos="99055">
                <a:srgbClr val="F7F7F7"/>
              </a:gs>
              <a:gs pos="100000">
                <a:srgbClr val="DADADA"/>
              </a:gs>
            </a:gsLst>
            <a:lin ang="5400000" scaled="1"/>
          </a:gradFill>
          <a:ln w="2000" cap="rnd">
            <a:solidFill>
              <a:srgbClr val="A4A3A3"/>
            </a:solidFill>
            <a:round/>
            <a:headEnd/>
            <a:tailEnd/>
          </a:ln>
          <a:effectLst>
            <a:outerShdw blurRad="76200" dist="50800" dir="5400000" algn="tl" rotWithShape="0">
              <a:srgbClr val="000000">
                <a:alpha val="25000"/>
              </a:srgbClr>
            </a:outerShdw>
          </a:effectLst>
        </p:spPr>
        <p:txBody>
          <a:bodyPr anchor="ctr"/>
          <a:lstStyle>
            <a:extLst/>
          </a:lstStyle>
          <a:p>
            <a:pPr algn="ctr" defTabSz="914400" fontAlgn="base">
              <a:spcBef>
                <a:spcPct val="0"/>
              </a:spcBef>
              <a:spcAft>
                <a:spcPct val="0"/>
              </a:spcAft>
              <a:defRPr/>
            </a:pPr>
            <a:endParaRPr lang="en-US" dirty="0">
              <a:solidFill>
                <a:prstClr val="white"/>
              </a:solidFill>
              <a:ea typeface="ＭＳ Ｐゴシック" charset="0"/>
            </a:endParaRPr>
          </a:p>
        </p:txBody>
      </p:sp>
      <p:sp>
        <p:nvSpPr>
          <p:cNvPr id="5" name="Rounded Rectangle 4"/>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fontAlgn="base">
              <a:spcBef>
                <a:spcPct val="0"/>
              </a:spcBef>
              <a:spcAft>
                <a:spcPct val="0"/>
              </a:spcAft>
              <a:defRPr/>
            </a:pPr>
            <a:endParaRPr lang="en-US" dirty="0">
              <a:solidFill>
                <a:prstClr val="white"/>
              </a:solidFill>
            </a:endParaRPr>
          </a:p>
        </p:txBody>
      </p:sp>
      <p:sp>
        <p:nvSpPr>
          <p:cNvPr id="2" name="Title 1"/>
          <p:cNvSpPr>
            <a:spLocks noGrp="1"/>
          </p:cNvSpPr>
          <p:nvPr>
            <p:ph type="title"/>
          </p:nvPr>
        </p:nvSpPr>
        <p:spPr>
          <a:xfrm>
            <a:off x="468344" y="4928616"/>
            <a:ext cx="8183880" cy="676656"/>
          </a:xfrm>
        </p:spPr>
        <p:txBody>
          <a:bodyPr lIns="91440" bIns="0"/>
          <a:lstStyle>
            <a:lvl1pPr algn="l">
              <a:buNone/>
              <a:defRPr sz="3600" b="0" cap="none" baseline="0">
                <a:solidFill>
                  <a:schemeClr val="bg2">
                    <a:shade val="25000"/>
                  </a:schemeClr>
                </a:solidFill>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fld id="{6AFF6A8F-13B3-364D-9B87-8DC53C2505F6}" type="datetime1">
              <a:rPr lang="en-US" smtClean="0"/>
              <a:pPr/>
              <a:t>1/7/2016</a:t>
            </a:fld>
            <a:endParaRPr lang="en-US" dirty="0"/>
          </a:p>
        </p:txBody>
      </p:sp>
      <p:sp>
        <p:nvSpPr>
          <p:cNvPr id="7" name="Footer Placeholder 4"/>
          <p:cNvSpPr>
            <a:spLocks noGrp="1"/>
          </p:cNvSpPr>
          <p:nvPr>
            <p:ph type="ftr" sz="quarter" idx="11"/>
          </p:nvPr>
        </p:nvSpPr>
        <p:spPr/>
        <p:txBody>
          <a:bodyPr/>
          <a:lstStyle>
            <a:lvl1pPr>
              <a:defRPr/>
            </a:lvl1pPr>
            <a:extLst/>
          </a:lstStyle>
          <a:p>
            <a:pPr>
              <a:defRPr/>
            </a:pPr>
            <a:endParaRPr lang="en-US" dirty="0">
              <a:solidFill>
                <a:srgbClr val="EEECE1">
                  <a:shade val="50000"/>
                </a:srgbClr>
              </a:solidFill>
            </a:endParaRPr>
          </a:p>
        </p:txBody>
      </p:sp>
      <p:sp>
        <p:nvSpPr>
          <p:cNvPr id="8" name="Slide Number Placeholder 5"/>
          <p:cNvSpPr>
            <a:spLocks noGrp="1"/>
          </p:cNvSpPr>
          <p:nvPr>
            <p:ph type="sldNum" sz="quarter" idx="12"/>
          </p:nvPr>
        </p:nvSpPr>
        <p:spPr/>
        <p:txBody>
          <a:bodyPr/>
          <a:lstStyle>
            <a:lvl1pPr>
              <a:defRPr/>
            </a:lvl1pPr>
          </a:lstStyle>
          <a:p>
            <a:fld id="{11928D98-BBB3-FD4A-8911-6705FA9478CA}" type="slidenum">
              <a:rPr lang="en-US"/>
              <a:pPr/>
              <a:t>‹#›</a:t>
            </a:fld>
            <a:endParaRPr lang="en-US" dirty="0"/>
          </a:p>
        </p:txBody>
      </p:sp>
    </p:spTree>
    <p:extLst>
      <p:ext uri="{BB962C8B-B14F-4D97-AF65-F5344CB8AC3E}">
        <p14:creationId xmlns:p14="http://schemas.microsoft.com/office/powerpoint/2010/main" val="31069536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4"/>
          <p:cNvSpPr>
            <a:spLocks noGrp="1"/>
          </p:cNvSpPr>
          <p:nvPr>
            <p:ph type="dt" sz="half" idx="10"/>
          </p:nvPr>
        </p:nvSpPr>
        <p:spPr/>
        <p:txBody>
          <a:bodyPr/>
          <a:lstStyle>
            <a:lvl1pPr>
              <a:defRPr/>
            </a:lvl1pPr>
          </a:lstStyle>
          <a:p>
            <a:fld id="{36CDEE77-14FF-2A44-978E-15E863F29C3E}" type="datetime1">
              <a:rPr lang="en-US" smtClean="0"/>
              <a:pPr/>
              <a:t>1/7/2016</a:t>
            </a:fld>
            <a:endParaRPr lang="en-US" dirty="0"/>
          </a:p>
        </p:txBody>
      </p:sp>
      <p:sp>
        <p:nvSpPr>
          <p:cNvPr id="6" name="Footer Placeholder 17"/>
          <p:cNvSpPr>
            <a:spLocks noGrp="1"/>
          </p:cNvSpPr>
          <p:nvPr>
            <p:ph type="ftr" sz="quarter" idx="11"/>
          </p:nvPr>
        </p:nvSpPr>
        <p:spPr/>
        <p:txBody>
          <a:bodyPr/>
          <a:lstStyle>
            <a:lvl1pPr>
              <a:defRPr/>
            </a:lvl1pPr>
          </a:lstStyle>
          <a:p>
            <a:pPr>
              <a:defRPr/>
            </a:pPr>
            <a:endParaRPr lang="en-US" dirty="0">
              <a:solidFill>
                <a:srgbClr val="EEECE1">
                  <a:shade val="50000"/>
                </a:srgbClr>
              </a:solidFill>
            </a:endParaRPr>
          </a:p>
        </p:txBody>
      </p:sp>
      <p:sp>
        <p:nvSpPr>
          <p:cNvPr id="7" name="Slide Number Placeholder 4"/>
          <p:cNvSpPr>
            <a:spLocks noGrp="1"/>
          </p:cNvSpPr>
          <p:nvPr>
            <p:ph type="sldNum" sz="quarter" idx="12"/>
          </p:nvPr>
        </p:nvSpPr>
        <p:spPr/>
        <p:txBody>
          <a:bodyPr/>
          <a:lstStyle>
            <a:lvl1pPr>
              <a:defRPr/>
            </a:lvl1pPr>
          </a:lstStyle>
          <a:p>
            <a:fld id="{B192F003-3AF8-5E44-8639-03505CC2D4A1}" type="slidenum">
              <a:rPr lang="en-US"/>
              <a:pPr/>
              <a:t>‹#›</a:t>
            </a:fld>
            <a:endParaRPr lang="en-US" dirty="0"/>
          </a:p>
        </p:txBody>
      </p:sp>
    </p:spTree>
    <p:extLst>
      <p:ext uri="{BB962C8B-B14F-4D97-AF65-F5344CB8AC3E}">
        <p14:creationId xmlns:p14="http://schemas.microsoft.com/office/powerpoint/2010/main" val="15922355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lvl1pPr>
              <a:defRPr b="1"/>
            </a:lvl1pPr>
            <a:extLst/>
          </a:lstStyle>
          <a:p>
            <a:r>
              <a:rPr lang="en-US" smtClean="0"/>
              <a:t>Click to edit Master title style</a:t>
            </a:r>
            <a:endParaRPr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4"/>
          <p:cNvSpPr>
            <a:spLocks noGrp="1"/>
          </p:cNvSpPr>
          <p:nvPr>
            <p:ph type="dt" sz="half" idx="10"/>
          </p:nvPr>
        </p:nvSpPr>
        <p:spPr/>
        <p:txBody>
          <a:bodyPr/>
          <a:lstStyle>
            <a:lvl1pPr>
              <a:defRPr/>
            </a:lvl1pPr>
          </a:lstStyle>
          <a:p>
            <a:fld id="{932E7EEC-BBE7-194C-8AB6-BC45F4B5E6D7}" type="datetime1">
              <a:rPr lang="en-US" smtClean="0"/>
              <a:pPr/>
              <a:t>1/7/2016</a:t>
            </a:fld>
            <a:endParaRPr lang="en-US" dirty="0"/>
          </a:p>
        </p:txBody>
      </p:sp>
      <p:sp>
        <p:nvSpPr>
          <p:cNvPr id="8" name="Footer Placeholder 17"/>
          <p:cNvSpPr>
            <a:spLocks noGrp="1"/>
          </p:cNvSpPr>
          <p:nvPr>
            <p:ph type="ftr" sz="quarter" idx="11"/>
          </p:nvPr>
        </p:nvSpPr>
        <p:spPr/>
        <p:txBody>
          <a:bodyPr/>
          <a:lstStyle>
            <a:lvl1pPr>
              <a:defRPr/>
            </a:lvl1pPr>
          </a:lstStyle>
          <a:p>
            <a:pPr>
              <a:defRPr/>
            </a:pPr>
            <a:endParaRPr lang="en-US" dirty="0">
              <a:solidFill>
                <a:srgbClr val="EEECE1">
                  <a:shade val="50000"/>
                </a:srgbClr>
              </a:solidFill>
            </a:endParaRPr>
          </a:p>
        </p:txBody>
      </p:sp>
      <p:sp>
        <p:nvSpPr>
          <p:cNvPr id="9" name="Slide Number Placeholder 4"/>
          <p:cNvSpPr>
            <a:spLocks noGrp="1"/>
          </p:cNvSpPr>
          <p:nvPr>
            <p:ph type="sldNum" sz="quarter" idx="12"/>
          </p:nvPr>
        </p:nvSpPr>
        <p:spPr/>
        <p:txBody>
          <a:bodyPr/>
          <a:lstStyle>
            <a:lvl1pPr>
              <a:defRPr/>
            </a:lvl1pPr>
          </a:lstStyle>
          <a:p>
            <a:fld id="{ED4A2A00-5628-D941-9D16-AA80730E2AE4}" type="slidenum">
              <a:rPr lang="en-US"/>
              <a:pPr/>
              <a:t>‹#›</a:t>
            </a:fld>
            <a:endParaRPr lang="en-US" dirty="0"/>
          </a:p>
        </p:txBody>
      </p:sp>
    </p:spTree>
    <p:extLst>
      <p:ext uri="{BB962C8B-B14F-4D97-AF65-F5344CB8AC3E}">
        <p14:creationId xmlns:p14="http://schemas.microsoft.com/office/powerpoint/2010/main" val="2684937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Date Placeholder 24"/>
          <p:cNvSpPr>
            <a:spLocks noGrp="1"/>
          </p:cNvSpPr>
          <p:nvPr>
            <p:ph type="dt" sz="half" idx="10"/>
          </p:nvPr>
        </p:nvSpPr>
        <p:spPr/>
        <p:txBody>
          <a:bodyPr/>
          <a:lstStyle>
            <a:lvl1pPr>
              <a:defRPr/>
            </a:lvl1pPr>
          </a:lstStyle>
          <a:p>
            <a:fld id="{4CE64BA3-B699-9448-9B04-6483BFC957B2}" type="datetime1">
              <a:rPr lang="en-US" smtClean="0"/>
              <a:pPr/>
              <a:t>1/7/2016</a:t>
            </a:fld>
            <a:endParaRPr lang="en-US" dirty="0"/>
          </a:p>
        </p:txBody>
      </p:sp>
      <p:sp>
        <p:nvSpPr>
          <p:cNvPr id="4" name="Footer Placeholder 17"/>
          <p:cNvSpPr>
            <a:spLocks noGrp="1"/>
          </p:cNvSpPr>
          <p:nvPr>
            <p:ph type="ftr" sz="quarter" idx="11"/>
          </p:nvPr>
        </p:nvSpPr>
        <p:spPr/>
        <p:txBody>
          <a:bodyPr/>
          <a:lstStyle>
            <a:lvl1pPr>
              <a:defRPr/>
            </a:lvl1pPr>
          </a:lstStyle>
          <a:p>
            <a:pPr>
              <a:defRPr/>
            </a:pPr>
            <a:endParaRPr lang="en-US" dirty="0">
              <a:solidFill>
                <a:srgbClr val="EEECE1">
                  <a:shade val="50000"/>
                </a:srgbClr>
              </a:solidFill>
            </a:endParaRPr>
          </a:p>
        </p:txBody>
      </p:sp>
      <p:sp>
        <p:nvSpPr>
          <p:cNvPr id="5" name="Slide Number Placeholder 4"/>
          <p:cNvSpPr>
            <a:spLocks noGrp="1"/>
          </p:cNvSpPr>
          <p:nvPr>
            <p:ph type="sldNum" sz="quarter" idx="12"/>
          </p:nvPr>
        </p:nvSpPr>
        <p:spPr/>
        <p:txBody>
          <a:bodyPr/>
          <a:lstStyle>
            <a:lvl1pPr>
              <a:defRPr/>
            </a:lvl1pPr>
          </a:lstStyle>
          <a:p>
            <a:fld id="{EC1AAD29-4D26-E544-8484-E522C42382B6}" type="slidenum">
              <a:rPr lang="en-US"/>
              <a:pPr/>
              <a:t>‹#›</a:t>
            </a:fld>
            <a:endParaRPr lang="en-US" dirty="0"/>
          </a:p>
        </p:txBody>
      </p:sp>
    </p:spTree>
    <p:extLst>
      <p:ext uri="{BB962C8B-B14F-4D97-AF65-F5344CB8AC3E}">
        <p14:creationId xmlns:p14="http://schemas.microsoft.com/office/powerpoint/2010/main" val="30665662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
          <p:cNvSpPr>
            <a:spLocks noChangeArrowheads="1"/>
          </p:cNvSpPr>
          <p:nvPr/>
        </p:nvSpPr>
        <p:spPr bwMode="auto">
          <a:xfrm>
            <a:off x="304800" y="328613"/>
            <a:ext cx="8532813" cy="6197600"/>
          </a:xfrm>
          <a:prstGeom prst="roundRect">
            <a:avLst>
              <a:gd name="adj" fmla="val 2079"/>
            </a:avLst>
          </a:prstGeom>
          <a:gradFill rotWithShape="1">
            <a:gsLst>
              <a:gs pos="0">
                <a:srgbClr val="FFFFFF"/>
              </a:gs>
              <a:gs pos="98000">
                <a:srgbClr val="FFFFFF"/>
              </a:gs>
              <a:gs pos="99055">
                <a:srgbClr val="F7F7F7"/>
              </a:gs>
              <a:gs pos="100000">
                <a:srgbClr val="DADADA"/>
              </a:gs>
            </a:gsLst>
            <a:lin ang="5400000" scaled="1"/>
          </a:gradFill>
          <a:ln w="2000" cap="rnd">
            <a:solidFill>
              <a:srgbClr val="A4A3A3"/>
            </a:solidFill>
            <a:round/>
            <a:headEnd/>
            <a:tailEnd/>
          </a:ln>
          <a:effectLst>
            <a:outerShdw blurRad="76200" dist="50800" dir="5400000" algn="tl" rotWithShape="0">
              <a:srgbClr val="000000">
                <a:alpha val="25000"/>
              </a:srgbClr>
            </a:outerShdw>
          </a:effectLst>
        </p:spPr>
        <p:txBody>
          <a:bodyPr anchor="ctr"/>
          <a:lstStyle>
            <a:extLst/>
          </a:lstStyle>
          <a:p>
            <a:pPr algn="ctr" defTabSz="914400" fontAlgn="base">
              <a:spcBef>
                <a:spcPct val="0"/>
              </a:spcBef>
              <a:spcAft>
                <a:spcPct val="0"/>
              </a:spcAft>
              <a:defRPr/>
            </a:pPr>
            <a:endParaRPr lang="en-US" dirty="0">
              <a:solidFill>
                <a:prstClr val="white"/>
              </a:solidFill>
              <a:ea typeface="ＭＳ Ｐゴシック" charset="0"/>
            </a:endParaRPr>
          </a:p>
        </p:txBody>
      </p:sp>
      <p:sp>
        <p:nvSpPr>
          <p:cNvPr id="3" name="Date Placeholder 1"/>
          <p:cNvSpPr>
            <a:spLocks noGrp="1"/>
          </p:cNvSpPr>
          <p:nvPr>
            <p:ph type="dt" sz="half" idx="10"/>
          </p:nvPr>
        </p:nvSpPr>
        <p:spPr/>
        <p:txBody>
          <a:bodyPr/>
          <a:lstStyle>
            <a:lvl1pPr>
              <a:defRPr/>
            </a:lvl1pPr>
          </a:lstStyle>
          <a:p>
            <a:fld id="{3402F239-5FF0-E346-AF67-F97BF40FFAA2}" type="datetime1">
              <a:rPr lang="en-US" smtClean="0"/>
              <a:pPr/>
              <a:t>1/7/2016</a:t>
            </a:fld>
            <a:endParaRPr lang="en-US" dirty="0"/>
          </a:p>
        </p:txBody>
      </p:sp>
      <p:sp>
        <p:nvSpPr>
          <p:cNvPr id="4" name="Footer Placeholder 2"/>
          <p:cNvSpPr>
            <a:spLocks noGrp="1"/>
          </p:cNvSpPr>
          <p:nvPr>
            <p:ph type="ftr" sz="quarter" idx="11"/>
          </p:nvPr>
        </p:nvSpPr>
        <p:spPr/>
        <p:txBody>
          <a:bodyPr/>
          <a:lstStyle>
            <a:lvl1pPr>
              <a:defRPr/>
            </a:lvl1pPr>
            <a:extLst/>
          </a:lstStyle>
          <a:p>
            <a:pPr>
              <a:defRPr/>
            </a:pPr>
            <a:endParaRPr lang="en-US" dirty="0">
              <a:solidFill>
                <a:srgbClr val="EEECE1">
                  <a:shade val="50000"/>
                </a:srgbClr>
              </a:solidFill>
            </a:endParaRPr>
          </a:p>
        </p:txBody>
      </p:sp>
      <p:sp>
        <p:nvSpPr>
          <p:cNvPr id="5" name="Slide Number Placeholder 3"/>
          <p:cNvSpPr>
            <a:spLocks noGrp="1"/>
          </p:cNvSpPr>
          <p:nvPr>
            <p:ph type="sldNum" sz="quarter" idx="12"/>
          </p:nvPr>
        </p:nvSpPr>
        <p:spPr/>
        <p:txBody>
          <a:bodyPr/>
          <a:lstStyle>
            <a:lvl1pPr>
              <a:defRPr/>
            </a:lvl1pPr>
          </a:lstStyle>
          <a:p>
            <a:fld id="{15F3214F-D7D2-DA45-B91B-A425BA9A8992}" type="slidenum">
              <a:rPr lang="en-US"/>
              <a:pPr/>
              <a:t>‹#›</a:t>
            </a:fld>
            <a:endParaRPr lang="en-US" dirty="0"/>
          </a:p>
        </p:txBody>
      </p:sp>
    </p:spTree>
    <p:extLst>
      <p:ext uri="{BB962C8B-B14F-4D97-AF65-F5344CB8AC3E}">
        <p14:creationId xmlns:p14="http://schemas.microsoft.com/office/powerpoint/2010/main" val="3841934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3903578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en-US" smtClean="0"/>
              <a:t>Click to edit Master title style</a:t>
            </a:r>
            <a:endParaRPr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4"/>
          <p:cNvSpPr>
            <a:spLocks noGrp="1"/>
          </p:cNvSpPr>
          <p:nvPr>
            <p:ph type="dt" sz="half" idx="10"/>
          </p:nvPr>
        </p:nvSpPr>
        <p:spPr/>
        <p:txBody>
          <a:bodyPr/>
          <a:lstStyle>
            <a:lvl1pPr>
              <a:defRPr/>
            </a:lvl1pPr>
          </a:lstStyle>
          <a:p>
            <a:fld id="{181ACDA9-DD37-0943-999E-F549C7355CD4}" type="datetime1">
              <a:rPr lang="en-US" smtClean="0"/>
              <a:pPr/>
              <a:t>1/7/2016</a:t>
            </a:fld>
            <a:endParaRPr lang="en-US" dirty="0"/>
          </a:p>
        </p:txBody>
      </p:sp>
      <p:sp>
        <p:nvSpPr>
          <p:cNvPr id="6" name="Footer Placeholder 17"/>
          <p:cNvSpPr>
            <a:spLocks noGrp="1"/>
          </p:cNvSpPr>
          <p:nvPr>
            <p:ph type="ftr" sz="quarter" idx="11"/>
          </p:nvPr>
        </p:nvSpPr>
        <p:spPr/>
        <p:txBody>
          <a:bodyPr/>
          <a:lstStyle>
            <a:lvl1pPr>
              <a:defRPr/>
            </a:lvl1pPr>
          </a:lstStyle>
          <a:p>
            <a:pPr>
              <a:defRPr/>
            </a:pPr>
            <a:endParaRPr lang="en-US" dirty="0">
              <a:solidFill>
                <a:srgbClr val="EEECE1">
                  <a:shade val="50000"/>
                </a:srgbClr>
              </a:solidFill>
            </a:endParaRPr>
          </a:p>
        </p:txBody>
      </p:sp>
      <p:sp>
        <p:nvSpPr>
          <p:cNvPr id="7" name="Slide Number Placeholder 4"/>
          <p:cNvSpPr>
            <a:spLocks noGrp="1"/>
          </p:cNvSpPr>
          <p:nvPr>
            <p:ph type="sldNum" sz="quarter" idx="12"/>
          </p:nvPr>
        </p:nvSpPr>
        <p:spPr/>
        <p:txBody>
          <a:bodyPr/>
          <a:lstStyle>
            <a:lvl1pPr>
              <a:defRPr/>
            </a:lvl1pPr>
          </a:lstStyle>
          <a:p>
            <a:fld id="{91C3F77D-6FB4-C04E-8F9E-8F43A1D71380}" type="slidenum">
              <a:rPr lang="en-US"/>
              <a:pPr/>
              <a:t>‹#›</a:t>
            </a:fld>
            <a:endParaRPr lang="en-US" dirty="0"/>
          </a:p>
        </p:txBody>
      </p:sp>
    </p:spTree>
    <p:extLst>
      <p:ext uri="{BB962C8B-B14F-4D97-AF65-F5344CB8AC3E}">
        <p14:creationId xmlns:p14="http://schemas.microsoft.com/office/powerpoint/2010/main" val="11742889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4"/>
          <p:cNvSpPr>
            <a:spLocks noChangeArrowheads="1"/>
          </p:cNvSpPr>
          <p:nvPr/>
        </p:nvSpPr>
        <p:spPr bwMode="auto">
          <a:xfrm>
            <a:off x="304800" y="328613"/>
            <a:ext cx="8532813" cy="6197600"/>
          </a:xfrm>
          <a:prstGeom prst="roundRect">
            <a:avLst>
              <a:gd name="adj" fmla="val 2079"/>
            </a:avLst>
          </a:prstGeom>
          <a:gradFill rotWithShape="1">
            <a:gsLst>
              <a:gs pos="0">
                <a:srgbClr val="FFFFFF"/>
              </a:gs>
              <a:gs pos="98000">
                <a:srgbClr val="FFFFFF"/>
              </a:gs>
              <a:gs pos="99055">
                <a:srgbClr val="F7F7F7"/>
              </a:gs>
              <a:gs pos="100000">
                <a:srgbClr val="DADADA"/>
              </a:gs>
            </a:gsLst>
            <a:lin ang="5400000" scaled="1"/>
          </a:gradFill>
          <a:ln w="2000" cap="rnd">
            <a:solidFill>
              <a:srgbClr val="A4A3A3"/>
            </a:solidFill>
            <a:round/>
            <a:headEnd/>
            <a:tailEnd/>
          </a:ln>
          <a:effectLst>
            <a:outerShdw blurRad="76200" dist="50800" dir="5400000" algn="tl" rotWithShape="0">
              <a:srgbClr val="000000">
                <a:alpha val="25000"/>
              </a:srgbClr>
            </a:outerShdw>
          </a:effectLst>
        </p:spPr>
        <p:txBody>
          <a:bodyPr anchor="ctr"/>
          <a:lstStyle>
            <a:extLst/>
          </a:lstStyle>
          <a:p>
            <a:pPr algn="ctr" defTabSz="914400" fontAlgn="base">
              <a:spcBef>
                <a:spcPct val="0"/>
              </a:spcBef>
              <a:spcAft>
                <a:spcPct val="0"/>
              </a:spcAft>
              <a:defRPr/>
            </a:pPr>
            <a:endParaRPr lang="en-US" dirty="0">
              <a:solidFill>
                <a:prstClr val="white"/>
              </a:solidFill>
              <a:ea typeface="ＭＳ Ｐゴシック" charset="0"/>
            </a:endParaRPr>
          </a:p>
        </p:txBody>
      </p:sp>
      <p:sp>
        <p:nvSpPr>
          <p:cNvPr id="6" name="Round Single Corner Rectangle 5"/>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fontAlgn="base">
              <a:spcBef>
                <a:spcPct val="0"/>
              </a:spcBef>
              <a:spcAft>
                <a:spcPct val="0"/>
              </a:spcAft>
              <a:defRPr/>
            </a:pPr>
            <a:endParaRPr lang="en-US" dirty="0">
              <a:solidFill>
                <a:prstClr val="white"/>
              </a:solidFill>
            </a:endParaRPr>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en-US" smtClean="0"/>
              <a:t>Click to edit Master title style</a:t>
            </a:r>
            <a:endParaRPr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7" name="Date Placeholder 4"/>
          <p:cNvSpPr>
            <a:spLocks noGrp="1"/>
          </p:cNvSpPr>
          <p:nvPr>
            <p:ph type="dt" sz="half" idx="10"/>
          </p:nvPr>
        </p:nvSpPr>
        <p:spPr/>
        <p:txBody>
          <a:bodyPr/>
          <a:lstStyle>
            <a:lvl1pPr>
              <a:defRPr/>
            </a:lvl1pPr>
          </a:lstStyle>
          <a:p>
            <a:fld id="{4F0C12FD-3501-7F43-860A-2652CFC45DE2}" type="datetime1">
              <a:rPr lang="en-US" smtClean="0"/>
              <a:pPr/>
              <a:t>1/7/2016</a:t>
            </a:fld>
            <a:endParaRPr lang="en-US" dirty="0"/>
          </a:p>
        </p:txBody>
      </p:sp>
      <p:sp>
        <p:nvSpPr>
          <p:cNvPr id="8" name="Footer Placeholder 5"/>
          <p:cNvSpPr>
            <a:spLocks noGrp="1"/>
          </p:cNvSpPr>
          <p:nvPr>
            <p:ph type="ftr" sz="quarter" idx="11"/>
          </p:nvPr>
        </p:nvSpPr>
        <p:spPr/>
        <p:txBody>
          <a:bodyPr/>
          <a:lstStyle>
            <a:lvl1pPr>
              <a:defRPr/>
            </a:lvl1pPr>
            <a:extLst/>
          </a:lstStyle>
          <a:p>
            <a:pPr>
              <a:defRPr/>
            </a:pPr>
            <a:endParaRPr lang="en-US" dirty="0">
              <a:solidFill>
                <a:srgbClr val="EEECE1">
                  <a:shade val="50000"/>
                </a:srgbClr>
              </a:solidFill>
            </a:endParaRPr>
          </a:p>
        </p:txBody>
      </p:sp>
      <p:sp>
        <p:nvSpPr>
          <p:cNvPr id="9" name="Slide Number Placeholder 6"/>
          <p:cNvSpPr>
            <a:spLocks noGrp="1"/>
          </p:cNvSpPr>
          <p:nvPr>
            <p:ph type="sldNum" sz="quarter" idx="12"/>
          </p:nvPr>
        </p:nvSpPr>
        <p:spPr/>
        <p:txBody>
          <a:bodyPr/>
          <a:lstStyle>
            <a:lvl1pPr>
              <a:defRPr/>
            </a:lvl1pPr>
          </a:lstStyle>
          <a:p>
            <a:fld id="{AF9FAF21-D76A-EF48-A546-E75184D91542}" type="slidenum">
              <a:rPr lang="en-US"/>
              <a:pPr/>
              <a:t>‹#›</a:t>
            </a:fld>
            <a:endParaRPr lang="en-US" dirty="0"/>
          </a:p>
        </p:txBody>
      </p:sp>
    </p:spTree>
    <p:extLst>
      <p:ext uri="{BB962C8B-B14F-4D97-AF65-F5344CB8AC3E}">
        <p14:creationId xmlns:p14="http://schemas.microsoft.com/office/powerpoint/2010/main" val="5891213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fld id="{1801FA8B-FD25-7C42-A082-65589751ECE0}" type="datetime1">
              <a:rPr lang="en-US" smtClean="0"/>
              <a:pPr/>
              <a:t>1/7/2016</a:t>
            </a:fld>
            <a:endParaRPr lang="en-US" dirty="0"/>
          </a:p>
        </p:txBody>
      </p:sp>
      <p:sp>
        <p:nvSpPr>
          <p:cNvPr id="5" name="Footer Placeholder 17"/>
          <p:cNvSpPr>
            <a:spLocks noGrp="1"/>
          </p:cNvSpPr>
          <p:nvPr>
            <p:ph type="ftr" sz="quarter" idx="11"/>
          </p:nvPr>
        </p:nvSpPr>
        <p:spPr/>
        <p:txBody>
          <a:bodyPr/>
          <a:lstStyle>
            <a:lvl1pPr>
              <a:defRPr/>
            </a:lvl1pPr>
          </a:lstStyle>
          <a:p>
            <a:pPr>
              <a:defRPr/>
            </a:pPr>
            <a:endParaRPr lang="en-US" dirty="0">
              <a:solidFill>
                <a:srgbClr val="EEECE1">
                  <a:shade val="50000"/>
                </a:srgbClr>
              </a:solidFill>
            </a:endParaRPr>
          </a:p>
        </p:txBody>
      </p:sp>
      <p:sp>
        <p:nvSpPr>
          <p:cNvPr id="6" name="Slide Number Placeholder 4"/>
          <p:cNvSpPr>
            <a:spLocks noGrp="1"/>
          </p:cNvSpPr>
          <p:nvPr>
            <p:ph type="sldNum" sz="quarter" idx="12"/>
          </p:nvPr>
        </p:nvSpPr>
        <p:spPr/>
        <p:txBody>
          <a:bodyPr/>
          <a:lstStyle>
            <a:lvl1pPr>
              <a:defRPr/>
            </a:lvl1pPr>
          </a:lstStyle>
          <a:p>
            <a:fld id="{400D638D-3033-8A45-B318-DFD540BD3CBD}" type="slidenum">
              <a:rPr lang="en-US"/>
              <a:pPr/>
              <a:t>‹#›</a:t>
            </a:fld>
            <a:endParaRPr lang="en-US" dirty="0"/>
          </a:p>
        </p:txBody>
      </p:sp>
    </p:spTree>
    <p:extLst>
      <p:ext uri="{BB962C8B-B14F-4D97-AF65-F5344CB8AC3E}">
        <p14:creationId xmlns:p14="http://schemas.microsoft.com/office/powerpoint/2010/main" val="40024117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fld id="{5ECD03F8-6C1E-8044-9D9A-F17662EFDB18}" type="datetime1">
              <a:rPr lang="en-US" smtClean="0"/>
              <a:pPr/>
              <a:t>1/7/2016</a:t>
            </a:fld>
            <a:endParaRPr lang="en-US" dirty="0"/>
          </a:p>
        </p:txBody>
      </p:sp>
      <p:sp>
        <p:nvSpPr>
          <p:cNvPr id="5" name="Footer Placeholder 17"/>
          <p:cNvSpPr>
            <a:spLocks noGrp="1"/>
          </p:cNvSpPr>
          <p:nvPr>
            <p:ph type="ftr" sz="quarter" idx="11"/>
          </p:nvPr>
        </p:nvSpPr>
        <p:spPr/>
        <p:txBody>
          <a:bodyPr/>
          <a:lstStyle>
            <a:lvl1pPr>
              <a:defRPr/>
            </a:lvl1pPr>
          </a:lstStyle>
          <a:p>
            <a:pPr>
              <a:defRPr/>
            </a:pPr>
            <a:endParaRPr lang="en-US" dirty="0">
              <a:solidFill>
                <a:srgbClr val="EEECE1">
                  <a:shade val="50000"/>
                </a:srgbClr>
              </a:solidFill>
            </a:endParaRPr>
          </a:p>
        </p:txBody>
      </p:sp>
      <p:sp>
        <p:nvSpPr>
          <p:cNvPr id="6" name="Slide Number Placeholder 4"/>
          <p:cNvSpPr>
            <a:spLocks noGrp="1"/>
          </p:cNvSpPr>
          <p:nvPr>
            <p:ph type="sldNum" sz="quarter" idx="12"/>
          </p:nvPr>
        </p:nvSpPr>
        <p:spPr/>
        <p:txBody>
          <a:bodyPr/>
          <a:lstStyle>
            <a:lvl1pPr>
              <a:defRPr/>
            </a:lvl1pPr>
          </a:lstStyle>
          <a:p>
            <a:fld id="{65ADBDD4-FB25-7A45-BC02-BFBF6491DD51}" type="slidenum">
              <a:rPr lang="en-US"/>
              <a:pPr/>
              <a:t>‹#›</a:t>
            </a:fld>
            <a:endParaRPr lang="en-US" dirty="0"/>
          </a:p>
        </p:txBody>
      </p:sp>
    </p:spTree>
    <p:extLst>
      <p:ext uri="{BB962C8B-B14F-4D97-AF65-F5344CB8AC3E}">
        <p14:creationId xmlns:p14="http://schemas.microsoft.com/office/powerpoint/2010/main" val="16082816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724525"/>
            <a:ext cx="91440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pPr>
              <a:defRPr/>
            </a:pPr>
            <a:fld id="{BF4C96D8-50C9-493B-9C9B-0FE494575BF5}" type="datetimeFigureOut">
              <a:rPr lang="en-US">
                <a:solidFill>
                  <a:prstClr val="black">
                    <a:tint val="75000"/>
                  </a:prstClr>
                </a:solidFill>
              </a:rPr>
              <a:pPr>
                <a:defRPr/>
              </a:pPr>
              <a:t>1/7/2016</a:t>
            </a:fld>
            <a:endParaRPr lang="en-US" dirty="0">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55527081-D944-437D-8407-6668912C936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052322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C818FA9-8A96-46D4-B23F-968347B25BA4}" type="datetimeFigureOut">
              <a:rPr lang="en-US">
                <a:solidFill>
                  <a:prstClr val="black">
                    <a:tint val="75000"/>
                  </a:prstClr>
                </a:solidFill>
              </a:rPr>
              <a:pPr>
                <a:defRPr/>
              </a:pPr>
              <a:t>1/7/2016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AACC8E4-4436-42AB-AC87-54D3CE0A94DB}" type="slidenum">
              <a:rPr lang="en-US" altLang="en-US">
                <a:solidFill>
                  <a:prstClr val="black">
                    <a:tint val="75000"/>
                  </a:prstClr>
                </a:solidFill>
              </a:rPr>
              <a:pPr>
                <a:def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34242450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CCA4F85-E2E7-4C18-94C6-732B95A83DBA}" type="datetimeFigureOut">
              <a:rPr lang="en-US">
                <a:solidFill>
                  <a:prstClr val="black">
                    <a:tint val="75000"/>
                  </a:prstClr>
                </a:solidFill>
              </a:rPr>
              <a:pPr>
                <a:defRPr/>
              </a:pPr>
              <a:t>1/7/2016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61FCAA3-252E-4643-9D29-37B185FEB19E}" type="slidenum">
              <a:rPr lang="en-US" altLang="en-US">
                <a:solidFill>
                  <a:prstClr val="black">
                    <a:tint val="75000"/>
                  </a:prstClr>
                </a:solidFill>
              </a:rPr>
              <a:pPr>
                <a:def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3218323798"/>
      </p:ext>
    </p:extLst>
  </p:cSld>
  <p:clrMapOvr>
    <a:masterClrMapping/>
  </p:clrMapOvr>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86F9662-94FA-4111-93BC-92B116E90179}" type="datetimeFigureOut">
              <a:rPr lang="en-US">
                <a:solidFill>
                  <a:prstClr val="black">
                    <a:tint val="75000"/>
                  </a:prstClr>
                </a:solidFill>
              </a:rPr>
              <a:pPr>
                <a:defRPr/>
              </a:pPr>
              <a:t>1/7/2016</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932A0A7-27E8-4A9E-845C-18C5DEED5E69}" type="slidenum">
              <a:rPr lang="en-US" altLang="en-US">
                <a:solidFill>
                  <a:prstClr val="black">
                    <a:tint val="75000"/>
                  </a:prstClr>
                </a:solidFill>
              </a:rPr>
              <a:pPr>
                <a:def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11039309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DC4D16E-C16C-4915-B586-C8BA46E05E7B}" type="datetimeFigureOut">
              <a:rPr lang="en-US">
                <a:solidFill>
                  <a:prstClr val="black">
                    <a:tint val="75000"/>
                  </a:prstClr>
                </a:solidFill>
              </a:rPr>
              <a:pPr>
                <a:defRPr/>
              </a:pPr>
              <a:t>1/7/2016</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F0C9948-8E2E-4117-9B80-A1775765391D}" type="slidenum">
              <a:rPr lang="en-US" altLang="en-US">
                <a:solidFill>
                  <a:prstClr val="black">
                    <a:tint val="75000"/>
                  </a:prstClr>
                </a:solidFill>
              </a:rPr>
              <a:pPr>
                <a:def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4391101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5827270-121C-49B1-8CF7-85739F7A5399}" type="datetimeFigureOut">
              <a:rPr lang="en-US">
                <a:solidFill>
                  <a:prstClr val="black">
                    <a:tint val="75000"/>
                  </a:prstClr>
                </a:solidFill>
              </a:rPr>
              <a:pPr>
                <a:defRPr/>
              </a:pPr>
              <a:t>1/7/2016</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E850DEB-2928-4C5B-A300-684BF8D8BBC3}" type="slidenum">
              <a:rPr lang="en-US" altLang="en-US">
                <a:solidFill>
                  <a:prstClr val="black">
                    <a:tint val="75000"/>
                  </a:prstClr>
                </a:solidFill>
              </a:rPr>
              <a:pPr>
                <a:def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1981969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35664134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C169230-1AF2-4AF4-B059-200B300DFAA2}" type="datetimeFigureOut">
              <a:rPr lang="en-US">
                <a:solidFill>
                  <a:prstClr val="black">
                    <a:tint val="75000"/>
                  </a:prstClr>
                </a:solidFill>
              </a:rPr>
              <a:pPr>
                <a:defRPr/>
              </a:pPr>
              <a:t>1/7/2016</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1A90EFFF-513B-4C19-B925-DEAF1E3EE877}" type="slidenum">
              <a:rPr lang="en-US" altLang="en-US">
                <a:solidFill>
                  <a:prstClr val="black">
                    <a:tint val="75000"/>
                  </a:prstClr>
                </a:solidFill>
              </a:rPr>
              <a:pPr>
                <a:def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6333936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1907329-E44D-446E-BA6A-7A1DB4F1DD1B}" type="datetimeFigureOut">
              <a:rPr lang="en-US">
                <a:solidFill>
                  <a:prstClr val="black">
                    <a:tint val="75000"/>
                  </a:prstClr>
                </a:solidFill>
              </a:rPr>
              <a:pPr>
                <a:defRPr/>
              </a:pPr>
              <a:t>1/7/2016</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C0CD6DB-1767-49A0-868C-DE83535B7802}" type="slidenum">
              <a:rPr lang="en-US" altLang="en-US">
                <a:solidFill>
                  <a:prstClr val="black">
                    <a:tint val="75000"/>
                  </a:prstClr>
                </a:solidFill>
              </a:rPr>
              <a:pPr>
                <a:def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4066592107"/>
      </p:ext>
    </p:extLst>
  </p:cSld>
  <p:clrMapOvr>
    <a:masterClrMapping/>
  </p:clrMapOvr>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1F80BF1-B1C1-482F-A52E-BABA04454CB4}" type="datetimeFigureOut">
              <a:rPr lang="en-US">
                <a:solidFill>
                  <a:prstClr val="black">
                    <a:tint val="75000"/>
                  </a:prstClr>
                </a:solidFill>
              </a:rPr>
              <a:pPr>
                <a:defRPr/>
              </a:pPr>
              <a:t>1/7/2016</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126593D-D6CC-40E9-AD4E-5598E3CF470F}" type="slidenum">
              <a:rPr lang="en-US" altLang="en-US">
                <a:solidFill>
                  <a:prstClr val="black">
                    <a:tint val="75000"/>
                  </a:prstClr>
                </a:solidFill>
              </a:rPr>
              <a:pPr>
                <a:def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1500255421"/>
      </p:ext>
    </p:extLst>
  </p:cSld>
  <p:clrMapOvr>
    <a:masterClrMapping/>
  </p:clrMapOvr>
  <p:hf hd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8154240-3EAF-4919-8EC8-2115A6C7A433}" type="datetimeFigureOut">
              <a:rPr lang="en-US">
                <a:solidFill>
                  <a:prstClr val="black">
                    <a:tint val="75000"/>
                  </a:prstClr>
                </a:solidFill>
              </a:rPr>
              <a:pPr>
                <a:defRPr/>
              </a:pPr>
              <a:t>1/7/2016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1F5E8F1-D69C-41C3-ACA2-BFD245EC4A4E}" type="slidenum">
              <a:rPr lang="en-US" altLang="en-US">
                <a:solidFill>
                  <a:prstClr val="black">
                    <a:tint val="75000"/>
                  </a:prstClr>
                </a:solidFill>
              </a:rPr>
              <a:pPr>
                <a:def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1713197589"/>
      </p:ext>
    </p:extLst>
  </p:cSld>
  <p:clrMapOvr>
    <a:masterClrMapping/>
  </p:clrMapOvr>
  <p:hf hd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8EDFE5E-B217-4032-A837-F2C5D7FC60E9}" type="datetimeFigureOut">
              <a:rPr lang="en-US">
                <a:solidFill>
                  <a:prstClr val="black">
                    <a:tint val="75000"/>
                  </a:prstClr>
                </a:solidFill>
              </a:rPr>
              <a:pPr>
                <a:defRPr/>
              </a:pPr>
              <a:t>1/7/2016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FE353FF-E4E6-4F18-9F05-00A388C18F19}" type="slidenum">
              <a:rPr lang="en-US" altLang="en-US">
                <a:solidFill>
                  <a:prstClr val="black">
                    <a:tint val="75000"/>
                  </a:prstClr>
                </a:solidFill>
              </a:rPr>
              <a:pPr>
                <a:def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1904244909"/>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25828"/>
            <a:ext cx="4040188"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74448"/>
            <a:ext cx="4040188"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625828"/>
            <a:ext cx="4041775"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56305"/>
            <a:ext cx="4041775"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3814616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8"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515023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1515167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54480"/>
            <a:ext cx="3008313" cy="1162050"/>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454480"/>
            <a:ext cx="5111750" cy="5853113"/>
          </a:xfrm>
        </p:spPr>
        <p:txBody>
          <a:bodyPr/>
          <a:lstStyle>
            <a:lvl1pPr>
              <a:defRPr sz="3200" b="1">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16530"/>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1566708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614897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606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63487"/>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4"/>
          </p:nvPr>
        </p:nvSpPr>
        <p:spPr>
          <a:xfrm>
            <a:off x="493488" y="6447065"/>
            <a:ext cx="2133600" cy="365125"/>
          </a:xfrm>
          <a:prstGeom prst="rect">
            <a:avLst/>
          </a:prstGeom>
        </p:spPr>
        <p:txBody>
          <a:bodyPr/>
          <a:lstStyle>
            <a:lvl1pPr algn="l">
              <a:defRPr>
                <a:latin typeface="Arial" pitchFamily="34" charset="0"/>
                <a:cs typeface="Arial" pitchFamily="34" charset="0"/>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165788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606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63487"/>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4"/>
          </p:nvPr>
        </p:nvSpPr>
        <p:spPr>
          <a:xfrm>
            <a:off x="493488" y="6447065"/>
            <a:ext cx="2133600" cy="365125"/>
          </a:xfrm>
          <a:prstGeom prst="rect">
            <a:avLst/>
          </a:prstGeom>
        </p:spPr>
        <p:txBody>
          <a:bodyPr/>
          <a:lstStyle>
            <a:lvl1pPr algn="l">
              <a:defRPr>
                <a:latin typeface="Arial" pitchFamily="34" charset="0"/>
                <a:cs typeface="Arial" pitchFamily="34" charset="0"/>
              </a:defRPr>
            </a:lvl1pPr>
          </a:lstStyle>
          <a:p>
            <a:fld id="{822ED5C8-A2B1-FE40-BE4F-E1B4E8067D5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7752865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a:spLocks noChangeArrowheads="1"/>
          </p:cNvSpPr>
          <p:nvPr/>
        </p:nvSpPr>
        <p:spPr bwMode="auto">
          <a:xfrm>
            <a:off x="304800" y="328613"/>
            <a:ext cx="8532813" cy="6197600"/>
          </a:xfrm>
          <a:prstGeom prst="roundRect">
            <a:avLst>
              <a:gd name="adj" fmla="val 2079"/>
            </a:avLst>
          </a:prstGeom>
          <a:gradFill rotWithShape="1">
            <a:gsLst>
              <a:gs pos="0">
                <a:srgbClr val="FFFFFF"/>
              </a:gs>
              <a:gs pos="98000">
                <a:srgbClr val="FFFFFF"/>
              </a:gs>
              <a:gs pos="99055">
                <a:srgbClr val="F7F7F7"/>
              </a:gs>
              <a:gs pos="100000">
                <a:srgbClr val="DADADA"/>
              </a:gs>
            </a:gsLst>
            <a:lin ang="5400000" scaled="1"/>
          </a:gradFill>
          <a:ln w="2000" cap="rnd">
            <a:solidFill>
              <a:srgbClr val="A4A3A3"/>
            </a:solidFill>
            <a:round/>
            <a:headEnd/>
            <a:tailEnd/>
          </a:ln>
          <a:effectLst>
            <a:outerShdw blurRad="76200" dist="50800" dir="5400000" algn="tl" rotWithShape="0">
              <a:srgbClr val="000000">
                <a:alpha val="25000"/>
              </a:srgbClr>
            </a:outerShdw>
          </a:effectLst>
        </p:spPr>
        <p:txBody>
          <a:bodyPr anchor="ctr"/>
          <a:lstStyle>
            <a:extLst/>
          </a:lstStyle>
          <a:p>
            <a:pPr algn="ctr" defTabSz="914400" fontAlgn="base">
              <a:spcBef>
                <a:spcPct val="0"/>
              </a:spcBef>
              <a:spcAft>
                <a:spcPct val="0"/>
              </a:spcAft>
              <a:defRPr/>
            </a:pPr>
            <a:endParaRPr lang="en-US" dirty="0">
              <a:solidFill>
                <a:prstClr val="white"/>
              </a:solidFill>
              <a:ea typeface="ＭＳ Ｐゴシック" charset="0"/>
            </a:endParaRPr>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fontAlgn="base">
              <a:spcBef>
                <a:spcPct val="0"/>
              </a:spcBef>
              <a:spcAft>
                <a:spcPct val="0"/>
              </a:spcAft>
              <a:defRPr/>
            </a:pPr>
            <a:endParaRPr lang="en-US" dirty="0">
              <a:solidFill>
                <a:prstClr val="white"/>
              </a:solidFill>
              <a:latin typeface="Cambria"/>
              <a:cs typeface="Cambria"/>
            </a:endParaRPr>
          </a:p>
        </p:txBody>
      </p:sp>
      <p:sp>
        <p:nvSpPr>
          <p:cNvPr id="13" name="Title Placeholder 12"/>
          <p:cNvSpPr>
            <a:spLocks noGrp="1"/>
          </p:cNvSpPr>
          <p:nvPr>
            <p:ph type="title"/>
          </p:nvPr>
        </p:nvSpPr>
        <p:spPr>
          <a:xfrm>
            <a:off x="503238" y="4986338"/>
            <a:ext cx="8183562" cy="1050925"/>
          </a:xfrm>
          <a:prstGeom prst="rect">
            <a:avLst/>
          </a:prstGeom>
        </p:spPr>
        <p:txBody>
          <a:bodyPr vert="horz" anchor="b">
            <a:normAutofit/>
          </a:bodyPr>
          <a:lstStyle>
            <a:extLst/>
          </a:lstStyle>
          <a:p>
            <a:r>
              <a:rPr lang="en-US" smtClean="0"/>
              <a:t>Click to edit Master title style</a:t>
            </a:r>
            <a:endParaRPr lang="en-US"/>
          </a:p>
        </p:txBody>
      </p:sp>
      <p:sp>
        <p:nvSpPr>
          <p:cNvPr id="1031" name="Text Placeholder 3"/>
          <p:cNvSpPr>
            <a:spLocks noGrp="1"/>
          </p:cNvSpPr>
          <p:nvPr>
            <p:ph type="body" idx="1"/>
          </p:nvPr>
        </p:nvSpPr>
        <p:spPr bwMode="auto">
          <a:xfrm>
            <a:off x="503238" y="530225"/>
            <a:ext cx="8183562"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82880" tIns="9144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Date Placeholder 24"/>
          <p:cNvSpPr>
            <a:spLocks noGrp="1"/>
          </p:cNvSpPr>
          <p:nvPr>
            <p:ph type="dt" sz="half" idx="2"/>
          </p:nvPr>
        </p:nvSpPr>
        <p:spPr>
          <a:xfrm>
            <a:off x="3776663" y="6111875"/>
            <a:ext cx="2286000" cy="365125"/>
          </a:xfrm>
          <a:prstGeom prst="rect">
            <a:avLst/>
          </a:prstGeom>
        </p:spPr>
        <p:txBody>
          <a:bodyPr vert="horz" wrap="square" lIns="91440" tIns="45720" rIns="91440" bIns="45720" numCol="1" anchor="b" anchorCtr="0" compatLnSpc="1">
            <a:prstTxWarp prst="textNoShape">
              <a:avLst/>
            </a:prstTxWarp>
          </a:bodyPr>
          <a:lstStyle>
            <a:lvl1pPr algn="r">
              <a:defRPr sz="1000">
                <a:solidFill>
                  <a:srgbClr val="AFADA5"/>
                </a:solidFill>
              </a:defRPr>
            </a:lvl1pPr>
          </a:lstStyle>
          <a:p>
            <a:pPr defTabSz="914400" fontAlgn="base">
              <a:spcBef>
                <a:spcPct val="0"/>
              </a:spcBef>
              <a:spcAft>
                <a:spcPct val="0"/>
              </a:spcAft>
            </a:pPr>
            <a:fld id="{81F67947-BD6D-0942-9463-D48BF075E878}" type="datetime1">
              <a:rPr lang="en-US" smtClean="0">
                <a:latin typeface="Arial" charset="0"/>
                <a:ea typeface="ＭＳ Ｐゴシック" charset="0"/>
              </a:rPr>
              <a:pPr defTabSz="914400" fontAlgn="base">
                <a:spcBef>
                  <a:spcPct val="0"/>
                </a:spcBef>
                <a:spcAft>
                  <a:spcPct val="0"/>
                </a:spcAft>
              </a:pPr>
              <a:t>1/7/2016</a:t>
            </a:fld>
            <a:endParaRPr lang="en-US" dirty="0">
              <a:latin typeface="Arial" charset="0"/>
              <a:ea typeface="ＭＳ Ｐゴシック" charset="0"/>
            </a:endParaRPr>
          </a:p>
        </p:txBody>
      </p:sp>
      <p:sp>
        <p:nvSpPr>
          <p:cNvPr id="18" name="Footer Placeholder 17"/>
          <p:cNvSpPr>
            <a:spLocks noGrp="1"/>
          </p:cNvSpPr>
          <p:nvPr>
            <p:ph type="ftr" sz="quarter" idx="3"/>
          </p:nvPr>
        </p:nvSpPr>
        <p:spPr>
          <a:xfrm>
            <a:off x="6062663" y="6111875"/>
            <a:ext cx="2286000" cy="365125"/>
          </a:xfrm>
          <a:prstGeom prst="rect">
            <a:avLst/>
          </a:prstGeom>
        </p:spPr>
        <p:txBody>
          <a:bodyPr vert="horz" anchor="b"/>
          <a:lstStyle>
            <a:lvl1pPr algn="l" eaLnBrk="1" latinLnBrk="0" hangingPunct="1">
              <a:defRPr kumimoji="0" sz="1000">
                <a:solidFill>
                  <a:schemeClr val="bg2">
                    <a:shade val="50000"/>
                  </a:schemeClr>
                </a:solidFill>
                <a:ea typeface="+mn-ea"/>
              </a:defRPr>
            </a:lvl1pPr>
            <a:extLst/>
          </a:lstStyle>
          <a:p>
            <a:pPr defTabSz="914400" fontAlgn="base">
              <a:spcBef>
                <a:spcPct val="0"/>
              </a:spcBef>
              <a:spcAft>
                <a:spcPct val="0"/>
              </a:spcAft>
              <a:defRPr/>
            </a:pPr>
            <a:endParaRPr lang="en-US" dirty="0">
              <a:solidFill>
                <a:srgbClr val="EEECE1">
                  <a:shade val="50000"/>
                </a:srgbClr>
              </a:solidFill>
              <a:latin typeface="Arial" charset="0"/>
            </a:endParaRPr>
          </a:p>
        </p:txBody>
      </p:sp>
      <p:sp>
        <p:nvSpPr>
          <p:cNvPr id="5" name="Slide Number Placeholder 4"/>
          <p:cNvSpPr>
            <a:spLocks noGrp="1"/>
          </p:cNvSpPr>
          <p:nvPr>
            <p:ph type="sldNum" sz="quarter" idx="4"/>
          </p:nvPr>
        </p:nvSpPr>
        <p:spPr>
          <a:xfrm>
            <a:off x="8348663" y="6111875"/>
            <a:ext cx="457200" cy="365125"/>
          </a:xfrm>
          <a:prstGeom prst="rect">
            <a:avLst/>
          </a:prstGeom>
        </p:spPr>
        <p:txBody>
          <a:bodyPr vert="horz" wrap="square" lIns="91440" tIns="45720" rIns="91440" bIns="45720" numCol="1" anchor="b" anchorCtr="0" compatLnSpc="1">
            <a:prstTxWarp prst="textNoShape">
              <a:avLst/>
            </a:prstTxWarp>
          </a:bodyPr>
          <a:lstStyle>
            <a:lvl1pPr algn="r">
              <a:defRPr sz="1000">
                <a:solidFill>
                  <a:srgbClr val="AFADA5"/>
                </a:solidFill>
              </a:defRPr>
            </a:lvl1pPr>
          </a:lstStyle>
          <a:p>
            <a:pPr defTabSz="914400" fontAlgn="base">
              <a:spcBef>
                <a:spcPct val="0"/>
              </a:spcBef>
              <a:spcAft>
                <a:spcPct val="0"/>
              </a:spcAft>
            </a:pPr>
            <a:fld id="{F049BCC9-BDEE-C24E-8525-00240B2139F5}" type="slidenum">
              <a:rPr lang="en-US">
                <a:latin typeface="Arial" charset="0"/>
                <a:ea typeface="ＭＳ Ｐゴシック" charset="0"/>
              </a:rPr>
              <a:pPr defTabSz="914400" fontAlgn="base">
                <a:spcBef>
                  <a:spcPct val="0"/>
                </a:spcBef>
                <a:spcAft>
                  <a:spcPct val="0"/>
                </a:spcAft>
              </a:pPr>
              <a:t>‹#›</a:t>
            </a:fld>
            <a:endParaRPr lang="en-US" dirty="0">
              <a:latin typeface="Arial" charset="0"/>
              <a:ea typeface="ＭＳ Ｐゴシック" charset="0"/>
            </a:endParaRPr>
          </a:p>
        </p:txBody>
      </p:sp>
    </p:spTree>
    <p:extLst>
      <p:ext uri="{BB962C8B-B14F-4D97-AF65-F5344CB8AC3E}">
        <p14:creationId xmlns:p14="http://schemas.microsoft.com/office/powerpoint/2010/main" val="171110775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0" fontAlgn="base" hangingPunct="0">
        <a:spcBef>
          <a:spcPct val="0"/>
        </a:spcBef>
        <a:spcAft>
          <a:spcPct val="0"/>
        </a:spcAft>
        <a:defRPr sz="3600" b="1" kern="1200">
          <a:solidFill>
            <a:srgbClr val="6594DA"/>
          </a:solidFill>
          <a:effectLst>
            <a:outerShdw blurRad="53975" dist="22860" dir="5400000" algn="tl" rotWithShape="0">
              <a:srgbClr val="000000">
                <a:alpha val="55000"/>
              </a:srgbClr>
            </a:outerShdw>
          </a:effectLst>
          <a:latin typeface="+mj-lt"/>
          <a:ea typeface="ＭＳ Ｐゴシック" charset="0"/>
          <a:cs typeface="+mj-cs"/>
        </a:defRPr>
      </a:lvl1pPr>
      <a:lvl2pPr algn="l" rtl="0" eaLnBrk="0" fontAlgn="base" hangingPunct="0">
        <a:spcBef>
          <a:spcPct val="0"/>
        </a:spcBef>
        <a:spcAft>
          <a:spcPct val="0"/>
        </a:spcAft>
        <a:defRPr sz="3600" b="1">
          <a:solidFill>
            <a:srgbClr val="6594DA"/>
          </a:solidFill>
          <a:latin typeface="Verdana" pitchFamily="34" charset="0"/>
          <a:ea typeface="ＭＳ Ｐゴシック" charset="0"/>
        </a:defRPr>
      </a:lvl2pPr>
      <a:lvl3pPr algn="l" rtl="0" eaLnBrk="0" fontAlgn="base" hangingPunct="0">
        <a:spcBef>
          <a:spcPct val="0"/>
        </a:spcBef>
        <a:spcAft>
          <a:spcPct val="0"/>
        </a:spcAft>
        <a:defRPr sz="3600" b="1">
          <a:solidFill>
            <a:srgbClr val="6594DA"/>
          </a:solidFill>
          <a:latin typeface="Verdana" pitchFamily="34" charset="0"/>
          <a:ea typeface="ＭＳ Ｐゴシック" charset="0"/>
        </a:defRPr>
      </a:lvl3pPr>
      <a:lvl4pPr algn="l" rtl="0" eaLnBrk="0" fontAlgn="base" hangingPunct="0">
        <a:spcBef>
          <a:spcPct val="0"/>
        </a:spcBef>
        <a:spcAft>
          <a:spcPct val="0"/>
        </a:spcAft>
        <a:defRPr sz="3600" b="1">
          <a:solidFill>
            <a:srgbClr val="6594DA"/>
          </a:solidFill>
          <a:latin typeface="Verdana" pitchFamily="34" charset="0"/>
          <a:ea typeface="ＭＳ Ｐゴシック" charset="0"/>
        </a:defRPr>
      </a:lvl4pPr>
      <a:lvl5pPr algn="l" rtl="0" eaLnBrk="0" fontAlgn="base" hangingPunct="0">
        <a:spcBef>
          <a:spcPct val="0"/>
        </a:spcBef>
        <a:spcAft>
          <a:spcPct val="0"/>
        </a:spcAft>
        <a:defRPr sz="3600" b="1">
          <a:solidFill>
            <a:srgbClr val="6594DA"/>
          </a:solidFill>
          <a:latin typeface="Verdana" pitchFamily="34" charset="0"/>
          <a:ea typeface="ＭＳ Ｐゴシック" charset="0"/>
        </a:defRPr>
      </a:lvl5pPr>
      <a:lvl6pPr marL="457200" algn="l" rtl="0" fontAlgn="base">
        <a:spcBef>
          <a:spcPct val="0"/>
        </a:spcBef>
        <a:spcAft>
          <a:spcPct val="0"/>
        </a:spcAft>
        <a:defRPr sz="3600" b="1">
          <a:solidFill>
            <a:srgbClr val="6594DA"/>
          </a:solidFill>
          <a:latin typeface="Verdana" pitchFamily="34" charset="0"/>
        </a:defRPr>
      </a:lvl6pPr>
      <a:lvl7pPr marL="914400" algn="l" rtl="0" fontAlgn="base">
        <a:spcBef>
          <a:spcPct val="0"/>
        </a:spcBef>
        <a:spcAft>
          <a:spcPct val="0"/>
        </a:spcAft>
        <a:defRPr sz="3600" b="1">
          <a:solidFill>
            <a:srgbClr val="6594DA"/>
          </a:solidFill>
          <a:latin typeface="Verdana" pitchFamily="34" charset="0"/>
        </a:defRPr>
      </a:lvl7pPr>
      <a:lvl8pPr marL="1371600" algn="l" rtl="0" fontAlgn="base">
        <a:spcBef>
          <a:spcPct val="0"/>
        </a:spcBef>
        <a:spcAft>
          <a:spcPct val="0"/>
        </a:spcAft>
        <a:defRPr sz="3600" b="1">
          <a:solidFill>
            <a:srgbClr val="6594DA"/>
          </a:solidFill>
          <a:latin typeface="Verdana" pitchFamily="34" charset="0"/>
        </a:defRPr>
      </a:lvl8pPr>
      <a:lvl9pPr marL="1828800" algn="l" rtl="0" fontAlgn="base">
        <a:spcBef>
          <a:spcPct val="0"/>
        </a:spcBef>
        <a:spcAft>
          <a:spcPct val="0"/>
        </a:spcAft>
        <a:defRPr sz="3600" b="1">
          <a:solidFill>
            <a:srgbClr val="6594DA"/>
          </a:solidFill>
          <a:latin typeface="Verdana" pitchFamily="34" charset="0"/>
        </a:defRPr>
      </a:lvl9pPr>
      <a:extLst/>
    </p:titleStyle>
    <p:bodyStyle>
      <a:lvl1pPr marL="265113" indent="-265113" algn="l" rtl="0" eaLnBrk="0" fontAlgn="base" hangingPunct="0">
        <a:spcBef>
          <a:spcPts val="250"/>
        </a:spcBef>
        <a:spcAft>
          <a:spcPct val="0"/>
        </a:spcAft>
        <a:buClr>
          <a:schemeClr val="accent1"/>
        </a:buClr>
        <a:buSzPct val="80000"/>
        <a:buFont typeface="Wingdings 2" charset="0"/>
        <a:buChar char=""/>
        <a:defRPr sz="2800" kern="1200">
          <a:solidFill>
            <a:schemeClr val="tx1"/>
          </a:solidFill>
          <a:latin typeface="+mn-lt"/>
          <a:ea typeface="ＭＳ Ｐゴシック" charset="0"/>
          <a:cs typeface="+mn-cs"/>
        </a:defRPr>
      </a:lvl1pPr>
      <a:lvl2pPr marL="547688" indent="-200025" algn="l" rtl="0" eaLnBrk="0" fontAlgn="base" hangingPunct="0">
        <a:spcBef>
          <a:spcPts val="250"/>
        </a:spcBef>
        <a:spcAft>
          <a:spcPct val="0"/>
        </a:spcAft>
        <a:buClr>
          <a:schemeClr val="accent1"/>
        </a:buClr>
        <a:buSzPct val="100000"/>
        <a:buFont typeface="Verdana" charset="0"/>
        <a:buChar char="◦"/>
        <a:defRPr sz="2400" kern="1200">
          <a:solidFill>
            <a:schemeClr val="tx1"/>
          </a:solidFill>
          <a:latin typeface="+mn-lt"/>
          <a:ea typeface="ＭＳ Ｐゴシック" charset="0"/>
          <a:cs typeface="+mn-cs"/>
        </a:defRPr>
      </a:lvl2pPr>
      <a:lvl3pPr marL="785813" indent="-182563" algn="l" rtl="0" eaLnBrk="0" fontAlgn="base" hangingPunct="0">
        <a:spcBef>
          <a:spcPts val="250"/>
        </a:spcBef>
        <a:spcAft>
          <a:spcPct val="0"/>
        </a:spcAft>
        <a:buClr>
          <a:srgbClr val="FF3D39"/>
        </a:buClr>
        <a:buSzPct val="100000"/>
        <a:buFont typeface="Wingdings 2" charset="0"/>
        <a:buChar char=""/>
        <a:defRPr sz="2200" kern="1200">
          <a:solidFill>
            <a:schemeClr val="tx1"/>
          </a:solidFill>
          <a:latin typeface="+mn-lt"/>
          <a:ea typeface="ＭＳ Ｐゴシック" charset="0"/>
          <a:cs typeface="+mn-cs"/>
        </a:defRPr>
      </a:lvl3pPr>
      <a:lvl4pPr marL="1023938" indent="-182563" algn="l" rtl="0" eaLnBrk="0" fontAlgn="base" hangingPunct="0">
        <a:spcBef>
          <a:spcPts val="225"/>
        </a:spcBef>
        <a:spcAft>
          <a:spcPct val="0"/>
        </a:spcAft>
        <a:buClr>
          <a:srgbClr val="FF3D39"/>
        </a:buClr>
        <a:buSzPct val="112000"/>
        <a:buFont typeface="Verdana" charset="0"/>
        <a:buChar char="◦"/>
        <a:defRPr sz="1900" kern="1200">
          <a:solidFill>
            <a:schemeClr val="tx1"/>
          </a:solidFill>
          <a:latin typeface="+mn-lt"/>
          <a:ea typeface="ＭＳ Ｐゴシック" charset="0"/>
          <a:cs typeface="+mn-cs"/>
        </a:defRPr>
      </a:lvl4pPr>
      <a:lvl5pPr marL="1279525" indent="-182563" algn="l" rtl="0" eaLnBrk="0" fontAlgn="base" hangingPunct="0">
        <a:spcBef>
          <a:spcPts val="250"/>
        </a:spcBef>
        <a:spcAft>
          <a:spcPct val="0"/>
        </a:spcAft>
        <a:buClr>
          <a:srgbClr val="BEFF4B"/>
        </a:buClr>
        <a:buSzPct val="100000"/>
        <a:buFont typeface="Wingdings 2" charset="0"/>
        <a:buChar char=""/>
        <a:defRPr kern="1200">
          <a:solidFill>
            <a:schemeClr val="tx1"/>
          </a:solidFill>
          <a:latin typeface="+mn-lt"/>
          <a:ea typeface="ＭＳ Ｐゴシック" charset="0"/>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base">
              <a:spcBef>
                <a:spcPct val="0"/>
              </a:spcBef>
              <a:spcAft>
                <a:spcPct val="0"/>
              </a:spcAft>
              <a:defRPr/>
            </a:pPr>
            <a:fld id="{2A9D4928-9BB0-4AA4-8FF1-B72CF8EF4E32}" type="datetimeFigureOut">
              <a:rPr lang="en-US">
                <a:solidFill>
                  <a:prstClr val="black">
                    <a:tint val="75000"/>
                  </a:prstClr>
                </a:solidFill>
                <a:latin typeface="Arial" charset="0"/>
              </a:rPr>
              <a:pPr defTabSz="914400" fontAlgn="base">
                <a:spcBef>
                  <a:spcPct val="0"/>
                </a:spcBef>
                <a:spcAft>
                  <a:spcPct val="0"/>
                </a:spcAft>
                <a:defRPr/>
              </a:pPr>
              <a:t>1/7/2016</a:t>
            </a:fld>
            <a:endParaRPr lang="en-US" dirty="0">
              <a:solidFill>
                <a:prstClr val="black">
                  <a:tint val="75000"/>
                </a:prstClr>
              </a:solidFill>
              <a:latin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base">
              <a:spcBef>
                <a:spcPct val="0"/>
              </a:spcBef>
              <a:spcAft>
                <a:spcPct val="0"/>
              </a:spcAft>
              <a:defRPr/>
            </a:pPr>
            <a:endParaRPr lang="en-US" dirty="0">
              <a:solidFill>
                <a:prstClr val="black">
                  <a:tint val="75000"/>
                </a:prstClr>
              </a:solidFill>
              <a:latin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base">
              <a:spcBef>
                <a:spcPct val="0"/>
              </a:spcBef>
              <a:spcAft>
                <a:spcPct val="0"/>
              </a:spcAft>
              <a:defRPr/>
            </a:pPr>
            <a:fld id="{DDA20FD2-5594-41F0-B8B0-F287B14DE538}" type="slidenum">
              <a:rPr lang="en-US" altLang="en-US">
                <a:solidFill>
                  <a:prstClr val="black">
                    <a:tint val="75000"/>
                  </a:prstClr>
                </a:solidFill>
                <a:latin typeface="Arial" charset="0"/>
              </a:rPr>
              <a:pPr defTabSz="914400" fontAlgn="base">
                <a:spcBef>
                  <a:spcPct val="0"/>
                </a:spcBef>
                <a:spcAft>
                  <a:spcPct val="0"/>
                </a:spcAft>
                <a:defRPr/>
              </a:pPr>
              <a:t>‹#›</a:t>
            </a:fld>
            <a:endParaRPr lang="en-US" altLang="en-US" dirty="0">
              <a:solidFill>
                <a:prstClr val="black">
                  <a:tint val="75000"/>
                </a:prstClr>
              </a:solidFill>
              <a:latin typeface="Arial" charset="0"/>
            </a:endParaRPr>
          </a:p>
        </p:txBody>
      </p:sp>
      <p:pic>
        <p:nvPicPr>
          <p:cNvPr id="1031" name="Picture 6"/>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6115050"/>
            <a:ext cx="91440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909917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www.mylearningplan.com/WebReg/ActivityProfile.asp?D=15882&amp;I=1861334" TargetMode="External"/><Relationship Id="rId2" Type="http://schemas.openxmlformats.org/officeDocument/2006/relationships/hyperlink" Target="https://www.mylearningplan.com/WebReg/ActivityProfile.asp?D=15882&amp;I=1845246" TargetMode="External"/><Relationship Id="rId1" Type="http://schemas.openxmlformats.org/officeDocument/2006/relationships/slideLayout" Target="../slideLayouts/slideLayout2.xml"/><Relationship Id="rId5" Type="http://schemas.openxmlformats.org/officeDocument/2006/relationships/hyperlink" Target="https://www.mylearningplan.com/WebReg/ActivityProfile.asp?D=15882&amp;I=1845311" TargetMode="External"/><Relationship Id="rId4" Type="http://schemas.openxmlformats.org/officeDocument/2006/relationships/hyperlink" Target="https://www.mylearningplan.com/WebReg/ActivityProfile.asp?D=15882&amp;I=1852559"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jpeg"/><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3.png"/><Relationship Id="rId2" Type="http://schemas.openxmlformats.org/officeDocument/2006/relationships/diagramData" Target="../diagrams/data1.xml"/><Relationship Id="rId1" Type="http://schemas.openxmlformats.org/officeDocument/2006/relationships/slideLayout" Target="../slideLayouts/slideLayout2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3" Type="http://schemas.openxmlformats.org/officeDocument/2006/relationships/hyperlink" Target="mailto:fridzi@cnycf.org" TargetMode="External"/><Relationship Id="rId2" Type="http://schemas.openxmlformats.org/officeDocument/2006/relationships/hyperlink" Target="mailto:vcarmody@unitedway-cny.org" TargetMode="External"/><Relationship Id="rId1" Type="http://schemas.openxmlformats.org/officeDocument/2006/relationships/slideLayout" Target="../slideLayouts/slideLayout23.xml"/><Relationship Id="rId6" Type="http://schemas.openxmlformats.org/officeDocument/2006/relationships/hyperlink" Target="http://www.onliteracy.org/" TargetMode="External"/><Relationship Id="rId5" Type="http://schemas.openxmlformats.org/officeDocument/2006/relationships/image" Target="../media/image24.jpeg"/><Relationship Id="rId4" Type="http://schemas.openxmlformats.org/officeDocument/2006/relationships/image" Target="../media/image8.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35.xml"/><Relationship Id="rId4" Type="http://schemas.openxmlformats.org/officeDocument/2006/relationships/chart" Target="../charts/chart5.xml"/></Relationships>
</file>

<file path=ppt/slides/_rels/slide5.xml.rels><?xml version="1.0" encoding="UTF-8" standalone="yes"?>
<Relationships xmlns="http://schemas.openxmlformats.org/package/2006/relationships"><Relationship Id="rId2" Type="http://schemas.openxmlformats.org/officeDocument/2006/relationships/hyperlink" Target="http://www.regents.nysed.gov/common/regents/files/1215p12a5.pdf"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35.xml"/><Relationship Id="rId4" Type="http://schemas.openxmlformats.org/officeDocument/2006/relationships/chart" Target="../charts/chart8.xml"/></Relationships>
</file>

<file path=ppt/slides/_rels/slide5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35.xml"/></Relationships>
</file>

<file path=ppt/slides/_rels/slide5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35.xml"/></Relationships>
</file>

<file path=ppt/slides/_rels/slide5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35.xml"/></Relationships>
</file>

<file path=ppt/slides/_rels/slide5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3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9.xml.rels><?xml version="1.0" encoding="UTF-8" standalone="yes"?>
<Relationships xmlns="http://schemas.openxmlformats.org/package/2006/relationships"><Relationship Id="rId3" Type="http://schemas.openxmlformats.org/officeDocument/2006/relationships/hyperlink" Target="https://www.mylearningplan.com/WebReg/ActivityProfile.asp?D=15882&amp;I=1991801" TargetMode="External"/><Relationship Id="rId2" Type="http://schemas.openxmlformats.org/officeDocument/2006/relationships/hyperlink" Target="https://www.mylearningplan.com/WebReg/ActivityProfile.asp?D=15882&amp;I=1844957" TargetMode="External"/><Relationship Id="rId1" Type="http://schemas.openxmlformats.org/officeDocument/2006/relationships/slideLayout" Target="../slideLayouts/slideLayout2.xml"/><Relationship Id="rId4" Type="http://schemas.openxmlformats.org/officeDocument/2006/relationships/hyperlink" Target="https://www.mylearningplan.com/WebReg/ActivityProfile.asp?D=15882&amp;I=1836414"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www.regents.nysed.gov/common/regents/files/1215p12a5.pdf"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s://docs.google.com/spreadsheets/d/1HVCC4MaFiMr_aGRsO4iQhQ8_-UxDusiYUI6PB2SL_28/edit#gid=0"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regents.nysed.gov/common/regents/files/1215p12a5.pdf"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hyperlink" Target="https://www.mylearningplan.com/WebReg/ActivityProfile.asp?D=15882&amp;I=1818022" TargetMode="External"/><Relationship Id="rId2" Type="http://schemas.openxmlformats.org/officeDocument/2006/relationships/hyperlink" Target="https://www.mylearningplan.com/WebReg/ActivityProfile.asp?D=15882&amp;I=1818010"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hyperlink" Target="https://www.mylearningplan.com/WebReg/ActivityProfile.asp?D=15882&amp;I=1861130" TargetMode="External"/><Relationship Id="rId2" Type="http://schemas.openxmlformats.org/officeDocument/2006/relationships/hyperlink" Target="https://www.mylearningplan.com/WebReg/ActivityProfile.asp?D=15882&amp;I=1861126"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s://www.mylearningplan.com/WebReg/ActivityProfile.asp?D=15882&amp;I=1787194" TargetMode="External"/><Relationship Id="rId2" Type="http://schemas.openxmlformats.org/officeDocument/2006/relationships/hyperlink" Target="https://www.mylearningplan.com/WebReg/ActivityProfile.asp?D=15882&amp;I=1789136"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regents.nysed.gov/common/regents/files/1215p12a5.pdf"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effectLst/>
              </a:rPr>
              <a:t>BCIC Meeting</a:t>
            </a:r>
            <a:endParaRPr lang="en-US" dirty="0">
              <a:effectLst/>
            </a:endParaRPr>
          </a:p>
        </p:txBody>
      </p:sp>
      <p:sp>
        <p:nvSpPr>
          <p:cNvPr id="3" name="Subtitle 2"/>
          <p:cNvSpPr>
            <a:spLocks noGrp="1"/>
          </p:cNvSpPr>
          <p:nvPr>
            <p:ph type="subTitle" idx="1"/>
          </p:nvPr>
        </p:nvSpPr>
        <p:spPr/>
        <p:txBody>
          <a:bodyPr/>
          <a:lstStyle/>
          <a:p>
            <a:r>
              <a:rPr lang="en-US" dirty="0" smtClean="0"/>
              <a:t>January 2015</a:t>
            </a:r>
            <a:endParaRPr lang="en-US" dirty="0"/>
          </a:p>
        </p:txBody>
      </p:sp>
    </p:spTree>
    <p:extLst>
      <p:ext uri="{BB962C8B-B14F-4D97-AF65-F5344CB8AC3E}">
        <p14:creationId xmlns:p14="http://schemas.microsoft.com/office/powerpoint/2010/main" val="33950944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 Updates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W</a:t>
            </a:r>
            <a:r>
              <a:rPr lang="en-US" dirty="0" smtClean="0"/>
              <a:t>hat </a:t>
            </a:r>
            <a:r>
              <a:rPr lang="en-US" dirty="0"/>
              <a:t>we know right now:</a:t>
            </a:r>
          </a:p>
          <a:p>
            <a:pPr lvl="0"/>
            <a:r>
              <a:rPr lang="en-US" dirty="0" smtClean="0"/>
              <a:t>Scores </a:t>
            </a:r>
            <a:r>
              <a:rPr lang="en-US" dirty="0"/>
              <a:t>that are derived from Common Core-based Regents examinations will not be allowed to be used, until at least 2019-2020, for teacher evaluation purposes. </a:t>
            </a:r>
            <a:r>
              <a:rPr lang="en-US" i="1" dirty="0"/>
              <a:t>Note: this is not completely certain at this point.</a:t>
            </a:r>
            <a:endParaRPr lang="en-US" dirty="0"/>
          </a:p>
          <a:p>
            <a:pPr lvl="0"/>
            <a:r>
              <a:rPr lang="en-US" dirty="0"/>
              <a:t>During the “transition period,” summative evaluation scores or labels will be based on remaining subcomponents. </a:t>
            </a:r>
          </a:p>
          <a:p>
            <a:pPr lvl="0"/>
            <a:r>
              <a:rPr lang="en-US" dirty="0"/>
              <a:t>Guidance is promised.</a:t>
            </a:r>
          </a:p>
        </p:txBody>
      </p:sp>
    </p:spTree>
    <p:extLst>
      <p:ext uri="{BB962C8B-B14F-4D97-AF65-F5344CB8AC3E}">
        <p14:creationId xmlns:p14="http://schemas.microsoft.com/office/powerpoint/2010/main" val="964181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 Updates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What we don’t </a:t>
            </a:r>
            <a:r>
              <a:rPr lang="en-US" dirty="0" smtClean="0"/>
              <a:t>know:</a:t>
            </a:r>
            <a:endParaRPr lang="en-US" dirty="0"/>
          </a:p>
          <a:p>
            <a:pPr lvl="0"/>
            <a:r>
              <a:rPr lang="en-US" dirty="0"/>
              <a:t>How do we make back-up SLOs in the middle of the school year that are in alignment with the Common Core-based prohibition?</a:t>
            </a:r>
          </a:p>
          <a:p>
            <a:pPr lvl="0"/>
            <a:r>
              <a:rPr lang="en-US" dirty="0"/>
              <a:t>Can we use the observation component (§3012-d) or multiple measures components (§2012-c), alone, for the summative score?</a:t>
            </a:r>
          </a:p>
          <a:p>
            <a:pPr lvl="0"/>
            <a:r>
              <a:rPr lang="en-US" dirty="0"/>
              <a:t>Are any school-based or district-based measures that include any Common Core-based Regents examination scores prohibited?</a:t>
            </a:r>
          </a:p>
        </p:txBody>
      </p:sp>
    </p:spTree>
    <p:extLst>
      <p:ext uri="{BB962C8B-B14F-4D97-AF65-F5344CB8AC3E}">
        <p14:creationId xmlns:p14="http://schemas.microsoft.com/office/powerpoint/2010/main" val="964181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 Updates</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a:t>Potential consequences we would want to avoid:</a:t>
            </a:r>
          </a:p>
          <a:p>
            <a:pPr lvl="0"/>
            <a:r>
              <a:rPr lang="en-US" dirty="0"/>
              <a:t>An actual </a:t>
            </a:r>
            <a:r>
              <a:rPr lang="en-US" i="1" dirty="0"/>
              <a:t>increase</a:t>
            </a:r>
            <a:r>
              <a:rPr lang="en-US" dirty="0"/>
              <a:t> in the amount of assessment for APPR purposes, which is possible because we will still administer state assessments but not be able to use them for APPR, thus potentially pressuring districts to add assessments which is contrary to other recommendations from the Commission.</a:t>
            </a:r>
          </a:p>
          <a:p>
            <a:pPr lvl="0"/>
            <a:r>
              <a:rPr lang="en-US" dirty="0"/>
              <a:t>A continued emphasis on human capital over social capital and professional capital as drivers of improved teaching and learning.</a:t>
            </a:r>
          </a:p>
        </p:txBody>
      </p:sp>
    </p:spTree>
    <p:extLst>
      <p:ext uri="{BB962C8B-B14F-4D97-AF65-F5344CB8AC3E}">
        <p14:creationId xmlns:p14="http://schemas.microsoft.com/office/powerpoint/2010/main" val="531181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 Updates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What should we do at the moment?</a:t>
            </a:r>
            <a:endParaRPr lang="en-US" dirty="0"/>
          </a:p>
          <a:p>
            <a:pPr lvl="0"/>
            <a:r>
              <a:rPr lang="en-US" dirty="0"/>
              <a:t>Negotiations and APPR committee meetings should probably focus solely on the observation aspects of a 3012-d plan and wait, for now, before worrying about any student performance </a:t>
            </a:r>
            <a:r>
              <a:rPr lang="en-US" dirty="0" smtClean="0"/>
              <a:t>measures.</a:t>
            </a:r>
          </a:p>
          <a:p>
            <a:pPr lvl="0"/>
            <a:r>
              <a:rPr lang="en-US" dirty="0" smtClean="0"/>
              <a:t>Leaders </a:t>
            </a:r>
            <a:r>
              <a:rPr lang="en-US" dirty="0"/>
              <a:t>will have to continue to do as they’ve done for five years, trying to downplay the drama and distractions while encouraging good, collaborative teaching and that might actually result in increased learning. </a:t>
            </a:r>
          </a:p>
        </p:txBody>
      </p:sp>
    </p:spTree>
    <p:extLst>
      <p:ext uri="{BB962C8B-B14F-4D97-AF65-F5344CB8AC3E}">
        <p14:creationId xmlns:p14="http://schemas.microsoft.com/office/powerpoint/2010/main" val="35198310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 Updates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APPR Informal Session 13th</a:t>
            </a:r>
            <a:endParaRPr lang="en-US" dirty="0"/>
          </a:p>
          <a:p>
            <a:r>
              <a:rPr lang="en-US" dirty="0"/>
              <a:t>Come if you want to talk about the development of an APPR plan under </a:t>
            </a:r>
            <a:r>
              <a:rPr lang="en-US" dirty="0" smtClean="0"/>
              <a:t>3012-d.</a:t>
            </a:r>
          </a:p>
          <a:p>
            <a:r>
              <a:rPr lang="en-US" dirty="0"/>
              <a:t>N</a:t>
            </a:r>
            <a:r>
              <a:rPr lang="en-US" dirty="0" smtClean="0"/>
              <a:t>ot </a:t>
            </a:r>
            <a:r>
              <a:rPr lang="en-US" dirty="0"/>
              <a:t>sure whether we'll have APPR guidance or not by then. </a:t>
            </a:r>
            <a:endParaRPr lang="en-US" dirty="0" smtClean="0"/>
          </a:p>
          <a:p>
            <a:r>
              <a:rPr lang="en-US" dirty="0" smtClean="0"/>
              <a:t>The </a:t>
            </a:r>
            <a:r>
              <a:rPr lang="en-US" dirty="0"/>
              <a:t>13th is also the day of the Governor's State of the State/Budget </a:t>
            </a:r>
            <a:r>
              <a:rPr lang="en-US" dirty="0" smtClean="0"/>
              <a:t>message.</a:t>
            </a:r>
          </a:p>
          <a:p>
            <a:r>
              <a:rPr lang="en-US" dirty="0" smtClean="0"/>
              <a:t>12:30p (or so) on January 13</a:t>
            </a:r>
            <a:r>
              <a:rPr lang="en-US" baseline="30000" dirty="0" smtClean="0"/>
              <a:t>th</a:t>
            </a:r>
          </a:p>
          <a:p>
            <a:endParaRPr lang="en-US" baseline="30000" dirty="0" smtClean="0"/>
          </a:p>
          <a:p>
            <a:endParaRPr lang="en-US" dirty="0" smtClean="0"/>
          </a:p>
          <a:p>
            <a:endParaRPr lang="en-US" dirty="0" smtClean="0"/>
          </a:p>
        </p:txBody>
      </p:sp>
    </p:spTree>
    <p:extLst>
      <p:ext uri="{BB962C8B-B14F-4D97-AF65-F5344CB8AC3E}">
        <p14:creationId xmlns:p14="http://schemas.microsoft.com/office/powerpoint/2010/main" val="2403503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effectLst/>
              </a:rPr>
              <a:t>Department Updates</a:t>
            </a:r>
            <a:endParaRPr lang="en-US" dirty="0">
              <a:effectLst/>
            </a:endParaRP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873060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CI&amp;A: Leadership and</a:t>
            </a:r>
            <a:br>
              <a:rPr lang="en-US" dirty="0" smtClean="0"/>
            </a:br>
            <a:r>
              <a:rPr lang="en-US" dirty="0" smtClean="0"/>
              <a:t>Teacher Networks</a:t>
            </a:r>
            <a:endParaRPr lang="en-US" dirty="0"/>
          </a:p>
        </p:txBody>
      </p:sp>
      <p:sp>
        <p:nvSpPr>
          <p:cNvPr id="3" name="Content Placeholder 2"/>
          <p:cNvSpPr>
            <a:spLocks noGrp="1"/>
          </p:cNvSpPr>
          <p:nvPr>
            <p:ph idx="1"/>
          </p:nvPr>
        </p:nvSpPr>
        <p:spPr/>
        <p:txBody>
          <a:bodyPr>
            <a:normAutofit lnSpcReduction="10000"/>
          </a:bodyPr>
          <a:lstStyle/>
          <a:p>
            <a:pPr lvl="0">
              <a:lnSpc>
                <a:spcPct val="115000"/>
              </a:lnSpc>
              <a:spcBef>
                <a:spcPts val="0"/>
              </a:spcBef>
              <a:buFont typeface="Symbol"/>
              <a:buChar char=""/>
            </a:pPr>
            <a:r>
              <a:rPr lang="en-US" dirty="0">
                <a:ea typeface="Calibri"/>
                <a:cs typeface="Times New Roman"/>
              </a:rPr>
              <a:t>Literacy Leadership Network-</a:t>
            </a:r>
            <a:r>
              <a:rPr lang="en-US" u="sng" dirty="0">
                <a:hlinkClick r:id="rId2"/>
              </a:rPr>
              <a:t>meeting is February 24.</a:t>
            </a:r>
            <a:endParaRPr lang="en-US" dirty="0">
              <a:ea typeface="Calibri"/>
              <a:cs typeface="Times New Roman"/>
            </a:endParaRPr>
          </a:p>
          <a:p>
            <a:pPr lvl="0">
              <a:lnSpc>
                <a:spcPct val="115000"/>
              </a:lnSpc>
              <a:spcBef>
                <a:spcPts val="0"/>
              </a:spcBef>
              <a:buFont typeface="Symbol"/>
              <a:buChar char=""/>
            </a:pPr>
            <a:r>
              <a:rPr lang="en-US" dirty="0">
                <a:ea typeface="Calibri"/>
                <a:cs typeface="Times New Roman"/>
              </a:rPr>
              <a:t>Instructional Coaches t</a:t>
            </a:r>
            <a:r>
              <a:rPr lang="en-US" u="sng" dirty="0">
                <a:hlinkClick r:id="rId3"/>
              </a:rPr>
              <a:t>he next meeting will be Feb 10</a:t>
            </a:r>
            <a:r>
              <a:rPr lang="en-US" u="sng" dirty="0"/>
              <a:t>.</a:t>
            </a:r>
            <a:endParaRPr lang="en-US" dirty="0">
              <a:ea typeface="Calibri"/>
              <a:cs typeface="Times New Roman"/>
            </a:endParaRPr>
          </a:p>
          <a:p>
            <a:pPr lvl="0">
              <a:lnSpc>
                <a:spcPct val="115000"/>
              </a:lnSpc>
              <a:spcBef>
                <a:spcPts val="0"/>
              </a:spcBef>
              <a:buFont typeface="Symbol"/>
              <a:buChar char=""/>
            </a:pPr>
            <a:r>
              <a:rPr lang="en-US" dirty="0">
                <a:ea typeface="Calibri"/>
                <a:cs typeface="Times New Roman"/>
              </a:rPr>
              <a:t>Social Studies Network session is</a:t>
            </a:r>
            <a:r>
              <a:rPr lang="en-US" dirty="0"/>
              <a:t> </a:t>
            </a:r>
            <a:r>
              <a:rPr lang="en-US" u="sng" dirty="0">
                <a:hlinkClick r:id="rId4"/>
              </a:rPr>
              <a:t>February 25. </a:t>
            </a:r>
            <a:r>
              <a:rPr lang="en-US" dirty="0">
                <a:ea typeface="Calibri"/>
                <a:cs typeface="Times New Roman"/>
              </a:rPr>
              <a:t> </a:t>
            </a:r>
            <a:r>
              <a:rPr lang="en-US" dirty="0"/>
              <a:t> </a:t>
            </a:r>
          </a:p>
          <a:p>
            <a:pPr lvl="0">
              <a:lnSpc>
                <a:spcPct val="115000"/>
              </a:lnSpc>
              <a:spcBef>
                <a:spcPts val="0"/>
              </a:spcBef>
              <a:buFont typeface="Symbol"/>
              <a:buChar char=""/>
            </a:pPr>
            <a:r>
              <a:rPr lang="en-US" dirty="0">
                <a:ea typeface="Calibri"/>
                <a:cs typeface="Times New Roman"/>
              </a:rPr>
              <a:t>Project Based Learning Regional Network will be </a:t>
            </a:r>
            <a:r>
              <a:rPr lang="en-US" u="sng" dirty="0">
                <a:hlinkClick r:id="rId5"/>
              </a:rPr>
              <a:t>March 31</a:t>
            </a:r>
            <a:r>
              <a:rPr lang="en-US" dirty="0">
                <a:ea typeface="Calibri"/>
                <a:cs typeface="Times New Roman"/>
              </a:rPr>
              <a:t> . </a:t>
            </a:r>
            <a:endParaRPr lang="en-US" dirty="0"/>
          </a:p>
        </p:txBody>
      </p:sp>
    </p:spTree>
    <p:extLst>
      <p:ext uri="{BB962C8B-B14F-4D97-AF65-F5344CB8AC3E}">
        <p14:creationId xmlns:p14="http://schemas.microsoft.com/office/powerpoint/2010/main" val="1522730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ITD</a:t>
            </a:r>
            <a:endParaRPr lang="en-US" dirty="0"/>
          </a:p>
        </p:txBody>
      </p:sp>
    </p:spTree>
    <p:extLst>
      <p:ext uri="{BB962C8B-B14F-4D97-AF65-F5344CB8AC3E}">
        <p14:creationId xmlns:p14="http://schemas.microsoft.com/office/powerpoint/2010/main" val="10907483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 Centers</a:t>
            </a:r>
            <a:endParaRPr lang="en-US" dirty="0"/>
          </a:p>
        </p:txBody>
      </p:sp>
      <p:sp>
        <p:nvSpPr>
          <p:cNvPr id="3" name="Content Placeholder 2"/>
          <p:cNvSpPr>
            <a:spLocks noGrp="1"/>
          </p:cNvSpPr>
          <p:nvPr>
            <p:ph idx="1"/>
          </p:nvPr>
        </p:nvSpPr>
        <p:spPr>
          <a:xfrm>
            <a:off x="457200" y="1350335"/>
            <a:ext cx="8229600" cy="5146158"/>
          </a:xfrm>
        </p:spPr>
        <p:txBody>
          <a:bodyPr>
            <a:normAutofit/>
          </a:bodyPr>
          <a:lstStyle/>
          <a:p>
            <a:endParaRPr lang="en-US" dirty="0" smtClean="0"/>
          </a:p>
        </p:txBody>
      </p:sp>
    </p:spTree>
    <p:extLst>
      <p:ext uri="{BB962C8B-B14F-4D97-AF65-F5344CB8AC3E}">
        <p14:creationId xmlns:p14="http://schemas.microsoft.com/office/powerpoint/2010/main" val="38418539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Higher Education</a:t>
            </a:r>
            <a:endParaRPr lang="en-US" dirty="0"/>
          </a:p>
        </p:txBody>
      </p:sp>
      <p:sp>
        <p:nvSpPr>
          <p:cNvPr id="4" name="Oval 3"/>
          <p:cNvSpPr/>
          <p:nvPr/>
        </p:nvSpPr>
        <p:spPr>
          <a:xfrm>
            <a:off x="5465131" y="1796889"/>
            <a:ext cx="616689" cy="54226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200" y="1690915"/>
            <a:ext cx="8229600" cy="4525963"/>
          </a:xfrm>
        </p:spPr>
        <p:txBody>
          <a:bodyPr>
            <a:normAutofit/>
          </a:bodyPr>
          <a:lstStyle/>
          <a:p>
            <a:pPr marL="0" indent="0">
              <a:buNone/>
            </a:pPr>
            <a:endParaRPr lang="en-US" dirty="0" smtClean="0"/>
          </a:p>
        </p:txBody>
      </p:sp>
    </p:spTree>
    <p:extLst>
      <p:ext uri="{BB962C8B-B14F-4D97-AF65-F5344CB8AC3E}">
        <p14:creationId xmlns:p14="http://schemas.microsoft.com/office/powerpoint/2010/main" val="2536268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a:t>
            </a:r>
            <a:endParaRPr lang="en-US" dirty="0"/>
          </a:p>
        </p:txBody>
      </p:sp>
      <p:sp>
        <p:nvSpPr>
          <p:cNvPr id="3" name="Content Placeholder 2"/>
          <p:cNvSpPr>
            <a:spLocks noGrp="1"/>
          </p:cNvSpPr>
          <p:nvPr>
            <p:ph idx="1"/>
          </p:nvPr>
        </p:nvSpPr>
        <p:spPr/>
        <p:txBody>
          <a:bodyPr/>
          <a:lstStyle/>
          <a:p>
            <a:r>
              <a:rPr lang="en-US" dirty="0" smtClean="0"/>
              <a:t>Introductions</a:t>
            </a:r>
          </a:p>
          <a:p>
            <a:r>
              <a:rPr lang="en-US" dirty="0" smtClean="0"/>
              <a:t>Overview of Agenda Biggies:</a:t>
            </a:r>
          </a:p>
          <a:p>
            <a:pPr lvl="1"/>
            <a:r>
              <a:rPr lang="en-US" dirty="0" smtClean="0"/>
              <a:t>Updates</a:t>
            </a:r>
          </a:p>
          <a:p>
            <a:pPr lvl="1"/>
            <a:r>
              <a:rPr lang="en-US" dirty="0" smtClean="0"/>
              <a:t>Standards</a:t>
            </a:r>
          </a:p>
          <a:p>
            <a:pPr lvl="1"/>
            <a:r>
              <a:rPr lang="en-US" dirty="0" smtClean="0"/>
              <a:t>Imagination Library</a:t>
            </a:r>
          </a:p>
        </p:txBody>
      </p:sp>
    </p:spTree>
    <p:extLst>
      <p:ext uri="{BB962C8B-B14F-4D97-AF65-F5344CB8AC3E}">
        <p14:creationId xmlns:p14="http://schemas.microsoft.com/office/powerpoint/2010/main" val="42284569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CNY NYS ASCD</a:t>
            </a:r>
            <a:endParaRPr lang="en-US" dirty="0"/>
          </a:p>
        </p:txBody>
      </p:sp>
      <p:sp>
        <p:nvSpPr>
          <p:cNvPr id="3" name="Content Placeholder 2"/>
          <p:cNvSpPr>
            <a:spLocks noGrp="1"/>
          </p:cNvSpPr>
          <p:nvPr>
            <p:ph idx="1"/>
          </p:nvPr>
        </p:nvSpPr>
        <p:spPr>
          <a:xfrm>
            <a:off x="457200" y="1690915"/>
            <a:ext cx="8229600" cy="4525963"/>
          </a:xfrm>
        </p:spPr>
        <p:txBody>
          <a:bodyPr>
            <a:normAutofit/>
          </a:bodyPr>
          <a:lstStyle/>
          <a:p>
            <a:r>
              <a:rPr lang="en-US" dirty="0" smtClean="0"/>
              <a:t>March </a:t>
            </a:r>
            <a:r>
              <a:rPr lang="en-US" dirty="0"/>
              <a:t>(West Genesee High School): </a:t>
            </a:r>
            <a:r>
              <a:rPr lang="en-US" b="1" dirty="0"/>
              <a:t>Talking About Standards-Based </a:t>
            </a:r>
            <a:r>
              <a:rPr lang="en-US" b="1" dirty="0" smtClean="0"/>
              <a:t>Grading</a:t>
            </a:r>
            <a:endParaRPr lang="en-US" b="1" dirty="0"/>
          </a:p>
          <a:p>
            <a:r>
              <a:rPr lang="en-US" dirty="0"/>
              <a:t>May 11 (Laci’s Tapas Bar): </a:t>
            </a:r>
            <a:r>
              <a:rPr lang="en-US" b="1" dirty="0"/>
              <a:t>Talking about CNY NYS ASCD</a:t>
            </a:r>
            <a:r>
              <a:rPr lang="en-US" dirty="0"/>
              <a:t> </a:t>
            </a:r>
            <a:endParaRPr lang="en-US" dirty="0" smtClean="0"/>
          </a:p>
          <a:p>
            <a:endParaRPr lang="en-US" dirty="0" smtClean="0"/>
          </a:p>
        </p:txBody>
      </p:sp>
    </p:spTree>
    <p:extLst>
      <p:ext uri="{BB962C8B-B14F-4D97-AF65-F5344CB8AC3E}">
        <p14:creationId xmlns:p14="http://schemas.microsoft.com/office/powerpoint/2010/main" val="13892409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K-12 Counseling Plans</a:t>
            </a:r>
            <a:endParaRPr lang="en-US" dirty="0"/>
          </a:p>
        </p:txBody>
      </p:sp>
      <p:sp>
        <p:nvSpPr>
          <p:cNvPr id="3" name="Content Placeholder 2"/>
          <p:cNvSpPr>
            <a:spLocks noGrp="1"/>
          </p:cNvSpPr>
          <p:nvPr>
            <p:ph idx="1"/>
          </p:nvPr>
        </p:nvSpPr>
        <p:spPr/>
        <p:txBody>
          <a:bodyPr>
            <a:normAutofit fontScale="85000" lnSpcReduction="20000"/>
          </a:bodyPr>
          <a:lstStyle/>
          <a:p>
            <a:r>
              <a:rPr lang="en-US" dirty="0"/>
              <a:t>NYS Regulations still have not gone to public comment</a:t>
            </a:r>
          </a:p>
          <a:p>
            <a:r>
              <a:rPr lang="en-US" dirty="0"/>
              <a:t>Comprehensive developmental school counseling programs beginning in 2017-2018 (preK – 12)</a:t>
            </a:r>
          </a:p>
          <a:p>
            <a:pPr lvl="1"/>
            <a:r>
              <a:rPr lang="en-US" dirty="0" smtClean="0"/>
              <a:t>Annual </a:t>
            </a:r>
            <a:r>
              <a:rPr lang="en-US" dirty="0"/>
              <a:t>individual progress review plan</a:t>
            </a:r>
          </a:p>
          <a:p>
            <a:pPr lvl="1"/>
            <a:r>
              <a:rPr lang="en-US" dirty="0" smtClean="0"/>
              <a:t>School </a:t>
            </a:r>
            <a:r>
              <a:rPr lang="en-US" dirty="0"/>
              <a:t>counseling core curriculum instruction</a:t>
            </a:r>
          </a:p>
          <a:p>
            <a:pPr lvl="1"/>
            <a:r>
              <a:rPr lang="en-US" dirty="0" smtClean="0"/>
              <a:t>Direct </a:t>
            </a:r>
            <a:r>
              <a:rPr lang="en-US" dirty="0"/>
              <a:t>student services</a:t>
            </a:r>
          </a:p>
          <a:p>
            <a:pPr lvl="1"/>
            <a:r>
              <a:rPr lang="en-US" dirty="0" smtClean="0"/>
              <a:t>Indirect </a:t>
            </a:r>
            <a:r>
              <a:rPr lang="en-US" dirty="0"/>
              <a:t>student services</a:t>
            </a:r>
          </a:p>
          <a:p>
            <a:pPr lvl="1"/>
            <a:r>
              <a:rPr lang="en-US" dirty="0" smtClean="0"/>
              <a:t>Agreement </a:t>
            </a:r>
            <a:r>
              <a:rPr lang="en-US" dirty="0"/>
              <a:t>of duties between counselor and </a:t>
            </a:r>
            <a:r>
              <a:rPr lang="en-US" dirty="0" smtClean="0"/>
              <a:t>administrator</a:t>
            </a:r>
          </a:p>
          <a:p>
            <a:pPr lvl="1"/>
            <a:r>
              <a:rPr lang="en-US" dirty="0" smtClean="0"/>
              <a:t>Data Analysis</a:t>
            </a:r>
          </a:p>
          <a:p>
            <a:pPr lvl="1"/>
            <a:r>
              <a:rPr lang="en-US" dirty="0" smtClean="0"/>
              <a:t>Advisory </a:t>
            </a:r>
            <a:r>
              <a:rPr lang="en-US" dirty="0"/>
              <a:t>Council</a:t>
            </a:r>
          </a:p>
        </p:txBody>
      </p:sp>
    </p:spTree>
    <p:extLst>
      <p:ext uri="{BB962C8B-B14F-4D97-AF65-F5344CB8AC3E}">
        <p14:creationId xmlns:p14="http://schemas.microsoft.com/office/powerpoint/2010/main" val="15839080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457200" y="1508353"/>
            <a:ext cx="8382000" cy="5301145"/>
          </a:xfrm>
          <a:prstGeom prst="rect">
            <a:avLst/>
          </a:prstGeom>
        </p:spPr>
        <p:txBody>
          <a:bodyPr>
            <a:normAutofit/>
          </a:bodyPr>
          <a:lstStyle/>
          <a:p>
            <a:r>
              <a:rPr lang="en-US" dirty="0" smtClean="0"/>
              <a:t>ASCA National Model Training – Jan. 12</a:t>
            </a:r>
            <a:r>
              <a:rPr lang="en-US" baseline="30000" dirty="0" smtClean="0"/>
              <a:t>th</a:t>
            </a:r>
            <a:r>
              <a:rPr lang="en-US" dirty="0" smtClean="0"/>
              <a:t> </a:t>
            </a:r>
            <a:endParaRPr lang="en-US" dirty="0"/>
          </a:p>
          <a:p>
            <a:r>
              <a:rPr lang="en-US" dirty="0" smtClean="0"/>
              <a:t>Counselor Round Tables focused on ASCA model implementation – Feb. 4</a:t>
            </a:r>
            <a:r>
              <a:rPr lang="en-US" baseline="30000" dirty="0" smtClean="0"/>
              <a:t>th</a:t>
            </a:r>
            <a:r>
              <a:rPr lang="en-US" dirty="0" smtClean="0"/>
              <a:t>, April 11</a:t>
            </a:r>
            <a:r>
              <a:rPr lang="en-US" baseline="30000" dirty="0" smtClean="0"/>
              <a:t>th</a:t>
            </a:r>
          </a:p>
          <a:p>
            <a:r>
              <a:rPr lang="en-US" dirty="0"/>
              <a:t>NYS School Counselor Regulations/ASCA Model Training for teams of Administrator/Lead Counselor from each district  March </a:t>
            </a:r>
            <a:r>
              <a:rPr lang="en-US" dirty="0" smtClean="0"/>
              <a:t>8</a:t>
            </a:r>
            <a:r>
              <a:rPr lang="en-US" baseline="30000" dirty="0" smtClean="0"/>
              <a:t>th</a:t>
            </a:r>
            <a:endParaRPr lang="en-US" dirty="0" smtClean="0"/>
          </a:p>
          <a:p>
            <a:pPr marL="0" indent="0">
              <a:buNone/>
            </a:pPr>
            <a:endParaRPr lang="en-US" dirty="0" smtClean="0"/>
          </a:p>
        </p:txBody>
      </p:sp>
      <p:sp>
        <p:nvSpPr>
          <p:cNvPr id="4" name="Title 1"/>
          <p:cNvSpPr>
            <a:spLocks noGrp="1"/>
          </p:cNvSpPr>
          <p:nvPr>
            <p:ph type="title"/>
          </p:nvPr>
        </p:nvSpPr>
        <p:spPr>
          <a:xfrm>
            <a:off x="457200" y="365353"/>
            <a:ext cx="8229600" cy="1143000"/>
          </a:xfrm>
        </p:spPr>
        <p:txBody>
          <a:bodyPr/>
          <a:lstStyle/>
          <a:p>
            <a:r>
              <a:rPr lang="en-US" dirty="0" smtClean="0"/>
              <a:t>Counseling Updates</a:t>
            </a:r>
            <a:endParaRPr lang="en-US" dirty="0"/>
          </a:p>
        </p:txBody>
      </p:sp>
    </p:spTree>
    <p:extLst>
      <p:ext uri="{BB962C8B-B14F-4D97-AF65-F5344CB8AC3E}">
        <p14:creationId xmlns:p14="http://schemas.microsoft.com/office/powerpoint/2010/main" val="14458161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Imagination Library</a:t>
            </a:r>
            <a:endParaRPr lang="en-US" dirty="0"/>
          </a:p>
        </p:txBody>
      </p:sp>
      <p:sp>
        <p:nvSpPr>
          <p:cNvPr id="3" name="Content Placeholder 2"/>
          <p:cNvSpPr>
            <a:spLocks noGrp="1"/>
          </p:cNvSpPr>
          <p:nvPr>
            <p:ph idx="1"/>
          </p:nvPr>
        </p:nvSpPr>
        <p:spPr/>
        <p:txBody>
          <a:bodyPr/>
          <a:lstStyle/>
          <a:p>
            <a:r>
              <a:rPr lang="en-US" dirty="0" smtClean="0"/>
              <a:t>Onondaga County</a:t>
            </a:r>
          </a:p>
          <a:p>
            <a:r>
              <a:rPr lang="en-US" dirty="0" smtClean="0"/>
              <a:t>Madison County</a:t>
            </a:r>
          </a:p>
          <a:p>
            <a:r>
              <a:rPr lang="en-US" dirty="0" smtClean="0"/>
              <a:t>Cortland County</a:t>
            </a:r>
            <a:endParaRPr lang="en-US" dirty="0"/>
          </a:p>
        </p:txBody>
      </p:sp>
    </p:spTree>
    <p:extLst>
      <p:ext uri="{BB962C8B-B14F-4D97-AF65-F5344CB8AC3E}">
        <p14:creationId xmlns:p14="http://schemas.microsoft.com/office/powerpoint/2010/main" val="7793353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85801"/>
            <a:ext cx="8153400" cy="2743199"/>
          </a:xfrm>
        </p:spPr>
        <p:txBody>
          <a:bodyPr>
            <a:normAutofit fontScale="90000"/>
          </a:bodyPr>
          <a:lstStyle/>
          <a:p>
            <a:pPr algn="ctr"/>
            <a:r>
              <a:rPr lang="en-US" dirty="0" smtClean="0"/>
              <a:t/>
            </a:r>
            <a:br>
              <a:rPr lang="en-US" dirty="0" smtClean="0"/>
            </a:br>
            <a:r>
              <a:rPr lang="en-US" dirty="0" smtClean="0"/>
              <a:t/>
            </a:r>
            <a:br>
              <a:rPr lang="en-US" dirty="0" smtClean="0"/>
            </a:br>
            <a:r>
              <a:rPr lang="en-US" dirty="0" smtClean="0"/>
              <a:t/>
            </a:r>
            <a:br>
              <a:rPr lang="en-US" dirty="0" smtClean="0"/>
            </a:br>
            <a:r>
              <a:rPr lang="en-US" dirty="0" smtClean="0"/>
              <a:t>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sz="4400" dirty="0" smtClean="0">
                <a:effectLst>
                  <a:outerShdw blurRad="38100" dist="38100" dir="2700000" algn="tl">
                    <a:srgbClr val="000000"/>
                  </a:outerShdw>
                </a:effectLst>
                <a:latin typeface="Cambria"/>
                <a:cs typeface="Cambria"/>
              </a:rPr>
              <a:t> </a:t>
            </a:r>
            <a:br>
              <a:rPr lang="en-US" sz="4400" dirty="0" smtClean="0">
                <a:effectLst>
                  <a:outerShdw blurRad="38100" dist="38100" dir="2700000" algn="tl">
                    <a:srgbClr val="000000"/>
                  </a:outerShdw>
                </a:effectLst>
                <a:latin typeface="Cambria"/>
                <a:cs typeface="Cambria"/>
              </a:rPr>
            </a:br>
            <a:r>
              <a:rPr lang="en-US" sz="4400" dirty="0" smtClean="0">
                <a:solidFill>
                  <a:schemeClr val="tx1"/>
                </a:solidFill>
                <a:effectLst/>
                <a:latin typeface="Cambria"/>
                <a:cs typeface="Cambria"/>
              </a:rPr>
              <a:t>Examining the Impact of the Imagination Library Program on Kindergarten Readiness</a:t>
            </a:r>
            <a:r>
              <a:rPr lang="en-US" sz="4400" dirty="0" smtClean="0">
                <a:solidFill>
                  <a:schemeClr val="tx1"/>
                </a:solidFill>
                <a:effectLst/>
              </a:rPr>
              <a:t>                             </a:t>
            </a:r>
            <a:r>
              <a:rPr lang="en-US" dirty="0" smtClean="0"/>
              <a:t/>
            </a:r>
            <a:br>
              <a:rPr lang="en-US" dirty="0" smtClean="0"/>
            </a:br>
            <a:endParaRPr lang="en-US" dirty="0"/>
          </a:p>
        </p:txBody>
      </p:sp>
      <p:sp>
        <p:nvSpPr>
          <p:cNvPr id="3" name="Subtitle 2"/>
          <p:cNvSpPr>
            <a:spLocks noGrp="1"/>
          </p:cNvSpPr>
          <p:nvPr>
            <p:ph type="subTitle" idx="1"/>
          </p:nvPr>
        </p:nvSpPr>
        <p:spPr>
          <a:xfrm>
            <a:off x="1371600" y="3733800"/>
            <a:ext cx="6477000" cy="1524000"/>
          </a:xfrm>
        </p:spPr>
        <p:txBody>
          <a:bodyPr>
            <a:normAutofit/>
          </a:bodyPr>
          <a:lstStyle/>
          <a:p>
            <a:pPr algn="ctr"/>
            <a:r>
              <a:rPr lang="en-US" dirty="0" smtClean="0">
                <a:solidFill>
                  <a:schemeClr val="tx1"/>
                </a:solidFill>
                <a:latin typeface="Cambria" pitchFamily="18" charset="0"/>
              </a:rPr>
              <a:t> Presentation by Dr. Frank Ridzi &amp; Virginia Carmody  </a:t>
            </a:r>
          </a:p>
          <a:p>
            <a:pPr algn="ctr"/>
            <a:r>
              <a:rPr lang="en-US" dirty="0" smtClean="0">
                <a:solidFill>
                  <a:schemeClr val="tx1"/>
                </a:solidFill>
                <a:latin typeface="Cambria" pitchFamily="18" charset="0"/>
              </a:rPr>
              <a:t>January 7, 2016</a:t>
            </a:r>
            <a:endParaRPr lang="en-US" dirty="0">
              <a:solidFill>
                <a:schemeClr val="tx1"/>
              </a:solidFill>
              <a:latin typeface="Cambria" pitchFamily="18" charset="0"/>
            </a:endParaRPr>
          </a:p>
        </p:txBody>
      </p:sp>
      <p:pic>
        <p:nvPicPr>
          <p:cNvPr id="6" name="Picture 5" descr="LCOCLogo.2013.jpg"/>
          <p:cNvPicPr>
            <a:picLocks noChangeAspect="1"/>
          </p:cNvPicPr>
          <p:nvPr/>
        </p:nvPicPr>
        <p:blipFill>
          <a:blip r:embed="rId2" cstate="print"/>
          <a:stretch>
            <a:fillRect/>
          </a:stretch>
        </p:blipFill>
        <p:spPr>
          <a:xfrm>
            <a:off x="762000" y="4724400"/>
            <a:ext cx="3048000" cy="1066800"/>
          </a:xfrm>
          <a:prstGeom prst="rect">
            <a:avLst/>
          </a:prstGeom>
        </p:spPr>
      </p:pic>
      <p:pic>
        <p:nvPicPr>
          <p:cNvPr id="8" name="Picture 7" descr="IL Logo.jpg"/>
          <p:cNvPicPr>
            <a:picLocks noChangeAspect="1"/>
          </p:cNvPicPr>
          <p:nvPr/>
        </p:nvPicPr>
        <p:blipFill>
          <a:blip r:embed="rId3" cstate="print"/>
          <a:stretch>
            <a:fillRect/>
          </a:stretch>
        </p:blipFill>
        <p:spPr>
          <a:xfrm>
            <a:off x="6019800" y="4495800"/>
            <a:ext cx="1905000" cy="1524000"/>
          </a:xfrm>
          <a:prstGeom prst="rect">
            <a:avLst/>
          </a:prstGeom>
        </p:spPr>
      </p:pic>
    </p:spTree>
    <p:extLst>
      <p:ext uri="{BB962C8B-B14F-4D97-AF65-F5344CB8AC3E}">
        <p14:creationId xmlns:p14="http://schemas.microsoft.com/office/powerpoint/2010/main" val="39612582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3238" y="-152400"/>
            <a:ext cx="8183562" cy="7010400"/>
          </a:xfrm>
        </p:spPr>
        <p:txBody>
          <a:bodyPr vert="horz" wrap="square" lIns="91440" tIns="45720" rIns="91440" bIns="45720" numCol="1" anchor="b" anchorCtr="0" compatLnSpc="1">
            <a:prstTxWarp prst="textNoShape">
              <a:avLst/>
            </a:prstTxWarp>
            <a:normAutofit fontScale="90000"/>
          </a:bodyPr>
          <a:lstStyle/>
          <a:p>
            <a:pPr algn="ctr" eaLnBrk="1" hangingPunct="1"/>
            <a:r>
              <a:rPr lang="en-US" sz="3200" dirty="0" smtClean="0">
                <a:latin typeface="Cambria" pitchFamily="18" charset="0"/>
              </a:rPr>
              <a:t/>
            </a:r>
            <a:br>
              <a:rPr lang="en-US" sz="3200" dirty="0" smtClean="0">
                <a:latin typeface="Cambria" pitchFamily="18" charset="0"/>
              </a:rPr>
            </a:br>
            <a:r>
              <a:rPr lang="en-US" sz="3200" dirty="0" smtClean="0">
                <a:latin typeface="Cambria" pitchFamily="18" charset="0"/>
              </a:rPr>
              <a:t/>
            </a:r>
            <a:br>
              <a:rPr lang="en-US" sz="3200" dirty="0" smtClean="0">
                <a:latin typeface="Cambria" pitchFamily="18" charset="0"/>
              </a:rPr>
            </a:br>
            <a:r>
              <a:rPr lang="en-US" sz="3200" dirty="0" smtClean="0">
                <a:latin typeface="Cambria" pitchFamily="18" charset="0"/>
              </a:rPr>
              <a:t/>
            </a:r>
            <a:br>
              <a:rPr lang="en-US" sz="3200" dirty="0" smtClean="0">
                <a:latin typeface="Cambria" pitchFamily="18" charset="0"/>
              </a:rPr>
            </a:br>
            <a:r>
              <a:rPr lang="en-US" sz="3200" dirty="0" smtClean="0">
                <a:latin typeface="Cambria" pitchFamily="18" charset="0"/>
              </a:rPr>
              <a:t/>
            </a:r>
            <a:br>
              <a:rPr lang="en-US" sz="3200" dirty="0" smtClean="0">
                <a:latin typeface="Cambria" pitchFamily="18" charset="0"/>
              </a:rPr>
            </a:br>
            <a:r>
              <a:rPr lang="en-US" sz="3200" dirty="0" smtClean="0">
                <a:latin typeface="Cambria" pitchFamily="18" charset="0"/>
              </a:rPr>
              <a:t/>
            </a:r>
            <a:br>
              <a:rPr lang="en-US" sz="3200" dirty="0" smtClean="0">
                <a:latin typeface="Cambria" pitchFamily="18" charset="0"/>
              </a:rPr>
            </a:br>
            <a:r>
              <a:rPr lang="en-US" sz="3200" dirty="0" smtClean="0">
                <a:latin typeface="Cambria" pitchFamily="18" charset="0"/>
              </a:rPr>
              <a:t/>
            </a:r>
            <a:br>
              <a:rPr lang="en-US" sz="3200" dirty="0" smtClean="0">
                <a:latin typeface="Cambria" pitchFamily="18" charset="0"/>
              </a:rPr>
            </a:br>
            <a:r>
              <a:rPr lang="en-US" sz="3200" dirty="0" smtClean="0">
                <a:latin typeface="Cambria" pitchFamily="18" charset="0"/>
              </a:rPr>
              <a:t/>
            </a:r>
            <a:br>
              <a:rPr lang="en-US" sz="3200" dirty="0" smtClean="0">
                <a:latin typeface="Cambria" pitchFamily="18" charset="0"/>
              </a:rPr>
            </a:br>
            <a:r>
              <a:rPr lang="en-US" sz="3200" dirty="0" smtClean="0">
                <a:latin typeface="Cambria" pitchFamily="18" charset="0"/>
              </a:rPr>
              <a:t/>
            </a:r>
            <a:br>
              <a:rPr lang="en-US" sz="3200" dirty="0" smtClean="0">
                <a:latin typeface="Cambria" pitchFamily="18" charset="0"/>
              </a:rPr>
            </a:br>
            <a:r>
              <a:rPr lang="en-US" sz="3200" dirty="0" smtClean="0">
                <a:latin typeface="Cambria" pitchFamily="18" charset="0"/>
              </a:rPr>
              <a:t/>
            </a:r>
            <a:br>
              <a:rPr lang="en-US" sz="3200" dirty="0" smtClean="0">
                <a:latin typeface="Cambria" pitchFamily="18" charset="0"/>
              </a:rPr>
            </a:br>
            <a:r>
              <a:rPr lang="en-US" sz="3200" dirty="0" smtClean="0">
                <a:solidFill>
                  <a:schemeClr val="tx1"/>
                </a:solidFill>
                <a:latin typeface="Cambria" pitchFamily="18" charset="0"/>
              </a:rPr>
              <a:t>Our Vision Statement:</a:t>
            </a:r>
            <a:r>
              <a:rPr lang="en-US" sz="3200" dirty="0" smtClean="0">
                <a:latin typeface="Cambria" pitchFamily="18" charset="0"/>
              </a:rPr>
              <a:t/>
            </a:r>
            <a:br>
              <a:rPr lang="en-US" sz="3200" dirty="0" smtClean="0">
                <a:latin typeface="Cambria" pitchFamily="18" charset="0"/>
              </a:rPr>
            </a:br>
            <a:r>
              <a:rPr lang="en-US" sz="3200" dirty="0" smtClean="0">
                <a:latin typeface="Cambria" pitchFamily="18" charset="0"/>
              </a:rPr>
              <a:t/>
            </a:r>
            <a:br>
              <a:rPr lang="en-US" sz="3200" dirty="0" smtClean="0">
                <a:latin typeface="Cambria" pitchFamily="18" charset="0"/>
              </a:rPr>
            </a:br>
            <a:r>
              <a:rPr lang="en-US" sz="3100" dirty="0" smtClean="0">
                <a:latin typeface="Cambria" pitchFamily="18" charset="0"/>
              </a:rPr>
              <a:t>  100% Literacy through</a:t>
            </a:r>
            <a:br>
              <a:rPr lang="en-US" sz="3100" dirty="0" smtClean="0">
                <a:latin typeface="Cambria" pitchFamily="18" charset="0"/>
              </a:rPr>
            </a:br>
            <a:r>
              <a:rPr lang="en-US" sz="3100" dirty="0" smtClean="0">
                <a:latin typeface="Cambria" pitchFamily="18" charset="0"/>
              </a:rPr>
              <a:t> 100% Community Engagement</a:t>
            </a:r>
            <a:r>
              <a:rPr lang="en-US" sz="3200" dirty="0" smtClean="0">
                <a:latin typeface="Cambria" pitchFamily="18" charset="0"/>
              </a:rPr>
              <a:t/>
            </a:r>
            <a:br>
              <a:rPr lang="en-US" sz="3200" dirty="0" smtClean="0">
                <a:latin typeface="Cambria" pitchFamily="18" charset="0"/>
              </a:rPr>
            </a:br>
            <a:r>
              <a:rPr lang="en-US" sz="3200" dirty="0" smtClean="0">
                <a:latin typeface="Cambria" pitchFamily="18" charset="0"/>
              </a:rPr>
              <a:t/>
            </a:r>
            <a:br>
              <a:rPr lang="en-US" sz="3200" dirty="0" smtClean="0">
                <a:latin typeface="Cambria" pitchFamily="18" charset="0"/>
              </a:rPr>
            </a:br>
            <a:r>
              <a:rPr lang="en-US" sz="3200" dirty="0" smtClean="0">
                <a:latin typeface="Cambria" pitchFamily="18" charset="0"/>
              </a:rPr>
              <a:t> </a:t>
            </a:r>
            <a:r>
              <a:rPr lang="en-US" sz="3200" dirty="0" smtClean="0">
                <a:solidFill>
                  <a:schemeClr val="tx1"/>
                </a:solidFill>
                <a:latin typeface="Cambria" pitchFamily="18" charset="0"/>
              </a:rPr>
              <a:t>Our Mission Statement:</a:t>
            </a:r>
            <a:r>
              <a:rPr lang="en-US" sz="3200" dirty="0" smtClean="0">
                <a:latin typeface="Cambria" pitchFamily="18" charset="0"/>
              </a:rPr>
              <a:t/>
            </a:r>
            <a:br>
              <a:rPr lang="en-US" sz="3200" dirty="0" smtClean="0">
                <a:latin typeface="Cambria" pitchFamily="18" charset="0"/>
              </a:rPr>
            </a:br>
            <a:r>
              <a:rPr lang="en-US" sz="3200" dirty="0" smtClean="0">
                <a:latin typeface="Cambria" pitchFamily="18" charset="0"/>
              </a:rPr>
              <a:t/>
            </a:r>
            <a:br>
              <a:rPr lang="en-US" sz="3200" dirty="0" smtClean="0">
                <a:latin typeface="Cambria" pitchFamily="18" charset="0"/>
              </a:rPr>
            </a:br>
            <a:r>
              <a:rPr lang="en-US" sz="3200" dirty="0" smtClean="0">
                <a:latin typeface="Cambria" pitchFamily="18" charset="0"/>
              </a:rPr>
              <a:t> </a:t>
            </a:r>
            <a:r>
              <a:rPr lang="en-US" sz="2200" dirty="0" smtClean="0"/>
              <a:t>Our Mission, as the birthplace of the modern literacy movement, is to collectively build and support community initiatives that improve literacy levels across the lifespan in Onondaga County.</a:t>
            </a:r>
            <a:r>
              <a:rPr lang="en-US" sz="2200" dirty="0" smtClean="0">
                <a:latin typeface="Cambria" pitchFamily="18" charset="0"/>
              </a:rPr>
              <a:t> </a:t>
            </a:r>
            <a:br>
              <a:rPr lang="en-US" sz="2200" dirty="0" smtClean="0">
                <a:latin typeface="Cambria" pitchFamily="18" charset="0"/>
              </a:rPr>
            </a:br>
            <a:r>
              <a:rPr lang="en-US" sz="3200" dirty="0" smtClean="0">
                <a:latin typeface="Cambria" pitchFamily="18" charset="0"/>
              </a:rPr>
              <a:t/>
            </a:r>
            <a:br>
              <a:rPr lang="en-US" sz="3200" dirty="0" smtClean="0">
                <a:latin typeface="Cambria" pitchFamily="18" charset="0"/>
              </a:rPr>
            </a:br>
            <a:r>
              <a:rPr lang="en-US" sz="3200" dirty="0" smtClean="0">
                <a:latin typeface="Cambria" pitchFamily="18" charset="0"/>
              </a:rPr>
              <a:t/>
            </a:r>
            <a:br>
              <a:rPr lang="en-US" sz="3200" dirty="0" smtClean="0">
                <a:latin typeface="Cambria" pitchFamily="18" charset="0"/>
              </a:rPr>
            </a:br>
            <a:r>
              <a:rPr lang="en-US" sz="3200" dirty="0" smtClean="0">
                <a:latin typeface="Cambria" pitchFamily="18" charset="0"/>
              </a:rPr>
              <a:t/>
            </a:r>
            <a:br>
              <a:rPr lang="en-US" sz="3200" dirty="0" smtClean="0">
                <a:latin typeface="Cambria" pitchFamily="18" charset="0"/>
              </a:rPr>
            </a:br>
            <a:endParaRPr lang="en-US" sz="3200" dirty="0">
              <a:solidFill>
                <a:schemeClr val="tx1"/>
              </a:solidFill>
              <a:effectLst/>
              <a:latin typeface="Cambria"/>
              <a:cs typeface="Cambria"/>
            </a:endParaRPr>
          </a:p>
        </p:txBody>
      </p:sp>
      <p:sp>
        <p:nvSpPr>
          <p:cNvPr id="3" name="Content Placeholder 2"/>
          <p:cNvSpPr>
            <a:spLocks noGrp="1"/>
          </p:cNvSpPr>
          <p:nvPr>
            <p:ph sz="half" idx="1"/>
          </p:nvPr>
        </p:nvSpPr>
        <p:spPr>
          <a:xfrm>
            <a:off x="514352" y="1143000"/>
            <a:ext cx="7867648" cy="45719"/>
          </a:xfrm>
        </p:spPr>
        <p:txBody>
          <a:bodyPr/>
          <a:lstStyle/>
          <a:p>
            <a:pPr marL="0" indent="0" eaLnBrk="1" hangingPunct="1">
              <a:buNone/>
            </a:pPr>
            <a:r>
              <a:rPr lang="en-US" sz="2000" dirty="0" smtClean="0">
                <a:latin typeface="Cambria" pitchFamily="18" charset="0"/>
              </a:rPr>
              <a:t> </a:t>
            </a:r>
          </a:p>
        </p:txBody>
      </p:sp>
      <p:sp>
        <p:nvSpPr>
          <p:cNvPr id="2" name="Slide Number Placeholder 1"/>
          <p:cNvSpPr>
            <a:spLocks noGrp="1"/>
          </p:cNvSpPr>
          <p:nvPr>
            <p:ph type="sldNum" sz="quarter" idx="12"/>
          </p:nvPr>
        </p:nvSpPr>
        <p:spPr/>
        <p:txBody>
          <a:bodyPr/>
          <a:lstStyle/>
          <a:p>
            <a:fld id="{B192F003-3AF8-5E44-8639-03505CC2D4A1}" type="slidenum">
              <a:rPr lang="en-US" smtClean="0"/>
              <a:pPr/>
              <a:t>25</a:t>
            </a:fld>
            <a:endParaRPr lang="en-US" dirty="0"/>
          </a:p>
        </p:txBody>
      </p:sp>
    </p:spTree>
    <p:extLst>
      <p:ext uri="{BB962C8B-B14F-4D97-AF65-F5344CB8AC3E}">
        <p14:creationId xmlns:p14="http://schemas.microsoft.com/office/powerpoint/2010/main" val="24930127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3238" y="533401"/>
            <a:ext cx="8183562" cy="838200"/>
          </a:xfrm>
        </p:spPr>
        <p:txBody>
          <a:bodyPr vert="horz" wrap="square" lIns="91440" tIns="45720" rIns="91440" bIns="45720" numCol="1" anchor="b" anchorCtr="0" compatLnSpc="1">
            <a:prstTxWarp prst="textNoShape">
              <a:avLst/>
            </a:prstTxWarp>
            <a:normAutofit/>
          </a:bodyPr>
          <a:lstStyle/>
          <a:p>
            <a:pPr algn="ctr" eaLnBrk="1" hangingPunct="1"/>
            <a:r>
              <a:rPr lang="en-US" sz="3200" dirty="0" smtClean="0">
                <a:solidFill>
                  <a:schemeClr val="tx1"/>
                </a:solidFill>
                <a:effectLst/>
                <a:latin typeface="Cambria"/>
                <a:cs typeface="Cambria"/>
              </a:rPr>
              <a:t>Why Imagination Library?</a:t>
            </a:r>
            <a:endParaRPr lang="en-US" sz="3200" dirty="0">
              <a:solidFill>
                <a:schemeClr val="tx1"/>
              </a:solidFill>
              <a:effectLst/>
              <a:latin typeface="Cambria"/>
              <a:cs typeface="Cambria"/>
            </a:endParaRPr>
          </a:p>
        </p:txBody>
      </p:sp>
      <p:sp>
        <p:nvSpPr>
          <p:cNvPr id="3" name="Content Placeholder 2"/>
          <p:cNvSpPr>
            <a:spLocks noGrp="1"/>
          </p:cNvSpPr>
          <p:nvPr>
            <p:ph sz="half" idx="1"/>
          </p:nvPr>
        </p:nvSpPr>
        <p:spPr>
          <a:xfrm>
            <a:off x="514352" y="1676400"/>
            <a:ext cx="7867648" cy="1447800"/>
          </a:xfrm>
        </p:spPr>
        <p:txBody>
          <a:bodyPr/>
          <a:lstStyle/>
          <a:p>
            <a:pPr marL="0" indent="0" eaLnBrk="1" hangingPunct="1">
              <a:buNone/>
            </a:pPr>
            <a:r>
              <a:rPr lang="en-US" sz="2000" dirty="0" smtClean="0">
                <a:latin typeface="Cambria" pitchFamily="18" charset="0"/>
              </a:rPr>
              <a:t>Dolly Parton’s Imagination Library has been a key component of our school readiness strategy, which mails age-appropriate books monthly to all enrolled children from birth to age 5 in the City of Syracuse, and is in alignment with the Campaign for Grade-Level Reading.   </a:t>
            </a:r>
          </a:p>
        </p:txBody>
      </p:sp>
      <p:sp>
        <p:nvSpPr>
          <p:cNvPr id="2" name="Slide Number Placeholder 1"/>
          <p:cNvSpPr>
            <a:spLocks noGrp="1"/>
          </p:cNvSpPr>
          <p:nvPr>
            <p:ph type="sldNum" sz="quarter" idx="12"/>
          </p:nvPr>
        </p:nvSpPr>
        <p:spPr/>
        <p:txBody>
          <a:bodyPr/>
          <a:lstStyle/>
          <a:p>
            <a:fld id="{B192F003-3AF8-5E44-8639-03505CC2D4A1}" type="slidenum">
              <a:rPr lang="en-US" smtClean="0"/>
              <a:pPr/>
              <a:t>26</a:t>
            </a:fld>
            <a:endParaRPr lang="en-US" dirty="0"/>
          </a:p>
        </p:txBody>
      </p:sp>
      <p:pic>
        <p:nvPicPr>
          <p:cNvPr id="9" name="Content Placeholder 8" descr="CGLR Banner.jpg"/>
          <p:cNvPicPr>
            <a:picLocks noGrp="1" noChangeAspect="1"/>
          </p:cNvPicPr>
          <p:nvPr>
            <p:ph sz="half" idx="2"/>
          </p:nvPr>
        </p:nvPicPr>
        <p:blipFill>
          <a:blip r:embed="rId2" cstate="print"/>
          <a:stretch>
            <a:fillRect/>
          </a:stretch>
        </p:blipFill>
        <p:spPr>
          <a:xfrm>
            <a:off x="2590800" y="4724400"/>
            <a:ext cx="3962400" cy="457200"/>
          </a:xfrm>
        </p:spPr>
      </p:pic>
      <p:pic>
        <p:nvPicPr>
          <p:cNvPr id="7" name="Picture 6" descr="DollyPartonImaginationLibrary Care More.jpg"/>
          <p:cNvPicPr>
            <a:picLocks noChangeAspect="1"/>
          </p:cNvPicPr>
          <p:nvPr/>
        </p:nvPicPr>
        <p:blipFill>
          <a:blip r:embed="rId3" cstate="print"/>
          <a:stretch>
            <a:fillRect/>
          </a:stretch>
        </p:blipFill>
        <p:spPr>
          <a:xfrm>
            <a:off x="1981201" y="3276600"/>
            <a:ext cx="5181600" cy="2362200"/>
          </a:xfrm>
          <a:prstGeom prst="rect">
            <a:avLst/>
          </a:prstGeom>
        </p:spPr>
      </p:pic>
    </p:spTree>
    <p:extLst>
      <p:ext uri="{BB962C8B-B14F-4D97-AF65-F5344CB8AC3E}">
        <p14:creationId xmlns:p14="http://schemas.microsoft.com/office/powerpoint/2010/main" val="14900582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3238" y="761999"/>
            <a:ext cx="8183562" cy="685801"/>
          </a:xfrm>
        </p:spPr>
        <p:txBody>
          <a:bodyPr vert="horz" wrap="square" lIns="91440" tIns="45720" rIns="91440" bIns="45720" numCol="1" anchor="b" anchorCtr="0" compatLnSpc="1">
            <a:prstTxWarp prst="textNoShape">
              <a:avLst/>
            </a:prstTxWarp>
            <a:normAutofit fontScale="90000"/>
          </a:bodyPr>
          <a:lstStyle/>
          <a:p>
            <a:pPr algn="ctr" eaLnBrk="1" hangingPunct="1"/>
            <a:r>
              <a:rPr lang="en-US" sz="3200" dirty="0" smtClean="0">
                <a:solidFill>
                  <a:schemeClr val="tx1"/>
                </a:solidFill>
                <a:effectLst/>
                <a:latin typeface="Cambria"/>
                <a:cs typeface="Cambria"/>
              </a:rPr>
              <a:t>What is the Campaign for Grade-Level Reading?</a:t>
            </a:r>
            <a:endParaRPr lang="en-US" sz="3200" dirty="0">
              <a:solidFill>
                <a:schemeClr val="tx1"/>
              </a:solidFill>
              <a:effectLst/>
              <a:latin typeface="Cambria"/>
              <a:cs typeface="Cambria"/>
            </a:endParaRPr>
          </a:p>
        </p:txBody>
      </p:sp>
      <p:sp>
        <p:nvSpPr>
          <p:cNvPr id="2" name="Slide Number Placeholder 1"/>
          <p:cNvSpPr>
            <a:spLocks noGrp="1"/>
          </p:cNvSpPr>
          <p:nvPr>
            <p:ph type="sldNum" sz="quarter" idx="12"/>
          </p:nvPr>
        </p:nvSpPr>
        <p:spPr/>
        <p:txBody>
          <a:bodyPr/>
          <a:lstStyle/>
          <a:p>
            <a:fld id="{B192F003-3AF8-5E44-8639-03505CC2D4A1}" type="slidenum">
              <a:rPr lang="en-US" smtClean="0"/>
              <a:pPr/>
              <a:t>27</a:t>
            </a:fld>
            <a:endParaRPr lang="en-US" dirty="0"/>
          </a:p>
        </p:txBody>
      </p:sp>
      <p:pic>
        <p:nvPicPr>
          <p:cNvPr id="10" name="Content Placeholder 9" descr="CGLR Banner.jpg"/>
          <p:cNvPicPr>
            <a:picLocks noGrp="1" noChangeAspect="1"/>
          </p:cNvPicPr>
          <p:nvPr>
            <p:ph sz="half" idx="2"/>
          </p:nvPr>
        </p:nvPicPr>
        <p:blipFill>
          <a:blip r:embed="rId2" cstate="print"/>
          <a:stretch>
            <a:fillRect/>
          </a:stretch>
        </p:blipFill>
        <p:spPr>
          <a:xfrm>
            <a:off x="1371600" y="4495800"/>
            <a:ext cx="6096000" cy="1066800"/>
          </a:xfrm>
        </p:spPr>
      </p:pic>
      <p:pic>
        <p:nvPicPr>
          <p:cNvPr id="11" name="Content Placeholder 10" descr="CGLR Kids.jpg"/>
          <p:cNvPicPr>
            <a:picLocks noGrp="1" noChangeAspect="1"/>
          </p:cNvPicPr>
          <p:nvPr>
            <p:ph sz="half" idx="1"/>
          </p:nvPr>
        </p:nvPicPr>
        <p:blipFill>
          <a:blip r:embed="rId3" cstate="print"/>
          <a:stretch>
            <a:fillRect/>
          </a:stretch>
        </p:blipFill>
        <p:spPr>
          <a:xfrm>
            <a:off x="990600" y="1905000"/>
            <a:ext cx="4038600" cy="1981200"/>
          </a:xfrm>
          <a:prstGeom prst="rect">
            <a:avLst/>
          </a:prstGeom>
        </p:spPr>
      </p:pic>
      <p:sp>
        <p:nvSpPr>
          <p:cNvPr id="12" name="Rectangle 11"/>
          <p:cNvSpPr/>
          <p:nvPr/>
        </p:nvSpPr>
        <p:spPr>
          <a:xfrm>
            <a:off x="5486400" y="2057400"/>
            <a:ext cx="2819400" cy="1754326"/>
          </a:xfrm>
          <a:prstGeom prst="rect">
            <a:avLst/>
          </a:prstGeom>
        </p:spPr>
        <p:txBody>
          <a:bodyPr wrap="square">
            <a:spAutoFit/>
          </a:bodyPr>
          <a:lstStyle/>
          <a:p>
            <a:pPr defTabSz="914400" fontAlgn="base">
              <a:spcBef>
                <a:spcPct val="0"/>
              </a:spcBef>
              <a:spcAft>
                <a:spcPct val="0"/>
              </a:spcAft>
            </a:pPr>
            <a:r>
              <a:rPr lang="en-US" dirty="0" smtClean="0">
                <a:solidFill>
                  <a:prstClr val="black"/>
                </a:solidFill>
                <a:latin typeface="Arial" charset="0"/>
                <a:ea typeface="ＭＳ Ｐゴシック" charset="0"/>
              </a:rPr>
              <a:t>The Campaign focuses on an important predictor of school success and high school graduation—grade-level reading by the end of third grade.</a:t>
            </a:r>
            <a:endParaRPr lang="en-US" dirty="0" smtClean="0">
              <a:solidFill>
                <a:prstClr val="black"/>
              </a:solidFill>
              <a:latin typeface="Cambria" pitchFamily="18" charset="0"/>
              <a:ea typeface="ＭＳ Ｐゴシック" charset="0"/>
            </a:endParaRPr>
          </a:p>
        </p:txBody>
      </p:sp>
    </p:spTree>
    <p:extLst>
      <p:ext uri="{BB962C8B-B14F-4D97-AF65-F5344CB8AC3E}">
        <p14:creationId xmlns:p14="http://schemas.microsoft.com/office/powerpoint/2010/main" val="17673829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ight Arrow 8"/>
          <p:cNvSpPr/>
          <p:nvPr/>
        </p:nvSpPr>
        <p:spPr>
          <a:xfrm>
            <a:off x="6858000" y="1066800"/>
            <a:ext cx="2209800" cy="4267200"/>
          </a:xfrm>
          <a:prstGeom prst="rightArrow">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2000" dirty="0">
                <a:solidFill>
                  <a:prstClr val="white"/>
                </a:solidFill>
                <a:latin typeface="Cambria"/>
                <a:cs typeface="Cambria"/>
              </a:rPr>
              <a:t>English Language Arts Scores Increase</a:t>
            </a:r>
          </a:p>
        </p:txBody>
      </p:sp>
      <p:sp>
        <p:nvSpPr>
          <p:cNvPr id="14339" name="Title 1"/>
          <p:cNvSpPr>
            <a:spLocks noGrp="1"/>
          </p:cNvSpPr>
          <p:nvPr>
            <p:ph type="title"/>
          </p:nvPr>
        </p:nvSpPr>
        <p:spPr>
          <a:xfrm>
            <a:off x="503238" y="4876800"/>
            <a:ext cx="8183562" cy="1050925"/>
          </a:xfrm>
        </p:spPr>
        <p:txBody>
          <a:bodyPr vert="horz" wrap="square" lIns="91440" tIns="45720" rIns="91440" bIns="45720" numCol="1" anchor="b" anchorCtr="0" compatLnSpc="1">
            <a:prstTxWarp prst="textNoShape">
              <a:avLst/>
            </a:prstTxWarp>
            <a:normAutofit/>
          </a:bodyPr>
          <a:lstStyle/>
          <a:p>
            <a:pPr eaLnBrk="1" hangingPunct="1"/>
            <a:r>
              <a:rPr lang="en-US" sz="3200" dirty="0" smtClean="0">
                <a:effectLst>
                  <a:outerShdw blurRad="38100" dist="38100" dir="2700000" algn="tl">
                    <a:srgbClr val="000000"/>
                  </a:outerShdw>
                </a:effectLst>
                <a:latin typeface="Cambria"/>
                <a:cs typeface="Cambria"/>
              </a:rPr>
              <a:t>        </a:t>
            </a:r>
            <a:r>
              <a:rPr lang="en-US" sz="3200" dirty="0" smtClean="0">
                <a:solidFill>
                  <a:schemeClr val="tx1"/>
                </a:solidFill>
                <a:effectLst/>
                <a:latin typeface="Cambria"/>
                <a:cs typeface="Cambria"/>
              </a:rPr>
              <a:t>Imagination </a:t>
            </a:r>
            <a:r>
              <a:rPr lang="en-US" sz="3200" dirty="0">
                <a:solidFill>
                  <a:schemeClr val="tx1"/>
                </a:solidFill>
                <a:effectLst/>
                <a:latin typeface="Cambria"/>
                <a:cs typeface="Cambria"/>
              </a:rPr>
              <a:t>Library Logic Model</a:t>
            </a:r>
          </a:p>
        </p:txBody>
      </p:sp>
      <p:sp>
        <p:nvSpPr>
          <p:cNvPr id="4" name="Right Arrow 3"/>
          <p:cNvSpPr/>
          <p:nvPr/>
        </p:nvSpPr>
        <p:spPr>
          <a:xfrm>
            <a:off x="2362200" y="1143000"/>
            <a:ext cx="2101850" cy="4191000"/>
          </a:xfrm>
          <a:prstGeom prst="rightArrow">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2000" dirty="0">
                <a:solidFill>
                  <a:prstClr val="white"/>
                </a:solidFill>
                <a:latin typeface="Cambria"/>
                <a:cs typeface="Cambria"/>
              </a:rPr>
              <a:t>Family Reading Behavior Changes</a:t>
            </a:r>
          </a:p>
        </p:txBody>
      </p:sp>
      <p:sp>
        <p:nvSpPr>
          <p:cNvPr id="8" name="Right Arrow 7"/>
          <p:cNvSpPr/>
          <p:nvPr/>
        </p:nvSpPr>
        <p:spPr>
          <a:xfrm>
            <a:off x="4495800" y="1219200"/>
            <a:ext cx="2362200" cy="4038600"/>
          </a:xfrm>
          <a:prstGeom prst="rightArrow">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2000" dirty="0" smtClean="0">
                <a:solidFill>
                  <a:prstClr val="white"/>
                </a:solidFill>
                <a:latin typeface="Cambria"/>
                <a:cs typeface="Cambria"/>
              </a:rPr>
              <a:t>Kindergarten </a:t>
            </a:r>
            <a:r>
              <a:rPr lang="en-US" sz="2000" dirty="0">
                <a:solidFill>
                  <a:prstClr val="white"/>
                </a:solidFill>
                <a:latin typeface="Cambria"/>
                <a:cs typeface="Cambria"/>
              </a:rPr>
              <a:t>Screening Scores Increase</a:t>
            </a:r>
          </a:p>
        </p:txBody>
      </p:sp>
      <p:sp>
        <p:nvSpPr>
          <p:cNvPr id="10" name="Right Arrow 9"/>
          <p:cNvSpPr/>
          <p:nvPr/>
        </p:nvSpPr>
        <p:spPr>
          <a:xfrm>
            <a:off x="76200" y="1143000"/>
            <a:ext cx="2286000" cy="4114800"/>
          </a:xfrm>
          <a:prstGeom prst="rightArrow">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2000" dirty="0">
                <a:solidFill>
                  <a:prstClr val="white"/>
                </a:solidFill>
                <a:latin typeface="Cambria"/>
                <a:cs typeface="Cambria"/>
              </a:rPr>
              <a:t>Books Arrive Monthly /</a:t>
            </a:r>
          </a:p>
          <a:p>
            <a:pPr algn="ctr" defTabSz="914400">
              <a:defRPr/>
            </a:pPr>
            <a:r>
              <a:rPr lang="en-US" sz="2000" dirty="0">
                <a:solidFill>
                  <a:prstClr val="white"/>
                </a:solidFill>
                <a:latin typeface="Cambria"/>
                <a:cs typeface="Cambria"/>
              </a:rPr>
              <a:t>Activities Conducted</a:t>
            </a:r>
          </a:p>
        </p:txBody>
      </p:sp>
      <p:sp>
        <p:nvSpPr>
          <p:cNvPr id="2" name="Slide Number Placeholder 1"/>
          <p:cNvSpPr>
            <a:spLocks noGrp="1"/>
          </p:cNvSpPr>
          <p:nvPr>
            <p:ph type="sldNum" sz="quarter" idx="12"/>
          </p:nvPr>
        </p:nvSpPr>
        <p:spPr/>
        <p:txBody>
          <a:bodyPr/>
          <a:lstStyle/>
          <a:p>
            <a:fld id="{EC1AAD29-4D26-E544-8484-E522C42382B6}" type="slidenum">
              <a:rPr lang="en-US" smtClean="0"/>
              <a:pPr/>
              <a:t>28</a:t>
            </a:fld>
            <a:endParaRPr lang="en-US" dirty="0"/>
          </a:p>
        </p:txBody>
      </p:sp>
    </p:spTree>
    <p:extLst>
      <p:ext uri="{BB962C8B-B14F-4D97-AF65-F5344CB8AC3E}">
        <p14:creationId xmlns:p14="http://schemas.microsoft.com/office/powerpoint/2010/main" val="4891963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3238" y="762001"/>
            <a:ext cx="8183562" cy="609599"/>
          </a:xfrm>
        </p:spPr>
        <p:txBody>
          <a:bodyPr vert="horz" wrap="square" lIns="91440" tIns="45720" rIns="91440" bIns="45720" numCol="1" anchor="b" anchorCtr="0" compatLnSpc="1">
            <a:prstTxWarp prst="textNoShape">
              <a:avLst/>
            </a:prstTxWarp>
            <a:normAutofit/>
          </a:bodyPr>
          <a:lstStyle/>
          <a:p>
            <a:pPr eaLnBrk="1" hangingPunct="1"/>
            <a:r>
              <a:rPr lang="en-US" sz="3200" dirty="0" smtClean="0">
                <a:solidFill>
                  <a:schemeClr val="tx1"/>
                </a:solidFill>
                <a:effectLst/>
                <a:latin typeface="Cambria"/>
                <a:cs typeface="Cambria"/>
              </a:rPr>
              <a:t>   Snapshot as of Jan. 2016</a:t>
            </a:r>
            <a:endParaRPr lang="en-US" sz="3200" dirty="0">
              <a:solidFill>
                <a:schemeClr val="tx1"/>
              </a:solidFill>
              <a:effectLst/>
              <a:latin typeface="Cambria"/>
              <a:cs typeface="Cambria"/>
            </a:endParaRPr>
          </a:p>
        </p:txBody>
      </p:sp>
      <p:sp>
        <p:nvSpPr>
          <p:cNvPr id="2" name="Slide Number Placeholder 1"/>
          <p:cNvSpPr>
            <a:spLocks noGrp="1"/>
          </p:cNvSpPr>
          <p:nvPr>
            <p:ph type="sldNum" sz="quarter" idx="12"/>
          </p:nvPr>
        </p:nvSpPr>
        <p:spPr/>
        <p:txBody>
          <a:bodyPr/>
          <a:lstStyle/>
          <a:p>
            <a:fld id="{B192F003-3AF8-5E44-8639-03505CC2D4A1}" type="slidenum">
              <a:rPr lang="en-US" smtClean="0"/>
              <a:pPr/>
              <a:t>29</a:t>
            </a:fld>
            <a:endParaRPr lang="en-US" dirty="0"/>
          </a:p>
        </p:txBody>
      </p:sp>
      <p:sp>
        <p:nvSpPr>
          <p:cNvPr id="7" name="Content Placeholder 6"/>
          <p:cNvSpPr>
            <a:spLocks noGrp="1"/>
          </p:cNvSpPr>
          <p:nvPr>
            <p:ph sz="half" idx="2"/>
          </p:nvPr>
        </p:nvSpPr>
        <p:spPr>
          <a:xfrm>
            <a:off x="533400" y="1524000"/>
            <a:ext cx="5334000" cy="1371600"/>
          </a:xfrm>
        </p:spPr>
        <p:txBody>
          <a:bodyPr/>
          <a:lstStyle/>
          <a:p>
            <a:r>
              <a:rPr lang="en-US" sz="2000" dirty="0" smtClean="0">
                <a:latin typeface="Cambria" pitchFamily="18" charset="0"/>
              </a:rPr>
              <a:t>107,000+ Books Distributed</a:t>
            </a:r>
          </a:p>
          <a:p>
            <a:r>
              <a:rPr lang="en-US" sz="2000" dirty="0" smtClean="0">
                <a:latin typeface="Cambria" pitchFamily="18" charset="0"/>
              </a:rPr>
              <a:t>8,000+ Children Served</a:t>
            </a:r>
          </a:p>
          <a:p>
            <a:r>
              <a:rPr lang="en-US" sz="2000" dirty="0" smtClean="0">
                <a:latin typeface="Cambria" pitchFamily="18" charset="0"/>
              </a:rPr>
              <a:t>80+ Referral Partners</a:t>
            </a:r>
          </a:p>
          <a:p>
            <a:r>
              <a:rPr lang="en-US" sz="2000" dirty="0" smtClean="0">
                <a:latin typeface="Cambria" pitchFamily="18" charset="0"/>
              </a:rPr>
              <a:t>2,700+ in Family Literacy Programming                         </a:t>
            </a:r>
            <a:endParaRPr lang="en-US" sz="2000" dirty="0">
              <a:latin typeface="Cambria" pitchFamily="18" charset="0"/>
            </a:endParaRPr>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2663976849"/>
              </p:ext>
            </p:extLst>
          </p:nvPr>
        </p:nvGraphicFramePr>
        <p:xfrm>
          <a:off x="457200" y="2667000"/>
          <a:ext cx="8172450" cy="289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2"/>
          <p:cNvPicPr>
            <a:picLocks noChangeAspect="1" noChangeArrowheads="1"/>
          </p:cNvPicPr>
          <p:nvPr/>
        </p:nvPicPr>
        <p:blipFill rotWithShape="1">
          <a:blip r:embed="rId7" cstate="print"/>
          <a:srcRect l="13878" t="11586" r="44493" b="13008"/>
          <a:stretch/>
        </p:blipFill>
        <p:spPr bwMode="auto">
          <a:xfrm>
            <a:off x="6019800" y="609600"/>
            <a:ext cx="2011363" cy="1828800"/>
          </a:xfrm>
          <a:prstGeom prst="rect">
            <a:avLst/>
          </a:prstGeom>
          <a:ln/>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11006963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Update and News</a:t>
            </a:r>
            <a:endParaRPr lang="en-US" dirty="0"/>
          </a:p>
        </p:txBody>
      </p:sp>
      <p:sp>
        <p:nvSpPr>
          <p:cNvPr id="3" name="TextBox 2"/>
          <p:cNvSpPr txBox="1"/>
          <p:nvPr/>
        </p:nvSpPr>
        <p:spPr>
          <a:xfrm>
            <a:off x="2254102" y="3413051"/>
            <a:ext cx="4614531" cy="584775"/>
          </a:xfrm>
          <a:prstGeom prst="rect">
            <a:avLst/>
          </a:prstGeom>
          <a:noFill/>
        </p:spPr>
        <p:txBody>
          <a:bodyPr wrap="square" rtlCol="0">
            <a:spAutoFit/>
          </a:bodyPr>
          <a:lstStyle/>
          <a:p>
            <a:pPr algn="ctr"/>
            <a:r>
              <a:rPr lang="en-US" sz="3200" dirty="0" smtClean="0">
                <a:solidFill>
                  <a:schemeClr val="bg1"/>
                </a:solidFill>
                <a:latin typeface="Arial" panose="020B0604020202020204" pitchFamily="34" charset="0"/>
                <a:cs typeface="Arial" panose="020B0604020202020204" pitchFamily="34" charset="0"/>
              </a:rPr>
              <a:t>January 2015</a:t>
            </a:r>
            <a:endParaRPr lang="en-US"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2788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685801"/>
            <a:ext cx="8183562" cy="609600"/>
          </a:xfrm>
        </p:spPr>
        <p:txBody>
          <a:bodyPr wrap="square" lIns="91440" tIns="45720" rIns="91440" bIns="45720" numCol="1" anchorCtr="0" compatLnSpc="1">
            <a:prstTxWarp prst="textNoShape">
              <a:avLst/>
            </a:prstTxWarp>
            <a:normAutofit/>
          </a:bodyPr>
          <a:lstStyle/>
          <a:p>
            <a:pPr eaLnBrk="1" hangingPunct="1"/>
            <a:r>
              <a:rPr lang="en-US" sz="2800" dirty="0" smtClean="0"/>
              <a:t>  </a:t>
            </a:r>
            <a:r>
              <a:rPr lang="en-US" sz="2800" dirty="0" smtClean="0">
                <a:solidFill>
                  <a:schemeClr val="tx1"/>
                </a:solidFill>
                <a:effectLst/>
                <a:latin typeface="Cambria"/>
              </a:rPr>
              <a:t>P</a:t>
            </a:r>
            <a:r>
              <a:rPr lang="en-US" sz="2800" dirty="0" smtClean="0">
                <a:solidFill>
                  <a:schemeClr val="tx1"/>
                </a:solidFill>
                <a:effectLst/>
                <a:latin typeface="Cambria"/>
                <a:cs typeface="Cambria"/>
              </a:rPr>
              <a:t>revious Research </a:t>
            </a:r>
            <a:endParaRPr lang="en-US" sz="3200" dirty="0">
              <a:solidFill>
                <a:schemeClr val="tx1"/>
              </a:solidFill>
              <a:effectLst/>
              <a:latin typeface="Cambria"/>
              <a:cs typeface="Cambria"/>
            </a:endParaRPr>
          </a:p>
        </p:txBody>
      </p:sp>
      <p:sp>
        <p:nvSpPr>
          <p:cNvPr id="7171" name="Content Placeholder 2"/>
          <p:cNvSpPr>
            <a:spLocks noGrp="1"/>
          </p:cNvSpPr>
          <p:nvPr>
            <p:ph sz="half" idx="1"/>
          </p:nvPr>
        </p:nvSpPr>
        <p:spPr>
          <a:xfrm>
            <a:off x="514352" y="1444752"/>
            <a:ext cx="3600448" cy="3660648"/>
          </a:xfrm>
        </p:spPr>
        <p:txBody>
          <a:bodyPr/>
          <a:lstStyle/>
          <a:p>
            <a:pPr eaLnBrk="1" hangingPunct="1"/>
            <a:r>
              <a:rPr lang="en-US" sz="2000" dirty="0" smtClean="0">
                <a:latin typeface="Cambria" pitchFamily="18" charset="0"/>
              </a:rPr>
              <a:t>Longer enrollment in Imagination Library was associated with more child-directed reading and story discussion.</a:t>
            </a:r>
          </a:p>
          <a:p>
            <a:pPr eaLnBrk="1" hangingPunct="1"/>
            <a:endParaRPr lang="en-US" sz="2000" dirty="0" smtClean="0">
              <a:latin typeface="Cambria" pitchFamily="18" charset="0"/>
            </a:endParaRPr>
          </a:p>
          <a:p>
            <a:pPr eaLnBrk="1" hangingPunct="1"/>
            <a:r>
              <a:rPr lang="en-US" sz="2000" dirty="0" smtClean="0">
                <a:latin typeface="Cambria" pitchFamily="18" charset="0"/>
              </a:rPr>
              <a:t>Even when controlling for child age, gender, income, parental education, race, parental nation of birth, and primary language spoken at home.</a:t>
            </a:r>
            <a:endParaRPr lang="en-US" sz="2000" b="1" dirty="0" smtClean="0">
              <a:latin typeface="Cambria" pitchFamily="18" charset="0"/>
              <a:cs typeface="Cambria"/>
            </a:endParaRPr>
          </a:p>
          <a:p>
            <a:pPr marL="0" indent="0" eaLnBrk="1" hangingPunct="1">
              <a:buNone/>
            </a:pPr>
            <a:endParaRPr lang="en-US" sz="2000" b="1" dirty="0" smtClean="0">
              <a:latin typeface="Cambria"/>
              <a:cs typeface="Cambria"/>
            </a:endParaRPr>
          </a:p>
          <a:p>
            <a:pPr eaLnBrk="1" hangingPunct="1">
              <a:buNone/>
            </a:pPr>
            <a:endParaRPr lang="en-US" sz="2000" b="1" dirty="0" smtClean="0">
              <a:latin typeface="Cambria"/>
              <a:cs typeface="Cambria"/>
            </a:endParaRPr>
          </a:p>
        </p:txBody>
      </p:sp>
      <p:sp>
        <p:nvSpPr>
          <p:cNvPr id="3" name="Slide Number Placeholder 2"/>
          <p:cNvSpPr>
            <a:spLocks noGrp="1"/>
          </p:cNvSpPr>
          <p:nvPr>
            <p:ph type="sldNum" sz="quarter" idx="12"/>
          </p:nvPr>
        </p:nvSpPr>
        <p:spPr/>
        <p:txBody>
          <a:bodyPr/>
          <a:lstStyle/>
          <a:p>
            <a:fld id="{B192F003-3AF8-5E44-8639-03505CC2D4A1}" type="slidenum">
              <a:rPr lang="en-US" smtClean="0"/>
              <a:pPr/>
              <a:t>30</a:t>
            </a:fld>
            <a:endParaRPr lang="en-US" dirty="0"/>
          </a:p>
        </p:txBody>
      </p:sp>
      <p:pic>
        <p:nvPicPr>
          <p:cNvPr id="8" name="Picture 2"/>
          <p:cNvPicPr>
            <a:picLocks noGrp="1" noChangeAspect="1" noChangeArrowheads="1"/>
          </p:cNvPicPr>
          <p:nvPr>
            <p:ph sz="half" idx="2"/>
          </p:nvPr>
        </p:nvPicPr>
        <p:blipFill rotWithShape="1">
          <a:blip r:embed="rId2" cstate="email">
            <a:extLst>
              <a:ext uri="{28A0092B-C50C-407E-A947-70E740481C1C}">
                <a14:useLocalDpi xmlns:a14="http://schemas.microsoft.com/office/drawing/2010/main" val="0"/>
              </a:ext>
            </a:extLst>
          </a:blip>
          <a:srcRect t="8430"/>
          <a:stretch/>
        </p:blipFill>
        <p:spPr bwMode="auto">
          <a:xfrm>
            <a:off x="4191000" y="3124200"/>
            <a:ext cx="396240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descr="Reading Psychology Cover.jpg"/>
          <p:cNvPicPr>
            <a:picLocks noChangeAspect="1"/>
          </p:cNvPicPr>
          <p:nvPr/>
        </p:nvPicPr>
        <p:blipFill>
          <a:blip r:embed="rId3" cstate="print"/>
          <a:stretch>
            <a:fillRect/>
          </a:stretch>
        </p:blipFill>
        <p:spPr>
          <a:xfrm>
            <a:off x="5486400" y="609600"/>
            <a:ext cx="1238250" cy="1790700"/>
          </a:xfrm>
          <a:prstGeom prst="rect">
            <a:avLst/>
          </a:prstGeom>
        </p:spPr>
      </p:pic>
      <p:sp>
        <p:nvSpPr>
          <p:cNvPr id="11" name="Rectangle 10"/>
          <p:cNvSpPr/>
          <p:nvPr/>
        </p:nvSpPr>
        <p:spPr>
          <a:xfrm>
            <a:off x="4267200" y="2514601"/>
            <a:ext cx="4267200" cy="584775"/>
          </a:xfrm>
          <a:prstGeom prst="rect">
            <a:avLst/>
          </a:prstGeom>
        </p:spPr>
        <p:txBody>
          <a:bodyPr wrap="square">
            <a:spAutoFit/>
          </a:bodyPr>
          <a:lstStyle/>
          <a:p>
            <a:pPr defTabSz="914400" fontAlgn="base">
              <a:spcBef>
                <a:spcPct val="0"/>
              </a:spcBef>
              <a:spcAft>
                <a:spcPct val="0"/>
              </a:spcAft>
            </a:pPr>
            <a:r>
              <a:rPr lang="it-IT" sz="800" dirty="0" smtClean="0">
                <a:solidFill>
                  <a:prstClr val="black"/>
                </a:solidFill>
                <a:latin typeface="Arial" charset="0"/>
                <a:ea typeface="ＭＳ Ｐゴシック" charset="0"/>
              </a:rPr>
              <a:t>Ridzi, F., Sylvia, M.R., &amp; Singh, S. (2014). The </a:t>
            </a:r>
            <a:r>
              <a:rPr lang="en-US" sz="800" dirty="0" smtClean="0">
                <a:solidFill>
                  <a:prstClr val="black"/>
                </a:solidFill>
                <a:latin typeface="Arial" charset="0"/>
                <a:ea typeface="ＭＳ Ｐゴシック" charset="0"/>
              </a:rPr>
              <a:t>Imagination Library Program: Increasing parental reading through book distribution, </a:t>
            </a:r>
            <a:r>
              <a:rPr lang="en-US" sz="800" i="1" dirty="0" smtClean="0">
                <a:solidFill>
                  <a:prstClr val="black"/>
                </a:solidFill>
                <a:latin typeface="Arial" charset="0"/>
                <a:ea typeface="ＭＳ Ｐゴシック" charset="0"/>
              </a:rPr>
              <a:t>Reading Psychology</a:t>
            </a:r>
            <a:r>
              <a:rPr lang="en-US" sz="800" dirty="0" smtClean="0">
                <a:solidFill>
                  <a:prstClr val="black"/>
                </a:solidFill>
                <a:latin typeface="Arial" charset="0"/>
                <a:ea typeface="ＭＳ Ｐゴシック" charset="0"/>
              </a:rPr>
              <a:t>, 35, 548-576. doi: 10.1080/02702711.2013.790324</a:t>
            </a:r>
          </a:p>
          <a:p>
            <a:pPr defTabSz="914400" fontAlgn="base">
              <a:spcBef>
                <a:spcPct val="0"/>
              </a:spcBef>
              <a:spcAft>
                <a:spcPct val="0"/>
              </a:spcAft>
            </a:pPr>
            <a:endParaRPr lang="it-IT" sz="800" dirty="0" smtClean="0">
              <a:solidFill>
                <a:prstClr val="black"/>
              </a:solidFill>
              <a:latin typeface="Cambria" pitchFamily="18" charset="0"/>
              <a:ea typeface="ＭＳ Ｐゴシック" charset="0"/>
            </a:endParaRPr>
          </a:p>
        </p:txBody>
      </p:sp>
    </p:spTree>
    <p:extLst>
      <p:ext uri="{BB962C8B-B14F-4D97-AF65-F5344CB8AC3E}">
        <p14:creationId xmlns:p14="http://schemas.microsoft.com/office/powerpoint/2010/main" val="38412962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685801"/>
            <a:ext cx="8183562" cy="685799"/>
          </a:xfrm>
        </p:spPr>
        <p:txBody>
          <a:bodyPr wrap="square" lIns="91440" tIns="45720" rIns="91440" bIns="45720" numCol="1" anchorCtr="0" compatLnSpc="1">
            <a:prstTxWarp prst="textNoShape">
              <a:avLst/>
            </a:prstTxWarp>
            <a:normAutofit/>
          </a:bodyPr>
          <a:lstStyle/>
          <a:p>
            <a:pPr eaLnBrk="1" hangingPunct="1"/>
            <a:r>
              <a:rPr lang="en-US" sz="3200" dirty="0" smtClean="0">
                <a:effectLst>
                  <a:outerShdw blurRad="38100" dist="38100" dir="2700000" algn="tl">
                    <a:srgbClr val="000000"/>
                  </a:outerShdw>
                </a:effectLst>
                <a:latin typeface="Cambria"/>
                <a:cs typeface="Cambria"/>
              </a:rPr>
              <a:t>   </a:t>
            </a:r>
            <a:r>
              <a:rPr lang="en-US" sz="3200" dirty="0" smtClean="0">
                <a:solidFill>
                  <a:schemeClr val="tx1"/>
                </a:solidFill>
                <a:effectLst/>
                <a:latin typeface="Cambria"/>
                <a:cs typeface="Cambria"/>
              </a:rPr>
              <a:t>Refugee Families</a:t>
            </a:r>
            <a:endParaRPr lang="en-US" sz="3200" dirty="0">
              <a:solidFill>
                <a:schemeClr val="tx1"/>
              </a:solidFill>
              <a:effectLst/>
              <a:latin typeface="Cambria"/>
              <a:cs typeface="Cambria"/>
            </a:endParaRPr>
          </a:p>
        </p:txBody>
      </p:sp>
      <p:sp>
        <p:nvSpPr>
          <p:cNvPr id="7171" name="Content Placeholder 2"/>
          <p:cNvSpPr>
            <a:spLocks noGrp="1"/>
          </p:cNvSpPr>
          <p:nvPr>
            <p:ph sz="half" idx="1"/>
          </p:nvPr>
        </p:nvSpPr>
        <p:spPr>
          <a:xfrm>
            <a:off x="514352" y="1905000"/>
            <a:ext cx="3931920" cy="1295400"/>
          </a:xfrm>
        </p:spPr>
        <p:txBody>
          <a:bodyPr/>
          <a:lstStyle/>
          <a:p>
            <a:pPr eaLnBrk="1" hangingPunct="1"/>
            <a:endParaRPr lang="en-US" sz="2000" b="1" dirty="0" smtClean="0">
              <a:latin typeface="Cambria"/>
              <a:cs typeface="Cambria"/>
            </a:endParaRPr>
          </a:p>
          <a:p>
            <a:pPr marL="0" indent="0" eaLnBrk="1" hangingPunct="1">
              <a:buNone/>
            </a:pPr>
            <a:endParaRPr lang="en-US" sz="2000" b="1" dirty="0" smtClean="0">
              <a:latin typeface="Cambria"/>
              <a:cs typeface="Cambria"/>
            </a:endParaRPr>
          </a:p>
          <a:p>
            <a:pPr marL="0" indent="0" eaLnBrk="1" hangingPunct="1">
              <a:buNone/>
            </a:pPr>
            <a:endParaRPr lang="en-US" sz="2000" b="1" dirty="0" smtClean="0">
              <a:latin typeface="Cambria"/>
              <a:cs typeface="Cambria"/>
            </a:endParaRPr>
          </a:p>
          <a:p>
            <a:pPr marL="0" indent="0" eaLnBrk="1" hangingPunct="1">
              <a:buNone/>
            </a:pPr>
            <a:endParaRPr lang="en-US" sz="2000" b="1" dirty="0" smtClean="0">
              <a:latin typeface="Cambria"/>
              <a:cs typeface="Cambria"/>
            </a:endParaRPr>
          </a:p>
          <a:p>
            <a:pPr eaLnBrk="1" hangingPunct="1"/>
            <a:r>
              <a:rPr lang="en-US" sz="2000" dirty="0" smtClean="0">
                <a:latin typeface="Cambria" pitchFamily="18" charset="0"/>
              </a:rPr>
              <a:t>Additionally, parents reported an interaction with books that were reaching their homes and consciously modeling the shared reading practices demonstrated by the program providers</a:t>
            </a:r>
            <a:r>
              <a:rPr lang="en-US" sz="2000" dirty="0" smtClean="0"/>
              <a:t>.</a:t>
            </a:r>
          </a:p>
          <a:p>
            <a:pPr eaLnBrk="1" hangingPunct="1">
              <a:buNone/>
            </a:pPr>
            <a:endParaRPr lang="en-US" sz="2000" b="1" dirty="0" smtClean="0">
              <a:latin typeface="Cambria"/>
              <a:cs typeface="Cambria"/>
            </a:endParaRPr>
          </a:p>
        </p:txBody>
      </p:sp>
      <p:sp>
        <p:nvSpPr>
          <p:cNvPr id="3" name="Slide Number Placeholder 2"/>
          <p:cNvSpPr>
            <a:spLocks noGrp="1"/>
          </p:cNvSpPr>
          <p:nvPr>
            <p:ph type="sldNum" sz="quarter" idx="12"/>
          </p:nvPr>
        </p:nvSpPr>
        <p:spPr/>
        <p:txBody>
          <a:bodyPr/>
          <a:lstStyle/>
          <a:p>
            <a:fld id="{B192F003-3AF8-5E44-8639-03505CC2D4A1}" type="slidenum">
              <a:rPr lang="en-US" smtClean="0"/>
              <a:pPr/>
              <a:t>31</a:t>
            </a:fld>
            <a:endParaRPr lang="en-US" dirty="0"/>
          </a:p>
        </p:txBody>
      </p:sp>
      <p:sp>
        <p:nvSpPr>
          <p:cNvPr id="7" name="Content Placeholder 6"/>
          <p:cNvSpPr>
            <a:spLocks noGrp="1"/>
          </p:cNvSpPr>
          <p:nvPr>
            <p:ph sz="half" idx="2"/>
          </p:nvPr>
        </p:nvSpPr>
        <p:spPr>
          <a:xfrm>
            <a:off x="4191000" y="838200"/>
            <a:ext cx="4419600" cy="3048000"/>
          </a:xfrm>
        </p:spPr>
        <p:txBody>
          <a:bodyPr/>
          <a:lstStyle/>
          <a:p>
            <a:r>
              <a:rPr lang="en-US" sz="2000" dirty="0" smtClean="0">
                <a:latin typeface="Cambria" pitchFamily="18" charset="0"/>
              </a:rPr>
              <a:t>Participant observations and interviews with parents and program providers indicated that, while the family literacy practices mostly centered on oral traditions, participation in Imagination Library and related programming led to familiarity and use of print-based forms of literacy.</a:t>
            </a:r>
            <a:endParaRPr lang="en-US" sz="2000" dirty="0">
              <a:latin typeface="Cambria" pitchFamily="18" charset="0"/>
            </a:endParaRPr>
          </a:p>
        </p:txBody>
      </p:sp>
      <p:pic>
        <p:nvPicPr>
          <p:cNvPr id="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724400" y="3733800"/>
            <a:ext cx="1752600"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descr="IL-RefugeeFamilies.jpg"/>
          <p:cNvPicPr>
            <a:picLocks noChangeAspect="1"/>
          </p:cNvPicPr>
          <p:nvPr/>
        </p:nvPicPr>
        <p:blipFill>
          <a:blip r:embed="rId3" cstate="print"/>
          <a:stretch>
            <a:fillRect/>
          </a:stretch>
        </p:blipFill>
        <p:spPr>
          <a:xfrm>
            <a:off x="1143000" y="1600200"/>
            <a:ext cx="2514600" cy="1524000"/>
          </a:xfrm>
          <a:prstGeom prst="rect">
            <a:avLst/>
          </a:prstGeom>
        </p:spPr>
      </p:pic>
      <p:sp>
        <p:nvSpPr>
          <p:cNvPr id="10" name="Rectangle 9"/>
          <p:cNvSpPr/>
          <p:nvPr/>
        </p:nvSpPr>
        <p:spPr>
          <a:xfrm>
            <a:off x="6629400" y="4038600"/>
            <a:ext cx="1828800" cy="1200329"/>
          </a:xfrm>
          <a:prstGeom prst="rect">
            <a:avLst/>
          </a:prstGeom>
        </p:spPr>
        <p:txBody>
          <a:bodyPr wrap="square">
            <a:spAutoFit/>
          </a:bodyPr>
          <a:lstStyle/>
          <a:p>
            <a:pPr defTabSz="914400" fontAlgn="base">
              <a:spcBef>
                <a:spcPct val="0"/>
              </a:spcBef>
              <a:spcAft>
                <a:spcPct val="0"/>
              </a:spcAft>
            </a:pPr>
            <a:r>
              <a:rPr lang="en-US" sz="800" dirty="0" smtClean="0">
                <a:solidFill>
                  <a:prstClr val="black"/>
                </a:solidFill>
                <a:latin typeface="Cambria" pitchFamily="18" charset="0"/>
                <a:ea typeface="ＭＳ Ｐゴシック" charset="0"/>
              </a:rPr>
              <a:t>Singh, S., Sylvia, M.R., &amp; Ridzi, F. (2015).  Exploring the literacy practices of refugee families enrolled in a book distribution program and an intergenerational  family</a:t>
            </a:r>
          </a:p>
          <a:p>
            <a:pPr defTabSz="914400" fontAlgn="base">
              <a:spcBef>
                <a:spcPct val="0"/>
              </a:spcBef>
              <a:spcAft>
                <a:spcPct val="0"/>
              </a:spcAft>
            </a:pPr>
            <a:r>
              <a:rPr lang="en-US" sz="800" dirty="0" smtClean="0">
                <a:solidFill>
                  <a:prstClr val="black"/>
                </a:solidFill>
                <a:latin typeface="Cambria" pitchFamily="18" charset="0"/>
                <a:ea typeface="ＭＳ Ｐゴシック" charset="0"/>
              </a:rPr>
              <a:t>Literacy program. </a:t>
            </a:r>
            <a:r>
              <a:rPr lang="en-US" sz="800" i="1" dirty="0" smtClean="0">
                <a:solidFill>
                  <a:prstClr val="black"/>
                </a:solidFill>
                <a:latin typeface="Cambria" pitchFamily="18" charset="0"/>
                <a:ea typeface="ＭＳ Ｐゴシック" charset="0"/>
              </a:rPr>
              <a:t>Early Childhood Education Journal, 43, 37-45. doi: 10.1007/s10643-013-0627-0</a:t>
            </a:r>
          </a:p>
          <a:p>
            <a:pPr defTabSz="914400" fontAlgn="base">
              <a:spcBef>
                <a:spcPct val="0"/>
              </a:spcBef>
              <a:spcAft>
                <a:spcPct val="0"/>
              </a:spcAft>
            </a:pPr>
            <a:endParaRPr lang="en-US" sz="800" dirty="0" smtClean="0">
              <a:solidFill>
                <a:prstClr val="black"/>
              </a:solidFill>
              <a:latin typeface="Cambria" pitchFamily="18" charset="0"/>
              <a:ea typeface="ＭＳ Ｐゴシック" charset="0"/>
            </a:endParaRPr>
          </a:p>
        </p:txBody>
      </p:sp>
    </p:spTree>
    <p:extLst>
      <p:ext uri="{BB962C8B-B14F-4D97-AF65-F5344CB8AC3E}">
        <p14:creationId xmlns:p14="http://schemas.microsoft.com/office/powerpoint/2010/main" val="27509513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838200"/>
            <a:ext cx="8183562" cy="838200"/>
          </a:xfrm>
        </p:spPr>
        <p:txBody>
          <a:bodyPr wrap="square" lIns="91440" tIns="45720" rIns="91440" bIns="45720" numCol="1" anchorCtr="0" compatLnSpc="1">
            <a:prstTxWarp prst="textNoShape">
              <a:avLst/>
            </a:prstTxWarp>
            <a:normAutofit/>
          </a:bodyPr>
          <a:lstStyle/>
          <a:p>
            <a:pPr algn="ctr" eaLnBrk="1" hangingPunct="1"/>
            <a:r>
              <a:rPr lang="en-US" sz="3200" dirty="0" smtClean="0">
                <a:solidFill>
                  <a:schemeClr val="tx1"/>
                </a:solidFill>
                <a:effectLst/>
                <a:latin typeface="Cambria"/>
                <a:cs typeface="Cambria"/>
              </a:rPr>
              <a:t>Research Question</a:t>
            </a:r>
            <a:endParaRPr lang="en-US" sz="3200" dirty="0">
              <a:solidFill>
                <a:schemeClr val="tx1"/>
              </a:solidFill>
              <a:effectLst/>
              <a:latin typeface="Cambria"/>
              <a:cs typeface="Cambria"/>
            </a:endParaRPr>
          </a:p>
        </p:txBody>
      </p:sp>
      <p:sp>
        <p:nvSpPr>
          <p:cNvPr id="3" name="Slide Number Placeholder 2"/>
          <p:cNvSpPr>
            <a:spLocks noGrp="1"/>
          </p:cNvSpPr>
          <p:nvPr>
            <p:ph type="sldNum" sz="quarter" idx="12"/>
          </p:nvPr>
        </p:nvSpPr>
        <p:spPr/>
        <p:txBody>
          <a:bodyPr/>
          <a:lstStyle/>
          <a:p>
            <a:fld id="{B192F003-3AF8-5E44-8639-03505CC2D4A1}" type="slidenum">
              <a:rPr lang="en-US" smtClean="0"/>
              <a:pPr/>
              <a:t>32</a:t>
            </a:fld>
            <a:endParaRPr lang="en-US" dirty="0"/>
          </a:p>
        </p:txBody>
      </p:sp>
      <p:sp>
        <p:nvSpPr>
          <p:cNvPr id="7" name="Content Placeholder 6"/>
          <p:cNvSpPr>
            <a:spLocks noGrp="1"/>
          </p:cNvSpPr>
          <p:nvPr>
            <p:ph sz="half" idx="2"/>
          </p:nvPr>
        </p:nvSpPr>
        <p:spPr>
          <a:xfrm>
            <a:off x="990600" y="1981200"/>
            <a:ext cx="7315200" cy="3166872"/>
          </a:xfrm>
        </p:spPr>
        <p:txBody>
          <a:bodyPr/>
          <a:lstStyle/>
          <a:p>
            <a:r>
              <a:rPr lang="en-US" dirty="0" smtClean="0"/>
              <a:t>Is participation in the Imagination Library program associated with higher levels of kindergarten readiness?</a:t>
            </a:r>
          </a:p>
          <a:p>
            <a:endParaRPr lang="en-US" dirty="0"/>
          </a:p>
        </p:txBody>
      </p:sp>
      <p:pic>
        <p:nvPicPr>
          <p:cNvPr id="11" name="Content Placeholder 10" descr="IL Logo.jpg"/>
          <p:cNvPicPr>
            <a:picLocks noGrp="1" noChangeAspect="1"/>
          </p:cNvPicPr>
          <p:nvPr>
            <p:ph sz="half" idx="1"/>
          </p:nvPr>
        </p:nvPicPr>
        <p:blipFill>
          <a:blip r:embed="rId2" cstate="print"/>
          <a:stretch>
            <a:fillRect/>
          </a:stretch>
        </p:blipFill>
        <p:spPr>
          <a:xfrm>
            <a:off x="3124200" y="3581400"/>
            <a:ext cx="2438400" cy="1905000"/>
          </a:xfrm>
        </p:spPr>
      </p:pic>
    </p:spTree>
    <p:extLst>
      <p:ext uri="{BB962C8B-B14F-4D97-AF65-F5344CB8AC3E}">
        <p14:creationId xmlns:p14="http://schemas.microsoft.com/office/powerpoint/2010/main" val="22399832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685801"/>
            <a:ext cx="8335962" cy="533399"/>
          </a:xfrm>
        </p:spPr>
        <p:txBody>
          <a:bodyPr wrap="square" lIns="91440" tIns="45720" rIns="91440" bIns="45720" numCol="1" anchorCtr="0" compatLnSpc="1">
            <a:prstTxWarp prst="textNoShape">
              <a:avLst/>
            </a:prstTxWarp>
            <a:normAutofit fontScale="90000"/>
          </a:bodyPr>
          <a:lstStyle/>
          <a:p>
            <a:pPr algn="ctr" eaLnBrk="1" hangingPunct="1"/>
            <a:r>
              <a:rPr lang="en-US" sz="3200" dirty="0" smtClean="0">
                <a:solidFill>
                  <a:schemeClr val="tx1"/>
                </a:solidFill>
                <a:effectLst/>
                <a:latin typeface="Cambria"/>
                <a:cs typeface="Cambria"/>
              </a:rPr>
              <a:t>Measurement Action Team Members</a:t>
            </a:r>
            <a:endParaRPr lang="en-US" sz="3200" dirty="0">
              <a:solidFill>
                <a:schemeClr val="tx1"/>
              </a:solidFill>
              <a:effectLst/>
              <a:latin typeface="Cambria"/>
              <a:cs typeface="Cambria"/>
            </a:endParaRPr>
          </a:p>
        </p:txBody>
      </p:sp>
      <p:sp>
        <p:nvSpPr>
          <p:cNvPr id="3" name="Slide Number Placeholder 2"/>
          <p:cNvSpPr>
            <a:spLocks noGrp="1"/>
          </p:cNvSpPr>
          <p:nvPr>
            <p:ph type="sldNum" sz="quarter" idx="12"/>
          </p:nvPr>
        </p:nvSpPr>
        <p:spPr/>
        <p:txBody>
          <a:bodyPr/>
          <a:lstStyle/>
          <a:p>
            <a:fld id="{B192F003-3AF8-5E44-8639-03505CC2D4A1}" type="slidenum">
              <a:rPr lang="en-US" smtClean="0"/>
              <a:pPr/>
              <a:t>33</a:t>
            </a:fld>
            <a:endParaRPr lang="en-US" dirty="0"/>
          </a:p>
        </p:txBody>
      </p:sp>
      <p:sp>
        <p:nvSpPr>
          <p:cNvPr id="7" name="Content Placeholder 6"/>
          <p:cNvSpPr>
            <a:spLocks noGrp="1"/>
          </p:cNvSpPr>
          <p:nvPr>
            <p:ph sz="half" idx="2"/>
          </p:nvPr>
        </p:nvSpPr>
        <p:spPr>
          <a:xfrm>
            <a:off x="533400" y="1143000"/>
            <a:ext cx="8229600" cy="4648200"/>
          </a:xfrm>
        </p:spPr>
        <p:txBody>
          <a:bodyPr/>
          <a:lstStyle/>
          <a:p>
            <a:pPr eaLnBrk="1" fontAlgn="b" hangingPunct="1"/>
            <a:r>
              <a:rPr lang="en-US" sz="900" dirty="0" smtClean="0">
                <a:latin typeface="Cambria" pitchFamily="18" charset="0"/>
              </a:rPr>
              <a:t>*Dr. Brandan Keaveny,  Chief Accountability Officer, Office of Shared Accountability, SCSD</a:t>
            </a:r>
          </a:p>
          <a:p>
            <a:pPr eaLnBrk="1" fontAlgn="b" hangingPunct="1"/>
            <a:r>
              <a:rPr lang="en-US" sz="900" dirty="0" smtClean="0">
                <a:latin typeface="Cambria" pitchFamily="18" charset="0"/>
              </a:rPr>
              <a:t>*Dr. Frank Ridzi (Co-Chair) CNYCF and LMC</a:t>
            </a:r>
          </a:p>
          <a:p>
            <a:pPr eaLnBrk="1" fontAlgn="b" hangingPunct="1"/>
            <a:r>
              <a:rPr lang="en-US" sz="900" dirty="0" smtClean="0">
                <a:latin typeface="Cambria" pitchFamily="18" charset="0"/>
              </a:rPr>
              <a:t>*Dr. Jeff Craig  (Co-Chair) Onondaga-Cortland-Madison BOCES, Assistant Superintendent for Instructional Support Services</a:t>
            </a:r>
          </a:p>
          <a:p>
            <a:pPr eaLnBrk="1" fontAlgn="b" hangingPunct="1"/>
            <a:r>
              <a:rPr lang="en-US" sz="900" dirty="0" smtClean="0">
                <a:latin typeface="Cambria" pitchFamily="18" charset="0"/>
              </a:rPr>
              <a:t>*Dr. Monica Sylvia , Associate Professor of Psychology, Le Moyne College, LMC</a:t>
            </a:r>
          </a:p>
          <a:p>
            <a:pPr eaLnBrk="1" fontAlgn="b" hangingPunct="1"/>
            <a:r>
              <a:rPr lang="en-US" sz="900" dirty="0" smtClean="0">
                <a:latin typeface="Cambria" pitchFamily="18" charset="0"/>
              </a:rPr>
              <a:t>*Dr. Xiaofen Qiao, Data Analyst, Office Of Shared Accountability, Syracuse City Multiple Consultant Staff</a:t>
            </a:r>
          </a:p>
          <a:p>
            <a:pPr eaLnBrk="1" fontAlgn="b" hangingPunct="1"/>
            <a:r>
              <a:rPr lang="en-US" sz="900" dirty="0" smtClean="0">
                <a:latin typeface="Cambria" pitchFamily="18" charset="0"/>
              </a:rPr>
              <a:t>*Virginia Carmody, LCOC Executive Director</a:t>
            </a:r>
          </a:p>
          <a:p>
            <a:pPr eaLnBrk="1" fontAlgn="b" hangingPunct="1"/>
            <a:r>
              <a:rPr lang="en-US" sz="900" dirty="0" smtClean="0">
                <a:latin typeface="Cambria" pitchFamily="18" charset="0"/>
              </a:rPr>
              <a:t>Dr. Jonnell Allen,  SU Community Geographer</a:t>
            </a:r>
          </a:p>
          <a:p>
            <a:pPr eaLnBrk="1" fontAlgn="b" hangingPunct="1"/>
            <a:r>
              <a:rPr lang="en-US" sz="900" dirty="0" smtClean="0">
                <a:latin typeface="Cambria" pitchFamily="18" charset="0"/>
              </a:rPr>
              <a:t>Laurie Black , Administrator, SYRACUSE 20/20</a:t>
            </a:r>
          </a:p>
          <a:p>
            <a:pPr eaLnBrk="1" fontAlgn="b" hangingPunct="1"/>
            <a:r>
              <a:rPr lang="en-US" sz="900" dirty="0" smtClean="0">
                <a:latin typeface="Cambria" pitchFamily="18" charset="0"/>
              </a:rPr>
              <a:t>Katherine Byrnes, LCOC Program Director</a:t>
            </a:r>
          </a:p>
          <a:p>
            <a:pPr eaLnBrk="1" fontAlgn="b" hangingPunct="1"/>
            <a:r>
              <a:rPr lang="en-US" sz="900" dirty="0" smtClean="0">
                <a:latin typeface="Cambria" pitchFamily="18" charset="0"/>
              </a:rPr>
              <a:t>Mark Clary , Associate Director, Catholic Charities</a:t>
            </a:r>
          </a:p>
          <a:p>
            <a:pPr eaLnBrk="1" fontAlgn="b" hangingPunct="1"/>
            <a:r>
              <a:rPr lang="en-US" sz="900" dirty="0" smtClean="0">
                <a:latin typeface="Cambria" pitchFamily="18" charset="0"/>
              </a:rPr>
              <a:t>Kelly Cooney,  SCSD Adult Education Data Manager</a:t>
            </a:r>
          </a:p>
          <a:p>
            <a:pPr eaLnBrk="1" fontAlgn="b" hangingPunct="1"/>
            <a:r>
              <a:rPr lang="en-US" sz="900" dirty="0" smtClean="0">
                <a:latin typeface="Cambria" pitchFamily="18" charset="0"/>
              </a:rPr>
              <a:t>Cynthia Doss , Asst. Director, Syracuse Educational Opportunity Center</a:t>
            </a:r>
          </a:p>
          <a:p>
            <a:pPr eaLnBrk="1" fontAlgn="b" hangingPunct="1"/>
            <a:r>
              <a:rPr lang="en-US" sz="900" dirty="0" smtClean="0">
                <a:latin typeface="Cambria" pitchFamily="18" charset="0"/>
              </a:rPr>
              <a:t>Pat Driscoll, Ex. Director , Say Yes to Education Syracuse</a:t>
            </a:r>
          </a:p>
          <a:p>
            <a:pPr eaLnBrk="1" fontAlgn="b" hangingPunct="1"/>
            <a:r>
              <a:rPr lang="en-US" sz="900" dirty="0" smtClean="0">
                <a:latin typeface="Cambria" pitchFamily="18" charset="0"/>
              </a:rPr>
              <a:t>Carol Dwyer, SU Community Benchmarks Director</a:t>
            </a:r>
          </a:p>
          <a:p>
            <a:pPr eaLnBrk="1" fontAlgn="b" hangingPunct="1"/>
            <a:r>
              <a:rPr lang="en-US" sz="900" dirty="0" smtClean="0">
                <a:latin typeface="Cambria" pitchFamily="18" charset="0"/>
              </a:rPr>
              <a:t>Melissa Hidek, P.EACE, Inc./Head Start</a:t>
            </a:r>
          </a:p>
          <a:p>
            <a:pPr eaLnBrk="1" fontAlgn="b" hangingPunct="1"/>
            <a:r>
              <a:rPr lang="en-US" sz="900" dirty="0" smtClean="0">
                <a:latin typeface="Cambria" pitchFamily="18" charset="0"/>
              </a:rPr>
              <a:t>Dr. Kathleen Hinchman, SU Associate Dean and Professor </a:t>
            </a:r>
          </a:p>
          <a:p>
            <a:pPr eaLnBrk="1" fontAlgn="b" hangingPunct="1"/>
            <a:r>
              <a:rPr lang="en-US" sz="900" dirty="0" smtClean="0">
                <a:latin typeface="Cambria" pitchFamily="18" charset="0"/>
              </a:rPr>
              <a:t>Peter Knoblock, ACTS (Alliance of Communities Transforming Syracuse)</a:t>
            </a:r>
          </a:p>
          <a:p>
            <a:pPr eaLnBrk="1" fontAlgn="b" hangingPunct="1"/>
            <a:r>
              <a:rPr lang="en-US" sz="900" dirty="0" smtClean="0">
                <a:latin typeface="Cambria" pitchFamily="18" charset="0"/>
              </a:rPr>
              <a:t>Cynthia O'Connor, Consultant, Apter and O'Connor</a:t>
            </a:r>
          </a:p>
          <a:p>
            <a:pPr eaLnBrk="1" fontAlgn="b" hangingPunct="1"/>
            <a:r>
              <a:rPr lang="en-US" sz="900" dirty="0" smtClean="0">
                <a:latin typeface="Cambria" pitchFamily="18" charset="0"/>
              </a:rPr>
              <a:t>Stephanie Pasquale, City of Syr. Dep. Comm. Neighborhood &amp; Business Dev.</a:t>
            </a:r>
          </a:p>
          <a:p>
            <a:pPr eaLnBrk="1" fontAlgn="b" hangingPunct="1"/>
            <a:r>
              <a:rPr lang="en-US" sz="900" dirty="0" smtClean="0">
                <a:latin typeface="Cambria" pitchFamily="18" charset="0"/>
              </a:rPr>
              <a:t>Susan Reckhow , Onondaga County Public Library, Adm. For Branch Services</a:t>
            </a:r>
          </a:p>
          <a:p>
            <a:pPr eaLnBrk="1" fontAlgn="b" hangingPunct="1"/>
            <a:r>
              <a:rPr lang="en-US" sz="900" dirty="0" smtClean="0">
                <a:latin typeface="Cambria" pitchFamily="18" charset="0"/>
              </a:rPr>
              <a:t>Ann Rooney , Onondaga County, Deputy County Executive for Human Services</a:t>
            </a:r>
          </a:p>
          <a:p>
            <a:pPr eaLnBrk="1" fontAlgn="b" hangingPunct="1"/>
            <a:r>
              <a:rPr lang="en-US" sz="900" dirty="0" smtClean="0">
                <a:latin typeface="Cambria" pitchFamily="18" charset="0"/>
              </a:rPr>
              <a:t>Joan Royle, Executive Director, Westcott Community Center</a:t>
            </a:r>
          </a:p>
          <a:p>
            <a:pPr eaLnBrk="1" fontAlgn="b" hangingPunct="1"/>
            <a:r>
              <a:rPr lang="en-US" sz="900" dirty="0" smtClean="0">
                <a:latin typeface="Cambria" pitchFamily="18" charset="0"/>
              </a:rPr>
              <a:t>Nora Rudewicz, Childcare Solutions, Data Manager</a:t>
            </a:r>
          </a:p>
          <a:p>
            <a:pPr eaLnBrk="1" fontAlgn="b" hangingPunct="1"/>
            <a:r>
              <a:rPr lang="en-US" sz="900" dirty="0" smtClean="0">
                <a:latin typeface="Cambria" pitchFamily="18" charset="0"/>
              </a:rPr>
              <a:t>Debbie Stack, WCNY, Director of Interactive Education</a:t>
            </a:r>
          </a:p>
          <a:p>
            <a:pPr eaLnBrk="1" fontAlgn="b" hangingPunct="1"/>
            <a:r>
              <a:rPr lang="en-US" sz="900" dirty="0" smtClean="0">
                <a:latin typeface="Cambria" pitchFamily="18" charset="0"/>
              </a:rPr>
              <a:t>Mari Ukleya,  Director of Adult Education, OCM BOCES</a:t>
            </a:r>
          </a:p>
          <a:p>
            <a:pPr eaLnBrk="1" fontAlgn="b" hangingPunct="1"/>
            <a:r>
              <a:rPr lang="en-US" sz="900" dirty="0" smtClean="0">
                <a:latin typeface="Cambria" pitchFamily="18" charset="0"/>
              </a:rPr>
              <a:t>Dave Wall, OCC, Director of Corporate and Public Partnerships</a:t>
            </a:r>
          </a:p>
          <a:p>
            <a:pPr eaLnBrk="1" fontAlgn="b" hangingPunct="1"/>
            <a:r>
              <a:rPr lang="en-US" sz="900" dirty="0" smtClean="0">
                <a:latin typeface="Cambria" pitchFamily="18" charset="0"/>
              </a:rPr>
              <a:t>Carol Williams , Consultant, CW Associates</a:t>
            </a:r>
          </a:p>
          <a:p>
            <a:endParaRPr lang="en-US" dirty="0"/>
          </a:p>
        </p:txBody>
      </p:sp>
      <p:pic>
        <p:nvPicPr>
          <p:cNvPr id="8" name="Content Placeholder 7" descr="LCOCLogo.2013.jpg"/>
          <p:cNvPicPr>
            <a:picLocks noGrp="1" noChangeAspect="1"/>
          </p:cNvPicPr>
          <p:nvPr>
            <p:ph sz="half" idx="1"/>
          </p:nvPr>
        </p:nvPicPr>
        <p:blipFill>
          <a:blip r:embed="rId2" cstate="print"/>
          <a:stretch>
            <a:fillRect/>
          </a:stretch>
        </p:blipFill>
        <p:spPr>
          <a:xfrm>
            <a:off x="4953000" y="3200400"/>
            <a:ext cx="3517392" cy="1158240"/>
          </a:xfrm>
        </p:spPr>
      </p:pic>
    </p:spTree>
    <p:extLst>
      <p:ext uri="{BB962C8B-B14F-4D97-AF65-F5344CB8AC3E}">
        <p14:creationId xmlns:p14="http://schemas.microsoft.com/office/powerpoint/2010/main" val="29745412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762001"/>
            <a:ext cx="8183562" cy="762000"/>
          </a:xfrm>
        </p:spPr>
        <p:txBody>
          <a:bodyPr wrap="square" lIns="91440" tIns="45720" rIns="91440" bIns="45720" numCol="1" anchorCtr="0" compatLnSpc="1">
            <a:prstTxWarp prst="textNoShape">
              <a:avLst/>
            </a:prstTxWarp>
            <a:normAutofit/>
          </a:bodyPr>
          <a:lstStyle/>
          <a:p>
            <a:pPr algn="ctr" eaLnBrk="1" hangingPunct="1"/>
            <a:r>
              <a:rPr lang="en-US" sz="3200" dirty="0" smtClean="0">
                <a:solidFill>
                  <a:schemeClr val="tx1"/>
                </a:solidFill>
                <a:effectLst/>
                <a:latin typeface="Cambria"/>
                <a:cs typeface="Cambria"/>
              </a:rPr>
              <a:t>Research Method </a:t>
            </a:r>
            <a:endParaRPr lang="en-US" sz="3200" dirty="0">
              <a:solidFill>
                <a:schemeClr val="tx1"/>
              </a:solidFill>
              <a:effectLst/>
              <a:latin typeface="Cambria"/>
              <a:cs typeface="Cambria"/>
            </a:endParaRPr>
          </a:p>
        </p:txBody>
      </p:sp>
      <p:sp>
        <p:nvSpPr>
          <p:cNvPr id="7171" name="Content Placeholder 2"/>
          <p:cNvSpPr>
            <a:spLocks noGrp="1"/>
          </p:cNvSpPr>
          <p:nvPr>
            <p:ph sz="half" idx="1"/>
          </p:nvPr>
        </p:nvSpPr>
        <p:spPr>
          <a:xfrm>
            <a:off x="514352" y="1905000"/>
            <a:ext cx="7639048" cy="1295400"/>
          </a:xfrm>
        </p:spPr>
        <p:txBody>
          <a:bodyPr/>
          <a:lstStyle/>
          <a:p>
            <a:pPr eaLnBrk="1" hangingPunct="1"/>
            <a:r>
              <a:rPr lang="en-US" sz="2000" dirty="0" smtClean="0">
                <a:latin typeface="Cambria" pitchFamily="18" charset="0"/>
              </a:rPr>
              <a:t>We tested whether consistent exposure to the program (i.e. 3 or 4 years) has a significant effect on level of ability identified in a screening test. </a:t>
            </a:r>
          </a:p>
        </p:txBody>
      </p:sp>
      <p:sp>
        <p:nvSpPr>
          <p:cNvPr id="3" name="Slide Number Placeholder 2"/>
          <p:cNvSpPr>
            <a:spLocks noGrp="1"/>
          </p:cNvSpPr>
          <p:nvPr>
            <p:ph type="sldNum" sz="quarter" idx="12"/>
          </p:nvPr>
        </p:nvSpPr>
        <p:spPr/>
        <p:txBody>
          <a:bodyPr/>
          <a:lstStyle/>
          <a:p>
            <a:fld id="{B192F003-3AF8-5E44-8639-03505CC2D4A1}" type="slidenum">
              <a:rPr lang="en-US" smtClean="0"/>
              <a:pPr/>
              <a:t>34</a:t>
            </a:fld>
            <a:endParaRPr lang="en-US" dirty="0"/>
          </a:p>
        </p:txBody>
      </p:sp>
      <p:pic>
        <p:nvPicPr>
          <p:cNvPr id="8" name="Content Placeholder 7" descr="3littlegirls.jpg"/>
          <p:cNvPicPr>
            <a:picLocks noGrp="1" noChangeAspect="1"/>
          </p:cNvPicPr>
          <p:nvPr>
            <p:ph sz="half" idx="2"/>
          </p:nvPr>
        </p:nvPicPr>
        <p:blipFill>
          <a:blip r:embed="rId2" cstate="print"/>
          <a:stretch>
            <a:fillRect/>
          </a:stretch>
        </p:blipFill>
        <p:spPr>
          <a:xfrm>
            <a:off x="2209800" y="3352800"/>
            <a:ext cx="4572000" cy="2057400"/>
          </a:xfrm>
        </p:spPr>
      </p:pic>
    </p:spTree>
    <p:extLst>
      <p:ext uri="{BB962C8B-B14F-4D97-AF65-F5344CB8AC3E}">
        <p14:creationId xmlns:p14="http://schemas.microsoft.com/office/powerpoint/2010/main" val="13005616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533401"/>
            <a:ext cx="8183562" cy="761999"/>
          </a:xfrm>
        </p:spPr>
        <p:txBody>
          <a:bodyPr wrap="square" lIns="91440" tIns="45720" rIns="91440" bIns="45720" numCol="1" anchorCtr="0" compatLnSpc="1">
            <a:prstTxWarp prst="textNoShape">
              <a:avLst/>
            </a:prstTxWarp>
            <a:normAutofit/>
          </a:bodyPr>
          <a:lstStyle/>
          <a:p>
            <a:pPr algn="ctr" eaLnBrk="1" hangingPunct="1"/>
            <a:r>
              <a:rPr lang="en-US" sz="3200" dirty="0" smtClean="0">
                <a:solidFill>
                  <a:schemeClr val="tx1"/>
                </a:solidFill>
                <a:effectLst/>
                <a:latin typeface="Cambria"/>
                <a:cs typeface="Cambria"/>
              </a:rPr>
              <a:t>Letter Naming Fluency (LNF)</a:t>
            </a:r>
            <a:endParaRPr lang="en-US" sz="3200" dirty="0">
              <a:solidFill>
                <a:schemeClr val="tx1"/>
              </a:solidFill>
              <a:effectLst/>
              <a:latin typeface="Cambria"/>
              <a:cs typeface="Cambria"/>
            </a:endParaRPr>
          </a:p>
        </p:txBody>
      </p:sp>
      <p:sp>
        <p:nvSpPr>
          <p:cNvPr id="7171" name="Content Placeholder 2"/>
          <p:cNvSpPr>
            <a:spLocks noGrp="1"/>
          </p:cNvSpPr>
          <p:nvPr>
            <p:ph sz="half" idx="1"/>
          </p:nvPr>
        </p:nvSpPr>
        <p:spPr>
          <a:xfrm>
            <a:off x="514352" y="1524000"/>
            <a:ext cx="7639048" cy="4191000"/>
          </a:xfrm>
        </p:spPr>
        <p:txBody>
          <a:bodyPr/>
          <a:lstStyle/>
          <a:p>
            <a:pPr eaLnBrk="1" hangingPunct="1"/>
            <a:r>
              <a:rPr lang="en-US" sz="2000" dirty="0" smtClean="0">
                <a:latin typeface="Cambria" pitchFamily="18" charset="0"/>
              </a:rPr>
              <a:t>Early exposure to print is associated with the development of oral language, emergent literacy skills and motivation </a:t>
            </a:r>
            <a:r>
              <a:rPr lang="en-US" sz="2000" dirty="0">
                <a:latin typeface="Cambria" pitchFamily="18" charset="0"/>
              </a:rPr>
              <a:t>to </a:t>
            </a:r>
            <a:r>
              <a:rPr lang="en-US" sz="2000" dirty="0" smtClean="0">
                <a:latin typeface="Cambria" pitchFamily="18" charset="0"/>
              </a:rPr>
              <a:t>read (</a:t>
            </a:r>
            <a:r>
              <a:rPr lang="en-US" sz="2000" dirty="0">
                <a:latin typeface="Cambria" pitchFamily="18" charset="0"/>
              </a:rPr>
              <a:t>Raikes et al. 2006</a:t>
            </a:r>
            <a:r>
              <a:rPr lang="en-US" sz="2000" dirty="0" smtClean="0">
                <a:latin typeface="Cambria" pitchFamily="18" charset="0"/>
              </a:rPr>
              <a:t>).</a:t>
            </a:r>
          </a:p>
          <a:p>
            <a:pPr eaLnBrk="1" hangingPunct="1"/>
            <a:endParaRPr lang="en-US" sz="2000" dirty="0" smtClean="0">
              <a:latin typeface="Cambria" pitchFamily="18" charset="0"/>
            </a:endParaRPr>
          </a:p>
          <a:p>
            <a:pPr eaLnBrk="1" hangingPunct="1"/>
            <a:r>
              <a:rPr lang="en-US" sz="2000" dirty="0" smtClean="0">
                <a:latin typeface="Cambria" pitchFamily="18" charset="0"/>
              </a:rPr>
              <a:t>The National Reading Panel (2000) has identified some critical pre-reading skills that should be assessed in Kindergarten and early Grade 1, including phonemic </a:t>
            </a:r>
            <a:r>
              <a:rPr lang="en-US" sz="2000" dirty="0">
                <a:latin typeface="Cambria" pitchFamily="18" charset="0"/>
              </a:rPr>
              <a:t>a</a:t>
            </a:r>
            <a:r>
              <a:rPr lang="en-US" sz="2000" dirty="0" smtClean="0">
                <a:latin typeface="Cambria" pitchFamily="18" charset="0"/>
              </a:rPr>
              <a:t>wareness, and elements of phonics, including letter names and sounds and the ability to read non-real (nonsense) words.</a:t>
            </a:r>
          </a:p>
          <a:p>
            <a:pPr eaLnBrk="1" hangingPunct="1"/>
            <a:endParaRPr lang="en-US" sz="2000" dirty="0" smtClean="0">
              <a:latin typeface="Cambria" pitchFamily="18" charset="0"/>
            </a:endParaRPr>
          </a:p>
          <a:p>
            <a:pPr eaLnBrk="1" hangingPunct="1"/>
            <a:r>
              <a:rPr lang="en-US" sz="2000" dirty="0" smtClean="0">
                <a:latin typeface="Cambria" pitchFamily="18" charset="0"/>
              </a:rPr>
              <a:t>Letter Naming Fluency – identified frequently as the best single indicator of risk for reading failure (Elliot, Lee &amp; Tollefson 2001, Hintze, Ryan &amp; Stoner 2003).</a:t>
            </a:r>
          </a:p>
          <a:p>
            <a:pPr eaLnBrk="1" hangingPunct="1"/>
            <a:endParaRPr lang="en-US" sz="2000" dirty="0" smtClean="0">
              <a:latin typeface="Cambria" pitchFamily="18" charset="0"/>
            </a:endParaRPr>
          </a:p>
        </p:txBody>
      </p:sp>
      <p:sp>
        <p:nvSpPr>
          <p:cNvPr id="3" name="Slide Number Placeholder 2"/>
          <p:cNvSpPr>
            <a:spLocks noGrp="1"/>
          </p:cNvSpPr>
          <p:nvPr>
            <p:ph type="sldNum" sz="quarter" idx="12"/>
          </p:nvPr>
        </p:nvSpPr>
        <p:spPr/>
        <p:txBody>
          <a:bodyPr/>
          <a:lstStyle/>
          <a:p>
            <a:fld id="{B192F003-3AF8-5E44-8639-03505CC2D4A1}" type="slidenum">
              <a:rPr lang="en-US" smtClean="0"/>
              <a:pPr/>
              <a:t>35</a:t>
            </a:fld>
            <a:endParaRPr lang="en-US" dirty="0"/>
          </a:p>
        </p:txBody>
      </p:sp>
    </p:spTree>
    <p:extLst>
      <p:ext uri="{BB962C8B-B14F-4D97-AF65-F5344CB8AC3E}">
        <p14:creationId xmlns:p14="http://schemas.microsoft.com/office/powerpoint/2010/main" val="37639801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077200" cy="1676400"/>
          </a:xfrm>
        </p:spPr>
        <p:txBody>
          <a:bodyPr wrap="square" lIns="91440" tIns="45720" rIns="91440" bIns="45720" numCol="1" anchorCtr="0" compatLnSpc="1">
            <a:prstTxWarp prst="textNoShape">
              <a:avLst/>
            </a:prstTxWarp>
            <a:normAutofit fontScale="90000"/>
          </a:bodyPr>
          <a:lstStyle/>
          <a:p>
            <a:pPr eaLnBrk="1" hangingPunct="1"/>
            <a:r>
              <a:rPr lang="en-US" sz="3200" dirty="0" smtClean="0">
                <a:effectLst>
                  <a:outerShdw blurRad="38100" dist="38100" dir="2700000" algn="tl">
                    <a:srgbClr val="000000"/>
                  </a:outerShdw>
                </a:effectLst>
                <a:latin typeface="Cambria"/>
                <a:cs typeface="Cambria"/>
              </a:rPr>
              <a:t/>
            </a:r>
            <a:br>
              <a:rPr lang="en-US" sz="3200" dirty="0" smtClean="0">
                <a:effectLst>
                  <a:outerShdw blurRad="38100" dist="38100" dir="2700000" algn="tl">
                    <a:srgbClr val="000000"/>
                  </a:outerShdw>
                </a:effectLst>
                <a:latin typeface="Cambria"/>
                <a:cs typeface="Cambria"/>
              </a:rPr>
            </a:br>
            <a:r>
              <a:rPr lang="en-US" sz="3200" dirty="0" smtClean="0">
                <a:effectLst>
                  <a:outerShdw blurRad="38100" dist="38100" dir="2700000" algn="tl">
                    <a:srgbClr val="000000"/>
                  </a:outerShdw>
                </a:effectLst>
                <a:latin typeface="Cambria"/>
                <a:cs typeface="Cambria"/>
              </a:rPr>
              <a:t/>
            </a:r>
            <a:br>
              <a:rPr lang="en-US" sz="3200" dirty="0" smtClean="0">
                <a:effectLst>
                  <a:outerShdw blurRad="38100" dist="38100" dir="2700000" algn="tl">
                    <a:srgbClr val="000000"/>
                  </a:outerShdw>
                </a:effectLst>
                <a:latin typeface="Cambria"/>
                <a:cs typeface="Cambria"/>
              </a:rPr>
            </a:br>
            <a:r>
              <a:rPr lang="en-US" sz="3200" dirty="0" smtClean="0">
                <a:effectLst>
                  <a:outerShdw blurRad="38100" dist="38100" dir="2700000" algn="tl">
                    <a:srgbClr val="000000"/>
                  </a:outerShdw>
                </a:effectLst>
                <a:latin typeface="Cambria"/>
                <a:cs typeface="Cambria"/>
              </a:rPr>
              <a:t/>
            </a:r>
            <a:br>
              <a:rPr lang="en-US" sz="3200" dirty="0" smtClean="0">
                <a:effectLst>
                  <a:outerShdw blurRad="38100" dist="38100" dir="2700000" algn="tl">
                    <a:srgbClr val="000000"/>
                  </a:outerShdw>
                </a:effectLst>
                <a:latin typeface="Cambria"/>
                <a:cs typeface="Cambria"/>
              </a:rPr>
            </a:br>
            <a:r>
              <a:rPr lang="en-US" sz="3200" dirty="0" smtClean="0">
                <a:effectLst>
                  <a:outerShdw blurRad="38100" dist="38100" dir="2700000" algn="tl">
                    <a:srgbClr val="000000"/>
                  </a:outerShdw>
                </a:effectLst>
                <a:latin typeface="Cambria"/>
                <a:cs typeface="Cambria"/>
              </a:rPr>
              <a:t/>
            </a:r>
            <a:br>
              <a:rPr lang="en-US" sz="3200" dirty="0" smtClean="0">
                <a:effectLst>
                  <a:outerShdw blurRad="38100" dist="38100" dir="2700000" algn="tl">
                    <a:srgbClr val="000000"/>
                  </a:outerShdw>
                </a:effectLst>
                <a:latin typeface="Cambria"/>
                <a:cs typeface="Cambria"/>
              </a:rPr>
            </a:br>
            <a:r>
              <a:rPr lang="en-US" sz="3200" dirty="0" smtClean="0">
                <a:effectLst>
                  <a:outerShdw blurRad="38100" dist="38100" dir="2700000" algn="tl">
                    <a:srgbClr val="000000"/>
                  </a:outerShdw>
                </a:effectLst>
                <a:latin typeface="Cambria"/>
                <a:cs typeface="Cambria"/>
              </a:rPr>
              <a:t/>
            </a:r>
            <a:br>
              <a:rPr lang="en-US" sz="3200" dirty="0" smtClean="0">
                <a:effectLst>
                  <a:outerShdw blurRad="38100" dist="38100" dir="2700000" algn="tl">
                    <a:srgbClr val="000000"/>
                  </a:outerShdw>
                </a:effectLst>
                <a:latin typeface="Cambria"/>
                <a:cs typeface="Cambria"/>
              </a:rPr>
            </a:br>
            <a:r>
              <a:rPr lang="en-US" sz="2700" dirty="0" smtClean="0">
                <a:solidFill>
                  <a:schemeClr val="tx1"/>
                </a:solidFill>
                <a:effectLst/>
                <a:latin typeface="Cambria"/>
                <a:cs typeface="Cambria"/>
              </a:rPr>
              <a:t>Using the AIMSweb LNF score of 13 as the standard cutoff we find that: </a:t>
            </a:r>
            <a:r>
              <a:rPr lang="en-US" sz="3200" dirty="0" smtClean="0"/>
              <a:t/>
            </a:r>
            <a:br>
              <a:rPr lang="en-US" sz="3200" dirty="0" smtClean="0"/>
            </a:br>
            <a:endParaRPr lang="en-US" sz="3200" dirty="0">
              <a:effectLst>
                <a:outerShdw blurRad="38100" dist="38100" dir="2700000" algn="tl">
                  <a:srgbClr val="000000"/>
                </a:outerShdw>
              </a:effectLst>
              <a:latin typeface="Cambria"/>
              <a:cs typeface="Cambria"/>
            </a:endParaRPr>
          </a:p>
        </p:txBody>
      </p:sp>
      <p:sp>
        <p:nvSpPr>
          <p:cNvPr id="7171" name="Content Placeholder 2"/>
          <p:cNvSpPr>
            <a:spLocks noGrp="1"/>
          </p:cNvSpPr>
          <p:nvPr>
            <p:ph sz="half" idx="1"/>
          </p:nvPr>
        </p:nvSpPr>
        <p:spPr>
          <a:xfrm>
            <a:off x="304800" y="1544836"/>
            <a:ext cx="3352800" cy="4398764"/>
          </a:xfrm>
        </p:spPr>
        <p:txBody>
          <a:bodyPr/>
          <a:lstStyle/>
          <a:p>
            <a:pPr eaLnBrk="1" hangingPunct="1"/>
            <a:r>
              <a:rPr lang="en-US" sz="1800" dirty="0" smtClean="0">
                <a:latin typeface="Cambria" pitchFamily="18" charset="0"/>
              </a:rPr>
              <a:t>For those consistently enrolled in the program (i.e. 3-4 years), there was a </a:t>
            </a:r>
            <a:r>
              <a:rPr lang="en-US" sz="1800" b="1" dirty="0" smtClean="0">
                <a:solidFill>
                  <a:srgbClr val="C00000"/>
                </a:solidFill>
                <a:latin typeface="Cambria" pitchFamily="18" charset="0"/>
              </a:rPr>
              <a:t>28.9% </a:t>
            </a:r>
            <a:r>
              <a:rPr lang="en-US" sz="1800" dirty="0" smtClean="0">
                <a:latin typeface="Cambria" pitchFamily="18" charset="0"/>
              </a:rPr>
              <a:t>increase in children ready for kindergarten, according to this measure. </a:t>
            </a:r>
          </a:p>
          <a:p>
            <a:pPr eaLnBrk="1" hangingPunct="1"/>
            <a:endParaRPr lang="en-US" sz="1800" dirty="0" smtClean="0">
              <a:latin typeface="Cambria" pitchFamily="18" charset="0"/>
            </a:endParaRPr>
          </a:p>
          <a:p>
            <a:pPr eaLnBrk="1" hangingPunct="1"/>
            <a:r>
              <a:rPr lang="en-US" sz="1800" dirty="0" smtClean="0">
                <a:latin typeface="Cambria" pitchFamily="18" charset="0"/>
              </a:rPr>
              <a:t>This percentage increase is calculated as follows</a:t>
            </a:r>
            <a:r>
              <a:rPr lang="en-US" sz="1800" dirty="0">
                <a:latin typeface="Cambria" pitchFamily="18" charset="0"/>
              </a:rPr>
              <a:t>: 61.1-47.4= 13.7/47.4= 28.9</a:t>
            </a:r>
            <a:r>
              <a:rPr lang="en-US" sz="1800" dirty="0" smtClean="0">
                <a:latin typeface="Cambria" pitchFamily="18" charset="0"/>
              </a:rPr>
              <a:t>%</a:t>
            </a:r>
          </a:p>
          <a:p>
            <a:pPr eaLnBrk="1" hangingPunct="1"/>
            <a:endParaRPr lang="en-US" sz="1800" dirty="0" smtClean="0">
              <a:latin typeface="Cambria" pitchFamily="18" charset="0"/>
            </a:endParaRPr>
          </a:p>
          <a:p>
            <a:pPr eaLnBrk="1" hangingPunct="1"/>
            <a:r>
              <a:rPr lang="en-US" sz="1800" dirty="0" smtClean="0">
                <a:latin typeface="Cambria" pitchFamily="18" charset="0"/>
              </a:rPr>
              <a:t>This difference was statistically significant at the p&lt; .05 level. </a:t>
            </a:r>
            <a:endParaRPr lang="en-US" sz="1800" b="1" dirty="0" smtClean="0">
              <a:latin typeface="Cambria" pitchFamily="18" charset="0"/>
              <a:cs typeface="Cambria"/>
            </a:endParaRPr>
          </a:p>
        </p:txBody>
      </p:sp>
      <p:sp>
        <p:nvSpPr>
          <p:cNvPr id="3" name="Slide Number Placeholder 2"/>
          <p:cNvSpPr>
            <a:spLocks noGrp="1"/>
          </p:cNvSpPr>
          <p:nvPr>
            <p:ph type="sldNum" sz="quarter" idx="12"/>
          </p:nvPr>
        </p:nvSpPr>
        <p:spPr/>
        <p:txBody>
          <a:bodyPr/>
          <a:lstStyle/>
          <a:p>
            <a:fld id="{B192F003-3AF8-5E44-8639-03505CC2D4A1}" type="slidenum">
              <a:rPr lang="en-US" smtClean="0"/>
              <a:pPr/>
              <a:t>36</a:t>
            </a:fld>
            <a:endParaRPr lang="en-US" dirty="0"/>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val="1911008338"/>
              </p:ext>
            </p:extLst>
          </p:nvPr>
        </p:nvGraphicFramePr>
        <p:xfrm>
          <a:off x="3657600" y="1066800"/>
          <a:ext cx="4800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a:off x="4419600" y="5460326"/>
            <a:ext cx="1066800" cy="246221"/>
          </a:xfrm>
          <a:prstGeom prst="rect">
            <a:avLst/>
          </a:prstGeom>
        </p:spPr>
        <p:txBody>
          <a:bodyPr wrap="square">
            <a:spAutoFit/>
          </a:bodyPr>
          <a:lstStyle/>
          <a:p>
            <a:pPr defTabSz="914400" fontAlgn="base">
              <a:spcBef>
                <a:spcPct val="0"/>
              </a:spcBef>
              <a:spcAft>
                <a:spcPct val="0"/>
              </a:spcAft>
            </a:pPr>
            <a:r>
              <a:rPr lang="en-US" sz="1000" dirty="0" smtClean="0">
                <a:solidFill>
                  <a:prstClr val="black"/>
                </a:solidFill>
                <a:latin typeface="Arial" charset="0"/>
                <a:ea typeface="ＭＳ Ｐゴシック" charset="0"/>
              </a:rPr>
              <a:t>      N=2,659</a:t>
            </a:r>
            <a:endParaRPr lang="en-US" sz="1000" dirty="0">
              <a:solidFill>
                <a:prstClr val="black"/>
              </a:solidFill>
              <a:latin typeface="Arial" charset="0"/>
              <a:ea typeface="ＭＳ Ｐゴシック" charset="0"/>
            </a:endParaRPr>
          </a:p>
        </p:txBody>
      </p:sp>
    </p:spTree>
    <p:extLst>
      <p:ext uri="{BB962C8B-B14F-4D97-AF65-F5344CB8AC3E}">
        <p14:creationId xmlns:p14="http://schemas.microsoft.com/office/powerpoint/2010/main" val="14156986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685801"/>
            <a:ext cx="8183562" cy="609600"/>
          </a:xfrm>
        </p:spPr>
        <p:txBody>
          <a:bodyPr wrap="square" lIns="91440" tIns="45720" rIns="91440" bIns="45720" numCol="1" anchorCtr="0" compatLnSpc="1">
            <a:prstTxWarp prst="textNoShape">
              <a:avLst/>
            </a:prstTxWarp>
            <a:normAutofit/>
          </a:bodyPr>
          <a:lstStyle/>
          <a:p>
            <a:pPr algn="ctr" eaLnBrk="1" hangingPunct="1"/>
            <a:r>
              <a:rPr lang="en-US" sz="3200" dirty="0" smtClean="0">
                <a:solidFill>
                  <a:schemeClr val="tx1"/>
                </a:solidFill>
                <a:effectLst/>
                <a:latin typeface="Cambria"/>
                <a:cs typeface="Cambria"/>
              </a:rPr>
              <a:t>Significance </a:t>
            </a:r>
            <a:endParaRPr lang="en-US" sz="3200" dirty="0">
              <a:solidFill>
                <a:schemeClr val="tx1"/>
              </a:solidFill>
              <a:effectLst/>
              <a:latin typeface="Cambria"/>
              <a:cs typeface="Cambria"/>
            </a:endParaRPr>
          </a:p>
        </p:txBody>
      </p:sp>
      <p:sp>
        <p:nvSpPr>
          <p:cNvPr id="7171" name="Content Placeholder 2"/>
          <p:cNvSpPr>
            <a:spLocks noGrp="1"/>
          </p:cNvSpPr>
          <p:nvPr>
            <p:ph sz="half" idx="1"/>
          </p:nvPr>
        </p:nvSpPr>
        <p:spPr>
          <a:xfrm>
            <a:off x="2590800" y="3048000"/>
            <a:ext cx="4343400" cy="2209800"/>
          </a:xfrm>
        </p:spPr>
        <p:txBody>
          <a:bodyPr/>
          <a:lstStyle/>
          <a:p>
            <a:r>
              <a:rPr lang="en-US" sz="1800" dirty="0" smtClean="0">
                <a:latin typeface="Cambria" pitchFamily="18" charset="0"/>
              </a:rPr>
              <a:t>race, </a:t>
            </a:r>
          </a:p>
          <a:p>
            <a:r>
              <a:rPr lang="en-US" sz="1800" dirty="0" smtClean="0">
                <a:latin typeface="Cambria" pitchFamily="18" charset="0"/>
              </a:rPr>
              <a:t>gender, </a:t>
            </a:r>
          </a:p>
          <a:p>
            <a:r>
              <a:rPr lang="en-US" sz="1800" dirty="0" smtClean="0">
                <a:latin typeface="Cambria" pitchFamily="18" charset="0"/>
              </a:rPr>
              <a:t>age (i.e. only testing kindergarteners), </a:t>
            </a:r>
          </a:p>
          <a:p>
            <a:r>
              <a:rPr lang="en-US" sz="1800" dirty="0" smtClean="0">
                <a:latin typeface="Cambria" pitchFamily="18" charset="0"/>
              </a:rPr>
              <a:t>ESL status, </a:t>
            </a:r>
          </a:p>
          <a:p>
            <a:r>
              <a:rPr lang="en-US" sz="1800" dirty="0" smtClean="0">
                <a:latin typeface="Cambria" pitchFamily="18" charset="0"/>
              </a:rPr>
              <a:t>Special Education Status, and </a:t>
            </a:r>
          </a:p>
          <a:p>
            <a:r>
              <a:rPr lang="en-US" sz="1800" dirty="0" smtClean="0">
                <a:latin typeface="Cambria" pitchFamily="18" charset="0"/>
              </a:rPr>
              <a:t>Free and Reduced Lunch Status.</a:t>
            </a:r>
          </a:p>
          <a:p>
            <a:pPr marL="0" indent="0" eaLnBrk="1" hangingPunct="1">
              <a:buNone/>
            </a:pPr>
            <a:endParaRPr lang="en-US" sz="2000" b="1" dirty="0" smtClean="0">
              <a:latin typeface="Cambria"/>
              <a:cs typeface="Cambria"/>
            </a:endParaRPr>
          </a:p>
          <a:p>
            <a:pPr eaLnBrk="1" hangingPunct="1">
              <a:buNone/>
            </a:pPr>
            <a:endParaRPr lang="en-US" sz="2000" b="1" dirty="0" smtClean="0">
              <a:latin typeface="Cambria"/>
              <a:cs typeface="Cambria"/>
            </a:endParaRPr>
          </a:p>
        </p:txBody>
      </p:sp>
      <p:sp>
        <p:nvSpPr>
          <p:cNvPr id="3" name="Slide Number Placeholder 2"/>
          <p:cNvSpPr>
            <a:spLocks noGrp="1"/>
          </p:cNvSpPr>
          <p:nvPr>
            <p:ph type="sldNum" sz="quarter" idx="12"/>
          </p:nvPr>
        </p:nvSpPr>
        <p:spPr/>
        <p:txBody>
          <a:bodyPr/>
          <a:lstStyle/>
          <a:p>
            <a:fld id="{B192F003-3AF8-5E44-8639-03505CC2D4A1}" type="slidenum">
              <a:rPr lang="en-US" smtClean="0"/>
              <a:pPr/>
              <a:t>37</a:t>
            </a:fld>
            <a:endParaRPr lang="en-US" dirty="0"/>
          </a:p>
        </p:txBody>
      </p:sp>
      <p:sp>
        <p:nvSpPr>
          <p:cNvPr id="7" name="Content Placeholder 6"/>
          <p:cNvSpPr>
            <a:spLocks noGrp="1"/>
          </p:cNvSpPr>
          <p:nvPr>
            <p:ph sz="half" idx="2"/>
          </p:nvPr>
        </p:nvSpPr>
        <p:spPr>
          <a:xfrm>
            <a:off x="609600" y="1524000"/>
            <a:ext cx="8077680" cy="1295400"/>
          </a:xfrm>
        </p:spPr>
        <p:txBody>
          <a:bodyPr/>
          <a:lstStyle/>
          <a:p>
            <a:pPr marL="0" indent="0">
              <a:buNone/>
            </a:pPr>
            <a:r>
              <a:rPr lang="en-US" sz="2000" dirty="0" smtClean="0">
                <a:latin typeface="Cambria" pitchFamily="18" charset="0"/>
              </a:rPr>
              <a:t>We find that being consistently enrolled in the Imagination Library program (i.e. 3 or 4 years) is associated with increased likelihood</a:t>
            </a:r>
          </a:p>
          <a:p>
            <a:pPr marL="0" indent="0">
              <a:buNone/>
            </a:pPr>
            <a:r>
              <a:rPr lang="en-US" sz="2000" dirty="0" smtClean="0">
                <a:latin typeface="Cambria" pitchFamily="18" charset="0"/>
              </a:rPr>
              <a:t>of being ready for kindergarten (i.e. 13 or higher score on LNF), even after controlling for:</a:t>
            </a:r>
            <a:endParaRPr lang="en-US" sz="2000" dirty="0">
              <a:latin typeface="Cambria" pitchFamily="18" charset="0"/>
            </a:endParaRPr>
          </a:p>
        </p:txBody>
      </p:sp>
      <p:sp>
        <p:nvSpPr>
          <p:cNvPr id="6" name="Rectangle 5"/>
          <p:cNvSpPr/>
          <p:nvPr/>
        </p:nvSpPr>
        <p:spPr>
          <a:xfrm>
            <a:off x="609600" y="4572000"/>
            <a:ext cx="7467600" cy="707886"/>
          </a:xfrm>
          <a:prstGeom prst="rect">
            <a:avLst/>
          </a:prstGeom>
        </p:spPr>
        <p:txBody>
          <a:bodyPr wrap="square">
            <a:spAutoFit/>
          </a:bodyPr>
          <a:lstStyle/>
          <a:p>
            <a:pPr defTabSz="914400" fontAlgn="base">
              <a:spcBef>
                <a:spcPct val="0"/>
              </a:spcBef>
              <a:spcAft>
                <a:spcPct val="0"/>
              </a:spcAft>
            </a:pPr>
            <a:r>
              <a:rPr lang="en-US" sz="2000" dirty="0" smtClean="0">
                <a:solidFill>
                  <a:prstClr val="black"/>
                </a:solidFill>
                <a:latin typeface="Cambria" pitchFamily="18" charset="0"/>
                <a:ea typeface="ＭＳ Ｐゴシック" charset="0"/>
              </a:rPr>
              <a:t/>
            </a:r>
            <a:br>
              <a:rPr lang="en-US" sz="2000" dirty="0" smtClean="0">
                <a:solidFill>
                  <a:prstClr val="black"/>
                </a:solidFill>
                <a:latin typeface="Cambria" pitchFamily="18" charset="0"/>
                <a:ea typeface="ＭＳ Ｐゴシック" charset="0"/>
              </a:rPr>
            </a:br>
            <a:endParaRPr lang="en-US" sz="2000" dirty="0">
              <a:solidFill>
                <a:prstClr val="black"/>
              </a:solidFill>
              <a:latin typeface="Cambria" pitchFamily="18" charset="0"/>
              <a:ea typeface="ＭＳ Ｐゴシック" charset="0"/>
            </a:endParaRPr>
          </a:p>
        </p:txBody>
      </p:sp>
    </p:spTree>
    <p:extLst>
      <p:ext uri="{BB962C8B-B14F-4D97-AF65-F5344CB8AC3E}">
        <p14:creationId xmlns:p14="http://schemas.microsoft.com/office/powerpoint/2010/main" val="24565337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183562" cy="685799"/>
          </a:xfrm>
        </p:spPr>
        <p:txBody>
          <a:bodyPr wrap="square" lIns="91440" tIns="45720" rIns="91440" bIns="45720" numCol="1" anchorCtr="0" compatLnSpc="1">
            <a:prstTxWarp prst="textNoShape">
              <a:avLst/>
            </a:prstTxWarp>
            <a:normAutofit fontScale="90000"/>
          </a:bodyPr>
          <a:lstStyle/>
          <a:p>
            <a:pPr eaLnBrk="1" hangingPunct="1"/>
            <a:r>
              <a:rPr lang="en-US" sz="3200" dirty="0" smtClean="0">
                <a:effectLst>
                  <a:outerShdw blurRad="38100" dist="38100" dir="2700000" algn="tl">
                    <a:srgbClr val="000000"/>
                  </a:outerShdw>
                </a:effectLst>
                <a:latin typeface="Cambria"/>
                <a:cs typeface="Cambria"/>
              </a:rPr>
              <a:t>                            </a:t>
            </a:r>
            <a:r>
              <a:rPr lang="en-US" sz="3200" dirty="0" smtClean="0">
                <a:solidFill>
                  <a:schemeClr val="tx1"/>
                </a:solidFill>
                <a:effectLst/>
                <a:latin typeface="Cambria"/>
                <a:cs typeface="Cambria"/>
              </a:rPr>
              <a:t>Across the County… </a:t>
            </a:r>
            <a:r>
              <a:rPr lang="en-US" sz="3200" dirty="0" smtClean="0">
                <a:effectLst>
                  <a:outerShdw blurRad="38100" dist="38100" dir="2700000" algn="tl">
                    <a:srgbClr val="000000"/>
                  </a:outerShdw>
                </a:effectLst>
                <a:latin typeface="Cambria"/>
                <a:cs typeface="Cambria"/>
              </a:rPr>
              <a:t/>
            </a:r>
            <a:br>
              <a:rPr lang="en-US" sz="3200" dirty="0" smtClean="0">
                <a:effectLst>
                  <a:outerShdw blurRad="38100" dist="38100" dir="2700000" algn="tl">
                    <a:srgbClr val="000000"/>
                  </a:outerShdw>
                </a:effectLst>
                <a:latin typeface="Cambria"/>
                <a:cs typeface="Cambria"/>
              </a:rPr>
            </a:br>
            <a:r>
              <a:rPr lang="en-US" sz="3200" dirty="0" smtClean="0">
                <a:effectLst>
                  <a:outerShdw blurRad="38100" dist="38100" dir="2700000" algn="tl">
                    <a:srgbClr val="000000"/>
                  </a:outerShdw>
                </a:effectLst>
                <a:latin typeface="Cambria"/>
                <a:cs typeface="Cambria"/>
              </a:rPr>
              <a:t>                       </a:t>
            </a:r>
            <a:r>
              <a:rPr lang="en-US" sz="1600" dirty="0" smtClean="0">
                <a:solidFill>
                  <a:schemeClr val="tx1"/>
                </a:solidFill>
                <a:effectLst/>
                <a:latin typeface="Cambria"/>
                <a:cs typeface="Cambria"/>
              </a:rPr>
              <a:t>Percent Ready for Kindergarten in Onondaga County </a:t>
            </a:r>
            <a:endParaRPr lang="en-US" sz="1600" dirty="0">
              <a:solidFill>
                <a:schemeClr val="tx1"/>
              </a:solidFill>
              <a:effectLst/>
              <a:latin typeface="Cambria"/>
              <a:cs typeface="Cambria"/>
            </a:endParaRPr>
          </a:p>
        </p:txBody>
      </p:sp>
      <p:sp>
        <p:nvSpPr>
          <p:cNvPr id="7171" name="Content Placeholder 2"/>
          <p:cNvSpPr>
            <a:spLocks noGrp="1"/>
          </p:cNvSpPr>
          <p:nvPr>
            <p:ph sz="half" idx="1"/>
          </p:nvPr>
        </p:nvSpPr>
        <p:spPr>
          <a:xfrm>
            <a:off x="1676400" y="3733800"/>
            <a:ext cx="5562600" cy="1676400"/>
          </a:xfrm>
        </p:spPr>
        <p:txBody>
          <a:bodyPr/>
          <a:lstStyle/>
          <a:p>
            <a:pPr marL="0" indent="0" eaLnBrk="1" hangingPunct="1">
              <a:buNone/>
            </a:pPr>
            <a:endParaRPr lang="en-US" sz="2000" b="1" dirty="0" smtClean="0">
              <a:latin typeface="Cambria"/>
              <a:cs typeface="Cambria"/>
            </a:endParaRPr>
          </a:p>
          <a:p>
            <a:pPr eaLnBrk="1" hangingPunct="1">
              <a:buNone/>
            </a:pPr>
            <a:endParaRPr lang="en-US" sz="2000" b="1" dirty="0" smtClean="0">
              <a:latin typeface="Cambria"/>
              <a:cs typeface="Cambria"/>
            </a:endParaRPr>
          </a:p>
        </p:txBody>
      </p:sp>
      <p:sp>
        <p:nvSpPr>
          <p:cNvPr id="3" name="Slide Number Placeholder 2"/>
          <p:cNvSpPr>
            <a:spLocks noGrp="1"/>
          </p:cNvSpPr>
          <p:nvPr>
            <p:ph type="sldNum" sz="quarter" idx="12"/>
          </p:nvPr>
        </p:nvSpPr>
        <p:spPr/>
        <p:txBody>
          <a:bodyPr/>
          <a:lstStyle/>
          <a:p>
            <a:fld id="{B192F003-3AF8-5E44-8639-03505CC2D4A1}" type="slidenum">
              <a:rPr lang="en-US" smtClean="0"/>
              <a:pPr/>
              <a:t>38</a:t>
            </a:fld>
            <a:endParaRPr lang="en-US" dirty="0"/>
          </a:p>
        </p:txBody>
      </p:sp>
      <p:sp>
        <p:nvSpPr>
          <p:cNvPr id="7" name="Content Placeholder 6"/>
          <p:cNvSpPr>
            <a:spLocks noGrp="1"/>
          </p:cNvSpPr>
          <p:nvPr>
            <p:ph sz="half" idx="2"/>
          </p:nvPr>
        </p:nvSpPr>
        <p:spPr>
          <a:xfrm>
            <a:off x="609600" y="1828800"/>
            <a:ext cx="8077680" cy="1905000"/>
          </a:xfrm>
        </p:spPr>
        <p:txBody>
          <a:bodyPr/>
          <a:lstStyle/>
          <a:p>
            <a:pPr marL="0" indent="0">
              <a:buNone/>
            </a:pPr>
            <a:endParaRPr lang="en-US" sz="2400" dirty="0" smtClean="0"/>
          </a:p>
          <a:p>
            <a:pPr marL="0" indent="0">
              <a:buNone/>
            </a:pPr>
            <a:endParaRPr lang="en-US" sz="2400" dirty="0">
              <a:latin typeface="Cambria" pitchFamily="18" charset="0"/>
            </a:endParaRPr>
          </a:p>
        </p:txBody>
      </p:sp>
      <p:sp>
        <p:nvSpPr>
          <p:cNvPr id="8" name="Rectangle 7"/>
          <p:cNvSpPr/>
          <p:nvPr/>
        </p:nvSpPr>
        <p:spPr>
          <a:xfrm>
            <a:off x="1905000" y="3276600"/>
            <a:ext cx="4876800" cy="646331"/>
          </a:xfrm>
          <a:prstGeom prst="rect">
            <a:avLst/>
          </a:prstGeom>
        </p:spPr>
        <p:txBody>
          <a:bodyPr wrap="square">
            <a:spAutoFit/>
          </a:bodyPr>
          <a:lstStyle/>
          <a:p>
            <a:pPr algn="ctr" defTabSz="914400" fontAlgn="base">
              <a:spcBef>
                <a:spcPct val="0"/>
              </a:spcBef>
              <a:spcAft>
                <a:spcPct val="0"/>
              </a:spcAft>
            </a:pPr>
            <a:endParaRPr lang="en-US" b="1" dirty="0" smtClean="0">
              <a:solidFill>
                <a:prstClr val="black"/>
              </a:solidFill>
              <a:latin typeface="Arial" charset="0"/>
              <a:ea typeface="ＭＳ Ｐゴシック" charset="0"/>
            </a:endParaRPr>
          </a:p>
          <a:p>
            <a:pPr algn="ctr" defTabSz="914400" fontAlgn="base">
              <a:spcBef>
                <a:spcPct val="0"/>
              </a:spcBef>
              <a:spcAft>
                <a:spcPct val="0"/>
              </a:spcAft>
            </a:pPr>
            <a:endParaRPr lang="en-US" b="1" dirty="0" smtClean="0">
              <a:solidFill>
                <a:prstClr val="black"/>
              </a:solidFill>
              <a:latin typeface="Arial" charset="0"/>
              <a:ea typeface="ＭＳ Ｐゴシック" charset="0"/>
            </a:endParaRPr>
          </a:p>
        </p:txBody>
      </p:sp>
      <p:graphicFrame>
        <p:nvGraphicFramePr>
          <p:cNvPr id="9" name="Table 8"/>
          <p:cNvGraphicFramePr>
            <a:graphicFrameLocks noGrp="1"/>
          </p:cNvGraphicFramePr>
          <p:nvPr/>
        </p:nvGraphicFramePr>
        <p:xfrm>
          <a:off x="1524000" y="1447810"/>
          <a:ext cx="6629403" cy="3076172"/>
        </p:xfrm>
        <a:graphic>
          <a:graphicData uri="http://schemas.openxmlformats.org/drawingml/2006/table">
            <a:tbl>
              <a:tblPr/>
              <a:tblGrid>
                <a:gridCol w="2350931"/>
                <a:gridCol w="534809"/>
                <a:gridCol w="534809"/>
                <a:gridCol w="534809"/>
                <a:gridCol w="534809"/>
                <a:gridCol w="534809"/>
                <a:gridCol w="534809"/>
                <a:gridCol w="534809"/>
                <a:gridCol w="534809"/>
              </a:tblGrid>
              <a:tr h="139826">
                <a:tc>
                  <a:txBody>
                    <a:bodyPr/>
                    <a:lstStyle/>
                    <a:p>
                      <a:pPr algn="l" fontAlgn="b"/>
                      <a:endParaRPr lang="en-US" sz="900" b="0" i="0" u="none" strike="noStrike" dirty="0">
                        <a:solidFill>
                          <a:srgbClr val="000000"/>
                        </a:solidFill>
                        <a:latin typeface="Calibri"/>
                      </a:endParaRPr>
                    </a:p>
                  </a:txBody>
                  <a:tcPr marL="0" marR="0" marT="0" marB="0">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r>
              <a:tr h="139826">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r>
              <a:tr h="139826">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r>
              <a:tr h="139826">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r>
              <a:tr h="139826">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r>
              <a:tr h="139826">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r>
              <a:tr h="139826">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r>
              <a:tr h="139826">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r>
              <a:tr h="139826">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r>
              <a:tr h="139826">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r>
              <a:tr h="139826">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r>
              <a:tr h="139826">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r>
              <a:tr h="139826">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r>
              <a:tr h="139826">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r>
              <a:tr h="139826">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r>
              <a:tr h="139826">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r>
              <a:tr h="139826">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r>
              <a:tr h="139826">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r>
              <a:tr h="139826">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r>
              <a:tr h="139826">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r>
              <a:tr h="139826">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r>
              <a:tr h="139826">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Calibri"/>
                      </a:endParaRPr>
                    </a:p>
                  </a:txBody>
                  <a:tcPr marL="0" marR="0" marT="0" marB="0" anchor="b">
                    <a:lnL>
                      <a:noFill/>
                    </a:lnL>
                    <a:lnR>
                      <a:noFill/>
                    </a:lnR>
                    <a:lnT>
                      <a:noFill/>
                    </a:lnT>
                    <a:lnB>
                      <a:noFill/>
                    </a:lnB>
                  </a:tcPr>
                </a:tc>
              </a:tr>
            </a:tbl>
          </a:graphicData>
        </a:graphic>
      </p:graphicFrame>
      <p:cxnSp>
        <p:nvCxnSpPr>
          <p:cNvPr id="11" name="Straight Arrow Connector 10"/>
          <p:cNvCxnSpPr/>
          <p:nvPr/>
        </p:nvCxnSpPr>
        <p:spPr>
          <a:xfrm flipV="1">
            <a:off x="3124200" y="2286000"/>
            <a:ext cx="2667000" cy="685800"/>
          </a:xfrm>
          <a:prstGeom prst="straightConnector1">
            <a:avLst/>
          </a:prstGeom>
          <a:ln w="76200">
            <a:tailEnd type="arrow"/>
          </a:ln>
        </p:spPr>
        <p:style>
          <a:lnRef idx="1">
            <a:schemeClr val="accent6"/>
          </a:lnRef>
          <a:fillRef idx="0">
            <a:schemeClr val="accent6"/>
          </a:fillRef>
          <a:effectRef idx="0">
            <a:schemeClr val="accent6"/>
          </a:effectRef>
          <a:fontRef idx="minor">
            <a:schemeClr val="tx1"/>
          </a:fontRef>
        </p:style>
      </p:cxnSp>
      <p:graphicFrame>
        <p:nvGraphicFramePr>
          <p:cNvPr id="12" name="Chart 11"/>
          <p:cNvGraphicFramePr>
            <a:graphicFrameLocks/>
          </p:cNvGraphicFramePr>
          <p:nvPr>
            <p:extLst>
              <p:ext uri="{D42A27DB-BD31-4B8C-83A1-F6EECF244321}">
                <p14:modId xmlns:p14="http://schemas.microsoft.com/office/powerpoint/2010/main" val="2285875531"/>
              </p:ext>
            </p:extLst>
          </p:nvPr>
        </p:nvGraphicFramePr>
        <p:xfrm>
          <a:off x="457200" y="1295400"/>
          <a:ext cx="8153399"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381000" y="5791201"/>
            <a:ext cx="8077200" cy="584775"/>
          </a:xfrm>
          <a:prstGeom prst="rect">
            <a:avLst/>
          </a:prstGeom>
          <a:solidFill>
            <a:schemeClr val="bg1">
              <a:lumMod val="85000"/>
            </a:schemeClr>
          </a:solidFill>
        </p:spPr>
        <p:txBody>
          <a:bodyPr wrap="square">
            <a:spAutoFit/>
          </a:bodyPr>
          <a:lstStyle/>
          <a:p>
            <a:pPr defTabSz="914400" fontAlgn="base">
              <a:spcBef>
                <a:spcPct val="0"/>
              </a:spcBef>
              <a:spcAft>
                <a:spcPct val="0"/>
              </a:spcAft>
            </a:pPr>
            <a:r>
              <a:rPr lang="en-US" sz="1600" dirty="0" smtClean="0">
                <a:solidFill>
                  <a:prstClr val="black"/>
                </a:solidFill>
                <a:latin typeface="Cambria" pitchFamily="18" charset="0"/>
                <a:ea typeface="ＭＳ Ｐゴシック" charset="0"/>
              </a:rPr>
              <a:t>Consistent enrollment </a:t>
            </a:r>
            <a:r>
              <a:rPr lang="en-US" sz="1600" dirty="0">
                <a:solidFill>
                  <a:prstClr val="black"/>
                </a:solidFill>
                <a:latin typeface="Cambria" pitchFamily="18" charset="0"/>
                <a:ea typeface="ＭＳ Ｐゴシック" charset="0"/>
              </a:rPr>
              <a:t>in the </a:t>
            </a:r>
            <a:r>
              <a:rPr lang="en-US" sz="1600" dirty="0" smtClean="0">
                <a:solidFill>
                  <a:prstClr val="black"/>
                </a:solidFill>
                <a:latin typeface="Cambria" pitchFamily="18" charset="0"/>
                <a:ea typeface="ＭＳ Ｐゴシック" charset="0"/>
              </a:rPr>
              <a:t>DPIL program </a:t>
            </a:r>
            <a:r>
              <a:rPr lang="en-US" sz="1600" dirty="0">
                <a:solidFill>
                  <a:prstClr val="black"/>
                </a:solidFill>
                <a:latin typeface="Cambria" pitchFamily="18" charset="0"/>
                <a:ea typeface="ＭＳ Ｐゴシック" charset="0"/>
              </a:rPr>
              <a:t>(i.e. 3-4 </a:t>
            </a:r>
            <a:r>
              <a:rPr lang="en-US" sz="1600" dirty="0" smtClean="0">
                <a:solidFill>
                  <a:prstClr val="black"/>
                </a:solidFill>
                <a:latin typeface="Cambria" pitchFamily="18" charset="0"/>
                <a:ea typeface="ＭＳ Ｐゴシック" charset="0"/>
              </a:rPr>
              <a:t>years) was associated with children performing above the county average, while non-enrollment was below county average.</a:t>
            </a:r>
            <a:endParaRPr lang="en-US" sz="1600" dirty="0">
              <a:solidFill>
                <a:prstClr val="black"/>
              </a:solidFill>
              <a:latin typeface="Arial" charset="0"/>
              <a:ea typeface="ＭＳ Ｐゴシック" charset="0"/>
            </a:endParaRPr>
          </a:p>
        </p:txBody>
      </p:sp>
    </p:spTree>
    <p:extLst>
      <p:ext uri="{BB962C8B-B14F-4D97-AF65-F5344CB8AC3E}">
        <p14:creationId xmlns:p14="http://schemas.microsoft.com/office/powerpoint/2010/main" val="5219726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2" name="Slide Number Placeholder 1"/>
          <p:cNvSpPr>
            <a:spLocks noGrp="1"/>
          </p:cNvSpPr>
          <p:nvPr>
            <p:ph type="sldNum" sz="quarter" idx="12"/>
          </p:nvPr>
        </p:nvSpPr>
        <p:spPr/>
        <p:txBody>
          <a:bodyPr/>
          <a:lstStyle/>
          <a:p>
            <a:fld id="{15F3214F-D7D2-DA45-B91B-A425BA9A8992}" type="slidenum">
              <a:rPr lang="en-US" smtClean="0"/>
              <a:pPr/>
              <a:t>39</a:t>
            </a:fld>
            <a:endParaRPr lang="en-US" dirty="0"/>
          </a:p>
        </p:txBody>
      </p:sp>
      <p:graphicFrame>
        <p:nvGraphicFramePr>
          <p:cNvPr id="3" name="Chart 2"/>
          <p:cNvGraphicFramePr>
            <a:graphicFrameLocks/>
          </p:cNvGraphicFramePr>
          <p:nvPr>
            <p:extLst>
              <p:ext uri="{D42A27DB-BD31-4B8C-83A1-F6EECF244321}">
                <p14:modId xmlns:p14="http://schemas.microsoft.com/office/powerpoint/2010/main" val="3797722428"/>
              </p:ext>
            </p:extLst>
          </p:nvPr>
        </p:nvGraphicFramePr>
        <p:xfrm>
          <a:off x="457200" y="533400"/>
          <a:ext cx="8382000" cy="57912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381000" y="5410200"/>
            <a:ext cx="8153400" cy="1066800"/>
          </a:xfrm>
          <a:prstGeom prst="rect">
            <a:avLst/>
          </a:prstGeom>
          <a:solidFill>
            <a:schemeClr val="bg1">
              <a:lumMod val="85000"/>
            </a:schemeClr>
          </a:solidFill>
        </p:spPr>
        <p:txBody>
          <a:bodyPr wrap="square">
            <a:spAutoFit/>
          </a:bodyPr>
          <a:lstStyle/>
          <a:p>
            <a:pPr algn="ctr" defTabSz="914400" fontAlgn="base">
              <a:spcBef>
                <a:spcPct val="0"/>
              </a:spcBef>
              <a:spcAft>
                <a:spcPct val="0"/>
              </a:spcAft>
            </a:pPr>
            <a:r>
              <a:rPr lang="en-US" sz="1600" dirty="0" smtClean="0">
                <a:solidFill>
                  <a:prstClr val="black"/>
                </a:solidFill>
                <a:latin typeface="Cambria" pitchFamily="18" charset="0"/>
                <a:ea typeface="ＭＳ Ｐゴシック" charset="0"/>
              </a:rPr>
              <a:t>Children not enrolled in DPIL had kindergarten readiness on a level similar </a:t>
            </a:r>
          </a:p>
          <a:p>
            <a:pPr algn="ctr" defTabSz="914400" fontAlgn="base">
              <a:spcBef>
                <a:spcPct val="0"/>
              </a:spcBef>
              <a:spcAft>
                <a:spcPct val="0"/>
              </a:spcAft>
            </a:pPr>
            <a:r>
              <a:rPr lang="en-US" sz="1600" dirty="0" smtClean="0">
                <a:solidFill>
                  <a:prstClr val="black"/>
                </a:solidFill>
                <a:latin typeface="Cambria" pitchFamily="18" charset="0"/>
                <a:ea typeface="ＭＳ Ｐゴシック" charset="0"/>
              </a:rPr>
              <a:t>to the lowest school district in the county. Those with consistent enrollment </a:t>
            </a:r>
          </a:p>
          <a:p>
            <a:pPr algn="ctr" defTabSz="914400" fontAlgn="base">
              <a:spcBef>
                <a:spcPct val="0"/>
              </a:spcBef>
              <a:spcAft>
                <a:spcPct val="0"/>
              </a:spcAft>
            </a:pPr>
            <a:r>
              <a:rPr lang="en-US" sz="1600" dirty="0" smtClean="0">
                <a:solidFill>
                  <a:prstClr val="black"/>
                </a:solidFill>
                <a:latin typeface="Cambria" pitchFamily="18" charset="0"/>
                <a:ea typeface="ＭＳ Ｐゴシック" charset="0"/>
              </a:rPr>
              <a:t>in the DPIL  program </a:t>
            </a:r>
            <a:r>
              <a:rPr lang="en-US" sz="1600" dirty="0">
                <a:solidFill>
                  <a:prstClr val="black"/>
                </a:solidFill>
                <a:latin typeface="Cambria" pitchFamily="18" charset="0"/>
                <a:ea typeface="ＭＳ Ｐゴシック" charset="0"/>
              </a:rPr>
              <a:t>(i.e. 3-4 </a:t>
            </a:r>
            <a:r>
              <a:rPr lang="en-US" sz="1600" dirty="0" smtClean="0">
                <a:solidFill>
                  <a:prstClr val="black"/>
                </a:solidFill>
                <a:latin typeface="Cambria" pitchFamily="18" charset="0"/>
                <a:ea typeface="ＭＳ Ｐゴシック" charset="0"/>
              </a:rPr>
              <a:t>years) had kindergarten readiness scores  </a:t>
            </a:r>
          </a:p>
          <a:p>
            <a:pPr algn="ctr" defTabSz="914400" fontAlgn="base">
              <a:spcBef>
                <a:spcPct val="0"/>
              </a:spcBef>
              <a:spcAft>
                <a:spcPct val="0"/>
              </a:spcAft>
            </a:pPr>
            <a:r>
              <a:rPr lang="en-US" sz="1600" dirty="0" smtClean="0">
                <a:solidFill>
                  <a:prstClr val="black"/>
                </a:solidFill>
                <a:latin typeface="Cambria" pitchFamily="18" charset="0"/>
                <a:ea typeface="ＭＳ Ｐゴシック" charset="0"/>
              </a:rPr>
              <a:t>on a level similar to the  middle performing schools in the county.</a:t>
            </a:r>
            <a:endParaRPr lang="en-US" sz="1600" dirty="0">
              <a:solidFill>
                <a:prstClr val="black"/>
              </a:solidFill>
              <a:latin typeface="Arial" charset="0"/>
              <a:ea typeface="ＭＳ Ｐゴシック" charset="0"/>
            </a:endParaRPr>
          </a:p>
        </p:txBody>
      </p:sp>
    </p:spTree>
    <p:extLst>
      <p:ext uri="{BB962C8B-B14F-4D97-AF65-F5344CB8AC3E}">
        <p14:creationId xmlns:p14="http://schemas.microsoft.com/office/powerpoint/2010/main" val="15100025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SED Updates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Assessment</a:t>
            </a:r>
          </a:p>
          <a:p>
            <a:r>
              <a:rPr lang="en-US" dirty="0" smtClean="0"/>
              <a:t>SED has a workgroup looking at the Regents exams, scales, and results</a:t>
            </a:r>
          </a:p>
          <a:p>
            <a:r>
              <a:rPr lang="en-US" dirty="0" smtClean="0"/>
              <a:t>Scale change possible</a:t>
            </a:r>
          </a:p>
          <a:p>
            <a:r>
              <a:rPr lang="en-US" dirty="0" smtClean="0"/>
              <a:t>Also looking at passing rates (particularly Algebra) and the 2022 problem?</a:t>
            </a:r>
          </a:p>
          <a:p>
            <a:endParaRPr lang="en-US" dirty="0"/>
          </a:p>
        </p:txBody>
      </p:sp>
    </p:spTree>
    <p:extLst>
      <p:ext uri="{BB962C8B-B14F-4D97-AF65-F5344CB8AC3E}">
        <p14:creationId xmlns:p14="http://schemas.microsoft.com/office/powerpoint/2010/main" val="38796855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914401"/>
            <a:ext cx="8183562" cy="685800"/>
          </a:xfrm>
        </p:spPr>
        <p:txBody>
          <a:bodyPr wrap="square" lIns="91440" tIns="45720" rIns="91440" bIns="45720" numCol="1" anchorCtr="0" compatLnSpc="1">
            <a:prstTxWarp prst="textNoShape">
              <a:avLst/>
            </a:prstTxWarp>
            <a:normAutofit/>
          </a:bodyPr>
          <a:lstStyle/>
          <a:p>
            <a:pPr eaLnBrk="1" hangingPunct="1"/>
            <a:r>
              <a:rPr lang="en-US" sz="3200" dirty="0" smtClean="0">
                <a:effectLst>
                  <a:outerShdw blurRad="38100" dist="38100" dir="2700000" algn="tl">
                    <a:srgbClr val="000000"/>
                  </a:outerShdw>
                </a:effectLst>
                <a:latin typeface="Cambria"/>
                <a:cs typeface="Cambria"/>
              </a:rPr>
              <a:t>                              </a:t>
            </a:r>
            <a:r>
              <a:rPr lang="en-US" sz="2800" dirty="0" smtClean="0">
                <a:solidFill>
                  <a:schemeClr val="tx1"/>
                </a:solidFill>
                <a:effectLst/>
                <a:latin typeface="Cambria"/>
                <a:cs typeface="Cambria"/>
              </a:rPr>
              <a:t>In Summary… </a:t>
            </a:r>
            <a:endParaRPr lang="en-US" sz="2800" dirty="0">
              <a:solidFill>
                <a:schemeClr val="tx1"/>
              </a:solidFill>
              <a:effectLst/>
              <a:latin typeface="Cambria"/>
              <a:cs typeface="Cambria"/>
            </a:endParaRPr>
          </a:p>
        </p:txBody>
      </p:sp>
      <p:sp>
        <p:nvSpPr>
          <p:cNvPr id="7171" name="Content Placeholder 2"/>
          <p:cNvSpPr>
            <a:spLocks noGrp="1"/>
          </p:cNvSpPr>
          <p:nvPr>
            <p:ph sz="half" idx="1"/>
          </p:nvPr>
        </p:nvSpPr>
        <p:spPr>
          <a:xfrm>
            <a:off x="1676400" y="3733800"/>
            <a:ext cx="5562600" cy="1676400"/>
          </a:xfrm>
        </p:spPr>
        <p:txBody>
          <a:bodyPr/>
          <a:lstStyle/>
          <a:p>
            <a:pPr marL="0" indent="0" eaLnBrk="1" hangingPunct="1">
              <a:buNone/>
            </a:pPr>
            <a:endParaRPr lang="en-US" sz="2000" b="1" dirty="0" smtClean="0">
              <a:latin typeface="Cambria"/>
              <a:cs typeface="Cambria"/>
            </a:endParaRPr>
          </a:p>
          <a:p>
            <a:pPr eaLnBrk="1" hangingPunct="1">
              <a:buNone/>
            </a:pPr>
            <a:endParaRPr lang="en-US" sz="2000" b="1" dirty="0" smtClean="0">
              <a:latin typeface="Cambria"/>
              <a:cs typeface="Cambria"/>
            </a:endParaRPr>
          </a:p>
        </p:txBody>
      </p:sp>
      <p:sp>
        <p:nvSpPr>
          <p:cNvPr id="3" name="Slide Number Placeholder 2"/>
          <p:cNvSpPr>
            <a:spLocks noGrp="1"/>
          </p:cNvSpPr>
          <p:nvPr>
            <p:ph type="sldNum" sz="quarter" idx="12"/>
          </p:nvPr>
        </p:nvSpPr>
        <p:spPr/>
        <p:txBody>
          <a:bodyPr/>
          <a:lstStyle/>
          <a:p>
            <a:fld id="{B192F003-3AF8-5E44-8639-03505CC2D4A1}" type="slidenum">
              <a:rPr lang="en-US" smtClean="0"/>
              <a:pPr/>
              <a:t>40</a:t>
            </a:fld>
            <a:endParaRPr lang="en-US" dirty="0"/>
          </a:p>
        </p:txBody>
      </p:sp>
      <p:sp>
        <p:nvSpPr>
          <p:cNvPr id="7" name="Content Placeholder 6"/>
          <p:cNvSpPr>
            <a:spLocks noGrp="1"/>
          </p:cNvSpPr>
          <p:nvPr>
            <p:ph sz="half" idx="2"/>
          </p:nvPr>
        </p:nvSpPr>
        <p:spPr>
          <a:xfrm>
            <a:off x="609600" y="1676400"/>
            <a:ext cx="8077680" cy="1905000"/>
          </a:xfrm>
        </p:spPr>
        <p:txBody>
          <a:bodyPr/>
          <a:lstStyle/>
          <a:p>
            <a:pPr marL="0" indent="0">
              <a:buNone/>
            </a:pPr>
            <a:r>
              <a:rPr lang="en-US" sz="2400" dirty="0" smtClean="0">
                <a:latin typeface="Cambria" pitchFamily="18" charset="0"/>
              </a:rPr>
              <a:t>There is evidence that children who are consistently enrolled in the Imagination Library program in Syracuse are </a:t>
            </a:r>
            <a:r>
              <a:rPr lang="en-US" sz="2400" b="1" dirty="0">
                <a:solidFill>
                  <a:srgbClr val="FF0000"/>
                </a:solidFill>
                <a:latin typeface="Cambria" pitchFamily="18" charset="0"/>
              </a:rPr>
              <a:t>28.9% </a:t>
            </a:r>
            <a:r>
              <a:rPr lang="en-US" sz="2400" b="1" dirty="0" smtClean="0">
                <a:latin typeface="Cambria" pitchFamily="18" charset="0"/>
              </a:rPr>
              <a:t>more likely to be ready for kindergarten</a:t>
            </a:r>
            <a:r>
              <a:rPr lang="en-US" sz="2400" dirty="0" smtClean="0">
                <a:latin typeface="Cambria" pitchFamily="18" charset="0"/>
              </a:rPr>
              <a:t> than those who do not participate.</a:t>
            </a:r>
          </a:p>
          <a:p>
            <a:pPr marL="0" indent="0">
              <a:buNone/>
            </a:pPr>
            <a:endParaRPr lang="en-US" sz="2400" dirty="0" smtClean="0"/>
          </a:p>
          <a:p>
            <a:pPr marL="0" indent="0">
              <a:buNone/>
            </a:pPr>
            <a:endParaRPr lang="en-US" sz="2400" dirty="0">
              <a:latin typeface="Cambria" pitchFamily="18" charset="0"/>
            </a:endParaRP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438400" y="3581401"/>
            <a:ext cx="3657600" cy="186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76671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914401"/>
            <a:ext cx="8183562" cy="685800"/>
          </a:xfrm>
        </p:spPr>
        <p:txBody>
          <a:bodyPr wrap="square" lIns="91440" tIns="45720" rIns="91440" bIns="45720" numCol="1" anchorCtr="0" compatLnSpc="1">
            <a:prstTxWarp prst="textNoShape">
              <a:avLst/>
            </a:prstTxWarp>
            <a:normAutofit/>
          </a:bodyPr>
          <a:lstStyle/>
          <a:p>
            <a:pPr algn="ctr" eaLnBrk="1" hangingPunct="1"/>
            <a:r>
              <a:rPr lang="en-US" sz="3200" dirty="0" smtClean="0">
                <a:effectLst>
                  <a:outerShdw blurRad="38100" dist="38100" dir="2700000" algn="tl">
                    <a:srgbClr val="000000"/>
                  </a:outerShdw>
                </a:effectLst>
                <a:latin typeface="Cambria"/>
                <a:cs typeface="Cambria"/>
              </a:rPr>
              <a:t>  </a:t>
            </a:r>
            <a:r>
              <a:rPr lang="en-US" sz="2800" dirty="0" smtClean="0">
                <a:effectLst>
                  <a:outerShdw blurRad="38100" dist="38100" dir="2700000" algn="tl">
                    <a:srgbClr val="000000"/>
                  </a:outerShdw>
                </a:effectLst>
                <a:latin typeface="Cambria"/>
                <a:cs typeface="Cambria"/>
              </a:rPr>
              <a:t>P-S Editorial on August 19, 2015</a:t>
            </a:r>
            <a:endParaRPr lang="en-US" sz="2800" dirty="0">
              <a:solidFill>
                <a:schemeClr val="tx1"/>
              </a:solidFill>
              <a:effectLst/>
              <a:latin typeface="Cambria"/>
              <a:cs typeface="Cambria"/>
            </a:endParaRPr>
          </a:p>
        </p:txBody>
      </p:sp>
      <p:sp>
        <p:nvSpPr>
          <p:cNvPr id="7171" name="Content Placeholder 2"/>
          <p:cNvSpPr>
            <a:spLocks noGrp="1"/>
          </p:cNvSpPr>
          <p:nvPr>
            <p:ph sz="half" idx="1"/>
          </p:nvPr>
        </p:nvSpPr>
        <p:spPr>
          <a:xfrm>
            <a:off x="1676400" y="3733800"/>
            <a:ext cx="5562600" cy="1676400"/>
          </a:xfrm>
        </p:spPr>
        <p:txBody>
          <a:bodyPr/>
          <a:lstStyle/>
          <a:p>
            <a:pPr marL="0" indent="0" eaLnBrk="1" hangingPunct="1">
              <a:buNone/>
            </a:pPr>
            <a:endParaRPr lang="en-US" sz="2000" b="1" dirty="0" smtClean="0">
              <a:latin typeface="Cambria"/>
              <a:cs typeface="Cambria"/>
            </a:endParaRPr>
          </a:p>
          <a:p>
            <a:pPr eaLnBrk="1" hangingPunct="1">
              <a:buNone/>
            </a:pPr>
            <a:endParaRPr lang="en-US" sz="2000" b="1" dirty="0" smtClean="0">
              <a:latin typeface="Cambria"/>
              <a:cs typeface="Cambria"/>
            </a:endParaRPr>
          </a:p>
        </p:txBody>
      </p:sp>
      <p:sp>
        <p:nvSpPr>
          <p:cNvPr id="3" name="Slide Number Placeholder 2"/>
          <p:cNvSpPr>
            <a:spLocks noGrp="1"/>
          </p:cNvSpPr>
          <p:nvPr>
            <p:ph type="sldNum" sz="quarter" idx="12"/>
          </p:nvPr>
        </p:nvSpPr>
        <p:spPr/>
        <p:txBody>
          <a:bodyPr/>
          <a:lstStyle/>
          <a:p>
            <a:fld id="{B192F003-3AF8-5E44-8639-03505CC2D4A1}" type="slidenum">
              <a:rPr lang="en-US" smtClean="0"/>
              <a:pPr/>
              <a:t>41</a:t>
            </a:fld>
            <a:endParaRPr lang="en-US" dirty="0"/>
          </a:p>
        </p:txBody>
      </p:sp>
      <p:sp>
        <p:nvSpPr>
          <p:cNvPr id="7" name="Content Placeholder 6"/>
          <p:cNvSpPr>
            <a:spLocks noGrp="1"/>
          </p:cNvSpPr>
          <p:nvPr>
            <p:ph sz="half" idx="2"/>
          </p:nvPr>
        </p:nvSpPr>
        <p:spPr>
          <a:xfrm>
            <a:off x="1219200" y="1676400"/>
            <a:ext cx="6858000" cy="1752600"/>
          </a:xfrm>
        </p:spPr>
        <p:txBody>
          <a:bodyPr/>
          <a:lstStyle/>
          <a:p>
            <a:pPr marL="0" indent="0" algn="just">
              <a:buNone/>
            </a:pPr>
            <a:r>
              <a:rPr lang="en-US" sz="1600" dirty="0" smtClean="0"/>
              <a:t>“These results so impressed County Executive Joanie Mahoney, she's </a:t>
            </a:r>
            <a:r>
              <a:rPr lang="en-US" sz="1600" b="1" dirty="0" smtClean="0"/>
              <a:t>asking the county Legislature for another $200,000</a:t>
            </a:r>
            <a:r>
              <a:rPr lang="en-US" sz="1600" dirty="0" smtClean="0"/>
              <a:t> to expand the program to the entire county. That would be on top of the $100,000 the county already commits to Imagination Library. Expanding Imagination Library countywide is a long-term investment our children. It sounds like a wise one to us.”</a:t>
            </a:r>
          </a:p>
          <a:p>
            <a:pPr marL="0" indent="0">
              <a:buNone/>
            </a:pPr>
            <a:endParaRPr lang="en-US" sz="2400" dirty="0">
              <a:latin typeface="Cambria" pitchFamily="18" charset="0"/>
            </a:endParaRPr>
          </a:p>
        </p:txBody>
      </p:sp>
      <p:pic>
        <p:nvPicPr>
          <p:cNvPr id="8" name="Picture 7" descr="Thank you Joanie.png"/>
          <p:cNvPicPr>
            <a:picLocks noChangeAspect="1"/>
          </p:cNvPicPr>
          <p:nvPr/>
        </p:nvPicPr>
        <p:blipFill>
          <a:blip r:embed="rId2" cstate="print"/>
          <a:stretch>
            <a:fillRect/>
          </a:stretch>
        </p:blipFill>
        <p:spPr>
          <a:xfrm>
            <a:off x="2286000" y="3505200"/>
            <a:ext cx="4419600" cy="2243137"/>
          </a:xfrm>
          <a:prstGeom prst="rect">
            <a:avLst/>
          </a:prstGeom>
        </p:spPr>
      </p:pic>
    </p:spTree>
    <p:extLst>
      <p:ext uri="{BB962C8B-B14F-4D97-AF65-F5344CB8AC3E}">
        <p14:creationId xmlns:p14="http://schemas.microsoft.com/office/powerpoint/2010/main" val="32017835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914401"/>
            <a:ext cx="8183562" cy="685800"/>
          </a:xfrm>
        </p:spPr>
        <p:txBody>
          <a:bodyPr wrap="square" lIns="91440" tIns="45720" rIns="91440" bIns="45720" numCol="1" anchorCtr="0" compatLnSpc="1">
            <a:prstTxWarp prst="textNoShape">
              <a:avLst/>
            </a:prstTxWarp>
            <a:normAutofit/>
          </a:bodyPr>
          <a:lstStyle/>
          <a:p>
            <a:pPr eaLnBrk="1" hangingPunct="1"/>
            <a:r>
              <a:rPr lang="en-US" sz="3200" dirty="0" smtClean="0">
                <a:effectLst>
                  <a:outerShdw blurRad="38100" dist="38100" dir="2700000" algn="tl">
                    <a:srgbClr val="000000"/>
                  </a:outerShdw>
                </a:effectLst>
                <a:latin typeface="Cambria"/>
                <a:cs typeface="Cambria"/>
              </a:rPr>
              <a:t>                Our </a:t>
            </a:r>
            <a:r>
              <a:rPr lang="en-US" sz="3200" b="0" dirty="0" smtClean="0">
                <a:effectLst>
                  <a:outerShdw blurRad="38100" dist="38100" dir="2700000" algn="tl">
                    <a:srgbClr val="000000"/>
                  </a:outerShdw>
                </a:effectLst>
                <a:latin typeface="Cambria"/>
                <a:cs typeface="Cambria"/>
              </a:rPr>
              <a:t>100,000</a:t>
            </a:r>
            <a:r>
              <a:rPr lang="en-US" sz="3200" dirty="0" smtClean="0">
                <a:effectLst>
                  <a:outerShdw blurRad="38100" dist="38100" dir="2700000" algn="tl">
                    <a:srgbClr val="000000"/>
                  </a:outerShdw>
                </a:effectLst>
                <a:latin typeface="Cambria"/>
                <a:cs typeface="Cambria"/>
              </a:rPr>
              <a:t> book milestone!</a:t>
            </a:r>
            <a:r>
              <a:rPr lang="en-US" sz="3200" dirty="0" smtClean="0">
                <a:solidFill>
                  <a:schemeClr val="tx1"/>
                </a:solidFill>
                <a:effectLst/>
                <a:latin typeface="Cambria"/>
                <a:cs typeface="Cambria"/>
              </a:rPr>
              <a:t>  </a:t>
            </a:r>
            <a:endParaRPr lang="en-US" sz="3200" dirty="0">
              <a:solidFill>
                <a:schemeClr val="tx1"/>
              </a:solidFill>
              <a:effectLst/>
              <a:latin typeface="Cambria"/>
              <a:cs typeface="Cambria"/>
            </a:endParaRPr>
          </a:p>
        </p:txBody>
      </p:sp>
      <p:sp>
        <p:nvSpPr>
          <p:cNvPr id="7171" name="Content Placeholder 2"/>
          <p:cNvSpPr>
            <a:spLocks noGrp="1"/>
          </p:cNvSpPr>
          <p:nvPr>
            <p:ph sz="half" idx="1"/>
          </p:nvPr>
        </p:nvSpPr>
        <p:spPr>
          <a:xfrm>
            <a:off x="1676400" y="3733800"/>
            <a:ext cx="5562600" cy="1676400"/>
          </a:xfrm>
        </p:spPr>
        <p:txBody>
          <a:bodyPr/>
          <a:lstStyle/>
          <a:p>
            <a:pPr marL="0" indent="0" eaLnBrk="1" hangingPunct="1">
              <a:buNone/>
            </a:pPr>
            <a:endParaRPr lang="en-US" sz="2000" b="1" dirty="0" smtClean="0">
              <a:latin typeface="Cambria"/>
              <a:cs typeface="Cambria"/>
            </a:endParaRPr>
          </a:p>
          <a:p>
            <a:pPr eaLnBrk="1" hangingPunct="1">
              <a:buNone/>
            </a:pPr>
            <a:endParaRPr lang="en-US" sz="2000" b="1" dirty="0" smtClean="0">
              <a:latin typeface="Cambria"/>
              <a:cs typeface="Cambria"/>
            </a:endParaRPr>
          </a:p>
        </p:txBody>
      </p:sp>
      <p:sp>
        <p:nvSpPr>
          <p:cNvPr id="3" name="Slide Number Placeholder 2"/>
          <p:cNvSpPr>
            <a:spLocks noGrp="1"/>
          </p:cNvSpPr>
          <p:nvPr>
            <p:ph type="sldNum" sz="quarter" idx="12"/>
          </p:nvPr>
        </p:nvSpPr>
        <p:spPr/>
        <p:txBody>
          <a:bodyPr/>
          <a:lstStyle/>
          <a:p>
            <a:fld id="{B192F003-3AF8-5E44-8639-03505CC2D4A1}" type="slidenum">
              <a:rPr lang="en-US" smtClean="0"/>
              <a:pPr/>
              <a:t>42</a:t>
            </a:fld>
            <a:endParaRPr lang="en-US" dirty="0"/>
          </a:p>
        </p:txBody>
      </p:sp>
      <p:sp>
        <p:nvSpPr>
          <p:cNvPr id="7" name="Content Placeholder 6"/>
          <p:cNvSpPr>
            <a:spLocks noGrp="1"/>
          </p:cNvSpPr>
          <p:nvPr>
            <p:ph sz="half" idx="2"/>
          </p:nvPr>
        </p:nvSpPr>
        <p:spPr>
          <a:xfrm>
            <a:off x="1219200" y="4267200"/>
            <a:ext cx="6477000" cy="1371600"/>
          </a:xfrm>
        </p:spPr>
        <p:txBody>
          <a:bodyPr/>
          <a:lstStyle/>
          <a:p>
            <a:pPr marL="0" indent="0" algn="ctr">
              <a:buNone/>
            </a:pPr>
            <a:r>
              <a:rPr lang="en-US" sz="1800" dirty="0" smtClean="0">
                <a:latin typeface="Cambria" pitchFamily="18" charset="0"/>
              </a:rPr>
              <a:t>At our 3</a:t>
            </a:r>
            <a:r>
              <a:rPr lang="en-US" sz="1800" baseline="30000" dirty="0" smtClean="0">
                <a:latin typeface="Cambria" pitchFamily="18" charset="0"/>
              </a:rPr>
              <a:t>rd</a:t>
            </a:r>
            <a:r>
              <a:rPr lang="en-US" sz="1800" dirty="0" smtClean="0">
                <a:latin typeface="Cambria" pitchFamily="18" charset="0"/>
              </a:rPr>
              <a:t> Annual Stories of the Season event, during the Holiday Tree Lighting Ceremony in Clinton Square, newborn Caroline Hofmann received our</a:t>
            </a:r>
          </a:p>
          <a:p>
            <a:pPr marL="0" indent="0" algn="ctr">
              <a:buNone/>
            </a:pPr>
            <a:r>
              <a:rPr lang="en-US" sz="1800" dirty="0" smtClean="0">
                <a:latin typeface="Cambria" pitchFamily="18" charset="0"/>
              </a:rPr>
              <a:t> </a:t>
            </a:r>
            <a:r>
              <a:rPr lang="en-US" sz="1800" b="1" dirty="0" smtClean="0">
                <a:latin typeface="Cambria" pitchFamily="18" charset="0"/>
              </a:rPr>
              <a:t>100,001</a:t>
            </a:r>
            <a:r>
              <a:rPr lang="en-US" sz="1800" b="1" baseline="30000" dirty="0" smtClean="0">
                <a:latin typeface="Cambria" pitchFamily="18" charset="0"/>
              </a:rPr>
              <a:t>st</a:t>
            </a:r>
            <a:r>
              <a:rPr lang="en-US" sz="1800" b="1" dirty="0" smtClean="0">
                <a:latin typeface="Cambria" pitchFamily="18" charset="0"/>
              </a:rPr>
              <a:t> Imagination Library Book</a:t>
            </a:r>
            <a:r>
              <a:rPr lang="en-US" sz="1800" dirty="0" smtClean="0">
                <a:latin typeface="Cambria" pitchFamily="18" charset="0"/>
              </a:rPr>
              <a:t>.   </a:t>
            </a:r>
          </a:p>
          <a:p>
            <a:pPr marL="0" indent="0">
              <a:buNone/>
            </a:pPr>
            <a:endParaRPr lang="en-US" sz="2400" dirty="0" smtClean="0"/>
          </a:p>
          <a:p>
            <a:pPr marL="0" indent="0">
              <a:buNone/>
            </a:pPr>
            <a:endParaRPr lang="en-US" sz="2400" dirty="0">
              <a:latin typeface="Cambria" pitchFamily="18" charset="0"/>
            </a:endParaRPr>
          </a:p>
        </p:txBody>
      </p:sp>
      <p:pic>
        <p:nvPicPr>
          <p:cNvPr id="10" name="Picture 9" descr="SOS 2015 Book Presentation.jpg"/>
          <p:cNvPicPr>
            <a:picLocks noChangeAspect="1"/>
          </p:cNvPicPr>
          <p:nvPr/>
        </p:nvPicPr>
        <p:blipFill>
          <a:blip r:embed="rId2" cstate="print"/>
          <a:stretch>
            <a:fillRect/>
          </a:stretch>
        </p:blipFill>
        <p:spPr>
          <a:xfrm>
            <a:off x="2762250" y="1828800"/>
            <a:ext cx="3619500" cy="2286001"/>
          </a:xfrm>
          <a:prstGeom prst="rect">
            <a:avLst/>
          </a:prstGeom>
        </p:spPr>
      </p:pic>
    </p:spTree>
    <p:extLst>
      <p:ext uri="{BB962C8B-B14F-4D97-AF65-F5344CB8AC3E}">
        <p14:creationId xmlns:p14="http://schemas.microsoft.com/office/powerpoint/2010/main" val="39828387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8153400" cy="4191000"/>
          </a:xfrm>
        </p:spPr>
        <p:txBody>
          <a:bodyPr>
            <a:normAutofit fontScale="90000"/>
          </a:bodyPr>
          <a:lstStyle/>
          <a:p>
            <a:pPr algn="ctr"/>
            <a:r>
              <a:rPr lang="en-US" dirty="0" smtClean="0"/>
              <a:t/>
            </a:r>
            <a:br>
              <a:rPr lang="en-US" dirty="0" smtClean="0"/>
            </a:br>
            <a:r>
              <a:rPr lang="en-US" dirty="0" smtClean="0"/>
              <a:t/>
            </a:r>
            <a:br>
              <a:rPr lang="en-US" dirty="0" smtClean="0"/>
            </a:br>
            <a:r>
              <a:rPr lang="en-US" dirty="0" smtClean="0"/>
              <a:t/>
            </a:r>
            <a:br>
              <a:rPr lang="en-US" dirty="0" smtClean="0"/>
            </a:br>
            <a:r>
              <a:rPr lang="en-US" dirty="0" smtClean="0"/>
              <a:t>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sz="2200" dirty="0" smtClean="0"/>
              <a:t>      </a:t>
            </a:r>
            <a:br>
              <a:rPr lang="en-US" sz="22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effectLst>
                  <a:outerShdw blurRad="38100" dist="38100" dir="2700000" algn="tl">
                    <a:srgbClr val="000000"/>
                  </a:outerShdw>
                </a:effectLst>
                <a:latin typeface="Cambria"/>
                <a:cs typeface="Cambria"/>
              </a:rPr>
              <a:t> </a:t>
            </a:r>
            <a:br>
              <a:rPr lang="en-US" sz="2000" dirty="0" smtClean="0">
                <a:effectLst>
                  <a:outerShdw blurRad="38100" dist="38100" dir="2700000" algn="tl">
                    <a:srgbClr val="000000"/>
                  </a:outerShdw>
                </a:effectLst>
                <a:latin typeface="Cambria"/>
                <a:cs typeface="Cambria"/>
              </a:rPr>
            </a:br>
            <a:r>
              <a:rPr lang="en-US" sz="2000" dirty="0" smtClean="0">
                <a:effectLst>
                  <a:outerShdw blurRad="38100" dist="38100" dir="2700000" algn="tl">
                    <a:srgbClr val="000000"/>
                  </a:outerShdw>
                </a:effectLst>
                <a:latin typeface="Cambria"/>
                <a:cs typeface="Cambria"/>
              </a:rPr>
              <a:t/>
            </a:r>
            <a:br>
              <a:rPr lang="en-US" sz="2000" dirty="0" smtClean="0">
                <a:effectLst>
                  <a:outerShdw blurRad="38100" dist="38100" dir="2700000" algn="tl">
                    <a:srgbClr val="000000"/>
                  </a:outerShdw>
                </a:effectLst>
                <a:latin typeface="Cambria"/>
                <a:cs typeface="Cambria"/>
              </a:rPr>
            </a:br>
            <a:r>
              <a:rPr lang="en-US" sz="2000" dirty="0" smtClean="0">
                <a:effectLst>
                  <a:outerShdw blurRad="38100" dist="38100" dir="2700000" algn="tl">
                    <a:srgbClr val="000000"/>
                  </a:outerShdw>
                </a:effectLst>
                <a:latin typeface="Cambria"/>
                <a:cs typeface="Cambria"/>
              </a:rPr>
              <a:t/>
            </a:r>
            <a:br>
              <a:rPr lang="en-US" sz="2000" dirty="0" smtClean="0">
                <a:effectLst>
                  <a:outerShdw blurRad="38100" dist="38100" dir="2700000" algn="tl">
                    <a:srgbClr val="000000"/>
                  </a:outerShdw>
                </a:effectLst>
                <a:latin typeface="Cambria"/>
                <a:cs typeface="Cambria"/>
              </a:rPr>
            </a:br>
            <a:r>
              <a:rPr lang="en-US" sz="2000" dirty="0" smtClean="0">
                <a:effectLst>
                  <a:outerShdw blurRad="38100" dist="38100" dir="2700000" algn="tl">
                    <a:srgbClr val="000000"/>
                  </a:outerShdw>
                </a:effectLst>
                <a:latin typeface="Cambria"/>
                <a:cs typeface="Cambria"/>
              </a:rPr>
              <a:t/>
            </a:r>
            <a:br>
              <a:rPr lang="en-US" sz="2000" dirty="0" smtClean="0">
                <a:effectLst>
                  <a:outerShdw blurRad="38100" dist="38100" dir="2700000" algn="tl">
                    <a:srgbClr val="000000"/>
                  </a:outerShdw>
                </a:effectLst>
                <a:latin typeface="Cambria"/>
                <a:cs typeface="Cambria"/>
              </a:rPr>
            </a:br>
            <a:r>
              <a:rPr lang="en-US" sz="2000" dirty="0" smtClean="0">
                <a:effectLst>
                  <a:outerShdw blurRad="38100" dist="38100" dir="2700000" algn="tl">
                    <a:srgbClr val="000000"/>
                  </a:outerShdw>
                </a:effectLst>
                <a:latin typeface="Cambria"/>
                <a:cs typeface="Cambria"/>
              </a:rPr>
              <a:t/>
            </a:r>
            <a:br>
              <a:rPr lang="en-US" sz="2000" dirty="0" smtClean="0">
                <a:effectLst>
                  <a:outerShdw blurRad="38100" dist="38100" dir="2700000" algn="tl">
                    <a:srgbClr val="000000"/>
                  </a:outerShdw>
                </a:effectLst>
                <a:latin typeface="Cambria"/>
                <a:cs typeface="Cambria"/>
              </a:rPr>
            </a:br>
            <a:r>
              <a:rPr lang="en-US" sz="2000" dirty="0" smtClean="0">
                <a:effectLst>
                  <a:outerShdw blurRad="38100" dist="38100" dir="2700000" algn="tl">
                    <a:srgbClr val="000000"/>
                  </a:outerShdw>
                </a:effectLst>
                <a:latin typeface="Cambria"/>
                <a:cs typeface="Cambria"/>
              </a:rPr>
              <a:t/>
            </a:r>
            <a:br>
              <a:rPr lang="en-US" sz="2000" dirty="0" smtClean="0">
                <a:effectLst>
                  <a:outerShdw blurRad="38100" dist="38100" dir="2700000" algn="tl">
                    <a:srgbClr val="000000"/>
                  </a:outerShdw>
                </a:effectLst>
                <a:latin typeface="Cambria"/>
                <a:cs typeface="Cambria"/>
              </a:rPr>
            </a:br>
            <a:r>
              <a:rPr lang="en-US" sz="2000" dirty="0" smtClean="0">
                <a:effectLst>
                  <a:outerShdw blurRad="38100" dist="38100" dir="2700000" algn="tl">
                    <a:srgbClr val="000000"/>
                  </a:outerShdw>
                </a:effectLst>
                <a:latin typeface="Cambria"/>
                <a:cs typeface="Cambria"/>
              </a:rPr>
              <a:t/>
            </a:r>
            <a:br>
              <a:rPr lang="en-US" sz="2000" dirty="0" smtClean="0">
                <a:effectLst>
                  <a:outerShdw blurRad="38100" dist="38100" dir="2700000" algn="tl">
                    <a:srgbClr val="000000"/>
                  </a:outerShdw>
                </a:effectLst>
                <a:latin typeface="Cambria"/>
                <a:cs typeface="Cambria"/>
              </a:rPr>
            </a:br>
            <a:r>
              <a:rPr lang="en-US" sz="2000" dirty="0" smtClean="0">
                <a:effectLst>
                  <a:outerShdw blurRad="38100" dist="38100" dir="2700000" algn="tl">
                    <a:srgbClr val="000000"/>
                  </a:outerShdw>
                </a:effectLst>
                <a:latin typeface="Cambria"/>
                <a:cs typeface="Cambria"/>
              </a:rPr>
              <a:t/>
            </a:r>
            <a:br>
              <a:rPr lang="en-US" sz="2000" dirty="0" smtClean="0">
                <a:effectLst>
                  <a:outerShdw blurRad="38100" dist="38100" dir="2700000" algn="tl">
                    <a:srgbClr val="000000"/>
                  </a:outerShdw>
                </a:effectLst>
                <a:latin typeface="Cambria"/>
                <a:cs typeface="Cambria"/>
              </a:rPr>
            </a:br>
            <a:r>
              <a:rPr lang="en-US" sz="2000" dirty="0" smtClean="0">
                <a:effectLst>
                  <a:outerShdw blurRad="38100" dist="38100" dir="2700000" algn="tl">
                    <a:srgbClr val="000000"/>
                  </a:outerShdw>
                </a:effectLst>
                <a:latin typeface="Cambria"/>
                <a:cs typeface="Cambria"/>
              </a:rPr>
              <a:t/>
            </a:r>
            <a:br>
              <a:rPr lang="en-US" sz="2000" dirty="0" smtClean="0">
                <a:effectLst>
                  <a:outerShdw blurRad="38100" dist="38100" dir="2700000" algn="tl">
                    <a:srgbClr val="000000"/>
                  </a:outerShdw>
                </a:effectLst>
                <a:latin typeface="Cambria"/>
                <a:cs typeface="Cambria"/>
              </a:rPr>
            </a:br>
            <a:r>
              <a:rPr lang="en-US" sz="2000" dirty="0" smtClean="0">
                <a:effectLst>
                  <a:outerShdw blurRad="38100" dist="38100" dir="2700000" algn="tl">
                    <a:srgbClr val="000000"/>
                  </a:outerShdw>
                </a:effectLst>
                <a:latin typeface="Cambria"/>
                <a:cs typeface="Cambria"/>
              </a:rPr>
              <a:t/>
            </a:r>
            <a:br>
              <a:rPr lang="en-US" sz="2000" dirty="0" smtClean="0">
                <a:effectLst>
                  <a:outerShdw blurRad="38100" dist="38100" dir="2700000" algn="tl">
                    <a:srgbClr val="000000"/>
                  </a:outerShdw>
                </a:effectLst>
                <a:latin typeface="Cambria"/>
                <a:cs typeface="Cambria"/>
              </a:rPr>
            </a:br>
            <a:r>
              <a:rPr lang="en-US" sz="2000" dirty="0" smtClean="0">
                <a:effectLst>
                  <a:outerShdw blurRad="38100" dist="38100" dir="2700000" algn="tl">
                    <a:srgbClr val="000000"/>
                  </a:outerShdw>
                </a:effectLst>
                <a:latin typeface="Cambria"/>
                <a:cs typeface="Cambria"/>
              </a:rPr>
              <a:t/>
            </a:r>
            <a:br>
              <a:rPr lang="en-US" sz="2000" dirty="0" smtClean="0">
                <a:effectLst>
                  <a:outerShdw blurRad="38100" dist="38100" dir="2700000" algn="tl">
                    <a:srgbClr val="000000"/>
                  </a:outerShdw>
                </a:effectLst>
                <a:latin typeface="Cambria"/>
                <a:cs typeface="Cambria"/>
              </a:rPr>
            </a:br>
            <a:r>
              <a:rPr lang="en-US" sz="2000" dirty="0" smtClean="0">
                <a:effectLst>
                  <a:outerShdw blurRad="38100" dist="38100" dir="2700000" algn="tl">
                    <a:srgbClr val="000000"/>
                  </a:outerShdw>
                </a:effectLst>
                <a:latin typeface="Cambria"/>
                <a:cs typeface="Cambria"/>
              </a:rPr>
              <a:t/>
            </a:r>
            <a:br>
              <a:rPr lang="en-US" sz="2000" dirty="0" smtClean="0">
                <a:effectLst>
                  <a:outerShdw blurRad="38100" dist="38100" dir="2700000" algn="tl">
                    <a:srgbClr val="000000"/>
                  </a:outerShdw>
                </a:effectLst>
                <a:latin typeface="Cambria"/>
                <a:cs typeface="Cambria"/>
              </a:rPr>
            </a:br>
            <a:r>
              <a:rPr lang="en-US" sz="2000" dirty="0" smtClean="0">
                <a:effectLst>
                  <a:outerShdw blurRad="38100" dist="38100" dir="2700000" algn="tl">
                    <a:srgbClr val="000000"/>
                  </a:outerShdw>
                </a:effectLst>
                <a:latin typeface="Cambria"/>
                <a:cs typeface="Cambria"/>
              </a:rPr>
              <a:t/>
            </a:r>
            <a:br>
              <a:rPr lang="en-US" sz="2000" dirty="0" smtClean="0">
                <a:effectLst>
                  <a:outerShdw blurRad="38100" dist="38100" dir="2700000" algn="tl">
                    <a:srgbClr val="000000"/>
                  </a:outerShdw>
                </a:effectLst>
                <a:latin typeface="Cambria"/>
                <a:cs typeface="Cambria"/>
              </a:rPr>
            </a:br>
            <a:r>
              <a:rPr lang="en-US" sz="2000" dirty="0" smtClean="0">
                <a:effectLst>
                  <a:outerShdw blurRad="38100" dist="38100" dir="2700000" algn="tl">
                    <a:srgbClr val="000000"/>
                  </a:outerShdw>
                </a:effectLst>
                <a:latin typeface="Cambria"/>
                <a:cs typeface="Cambria"/>
              </a:rPr>
              <a:t/>
            </a:r>
            <a:br>
              <a:rPr lang="en-US" sz="2000" dirty="0" smtClean="0">
                <a:effectLst>
                  <a:outerShdw blurRad="38100" dist="38100" dir="2700000" algn="tl">
                    <a:srgbClr val="000000"/>
                  </a:outerShdw>
                </a:effectLst>
                <a:latin typeface="Cambria"/>
                <a:cs typeface="Cambria"/>
              </a:rPr>
            </a:br>
            <a:r>
              <a:rPr lang="en-US" sz="2000" dirty="0" smtClean="0">
                <a:effectLst>
                  <a:outerShdw blurRad="38100" dist="38100" dir="2700000" algn="tl">
                    <a:srgbClr val="000000"/>
                  </a:outerShdw>
                </a:effectLst>
                <a:latin typeface="Cambria"/>
                <a:cs typeface="Cambria"/>
              </a:rPr>
              <a:t/>
            </a:r>
            <a:br>
              <a:rPr lang="en-US" sz="2000" dirty="0" smtClean="0">
                <a:effectLst>
                  <a:outerShdw blurRad="38100" dist="38100" dir="2700000" algn="tl">
                    <a:srgbClr val="000000"/>
                  </a:outerShdw>
                </a:effectLst>
                <a:latin typeface="Cambria"/>
                <a:cs typeface="Cambria"/>
              </a:rPr>
            </a:br>
            <a:r>
              <a:rPr lang="en-US" sz="2000" dirty="0" smtClean="0">
                <a:effectLst/>
                <a:latin typeface="Cambria"/>
                <a:cs typeface="Cambria"/>
              </a:rPr>
              <a:t/>
            </a:r>
            <a:br>
              <a:rPr lang="en-US" sz="2000" dirty="0" smtClean="0">
                <a:effectLst/>
                <a:latin typeface="Cambria"/>
                <a:cs typeface="Cambria"/>
              </a:rPr>
            </a:br>
            <a:r>
              <a:rPr lang="en-US" sz="2000" dirty="0" smtClean="0">
                <a:effectLst/>
                <a:latin typeface="Cambria"/>
                <a:cs typeface="Cambria"/>
              </a:rPr>
              <a:t/>
            </a:r>
            <a:br>
              <a:rPr lang="en-US" sz="2000" dirty="0" smtClean="0">
                <a:effectLst/>
                <a:latin typeface="Cambria"/>
                <a:cs typeface="Cambria"/>
              </a:rPr>
            </a:br>
            <a:r>
              <a:rPr lang="en-US" sz="2000" dirty="0" smtClean="0">
                <a:effectLst/>
                <a:latin typeface="Cambria"/>
                <a:cs typeface="Cambria"/>
              </a:rPr>
              <a:t/>
            </a:r>
            <a:br>
              <a:rPr lang="en-US" sz="2000" dirty="0" smtClean="0">
                <a:effectLst/>
                <a:latin typeface="Cambria"/>
                <a:cs typeface="Cambria"/>
              </a:rPr>
            </a:br>
            <a:r>
              <a:rPr lang="en-US" sz="2000" dirty="0" smtClean="0">
                <a:effectLst/>
                <a:latin typeface="Cambria"/>
                <a:cs typeface="Cambria"/>
              </a:rPr>
              <a:t/>
            </a:r>
            <a:br>
              <a:rPr lang="en-US" sz="2000" dirty="0" smtClean="0">
                <a:effectLst/>
                <a:latin typeface="Cambria"/>
                <a:cs typeface="Cambria"/>
              </a:rPr>
            </a:br>
            <a:r>
              <a:rPr lang="en-US" sz="2000" dirty="0" smtClean="0">
                <a:effectLst/>
                <a:latin typeface="Cambria"/>
                <a:cs typeface="Cambria"/>
              </a:rPr>
              <a:t/>
            </a:r>
            <a:br>
              <a:rPr lang="en-US" sz="2000" dirty="0" smtClean="0">
                <a:effectLst/>
                <a:latin typeface="Cambria"/>
                <a:cs typeface="Cambria"/>
              </a:rPr>
            </a:br>
            <a:r>
              <a:rPr lang="en-US" sz="2000" dirty="0" smtClean="0">
                <a:effectLst/>
                <a:latin typeface="Cambria"/>
                <a:cs typeface="Cambria"/>
              </a:rPr>
              <a:t/>
            </a:r>
            <a:br>
              <a:rPr lang="en-US" sz="2000" dirty="0" smtClean="0">
                <a:effectLst/>
                <a:latin typeface="Cambria"/>
                <a:cs typeface="Cambria"/>
              </a:rPr>
            </a:br>
            <a:r>
              <a:rPr lang="en-US" sz="2000" dirty="0" smtClean="0">
                <a:effectLst/>
                <a:latin typeface="Cambria"/>
                <a:cs typeface="Cambria"/>
              </a:rPr>
              <a:t/>
            </a:r>
            <a:br>
              <a:rPr lang="en-US" sz="2000" dirty="0" smtClean="0">
                <a:effectLst/>
                <a:latin typeface="Cambria"/>
                <a:cs typeface="Cambria"/>
              </a:rPr>
            </a:br>
            <a:r>
              <a:rPr lang="en-US" sz="2000" dirty="0" smtClean="0">
                <a:solidFill>
                  <a:schemeClr val="tx1"/>
                </a:solidFill>
                <a:latin typeface="Cambria" pitchFamily="18" charset="0"/>
              </a:rPr>
              <a:t>If you have any further questions, </a:t>
            </a:r>
            <a:br>
              <a:rPr lang="en-US" sz="2000" dirty="0" smtClean="0">
                <a:solidFill>
                  <a:schemeClr val="tx1"/>
                </a:solidFill>
                <a:latin typeface="Cambria" pitchFamily="18" charset="0"/>
              </a:rPr>
            </a:br>
            <a:r>
              <a:rPr lang="en-US" sz="2000" dirty="0" smtClean="0">
                <a:solidFill>
                  <a:schemeClr val="tx1"/>
                </a:solidFill>
                <a:latin typeface="Cambria" pitchFamily="18" charset="0"/>
              </a:rPr>
              <a:t>please feel free to contact us: </a:t>
            </a:r>
            <a:br>
              <a:rPr lang="en-US" sz="2000" dirty="0" smtClean="0">
                <a:solidFill>
                  <a:schemeClr val="tx1"/>
                </a:solidFill>
                <a:latin typeface="Cambria" pitchFamily="18" charset="0"/>
              </a:rPr>
            </a:br>
            <a:r>
              <a:rPr lang="en-US" sz="2000" dirty="0" smtClean="0">
                <a:solidFill>
                  <a:schemeClr val="tx1"/>
                </a:solidFill>
                <a:latin typeface="Cambria" pitchFamily="18" charset="0"/>
              </a:rPr>
              <a:t/>
            </a:r>
            <a:br>
              <a:rPr lang="en-US" sz="2000" dirty="0" smtClean="0">
                <a:solidFill>
                  <a:schemeClr val="tx1"/>
                </a:solidFill>
                <a:latin typeface="Cambria" pitchFamily="18" charset="0"/>
              </a:rPr>
            </a:br>
            <a:r>
              <a:rPr lang="en-US" sz="2000" dirty="0" smtClean="0">
                <a:solidFill>
                  <a:schemeClr val="tx1"/>
                </a:solidFill>
                <a:latin typeface="Cambria" pitchFamily="18" charset="0"/>
              </a:rPr>
              <a:t/>
            </a:r>
            <a:br>
              <a:rPr lang="en-US" sz="2000" dirty="0" smtClean="0">
                <a:solidFill>
                  <a:schemeClr val="tx1"/>
                </a:solidFill>
                <a:latin typeface="Cambria" pitchFamily="18" charset="0"/>
              </a:rPr>
            </a:br>
            <a:r>
              <a:rPr lang="en-US" sz="2000" dirty="0" smtClean="0">
                <a:solidFill>
                  <a:schemeClr val="tx1"/>
                </a:solidFill>
                <a:latin typeface="Cambria" pitchFamily="18" charset="0"/>
              </a:rPr>
              <a:t/>
            </a:r>
            <a:br>
              <a:rPr lang="en-US" sz="2000" dirty="0" smtClean="0">
                <a:solidFill>
                  <a:schemeClr val="tx1"/>
                </a:solidFill>
                <a:latin typeface="Cambria" pitchFamily="18" charset="0"/>
              </a:rPr>
            </a:br>
            <a:r>
              <a:rPr lang="en-US" sz="2000" dirty="0" smtClean="0">
                <a:solidFill>
                  <a:schemeClr val="tx1"/>
                </a:solidFill>
                <a:latin typeface="Cambria" pitchFamily="18" charset="0"/>
              </a:rPr>
              <a:t/>
            </a:r>
            <a:br>
              <a:rPr lang="en-US" sz="2000" dirty="0" smtClean="0">
                <a:solidFill>
                  <a:schemeClr val="tx1"/>
                </a:solidFill>
                <a:latin typeface="Cambria" pitchFamily="18" charset="0"/>
              </a:rPr>
            </a:br>
            <a:r>
              <a:rPr lang="en-US" sz="2000" dirty="0" smtClean="0">
                <a:solidFill>
                  <a:schemeClr val="tx1"/>
                </a:solidFill>
                <a:latin typeface="Cambria" pitchFamily="18" charset="0"/>
              </a:rPr>
              <a:t/>
            </a:r>
            <a:br>
              <a:rPr lang="en-US" sz="2000" dirty="0" smtClean="0">
                <a:solidFill>
                  <a:schemeClr val="tx1"/>
                </a:solidFill>
                <a:latin typeface="Cambria" pitchFamily="18" charset="0"/>
              </a:rPr>
            </a:br>
            <a:r>
              <a:rPr lang="en-US" sz="2000" dirty="0" smtClean="0">
                <a:solidFill>
                  <a:schemeClr val="tx1"/>
                </a:solidFill>
                <a:latin typeface="Cambria" pitchFamily="18" charset="0"/>
              </a:rPr>
              <a:t/>
            </a:r>
            <a:br>
              <a:rPr lang="en-US" sz="2000" dirty="0" smtClean="0">
                <a:solidFill>
                  <a:schemeClr val="tx1"/>
                </a:solidFill>
                <a:latin typeface="Cambria" pitchFamily="18" charset="0"/>
              </a:rPr>
            </a:br>
            <a:r>
              <a:rPr lang="en-US" sz="2000" dirty="0" smtClean="0">
                <a:solidFill>
                  <a:schemeClr val="tx1"/>
                </a:solidFill>
                <a:latin typeface="Cambria" pitchFamily="18" charset="0"/>
              </a:rPr>
              <a:t/>
            </a:r>
            <a:br>
              <a:rPr lang="en-US" sz="2000" dirty="0" smtClean="0">
                <a:solidFill>
                  <a:schemeClr val="tx1"/>
                </a:solidFill>
                <a:latin typeface="Cambria" pitchFamily="18" charset="0"/>
              </a:rPr>
            </a:br>
            <a:r>
              <a:rPr lang="en-US" sz="2000" dirty="0" smtClean="0">
                <a:solidFill>
                  <a:schemeClr val="tx1"/>
                </a:solidFill>
                <a:latin typeface="Cambria" pitchFamily="18" charset="0"/>
              </a:rPr>
              <a:t/>
            </a:r>
            <a:br>
              <a:rPr lang="en-US" sz="2000" dirty="0" smtClean="0">
                <a:solidFill>
                  <a:schemeClr val="tx1"/>
                </a:solidFill>
                <a:latin typeface="Cambria" pitchFamily="18" charset="0"/>
              </a:rPr>
            </a:br>
            <a:r>
              <a:rPr lang="en-US" sz="2000" dirty="0" smtClean="0">
                <a:solidFill>
                  <a:schemeClr val="tx1"/>
                </a:solidFill>
                <a:latin typeface="Cambria" pitchFamily="18" charset="0"/>
              </a:rPr>
              <a:t/>
            </a:r>
            <a:br>
              <a:rPr lang="en-US" sz="2000" dirty="0" smtClean="0">
                <a:solidFill>
                  <a:schemeClr val="tx1"/>
                </a:solidFill>
                <a:latin typeface="Cambria" pitchFamily="18" charset="0"/>
              </a:rPr>
            </a:br>
            <a:r>
              <a:rPr lang="en-US" sz="2000" dirty="0" smtClean="0">
                <a:solidFill>
                  <a:schemeClr val="tx1"/>
                </a:solidFill>
                <a:latin typeface="Cambria" pitchFamily="18" charset="0"/>
              </a:rPr>
              <a:t/>
            </a:r>
            <a:br>
              <a:rPr lang="en-US" sz="2000" dirty="0" smtClean="0">
                <a:solidFill>
                  <a:schemeClr val="tx1"/>
                </a:solidFill>
                <a:latin typeface="Cambria" pitchFamily="18" charset="0"/>
              </a:rPr>
            </a:br>
            <a:r>
              <a:rPr lang="en-US" sz="2000" dirty="0" smtClean="0">
                <a:solidFill>
                  <a:schemeClr val="tx1"/>
                </a:solidFill>
                <a:latin typeface="Cambria" pitchFamily="18" charset="0"/>
              </a:rPr>
              <a:t/>
            </a:r>
            <a:br>
              <a:rPr lang="en-US" sz="2000" dirty="0" smtClean="0">
                <a:solidFill>
                  <a:schemeClr val="tx1"/>
                </a:solidFill>
                <a:latin typeface="Cambria" pitchFamily="18" charset="0"/>
              </a:rPr>
            </a:br>
            <a:r>
              <a:rPr lang="en-US" sz="2000" dirty="0" smtClean="0">
                <a:solidFill>
                  <a:schemeClr val="tx1"/>
                </a:solidFill>
                <a:latin typeface="Cambria" pitchFamily="18" charset="0"/>
              </a:rPr>
              <a:t/>
            </a:r>
            <a:br>
              <a:rPr lang="en-US" sz="2000" dirty="0" smtClean="0">
                <a:solidFill>
                  <a:schemeClr val="tx1"/>
                </a:solidFill>
                <a:latin typeface="Cambria" pitchFamily="18" charset="0"/>
              </a:rPr>
            </a:br>
            <a:r>
              <a:rPr lang="en-US" sz="2000" dirty="0" smtClean="0">
                <a:solidFill>
                  <a:schemeClr val="tx1"/>
                </a:solidFill>
                <a:latin typeface="Cambria" pitchFamily="18" charset="0"/>
              </a:rPr>
              <a:t/>
            </a:r>
            <a:br>
              <a:rPr lang="en-US" sz="2000" dirty="0" smtClean="0">
                <a:solidFill>
                  <a:schemeClr val="tx1"/>
                </a:solidFill>
                <a:latin typeface="Cambria" pitchFamily="18" charset="0"/>
              </a:rPr>
            </a:br>
            <a:r>
              <a:rPr lang="en-US" sz="2000" dirty="0" smtClean="0">
                <a:solidFill>
                  <a:schemeClr val="tx1"/>
                </a:solidFill>
                <a:latin typeface="Cambria" pitchFamily="18" charset="0"/>
              </a:rPr>
              <a:t/>
            </a:r>
            <a:br>
              <a:rPr lang="en-US" sz="2000" dirty="0" smtClean="0">
                <a:solidFill>
                  <a:schemeClr val="tx1"/>
                </a:solidFill>
                <a:latin typeface="Cambria" pitchFamily="18" charset="0"/>
              </a:rPr>
            </a:br>
            <a:r>
              <a:rPr lang="en-US" sz="2000" dirty="0" smtClean="0">
                <a:solidFill>
                  <a:schemeClr val="tx1"/>
                </a:solidFill>
                <a:latin typeface="Cambria" pitchFamily="18" charset="0"/>
              </a:rPr>
              <a:t/>
            </a:r>
            <a:br>
              <a:rPr lang="en-US" sz="2000" dirty="0" smtClean="0">
                <a:solidFill>
                  <a:schemeClr val="tx1"/>
                </a:solidFill>
                <a:latin typeface="Cambria" pitchFamily="18" charset="0"/>
              </a:rPr>
            </a:br>
            <a:r>
              <a:rPr lang="en-US" sz="2000" dirty="0" smtClean="0">
                <a:solidFill>
                  <a:schemeClr val="tx1"/>
                </a:solidFill>
                <a:latin typeface="Cambria" pitchFamily="18" charset="0"/>
              </a:rPr>
              <a:t/>
            </a:r>
            <a:br>
              <a:rPr lang="en-US" sz="2000" dirty="0" smtClean="0">
                <a:solidFill>
                  <a:schemeClr val="tx1"/>
                </a:solidFill>
                <a:latin typeface="Cambria" pitchFamily="18" charset="0"/>
              </a:rPr>
            </a:br>
            <a:r>
              <a:rPr lang="en-US" sz="2200" b="0" dirty="0" smtClean="0">
                <a:solidFill>
                  <a:schemeClr val="tx1"/>
                </a:solidFill>
                <a:effectLst/>
                <a:latin typeface="Cambria" pitchFamily="18" charset="0"/>
              </a:rPr>
              <a:t> </a:t>
            </a:r>
            <a:br>
              <a:rPr lang="en-US" sz="2200" b="0" dirty="0" smtClean="0">
                <a:solidFill>
                  <a:schemeClr val="tx1"/>
                </a:solidFill>
                <a:effectLst/>
                <a:latin typeface="Cambria" pitchFamily="18" charset="0"/>
              </a:rPr>
            </a:br>
            <a:r>
              <a:rPr lang="en-US" sz="2200" b="0" dirty="0" smtClean="0">
                <a:solidFill>
                  <a:schemeClr val="tx1"/>
                </a:solidFill>
                <a:effectLst/>
                <a:latin typeface="Cambria" pitchFamily="18" charset="0"/>
              </a:rPr>
              <a:t> If you have any further questions,  please contact us:</a:t>
            </a:r>
            <a:r>
              <a:rPr lang="en-US" sz="2000" dirty="0" smtClean="0">
                <a:solidFill>
                  <a:schemeClr val="tx1"/>
                </a:solidFill>
                <a:latin typeface="Cambria" pitchFamily="18" charset="0"/>
              </a:rPr>
              <a:t/>
            </a:r>
            <a:br>
              <a:rPr lang="en-US" sz="2000" dirty="0" smtClean="0">
                <a:solidFill>
                  <a:schemeClr val="tx1"/>
                </a:solidFill>
                <a:latin typeface="Cambria" pitchFamily="18" charset="0"/>
              </a:rPr>
            </a:br>
            <a:r>
              <a:rPr lang="en-US" sz="2000" dirty="0" smtClean="0">
                <a:solidFill>
                  <a:schemeClr val="tx1"/>
                </a:solidFill>
                <a:latin typeface="Cambria" pitchFamily="18" charset="0"/>
              </a:rPr>
              <a:t/>
            </a:r>
            <a:br>
              <a:rPr lang="en-US" sz="2000" dirty="0" smtClean="0">
                <a:solidFill>
                  <a:schemeClr val="tx1"/>
                </a:solidFill>
                <a:latin typeface="Cambria" pitchFamily="18" charset="0"/>
              </a:rPr>
            </a:br>
            <a:r>
              <a:rPr lang="en-US" sz="2000" b="0" dirty="0" smtClean="0">
                <a:solidFill>
                  <a:schemeClr val="tx1"/>
                </a:solidFill>
                <a:effectLst/>
                <a:latin typeface="Cambria" pitchFamily="18" charset="0"/>
              </a:rPr>
              <a:t>Virginia Carmody, Executive Director,  Literacy Coalition of Onondaga County  </a:t>
            </a:r>
            <a:r>
              <a:rPr lang="en-US" sz="2200" b="0" dirty="0" smtClean="0">
                <a:solidFill>
                  <a:schemeClr val="tx1"/>
                </a:solidFill>
                <a:effectLst/>
                <a:latin typeface="Cambria" pitchFamily="18" charset="0"/>
              </a:rPr>
              <a:t>at </a:t>
            </a:r>
            <a:r>
              <a:rPr lang="en-US" sz="2200" b="0" dirty="0" smtClean="0">
                <a:solidFill>
                  <a:schemeClr val="tx1"/>
                </a:solidFill>
                <a:effectLst/>
                <a:latin typeface="Cambria" pitchFamily="18" charset="0"/>
                <a:hlinkClick r:id="rId2"/>
              </a:rPr>
              <a:t>vcarmody@unitedway-cny.org</a:t>
            </a:r>
            <a:r>
              <a:rPr lang="en-US" sz="2200" b="0" dirty="0" smtClean="0">
                <a:solidFill>
                  <a:schemeClr val="tx1"/>
                </a:solidFill>
                <a:effectLst/>
                <a:latin typeface="Cambria" pitchFamily="18" charset="0"/>
              </a:rPr>
              <a:t> or 428-8129. </a:t>
            </a:r>
            <a:br>
              <a:rPr lang="en-US" sz="2200" b="0" dirty="0" smtClean="0">
                <a:solidFill>
                  <a:schemeClr val="tx1"/>
                </a:solidFill>
                <a:effectLst/>
                <a:latin typeface="Cambria" pitchFamily="18" charset="0"/>
              </a:rPr>
            </a:br>
            <a:r>
              <a:rPr lang="en-US" sz="2200" b="0" dirty="0" smtClean="0">
                <a:solidFill>
                  <a:schemeClr val="tx1"/>
                </a:solidFill>
                <a:effectLst/>
                <a:latin typeface="Cambria" pitchFamily="18" charset="0"/>
              </a:rPr>
              <a:t/>
            </a:r>
            <a:br>
              <a:rPr lang="en-US" sz="2200" b="0" dirty="0" smtClean="0">
                <a:solidFill>
                  <a:schemeClr val="tx1"/>
                </a:solidFill>
                <a:effectLst/>
                <a:latin typeface="Cambria" pitchFamily="18" charset="0"/>
              </a:rPr>
            </a:br>
            <a:r>
              <a:rPr lang="en-US" sz="2200" b="0" dirty="0" smtClean="0">
                <a:solidFill>
                  <a:schemeClr val="tx1"/>
                </a:solidFill>
                <a:effectLst/>
                <a:latin typeface="Cambria" pitchFamily="18" charset="0"/>
              </a:rPr>
              <a:t> Frank Ridzi, Ph.D., Director of Research &amp; Community Initiatives at the Central New York Community Foundation and Associate Professor at        Le Moyne College at </a:t>
            </a:r>
            <a:r>
              <a:rPr lang="en-US" sz="2200" b="0" dirty="0" smtClean="0">
                <a:solidFill>
                  <a:schemeClr val="tx1"/>
                </a:solidFill>
                <a:effectLst/>
                <a:latin typeface="Cambria" pitchFamily="18" charset="0"/>
                <a:hlinkClick r:id="rId3"/>
              </a:rPr>
              <a:t>fridzi@cnycf.org</a:t>
            </a:r>
            <a:r>
              <a:rPr lang="en-US" sz="2200" b="0" dirty="0" smtClean="0">
                <a:solidFill>
                  <a:schemeClr val="tx1"/>
                </a:solidFill>
                <a:effectLst/>
                <a:latin typeface="Cambria" pitchFamily="18" charset="0"/>
              </a:rPr>
              <a:t> or 422-9538.</a:t>
            </a:r>
            <a:r>
              <a:rPr lang="en-US" sz="2000" dirty="0" smtClean="0">
                <a:solidFill>
                  <a:schemeClr val="tx1"/>
                </a:solidFill>
                <a:latin typeface="Cambria" pitchFamily="18" charset="0"/>
              </a:rPr>
              <a:t/>
            </a:r>
            <a:br>
              <a:rPr lang="en-US" sz="2000" dirty="0" smtClean="0">
                <a:solidFill>
                  <a:schemeClr val="tx1"/>
                </a:solidFill>
                <a:latin typeface="Cambria" pitchFamily="18" charset="0"/>
              </a:rPr>
            </a:br>
            <a:r>
              <a:rPr lang="en-US" sz="2000" dirty="0" smtClean="0">
                <a:solidFill>
                  <a:schemeClr val="tx1"/>
                </a:solidFill>
                <a:latin typeface="Cambria" pitchFamily="18" charset="0"/>
              </a:rPr>
              <a:t/>
            </a:r>
            <a:br>
              <a:rPr lang="en-US" sz="2000" dirty="0" smtClean="0">
                <a:solidFill>
                  <a:schemeClr val="tx1"/>
                </a:solidFill>
                <a:latin typeface="Cambria" pitchFamily="18" charset="0"/>
              </a:rPr>
            </a:br>
            <a:r>
              <a:rPr lang="en-US" sz="4400" dirty="0" smtClean="0">
                <a:solidFill>
                  <a:schemeClr val="tx1"/>
                </a:solidFill>
                <a:effectLst/>
              </a:rPr>
              <a:t>                            </a:t>
            </a:r>
            <a:r>
              <a:rPr lang="en-US" dirty="0" smtClean="0"/>
              <a:t/>
            </a:r>
            <a:br>
              <a:rPr lang="en-US" dirty="0" smtClean="0"/>
            </a:br>
            <a:endParaRPr lang="en-US" dirty="0"/>
          </a:p>
        </p:txBody>
      </p:sp>
      <p:sp>
        <p:nvSpPr>
          <p:cNvPr id="3" name="Subtitle 2"/>
          <p:cNvSpPr>
            <a:spLocks noGrp="1"/>
          </p:cNvSpPr>
          <p:nvPr>
            <p:ph type="subTitle" idx="1"/>
          </p:nvPr>
        </p:nvSpPr>
        <p:spPr>
          <a:xfrm>
            <a:off x="838200" y="2743200"/>
            <a:ext cx="7315200" cy="685800"/>
          </a:xfrm>
        </p:spPr>
        <p:txBody>
          <a:bodyPr>
            <a:normAutofit/>
          </a:bodyPr>
          <a:lstStyle/>
          <a:p>
            <a:pPr algn="ctr"/>
            <a:endParaRPr lang="en-US" dirty="0" smtClean="0">
              <a:solidFill>
                <a:schemeClr val="tx1"/>
              </a:solidFill>
              <a:latin typeface="Cambria" pitchFamily="18" charset="0"/>
            </a:endParaRPr>
          </a:p>
          <a:p>
            <a:pPr algn="ctr"/>
            <a:endParaRPr lang="en-US" dirty="0" smtClean="0">
              <a:solidFill>
                <a:schemeClr val="tx1"/>
              </a:solidFill>
              <a:latin typeface="Cambria" pitchFamily="18" charset="0"/>
            </a:endParaRPr>
          </a:p>
          <a:p>
            <a:pPr algn="ctr"/>
            <a:endParaRPr lang="en-US" dirty="0">
              <a:solidFill>
                <a:schemeClr val="tx1"/>
              </a:solidFill>
              <a:latin typeface="Cambria" pitchFamily="18" charset="0"/>
            </a:endParaRPr>
          </a:p>
        </p:txBody>
      </p:sp>
      <p:pic>
        <p:nvPicPr>
          <p:cNvPr id="6" name="Picture 5" descr="LCOCLogo.2013.jpg"/>
          <p:cNvPicPr>
            <a:picLocks noChangeAspect="1"/>
          </p:cNvPicPr>
          <p:nvPr/>
        </p:nvPicPr>
        <p:blipFill>
          <a:blip r:embed="rId4" cstate="print"/>
          <a:stretch>
            <a:fillRect/>
          </a:stretch>
        </p:blipFill>
        <p:spPr>
          <a:xfrm>
            <a:off x="1143000" y="3962400"/>
            <a:ext cx="3276600" cy="762000"/>
          </a:xfrm>
          <a:prstGeom prst="rect">
            <a:avLst/>
          </a:prstGeom>
        </p:spPr>
      </p:pic>
      <p:pic>
        <p:nvPicPr>
          <p:cNvPr id="8" name="Picture 7" descr="IL Logo.jpg"/>
          <p:cNvPicPr>
            <a:picLocks noChangeAspect="1"/>
          </p:cNvPicPr>
          <p:nvPr/>
        </p:nvPicPr>
        <p:blipFill>
          <a:blip r:embed="rId5" cstate="print"/>
          <a:stretch>
            <a:fillRect/>
          </a:stretch>
        </p:blipFill>
        <p:spPr>
          <a:xfrm>
            <a:off x="5791200" y="3886200"/>
            <a:ext cx="1981200" cy="1676400"/>
          </a:xfrm>
          <a:prstGeom prst="rect">
            <a:avLst/>
          </a:prstGeom>
        </p:spPr>
      </p:pic>
      <p:sp>
        <p:nvSpPr>
          <p:cNvPr id="7" name="Rectangle 6"/>
          <p:cNvSpPr/>
          <p:nvPr/>
        </p:nvSpPr>
        <p:spPr>
          <a:xfrm>
            <a:off x="1143000" y="4876800"/>
            <a:ext cx="3200400" cy="646331"/>
          </a:xfrm>
          <a:prstGeom prst="rect">
            <a:avLst/>
          </a:prstGeom>
        </p:spPr>
        <p:txBody>
          <a:bodyPr wrap="square">
            <a:spAutoFit/>
          </a:bodyPr>
          <a:lstStyle/>
          <a:p>
            <a:pPr defTabSz="914400" fontAlgn="base">
              <a:spcBef>
                <a:spcPct val="0"/>
              </a:spcBef>
              <a:spcAft>
                <a:spcPct val="0"/>
              </a:spcAft>
            </a:pPr>
            <a:r>
              <a:rPr lang="en-US" dirty="0" smtClean="0">
                <a:solidFill>
                  <a:prstClr val="black"/>
                </a:solidFill>
                <a:latin typeface="Cambria" pitchFamily="18" charset="0"/>
                <a:ea typeface="ＭＳ Ｐゴシック" charset="0"/>
              </a:rPr>
              <a:t>Visit us at </a:t>
            </a:r>
            <a:r>
              <a:rPr lang="en-US" dirty="0" smtClean="0">
                <a:solidFill>
                  <a:prstClr val="black"/>
                </a:solidFill>
                <a:latin typeface="Cambria" pitchFamily="18" charset="0"/>
                <a:ea typeface="ＭＳ Ｐゴシック" charset="0"/>
                <a:hlinkClick r:id="rId6"/>
              </a:rPr>
              <a:t>www.onliteracy.org</a:t>
            </a:r>
            <a:r>
              <a:rPr lang="en-US" dirty="0" smtClean="0">
                <a:solidFill>
                  <a:prstClr val="black"/>
                </a:solidFill>
                <a:latin typeface="Cambria" pitchFamily="18" charset="0"/>
                <a:ea typeface="ＭＳ Ｐゴシック" charset="0"/>
              </a:rPr>
              <a:t>, </a:t>
            </a:r>
          </a:p>
          <a:p>
            <a:pPr algn="ctr" defTabSz="914400" fontAlgn="base">
              <a:spcBef>
                <a:spcPct val="0"/>
              </a:spcBef>
              <a:spcAft>
                <a:spcPct val="0"/>
              </a:spcAft>
            </a:pPr>
            <a:r>
              <a:rPr lang="en-US" dirty="0" smtClean="0">
                <a:solidFill>
                  <a:prstClr val="black"/>
                </a:solidFill>
                <a:latin typeface="Cambria" pitchFamily="18" charset="0"/>
                <a:ea typeface="ＭＳ Ｐゴシック" charset="0"/>
              </a:rPr>
              <a:t>on facebook or twitter too!     </a:t>
            </a:r>
            <a:endParaRPr lang="en-US" dirty="0">
              <a:solidFill>
                <a:prstClr val="black"/>
              </a:solidFill>
              <a:latin typeface="Arial" charset="0"/>
              <a:ea typeface="ＭＳ Ｐゴシック" charset="0"/>
            </a:endParaRPr>
          </a:p>
        </p:txBody>
      </p:sp>
    </p:spTree>
    <p:extLst>
      <p:ext uri="{BB962C8B-B14F-4D97-AF65-F5344CB8AC3E}">
        <p14:creationId xmlns:p14="http://schemas.microsoft.com/office/powerpoint/2010/main" val="31577865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District Sharing</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1524973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Sharing Schedule</a:t>
            </a:r>
            <a:endParaRPr lang="en-US" dirty="0"/>
          </a:p>
        </p:txBody>
      </p:sp>
      <p:sp>
        <p:nvSpPr>
          <p:cNvPr id="3" name="Content Placeholder 2"/>
          <p:cNvSpPr>
            <a:spLocks noGrp="1"/>
          </p:cNvSpPr>
          <p:nvPr>
            <p:ph idx="1"/>
          </p:nvPr>
        </p:nvSpPr>
        <p:spPr>
          <a:xfrm>
            <a:off x="457199" y="1690915"/>
            <a:ext cx="8516679" cy="4709885"/>
          </a:xfrm>
        </p:spPr>
        <p:txBody>
          <a:bodyPr>
            <a:normAutofit/>
          </a:bodyPr>
          <a:lstStyle/>
          <a:p>
            <a:r>
              <a:rPr lang="en-US" dirty="0" smtClean="0"/>
              <a:t>January 7: Fabius-Pompey (Imagination Library Experience)</a:t>
            </a:r>
          </a:p>
          <a:p>
            <a:r>
              <a:rPr lang="en-US" dirty="0" smtClean="0"/>
              <a:t>February 4: Baldwinsville</a:t>
            </a:r>
          </a:p>
          <a:p>
            <a:r>
              <a:rPr lang="en-US" dirty="0" smtClean="0"/>
              <a:t>March 3: Liverpool (ENL)</a:t>
            </a:r>
          </a:p>
          <a:p>
            <a:r>
              <a:rPr lang="en-US" dirty="0" smtClean="0"/>
              <a:t>April 7: Chittenango</a:t>
            </a:r>
          </a:p>
          <a:p>
            <a:r>
              <a:rPr lang="en-US" dirty="0" smtClean="0"/>
              <a:t>May 5: FM</a:t>
            </a:r>
          </a:p>
          <a:p>
            <a:r>
              <a:rPr lang="en-US" dirty="0" smtClean="0"/>
              <a:t>June 2: ESM</a:t>
            </a:r>
          </a:p>
          <a:p>
            <a:endParaRPr lang="en-US" dirty="0" smtClean="0"/>
          </a:p>
          <a:p>
            <a:endParaRPr lang="en-US" dirty="0"/>
          </a:p>
        </p:txBody>
      </p:sp>
    </p:spTree>
    <p:extLst>
      <p:ext uri="{BB962C8B-B14F-4D97-AF65-F5344CB8AC3E}">
        <p14:creationId xmlns:p14="http://schemas.microsoft.com/office/powerpoint/2010/main" val="21786665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Standards</a:t>
            </a:r>
            <a:endParaRPr lang="en-US" dirty="0"/>
          </a:p>
        </p:txBody>
      </p:sp>
    </p:spTree>
    <p:extLst>
      <p:ext uri="{BB962C8B-B14F-4D97-AF65-F5344CB8AC3E}">
        <p14:creationId xmlns:p14="http://schemas.microsoft.com/office/powerpoint/2010/main" val="39447555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altLang="en-US" dirty="0" smtClean="0"/>
              <a:t>AimHighNY Survey Results</a:t>
            </a:r>
          </a:p>
        </p:txBody>
      </p:sp>
      <p:sp>
        <p:nvSpPr>
          <p:cNvPr id="2" name="Rectangle 3"/>
          <p:cNvSpPr>
            <a:spLocks noGrp="1" noChangeArrowheads="1"/>
          </p:cNvSpPr>
          <p:nvPr>
            <p:ph type="subTitle" idx="1"/>
          </p:nvPr>
        </p:nvSpPr>
        <p:spPr/>
        <p:txBody>
          <a:bodyPr rtlCol="0">
            <a:normAutofit/>
          </a:bodyPr>
          <a:lstStyle/>
          <a:p>
            <a:pPr eaLnBrk="1" fontAlgn="auto" hangingPunct="1">
              <a:spcAft>
                <a:spcPts val="0"/>
              </a:spcAft>
              <a:buFont typeface="Arial" panose="020B0604020202020204" pitchFamily="34" charset="0"/>
              <a:buNone/>
              <a:defRPr/>
            </a:pPr>
            <a:r>
              <a:rPr lang="en-US" altLang="en-US" dirty="0" smtClean="0"/>
              <a:t>December 2, 2015</a:t>
            </a:r>
          </a:p>
        </p:txBody>
      </p:sp>
    </p:spTree>
    <p:extLst>
      <p:ext uri="{BB962C8B-B14F-4D97-AF65-F5344CB8AC3E}">
        <p14:creationId xmlns:p14="http://schemas.microsoft.com/office/powerpoint/2010/main" val="29541815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altLang="en-US" dirty="0" smtClean="0">
                <a:solidFill>
                  <a:schemeClr val="bg1"/>
                </a:solidFill>
              </a:rPr>
              <a:t>Summary</a:t>
            </a:r>
          </a:p>
        </p:txBody>
      </p:sp>
      <p:sp>
        <p:nvSpPr>
          <p:cNvPr id="3" name="Content Placeholder 2"/>
          <p:cNvSpPr>
            <a:spLocks noGrp="1"/>
          </p:cNvSpPr>
          <p:nvPr>
            <p:ph idx="1"/>
          </p:nvPr>
        </p:nvSpPr>
        <p:spPr/>
        <p:txBody>
          <a:bodyPr rtlCol="0">
            <a:normAutofit fontScale="77500" lnSpcReduction="20000"/>
          </a:bodyPr>
          <a:lstStyle/>
          <a:p>
            <a:pPr eaLnBrk="1" fontAlgn="auto" hangingPunct="1">
              <a:spcAft>
                <a:spcPts val="0"/>
              </a:spcAft>
              <a:buFont typeface="Arial" panose="020B0604020202020204" pitchFamily="34" charset="0"/>
              <a:buChar char="•"/>
              <a:defRPr/>
            </a:pPr>
            <a:r>
              <a:rPr lang="en-US" dirty="0" smtClean="0"/>
              <a:t>Respondents were well represented by </a:t>
            </a:r>
          </a:p>
          <a:p>
            <a:pPr lvl="1" eaLnBrk="1" fontAlgn="auto" hangingPunct="1">
              <a:spcAft>
                <a:spcPts val="0"/>
              </a:spcAft>
              <a:buFont typeface="Arial" panose="020B0604020202020204" pitchFamily="34" charset="0"/>
              <a:buChar char="–"/>
              <a:defRPr/>
            </a:pPr>
            <a:r>
              <a:rPr lang="en-US" dirty="0" smtClean="0"/>
              <a:t>Teachers</a:t>
            </a:r>
          </a:p>
          <a:p>
            <a:pPr lvl="1" eaLnBrk="1" fontAlgn="auto" hangingPunct="1">
              <a:spcAft>
                <a:spcPts val="0"/>
              </a:spcAft>
              <a:buFont typeface="Arial" panose="020B0604020202020204" pitchFamily="34" charset="0"/>
              <a:buChar char="–"/>
              <a:defRPr/>
            </a:pPr>
            <a:r>
              <a:rPr lang="en-US" dirty="0" smtClean="0"/>
              <a:t>Long Island residents</a:t>
            </a:r>
          </a:p>
          <a:p>
            <a:pPr lvl="1" eaLnBrk="1" fontAlgn="auto" hangingPunct="1">
              <a:spcAft>
                <a:spcPts val="0"/>
              </a:spcAft>
              <a:buFont typeface="Arial" panose="020B0604020202020204" pitchFamily="34" charset="0"/>
              <a:buChar char="–"/>
              <a:defRPr/>
            </a:pPr>
            <a:r>
              <a:rPr lang="en-US" dirty="0" smtClean="0"/>
              <a:t>Public schools</a:t>
            </a:r>
          </a:p>
          <a:p>
            <a:pPr eaLnBrk="1" fontAlgn="auto" hangingPunct="1">
              <a:spcAft>
                <a:spcPts val="0"/>
              </a:spcAft>
              <a:buFont typeface="Arial" panose="020B0604020202020204" pitchFamily="34" charset="0"/>
              <a:buChar char="•"/>
              <a:defRPr/>
            </a:pPr>
            <a:r>
              <a:rPr lang="en-US" dirty="0" smtClean="0"/>
              <a:t>Overall, a higher proportion of responses agreed with standards, and this was true for both Math and ELA</a:t>
            </a:r>
          </a:p>
          <a:p>
            <a:pPr eaLnBrk="1" fontAlgn="auto" hangingPunct="1">
              <a:spcAft>
                <a:spcPts val="0"/>
              </a:spcAft>
              <a:buFont typeface="Arial" panose="020B0604020202020204" pitchFamily="34" charset="0"/>
              <a:buChar char="•"/>
              <a:defRPr/>
            </a:pPr>
            <a:r>
              <a:rPr lang="en-US" dirty="0" smtClean="0"/>
              <a:t>It should be noted that respondents did not view the same Standards</a:t>
            </a:r>
          </a:p>
          <a:p>
            <a:pPr lvl="1" eaLnBrk="1" fontAlgn="auto" hangingPunct="1">
              <a:spcAft>
                <a:spcPts val="0"/>
              </a:spcAft>
              <a:buFont typeface="Arial" panose="020B0604020202020204" pitchFamily="34" charset="0"/>
              <a:buChar char="–"/>
              <a:defRPr/>
            </a:pPr>
            <a:r>
              <a:rPr lang="en-US" dirty="0" smtClean="0"/>
              <a:t>For instance, one standard (CCSS.ELA-Literacy.RL.PK.1 - With prompting and support, ask and answer about detail(s) in a text.) received feedback from 616 respondents, while another (S-CP.7 - Apply the Addition Rule, 𝘗(𝘈 or 𝘉) = 𝘗(𝘈) + 𝘗(𝘉) – 𝘗(𝘈 and 𝘉), and interpret the answer in terms of the model.) received feedback from just 7 respondents.</a:t>
            </a: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E0AD78E8-4DB3-4AE0-97FA-A6036016B263}" type="slidenum">
              <a:rPr lang="en-US" altLang="en-US">
                <a:solidFill>
                  <a:prstClr val="black">
                    <a:tint val="75000"/>
                  </a:prstClr>
                </a:solidFill>
              </a:rPr>
              <a:pPr>
                <a:defRPr/>
              </a:pPr>
              <a:t>48</a:t>
            </a:fld>
            <a:endParaRPr lang="en-US" altLang="en-US" dirty="0">
              <a:solidFill>
                <a:prstClr val="black">
                  <a:tint val="75000"/>
                </a:prstClr>
              </a:solidFill>
            </a:endParaRPr>
          </a:p>
        </p:txBody>
      </p:sp>
    </p:spTree>
    <p:extLst>
      <p:ext uri="{BB962C8B-B14F-4D97-AF65-F5344CB8AC3E}">
        <p14:creationId xmlns:p14="http://schemas.microsoft.com/office/powerpoint/2010/main" val="28219860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274638"/>
            <a:ext cx="9144000" cy="1143000"/>
          </a:xfrm>
        </p:spPr>
        <p:txBody>
          <a:bodyPr/>
          <a:lstStyle/>
          <a:p>
            <a:pPr eaLnBrk="1" hangingPunct="1"/>
            <a:r>
              <a:rPr lang="en-US" altLang="en-US" sz="3200" dirty="0" smtClean="0">
                <a:solidFill>
                  <a:schemeClr val="bg1"/>
                </a:solidFill>
              </a:rPr>
              <a:t>Of the respondents, almost half are teachers, and over one fifth are from Long Island</a:t>
            </a:r>
          </a:p>
        </p:txBody>
      </p:sp>
      <p:sp>
        <p:nvSpPr>
          <p:cNvPr id="5" name="Slide Number Placeholder 4"/>
          <p:cNvSpPr>
            <a:spLocks noGrp="1"/>
          </p:cNvSpPr>
          <p:nvPr>
            <p:ph type="sldNum" sz="quarter" idx="12"/>
          </p:nvPr>
        </p:nvSpPr>
        <p:spPr/>
        <p:txBody>
          <a:bodyPr/>
          <a:lstStyle/>
          <a:p>
            <a:pPr>
              <a:defRPr/>
            </a:pPr>
            <a:fld id="{F3F31799-FAA0-4117-A840-A7C375E49479}" type="slidenum">
              <a:rPr lang="en-US" altLang="en-US">
                <a:solidFill>
                  <a:prstClr val="black">
                    <a:tint val="75000"/>
                  </a:prstClr>
                </a:solidFill>
              </a:rPr>
              <a:pPr>
                <a:defRPr/>
              </a:pPr>
              <a:t>49</a:t>
            </a:fld>
            <a:endParaRPr lang="en-US" altLang="en-US" dirty="0">
              <a:solidFill>
                <a:prstClr val="black">
                  <a:tint val="75000"/>
                </a:prstClr>
              </a:solidFill>
            </a:endParaRPr>
          </a:p>
        </p:txBody>
      </p:sp>
      <p:sp>
        <p:nvSpPr>
          <p:cNvPr id="5124" name="TextBox 1"/>
          <p:cNvSpPr txBox="1">
            <a:spLocks noChangeArrowheads="1"/>
          </p:cNvSpPr>
          <p:nvPr/>
        </p:nvSpPr>
        <p:spPr bwMode="auto">
          <a:xfrm>
            <a:off x="7527925" y="5407025"/>
            <a:ext cx="1600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defTabSz="914400" eaLnBrk="1" fontAlgn="base" hangingPunct="1">
              <a:spcBef>
                <a:spcPct val="0"/>
              </a:spcBef>
              <a:spcAft>
                <a:spcPct val="0"/>
              </a:spcAft>
              <a:buFontTx/>
              <a:buNone/>
            </a:pPr>
            <a:r>
              <a:rPr lang="en-US" altLang="en-US" sz="1200" dirty="0">
                <a:solidFill>
                  <a:prstClr val="black"/>
                </a:solidFill>
                <a:latin typeface="Arial" charset="0"/>
              </a:rPr>
              <a:t>* Categories following the top 8 were categorized into “Other”</a:t>
            </a:r>
          </a:p>
        </p:txBody>
      </p:sp>
      <p:graphicFrame>
        <p:nvGraphicFramePr>
          <p:cNvPr id="7" name="Chart 6"/>
          <p:cNvGraphicFramePr>
            <a:graphicFrameLocks/>
          </p:cNvGraphicFramePr>
          <p:nvPr/>
        </p:nvGraphicFramePr>
        <p:xfrm>
          <a:off x="0" y="1752600"/>
          <a:ext cx="5305425" cy="3505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nvGraphicFramePr>
        <p:xfrm>
          <a:off x="3054927" y="1752600"/>
          <a:ext cx="6096000" cy="34051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311648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 Updates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From the </a:t>
            </a:r>
            <a:r>
              <a:rPr lang="en-US" u="sng" dirty="0">
                <a:hlinkClick r:id="rId2"/>
              </a:rPr>
              <a:t>Regents item</a:t>
            </a:r>
            <a:r>
              <a:rPr lang="en-US" dirty="0"/>
              <a:t>:</a:t>
            </a:r>
          </a:p>
          <a:p>
            <a:r>
              <a:rPr lang="en-US" dirty="0"/>
              <a:t>During the transition period, transition scores and HEDI ratings will replace the scores and HEDI ratings for teachers and principals whose HEDI scores are based, in whole or in part, on State assessments in grades 3-8 ELA or mathematics (including where State-provided growth scores are used) or on State-provided growth scores on Regents examinations</a:t>
            </a:r>
            <a:r>
              <a:rPr lang="en-US" dirty="0" smtClean="0"/>
              <a:t>.</a:t>
            </a:r>
            <a:endParaRPr lang="en-US" dirty="0"/>
          </a:p>
        </p:txBody>
      </p:sp>
    </p:spTree>
    <p:extLst>
      <p:ext uri="{BB962C8B-B14F-4D97-AF65-F5344CB8AC3E}">
        <p14:creationId xmlns:p14="http://schemas.microsoft.com/office/powerpoint/2010/main" val="20764712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0" y="274638"/>
            <a:ext cx="9144000" cy="1143000"/>
          </a:xfrm>
        </p:spPr>
        <p:txBody>
          <a:bodyPr/>
          <a:lstStyle/>
          <a:p>
            <a:pPr eaLnBrk="1" hangingPunct="1"/>
            <a:r>
              <a:rPr lang="en-US" altLang="en-US" sz="3600" dirty="0" smtClean="0">
                <a:solidFill>
                  <a:schemeClr val="bg1"/>
                </a:solidFill>
              </a:rPr>
              <a:t>Most teachers, administrators, and students are associated with public schools</a:t>
            </a:r>
          </a:p>
        </p:txBody>
      </p:sp>
      <p:sp>
        <p:nvSpPr>
          <p:cNvPr id="4" name="Slide Number Placeholder 3"/>
          <p:cNvSpPr>
            <a:spLocks noGrp="1"/>
          </p:cNvSpPr>
          <p:nvPr>
            <p:ph type="sldNum" sz="quarter" idx="12"/>
          </p:nvPr>
        </p:nvSpPr>
        <p:spPr/>
        <p:txBody>
          <a:bodyPr/>
          <a:lstStyle/>
          <a:p>
            <a:pPr>
              <a:defRPr/>
            </a:pPr>
            <a:fld id="{AB75A053-C3CB-4205-B5DB-58E1F333DC7C}" type="slidenum">
              <a:rPr lang="en-US" altLang="en-US">
                <a:solidFill>
                  <a:prstClr val="black">
                    <a:tint val="75000"/>
                  </a:prstClr>
                </a:solidFill>
              </a:rPr>
              <a:pPr>
                <a:defRPr/>
              </a:pPr>
              <a:t>50</a:t>
            </a:fld>
            <a:endParaRPr lang="en-US" altLang="en-US" dirty="0">
              <a:solidFill>
                <a:prstClr val="black">
                  <a:tint val="75000"/>
                </a:prstClr>
              </a:solidFill>
            </a:endParaRPr>
          </a:p>
        </p:txBody>
      </p:sp>
      <p:graphicFrame>
        <p:nvGraphicFramePr>
          <p:cNvPr id="7" name="Chart 6"/>
          <p:cNvGraphicFramePr>
            <a:graphicFrameLocks/>
          </p:cNvGraphicFramePr>
          <p:nvPr/>
        </p:nvGraphicFramePr>
        <p:xfrm>
          <a:off x="0" y="1524000"/>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p:cNvGraphicFramePr>
            <a:graphicFrameLocks/>
          </p:cNvGraphicFramePr>
          <p:nvPr/>
        </p:nvGraphicFramePr>
        <p:xfrm>
          <a:off x="4572000" y="1524000"/>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p:cNvGraphicFramePr>
          <p:nvPr/>
        </p:nvGraphicFramePr>
        <p:xfrm>
          <a:off x="2209800" y="3581400"/>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116122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solidFill>
                  <a:schemeClr val="bg1"/>
                </a:solidFill>
              </a:rPr>
              <a:t>The majority of respondents agreed with the standards that they reviewed</a:t>
            </a:r>
          </a:p>
        </p:txBody>
      </p:sp>
      <p:sp>
        <p:nvSpPr>
          <p:cNvPr id="7171" name="Content Placeholder 2"/>
          <p:cNvSpPr>
            <a:spLocks noGrp="1"/>
          </p:cNvSpPr>
          <p:nvPr>
            <p:ph idx="1"/>
          </p:nvPr>
        </p:nvSpPr>
        <p:spPr/>
        <p:txBody>
          <a:bodyPr/>
          <a:lstStyle/>
          <a:p>
            <a:pPr eaLnBrk="1" hangingPunct="1"/>
            <a:r>
              <a:rPr lang="en-US" altLang="en-US" dirty="0" smtClean="0"/>
              <a:t>Average feedback per user was 23 standards</a:t>
            </a:r>
          </a:p>
          <a:p>
            <a:pPr lvl="1" eaLnBrk="1" hangingPunct="1"/>
            <a:r>
              <a:rPr lang="en-US" altLang="en-US" dirty="0" smtClean="0"/>
              <a:t>Average feedback for Math was 15 standards</a:t>
            </a:r>
          </a:p>
          <a:p>
            <a:pPr lvl="1" eaLnBrk="1" hangingPunct="1"/>
            <a:r>
              <a:rPr lang="en-US" altLang="en-US" dirty="0" smtClean="0"/>
              <a:t>Average feedback for ELA was 23 standards</a:t>
            </a:r>
          </a:p>
          <a:p>
            <a:pPr lvl="1" eaLnBrk="1" hangingPunct="1"/>
            <a:endParaRPr lang="en-US" altLang="en-US" dirty="0" smtClean="0"/>
          </a:p>
        </p:txBody>
      </p:sp>
      <p:sp>
        <p:nvSpPr>
          <p:cNvPr id="4" name="Slide Number Placeholder 3"/>
          <p:cNvSpPr>
            <a:spLocks noGrp="1"/>
          </p:cNvSpPr>
          <p:nvPr>
            <p:ph type="sldNum" sz="quarter" idx="12"/>
          </p:nvPr>
        </p:nvSpPr>
        <p:spPr/>
        <p:txBody>
          <a:bodyPr/>
          <a:lstStyle/>
          <a:p>
            <a:pPr>
              <a:defRPr/>
            </a:pPr>
            <a:fld id="{016F28B3-72D0-466A-BA86-DD181E1D5C04}" type="slidenum">
              <a:rPr lang="en-US" altLang="en-US">
                <a:solidFill>
                  <a:prstClr val="black">
                    <a:tint val="75000"/>
                  </a:prstClr>
                </a:solidFill>
              </a:rPr>
              <a:pPr>
                <a:defRPr/>
              </a:pPr>
              <a:t>51</a:t>
            </a:fld>
            <a:endParaRPr lang="en-US" altLang="en-US" dirty="0">
              <a:solidFill>
                <a:prstClr val="black">
                  <a:tint val="75000"/>
                </a:prstClr>
              </a:solidFill>
            </a:endParaRPr>
          </a:p>
        </p:txBody>
      </p:sp>
      <p:sp>
        <p:nvSpPr>
          <p:cNvPr id="7173" name="TextBox 8"/>
          <p:cNvSpPr txBox="1">
            <a:spLocks noChangeArrowheads="1"/>
          </p:cNvSpPr>
          <p:nvPr/>
        </p:nvSpPr>
        <p:spPr bwMode="auto">
          <a:xfrm>
            <a:off x="0" y="6048375"/>
            <a:ext cx="38147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defTabSz="914400" eaLnBrk="1" fontAlgn="base" hangingPunct="1">
              <a:spcBef>
                <a:spcPct val="0"/>
              </a:spcBef>
              <a:spcAft>
                <a:spcPct val="0"/>
              </a:spcAft>
              <a:buFontTx/>
              <a:buNone/>
            </a:pPr>
            <a:r>
              <a:rPr lang="en-US" altLang="en-US" sz="1400" dirty="0">
                <a:solidFill>
                  <a:prstClr val="black"/>
                </a:solidFill>
                <a:latin typeface="Arial" charset="0"/>
              </a:rPr>
              <a:t>*Note that n for each subject area is not equal</a:t>
            </a:r>
          </a:p>
        </p:txBody>
      </p:sp>
      <p:graphicFrame>
        <p:nvGraphicFramePr>
          <p:cNvPr id="8" name="Chart 7"/>
          <p:cNvGraphicFramePr>
            <a:graphicFrameLocks/>
          </p:cNvGraphicFramePr>
          <p:nvPr/>
        </p:nvGraphicFramePr>
        <p:xfrm>
          <a:off x="1981200" y="3200400"/>
          <a:ext cx="5029200" cy="28479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390328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152400"/>
            <a:ext cx="8229600" cy="1143000"/>
          </a:xfrm>
        </p:spPr>
        <p:txBody>
          <a:bodyPr/>
          <a:lstStyle/>
          <a:p>
            <a:pPr eaLnBrk="1" hangingPunct="1"/>
            <a:r>
              <a:rPr lang="en-US" altLang="en-US" sz="3200" dirty="0" smtClean="0">
                <a:solidFill>
                  <a:schemeClr val="bg1"/>
                </a:solidFill>
              </a:rPr>
              <a:t>Of those who said that they disagreed with standards, most suggested removing the standard altogether</a:t>
            </a:r>
          </a:p>
        </p:txBody>
      </p:sp>
      <p:sp>
        <p:nvSpPr>
          <p:cNvPr id="5" name="Slide Number Placeholder 4"/>
          <p:cNvSpPr>
            <a:spLocks noGrp="1"/>
          </p:cNvSpPr>
          <p:nvPr>
            <p:ph type="sldNum" sz="quarter" idx="12"/>
          </p:nvPr>
        </p:nvSpPr>
        <p:spPr/>
        <p:txBody>
          <a:bodyPr/>
          <a:lstStyle/>
          <a:p>
            <a:pPr>
              <a:defRPr/>
            </a:pPr>
            <a:fld id="{B2E61615-722C-47ED-B9DF-60DE24B087EB}" type="slidenum">
              <a:rPr lang="en-US" altLang="en-US">
                <a:solidFill>
                  <a:prstClr val="black">
                    <a:tint val="75000"/>
                  </a:prstClr>
                </a:solidFill>
              </a:rPr>
              <a:pPr>
                <a:defRPr/>
              </a:pPr>
              <a:t>52</a:t>
            </a:fld>
            <a:endParaRPr lang="en-US" altLang="en-US" dirty="0">
              <a:solidFill>
                <a:prstClr val="black">
                  <a:tint val="75000"/>
                </a:prstClr>
              </a:solidFill>
            </a:endParaRPr>
          </a:p>
        </p:txBody>
      </p:sp>
      <p:sp>
        <p:nvSpPr>
          <p:cNvPr id="8196" name="TextBox 6"/>
          <p:cNvSpPr txBox="1">
            <a:spLocks noChangeArrowheads="1"/>
          </p:cNvSpPr>
          <p:nvPr/>
        </p:nvSpPr>
        <p:spPr bwMode="auto">
          <a:xfrm>
            <a:off x="0" y="6048375"/>
            <a:ext cx="38147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defTabSz="914400" eaLnBrk="1" fontAlgn="base" hangingPunct="1">
              <a:spcBef>
                <a:spcPct val="0"/>
              </a:spcBef>
              <a:spcAft>
                <a:spcPct val="0"/>
              </a:spcAft>
              <a:buFontTx/>
              <a:buNone/>
            </a:pPr>
            <a:r>
              <a:rPr lang="en-US" altLang="en-US" sz="1400" dirty="0">
                <a:solidFill>
                  <a:prstClr val="black"/>
                </a:solidFill>
                <a:latin typeface="Arial" charset="0"/>
              </a:rPr>
              <a:t>*Note that n for each subject area is not equal</a:t>
            </a:r>
          </a:p>
        </p:txBody>
      </p:sp>
      <p:graphicFrame>
        <p:nvGraphicFramePr>
          <p:cNvPr id="6" name="Chart 5"/>
          <p:cNvGraphicFramePr>
            <a:graphicFrameLocks/>
          </p:cNvGraphicFramePr>
          <p:nvPr/>
        </p:nvGraphicFramePr>
        <p:xfrm>
          <a:off x="609600" y="1676400"/>
          <a:ext cx="7848600" cy="4267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560714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0" y="228600"/>
            <a:ext cx="9144000" cy="1143000"/>
          </a:xfrm>
        </p:spPr>
        <p:txBody>
          <a:bodyPr/>
          <a:lstStyle/>
          <a:p>
            <a:pPr eaLnBrk="1" hangingPunct="1"/>
            <a:r>
              <a:rPr lang="en-US" altLang="en-US" sz="2800" dirty="0" smtClean="0">
                <a:solidFill>
                  <a:schemeClr val="bg1"/>
                </a:solidFill>
              </a:rPr>
              <a:t>The proportion of business partners disagreed the most with standards, while administrators, school board members,  and students disagreed the least</a:t>
            </a:r>
          </a:p>
        </p:txBody>
      </p:sp>
      <p:sp>
        <p:nvSpPr>
          <p:cNvPr id="4" name="Slide Number Placeholder 3"/>
          <p:cNvSpPr>
            <a:spLocks noGrp="1"/>
          </p:cNvSpPr>
          <p:nvPr>
            <p:ph type="sldNum" sz="quarter" idx="12"/>
          </p:nvPr>
        </p:nvSpPr>
        <p:spPr/>
        <p:txBody>
          <a:bodyPr/>
          <a:lstStyle/>
          <a:p>
            <a:pPr>
              <a:defRPr/>
            </a:pPr>
            <a:fld id="{3AD18D0D-D913-4032-A4B1-F72AAFD4E388}" type="slidenum">
              <a:rPr lang="en-US" altLang="en-US">
                <a:solidFill>
                  <a:prstClr val="black">
                    <a:tint val="75000"/>
                  </a:prstClr>
                </a:solidFill>
              </a:rPr>
              <a:pPr>
                <a:defRPr/>
              </a:pPr>
              <a:t>53</a:t>
            </a:fld>
            <a:endParaRPr lang="en-US" altLang="en-US" dirty="0">
              <a:solidFill>
                <a:prstClr val="black">
                  <a:tint val="75000"/>
                </a:prstClr>
              </a:solidFill>
            </a:endParaRPr>
          </a:p>
        </p:txBody>
      </p:sp>
      <p:sp>
        <p:nvSpPr>
          <p:cNvPr id="9220" name="TextBox 5"/>
          <p:cNvSpPr txBox="1">
            <a:spLocks noChangeArrowheads="1"/>
          </p:cNvSpPr>
          <p:nvPr/>
        </p:nvSpPr>
        <p:spPr bwMode="auto">
          <a:xfrm>
            <a:off x="0" y="6048375"/>
            <a:ext cx="3857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defTabSz="914400" eaLnBrk="1" fontAlgn="base" hangingPunct="1">
              <a:spcBef>
                <a:spcPct val="0"/>
              </a:spcBef>
              <a:spcAft>
                <a:spcPct val="0"/>
              </a:spcAft>
              <a:buFontTx/>
              <a:buNone/>
            </a:pPr>
            <a:r>
              <a:rPr lang="en-US" altLang="en-US" sz="1400" dirty="0">
                <a:solidFill>
                  <a:prstClr val="black"/>
                </a:solidFill>
                <a:latin typeface="Arial" charset="0"/>
              </a:rPr>
              <a:t>*Note that n for each classification is not equal</a:t>
            </a:r>
          </a:p>
        </p:txBody>
      </p:sp>
      <p:graphicFrame>
        <p:nvGraphicFramePr>
          <p:cNvPr id="6" name="Chart 5"/>
          <p:cNvGraphicFramePr>
            <a:graphicFrameLocks/>
          </p:cNvGraphicFramePr>
          <p:nvPr/>
        </p:nvGraphicFramePr>
        <p:xfrm>
          <a:off x="228600" y="1676399"/>
          <a:ext cx="8534400" cy="43719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942051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274638"/>
            <a:ext cx="9144000" cy="1143000"/>
          </a:xfrm>
        </p:spPr>
        <p:txBody>
          <a:bodyPr/>
          <a:lstStyle/>
          <a:p>
            <a:pPr eaLnBrk="1" hangingPunct="1"/>
            <a:r>
              <a:rPr lang="en-US" altLang="en-US" sz="2400" dirty="0" smtClean="0">
                <a:solidFill>
                  <a:schemeClr val="bg1"/>
                </a:solidFill>
              </a:rPr>
              <a:t>Proportionally, Bronx respondents disagreed with standards the most, while respondents from Chautauqua and Oneida disagreed the least. </a:t>
            </a:r>
          </a:p>
        </p:txBody>
      </p:sp>
      <p:sp>
        <p:nvSpPr>
          <p:cNvPr id="4" name="Slide Number Placeholder 3"/>
          <p:cNvSpPr>
            <a:spLocks noGrp="1"/>
          </p:cNvSpPr>
          <p:nvPr>
            <p:ph type="sldNum" sz="quarter" idx="12"/>
          </p:nvPr>
        </p:nvSpPr>
        <p:spPr/>
        <p:txBody>
          <a:bodyPr/>
          <a:lstStyle/>
          <a:p>
            <a:pPr>
              <a:defRPr/>
            </a:pPr>
            <a:fld id="{40B6BD8E-9462-4BE2-B7CF-015FB2469681}" type="slidenum">
              <a:rPr lang="en-US" altLang="en-US">
                <a:solidFill>
                  <a:prstClr val="black">
                    <a:tint val="75000"/>
                  </a:prstClr>
                </a:solidFill>
              </a:rPr>
              <a:pPr>
                <a:defRPr/>
              </a:pPr>
              <a:t>54</a:t>
            </a:fld>
            <a:endParaRPr lang="en-US" altLang="en-US" dirty="0">
              <a:solidFill>
                <a:prstClr val="black">
                  <a:tint val="75000"/>
                </a:prstClr>
              </a:solidFill>
            </a:endParaRPr>
          </a:p>
        </p:txBody>
      </p:sp>
      <p:sp>
        <p:nvSpPr>
          <p:cNvPr id="10244" name="TextBox 5"/>
          <p:cNvSpPr txBox="1">
            <a:spLocks noChangeArrowheads="1"/>
          </p:cNvSpPr>
          <p:nvPr/>
        </p:nvSpPr>
        <p:spPr bwMode="auto">
          <a:xfrm>
            <a:off x="0" y="6048375"/>
            <a:ext cx="76279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defTabSz="914400" eaLnBrk="1" fontAlgn="base" hangingPunct="1">
              <a:spcBef>
                <a:spcPct val="0"/>
              </a:spcBef>
              <a:spcAft>
                <a:spcPct val="0"/>
              </a:spcAft>
              <a:buFontTx/>
              <a:buNone/>
            </a:pPr>
            <a:r>
              <a:rPr lang="en-US" altLang="en-US" sz="1400" dirty="0">
                <a:solidFill>
                  <a:prstClr val="black"/>
                </a:solidFill>
                <a:latin typeface="Arial" charset="0"/>
              </a:rPr>
              <a:t>*Note that n for each county is not equal; counties with &lt;1000 respondents are not represented</a:t>
            </a:r>
          </a:p>
        </p:txBody>
      </p:sp>
      <p:graphicFrame>
        <p:nvGraphicFramePr>
          <p:cNvPr id="6" name="Chart 5"/>
          <p:cNvGraphicFramePr>
            <a:graphicFrameLocks/>
          </p:cNvGraphicFramePr>
          <p:nvPr/>
        </p:nvGraphicFramePr>
        <p:xfrm>
          <a:off x="0" y="1524000"/>
          <a:ext cx="9144000" cy="45243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984761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altLang="en-US" dirty="0" smtClean="0">
                <a:solidFill>
                  <a:schemeClr val="bg1"/>
                </a:solidFill>
              </a:rPr>
              <a:t>Feedback highlights overall</a:t>
            </a:r>
          </a:p>
        </p:txBody>
      </p:sp>
      <p:sp>
        <p:nvSpPr>
          <p:cNvPr id="11267" name="Content Placeholder 2"/>
          <p:cNvSpPr>
            <a:spLocks noGrp="1"/>
          </p:cNvSpPr>
          <p:nvPr>
            <p:ph idx="1"/>
          </p:nvPr>
        </p:nvSpPr>
        <p:spPr/>
        <p:txBody>
          <a:bodyPr/>
          <a:lstStyle/>
          <a:p>
            <a:pPr eaLnBrk="1" hangingPunct="1"/>
            <a:r>
              <a:rPr lang="en-US" altLang="en-US" dirty="0" smtClean="0"/>
              <a:t>There were far more ELA standards (1132) than math standards (492) available for feedback</a:t>
            </a:r>
          </a:p>
          <a:p>
            <a:pPr eaLnBrk="1" hangingPunct="1"/>
            <a:r>
              <a:rPr lang="en-US" altLang="en-US" dirty="0" smtClean="0"/>
              <a:t>It should be noted that respondents did not view/provide feedback on the same standards</a:t>
            </a:r>
          </a:p>
          <a:p>
            <a:pPr eaLnBrk="1" hangingPunct="1"/>
            <a:r>
              <a:rPr lang="en-US" altLang="en-US" dirty="0" smtClean="0"/>
              <a:t>As demonstrated in previous slides, the majority of respondents agreed with standards</a:t>
            </a:r>
          </a:p>
          <a:p>
            <a:pPr eaLnBrk="1" hangingPunct="1"/>
            <a:endParaRPr lang="en-US" altLang="en-US" dirty="0" smtClean="0"/>
          </a:p>
        </p:txBody>
      </p:sp>
      <p:sp>
        <p:nvSpPr>
          <p:cNvPr id="4" name="Slide Number Placeholder 3"/>
          <p:cNvSpPr>
            <a:spLocks noGrp="1"/>
          </p:cNvSpPr>
          <p:nvPr>
            <p:ph type="sldNum" sz="quarter" idx="12"/>
          </p:nvPr>
        </p:nvSpPr>
        <p:spPr/>
        <p:txBody>
          <a:bodyPr/>
          <a:lstStyle/>
          <a:p>
            <a:pPr>
              <a:defRPr/>
            </a:pPr>
            <a:fld id="{8D9E3F9B-6459-4CF0-B942-1EAE93C931CC}" type="slidenum">
              <a:rPr lang="en-US" altLang="en-US">
                <a:solidFill>
                  <a:prstClr val="black">
                    <a:tint val="75000"/>
                  </a:prstClr>
                </a:solidFill>
              </a:rPr>
              <a:pPr>
                <a:defRPr/>
              </a:pPr>
              <a:t>55</a:t>
            </a:fld>
            <a:endParaRPr lang="en-US" altLang="en-US" dirty="0">
              <a:solidFill>
                <a:prstClr val="black">
                  <a:tint val="75000"/>
                </a:prstClr>
              </a:solidFill>
            </a:endParaRPr>
          </a:p>
        </p:txBody>
      </p:sp>
    </p:spTree>
    <p:extLst>
      <p:ext uri="{BB962C8B-B14F-4D97-AF65-F5344CB8AC3E}">
        <p14:creationId xmlns:p14="http://schemas.microsoft.com/office/powerpoint/2010/main" val="16603214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altLang="en-US" dirty="0" smtClean="0">
                <a:solidFill>
                  <a:schemeClr val="bg1"/>
                </a:solidFill>
              </a:rPr>
              <a:t>Feedback highlights (Math)</a:t>
            </a:r>
          </a:p>
        </p:txBody>
      </p:sp>
      <p:sp>
        <p:nvSpPr>
          <p:cNvPr id="12291" name="Content Placeholder 2"/>
          <p:cNvSpPr>
            <a:spLocks noGrp="1"/>
          </p:cNvSpPr>
          <p:nvPr>
            <p:ph idx="1"/>
          </p:nvPr>
        </p:nvSpPr>
        <p:spPr/>
        <p:txBody>
          <a:bodyPr/>
          <a:lstStyle/>
          <a:p>
            <a:pPr eaLnBrk="1" hangingPunct="1"/>
            <a:r>
              <a:rPr lang="en-US" altLang="en-US" sz="2400" dirty="0" smtClean="0"/>
              <a:t>The standard with the highest approval rating (90%) was G-GPE.7 - Use coordinates to compute perimeters of polygons and areas of triangles and rectangles, e.g., using the distance formula. </a:t>
            </a:r>
          </a:p>
          <a:p>
            <a:pPr eaLnBrk="1" hangingPunct="1"/>
            <a:r>
              <a:rPr lang="en-US" altLang="en-US" sz="2400" dirty="0" smtClean="0"/>
              <a:t>The standard with the lowest approval rating (25%) was S-ID.6.b - Informally assess the fit of a function by plotting and analyzing residuals.</a:t>
            </a:r>
          </a:p>
          <a:p>
            <a:pPr eaLnBrk="1" hangingPunct="1"/>
            <a:r>
              <a:rPr lang="en-US" altLang="en-US" sz="2400" dirty="0" smtClean="0"/>
              <a:t>As described above, respondents did not all view the same standards. </a:t>
            </a:r>
          </a:p>
          <a:p>
            <a:pPr lvl="1" eaLnBrk="1" hangingPunct="1"/>
            <a:r>
              <a:rPr lang="en-US" altLang="en-US" sz="2000" dirty="0" smtClean="0"/>
              <a:t>Only 49 respondents left feedback on standard GPE.7, and 60 left feedback on S-ID.6.b</a:t>
            </a:r>
          </a:p>
        </p:txBody>
      </p:sp>
      <p:sp>
        <p:nvSpPr>
          <p:cNvPr id="4" name="Slide Number Placeholder 3"/>
          <p:cNvSpPr>
            <a:spLocks noGrp="1"/>
          </p:cNvSpPr>
          <p:nvPr>
            <p:ph type="sldNum" sz="quarter" idx="12"/>
          </p:nvPr>
        </p:nvSpPr>
        <p:spPr/>
        <p:txBody>
          <a:bodyPr/>
          <a:lstStyle/>
          <a:p>
            <a:pPr>
              <a:defRPr/>
            </a:pPr>
            <a:fld id="{92948212-A900-4C84-A2FA-AC593BBAAE0F}" type="slidenum">
              <a:rPr lang="en-US" altLang="en-US">
                <a:solidFill>
                  <a:prstClr val="black">
                    <a:tint val="75000"/>
                  </a:prstClr>
                </a:solidFill>
              </a:rPr>
              <a:pPr>
                <a:defRPr/>
              </a:pPr>
              <a:t>56</a:t>
            </a:fld>
            <a:endParaRPr lang="en-US" altLang="en-US" dirty="0">
              <a:solidFill>
                <a:prstClr val="black">
                  <a:tint val="75000"/>
                </a:prstClr>
              </a:solidFill>
            </a:endParaRPr>
          </a:p>
        </p:txBody>
      </p:sp>
    </p:spTree>
    <p:extLst>
      <p:ext uri="{BB962C8B-B14F-4D97-AF65-F5344CB8AC3E}">
        <p14:creationId xmlns:p14="http://schemas.microsoft.com/office/powerpoint/2010/main" val="9950854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altLang="en-US" dirty="0" smtClean="0">
                <a:solidFill>
                  <a:schemeClr val="bg1"/>
                </a:solidFill>
              </a:rPr>
              <a:t>Feedback highlights (ELA)</a:t>
            </a:r>
          </a:p>
        </p:txBody>
      </p:sp>
      <p:sp>
        <p:nvSpPr>
          <p:cNvPr id="13315" name="Content Placeholder 2"/>
          <p:cNvSpPr>
            <a:spLocks noGrp="1"/>
          </p:cNvSpPr>
          <p:nvPr>
            <p:ph idx="1"/>
          </p:nvPr>
        </p:nvSpPr>
        <p:spPr>
          <a:xfrm>
            <a:off x="457200" y="1447800"/>
            <a:ext cx="8229600" cy="4525963"/>
          </a:xfrm>
        </p:spPr>
        <p:txBody>
          <a:bodyPr/>
          <a:lstStyle/>
          <a:p>
            <a:pPr eaLnBrk="1" hangingPunct="1"/>
            <a:r>
              <a:rPr lang="en-US" altLang="en-US" sz="2400" dirty="0" smtClean="0"/>
              <a:t>The standard with the highest approval (94%) was CCSS.ELA-Literacy.L.K.5a - Sort common objects into categories (e.g., shapes, foods) to gain a sense of the concepts the categories represent.</a:t>
            </a:r>
          </a:p>
          <a:p>
            <a:pPr eaLnBrk="1" hangingPunct="1"/>
            <a:r>
              <a:rPr lang="en-US" altLang="en-US" sz="2400" dirty="0" smtClean="0"/>
              <a:t>The standard with the lowest approval (30%) was CCSS.ELA-Literacy.RL.4.4 - Determine the meaning of words and phrases as they are used in a text, including those that allude to significant characters found in mythology (e.g., Herculean).</a:t>
            </a:r>
          </a:p>
          <a:p>
            <a:pPr eaLnBrk="1" hangingPunct="1"/>
            <a:r>
              <a:rPr lang="en-US" altLang="en-US" sz="2400" dirty="0" smtClean="0"/>
              <a:t>As described above, respondents did not all view the same standards. </a:t>
            </a:r>
          </a:p>
          <a:p>
            <a:pPr lvl="1" eaLnBrk="1" hangingPunct="1"/>
            <a:r>
              <a:rPr lang="en-US" altLang="en-US" sz="2000" dirty="0" smtClean="0"/>
              <a:t>There were only 227 respondents who left feedback on CCSS.ELA-Literacy.L.K.5a, but 352 respondents left feedback on CCSS.ELA-Literacy.RL.4.4</a:t>
            </a:r>
          </a:p>
          <a:p>
            <a:pPr eaLnBrk="1" hangingPunct="1"/>
            <a:endParaRPr lang="en-US" altLang="en-US" sz="2400" dirty="0" smtClean="0">
              <a:solidFill>
                <a:srgbClr val="FF0000"/>
              </a:solidFill>
            </a:endParaRPr>
          </a:p>
        </p:txBody>
      </p:sp>
      <p:sp>
        <p:nvSpPr>
          <p:cNvPr id="4" name="Slide Number Placeholder 3"/>
          <p:cNvSpPr>
            <a:spLocks noGrp="1"/>
          </p:cNvSpPr>
          <p:nvPr>
            <p:ph type="sldNum" sz="quarter" idx="12"/>
          </p:nvPr>
        </p:nvSpPr>
        <p:spPr/>
        <p:txBody>
          <a:bodyPr/>
          <a:lstStyle/>
          <a:p>
            <a:pPr>
              <a:defRPr/>
            </a:pPr>
            <a:fld id="{C0F6B403-D5D3-414C-A997-44D74CFA75E7}" type="slidenum">
              <a:rPr lang="en-US" altLang="en-US">
                <a:solidFill>
                  <a:prstClr val="black">
                    <a:tint val="75000"/>
                  </a:prstClr>
                </a:solidFill>
              </a:rPr>
              <a:pPr>
                <a:defRPr/>
              </a:pPr>
              <a:t>57</a:t>
            </a:fld>
            <a:endParaRPr lang="en-US" altLang="en-US" dirty="0">
              <a:solidFill>
                <a:prstClr val="black">
                  <a:tint val="75000"/>
                </a:prstClr>
              </a:solidFill>
            </a:endParaRPr>
          </a:p>
        </p:txBody>
      </p:sp>
    </p:spTree>
    <p:extLst>
      <p:ext uri="{BB962C8B-B14F-4D97-AF65-F5344CB8AC3E}">
        <p14:creationId xmlns:p14="http://schemas.microsoft.com/office/powerpoint/2010/main" val="15289193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dirty="0" smtClean="0">
                <a:solidFill>
                  <a:schemeClr val="bg1"/>
                </a:solidFill>
              </a:rPr>
              <a:t>Next Steps</a:t>
            </a:r>
          </a:p>
        </p:txBody>
      </p:sp>
      <p:sp>
        <p:nvSpPr>
          <p:cNvPr id="14339" name="Content Placeholder 2"/>
          <p:cNvSpPr>
            <a:spLocks noGrp="1"/>
          </p:cNvSpPr>
          <p:nvPr>
            <p:ph idx="1"/>
          </p:nvPr>
        </p:nvSpPr>
        <p:spPr/>
        <p:txBody>
          <a:bodyPr/>
          <a:lstStyle/>
          <a:p>
            <a:r>
              <a:rPr lang="en-US" altLang="en-US" dirty="0" smtClean="0"/>
              <a:t>Recommendations go to the BOR this month</a:t>
            </a:r>
          </a:p>
          <a:p>
            <a:r>
              <a:rPr lang="en-US" altLang="en-US" dirty="0" smtClean="0"/>
              <a:t>Direction to move forward with recommendations</a:t>
            </a:r>
          </a:p>
          <a:p>
            <a:r>
              <a:rPr lang="en-US" altLang="en-US" dirty="0" smtClean="0"/>
              <a:t>Any changes will be review by CAP </a:t>
            </a:r>
          </a:p>
          <a:p>
            <a:r>
              <a:rPr lang="en-US" altLang="en-US" dirty="0" smtClean="0"/>
              <a:t>New standards will go to the BOR for adoption</a:t>
            </a: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BD3F47F0-912C-4C6F-A261-56C50563981E}" type="slidenum">
              <a:rPr lang="en-US" altLang="en-US" smtClean="0">
                <a:solidFill>
                  <a:prstClr val="black">
                    <a:tint val="75000"/>
                  </a:prstClr>
                </a:solidFill>
              </a:rPr>
              <a:pPr>
                <a:defRPr/>
              </a:pPr>
              <a:t>58</a:t>
            </a:fld>
            <a:endParaRPr lang="en-US" altLang="en-US" dirty="0">
              <a:solidFill>
                <a:prstClr val="black">
                  <a:tint val="75000"/>
                </a:prstClr>
              </a:solidFill>
            </a:endParaRPr>
          </a:p>
        </p:txBody>
      </p:sp>
    </p:spTree>
    <p:extLst>
      <p:ext uri="{BB962C8B-B14F-4D97-AF65-F5344CB8AC3E}">
        <p14:creationId xmlns:p14="http://schemas.microsoft.com/office/powerpoint/2010/main" val="20816136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 and  Instruction</a:t>
            </a:r>
            <a:endParaRPr lang="en-US" dirty="0"/>
          </a:p>
        </p:txBody>
      </p:sp>
      <p:sp>
        <p:nvSpPr>
          <p:cNvPr id="3" name="Content Placeholder 2"/>
          <p:cNvSpPr>
            <a:spLocks noGrp="1"/>
          </p:cNvSpPr>
          <p:nvPr>
            <p:ph idx="1"/>
          </p:nvPr>
        </p:nvSpPr>
        <p:spPr/>
        <p:txBody>
          <a:bodyPr>
            <a:normAutofit fontScale="70000" lnSpcReduction="20000"/>
          </a:bodyPr>
          <a:lstStyle/>
          <a:p>
            <a:pPr>
              <a:lnSpc>
                <a:spcPct val="120000"/>
              </a:lnSpc>
              <a:spcBef>
                <a:spcPts val="600"/>
              </a:spcBef>
              <a:spcAft>
                <a:spcPts val="600"/>
              </a:spcAft>
            </a:pPr>
            <a:r>
              <a:rPr lang="en-US" dirty="0" smtClean="0"/>
              <a:t>Repeated </a:t>
            </a:r>
            <a:r>
              <a:rPr lang="en-US" dirty="0"/>
              <a:t>by request! </a:t>
            </a:r>
            <a:r>
              <a:rPr lang="en-US" u="sng" dirty="0">
                <a:hlinkClick r:id="rId2"/>
              </a:rPr>
              <a:t>The Teacher's Literacy Toolbox Series: Reading, Writing and Research in a Common Core </a:t>
            </a:r>
            <a:r>
              <a:rPr lang="en-US" u="sng" dirty="0" smtClean="0">
                <a:hlinkClick r:id="rId2"/>
              </a:rPr>
              <a:t>Classroom</a:t>
            </a:r>
            <a:r>
              <a:rPr lang="en-US" dirty="0" smtClean="0"/>
              <a:t>.  </a:t>
            </a:r>
            <a:r>
              <a:rPr lang="en-US" dirty="0"/>
              <a:t>Starts January </a:t>
            </a:r>
            <a:r>
              <a:rPr lang="en-US" dirty="0" smtClean="0"/>
              <a:t>11</a:t>
            </a:r>
            <a:r>
              <a:rPr lang="en-US" baseline="30000" dirty="0" smtClean="0"/>
              <a:t>th</a:t>
            </a:r>
            <a:r>
              <a:rPr lang="en-US" dirty="0" smtClean="0"/>
              <a:t> .</a:t>
            </a:r>
          </a:p>
          <a:p>
            <a:pPr>
              <a:lnSpc>
                <a:spcPct val="120000"/>
              </a:lnSpc>
              <a:spcBef>
                <a:spcPts val="600"/>
              </a:spcBef>
              <a:spcAft>
                <a:spcPts val="600"/>
              </a:spcAft>
            </a:pPr>
            <a:r>
              <a:rPr lang="en-US" u="sng" dirty="0">
                <a:hlinkClick r:id="rId3"/>
              </a:rPr>
              <a:t>Co-Teaching:  What to do with two teachers in the room? </a:t>
            </a:r>
            <a:r>
              <a:rPr lang="en-US" dirty="0" smtClean="0"/>
              <a:t>January 28</a:t>
            </a:r>
            <a:r>
              <a:rPr lang="en-US" baseline="30000" dirty="0" smtClean="0"/>
              <a:t>th</a:t>
            </a:r>
            <a:r>
              <a:rPr lang="en-US" dirty="0" smtClean="0"/>
              <a:t> session will </a:t>
            </a:r>
            <a:r>
              <a:rPr lang="en-US" dirty="0"/>
              <a:t>address the question: How might instruction look different with two teachers? </a:t>
            </a:r>
          </a:p>
          <a:p>
            <a:pPr>
              <a:lnSpc>
                <a:spcPct val="120000"/>
              </a:lnSpc>
              <a:spcBef>
                <a:spcPts val="600"/>
              </a:spcBef>
              <a:spcAft>
                <a:spcPts val="600"/>
              </a:spcAft>
            </a:pPr>
            <a:r>
              <a:rPr lang="en-US" dirty="0"/>
              <a:t>Preparing and supporting learning for diverse students can be challenging!  </a:t>
            </a:r>
            <a:r>
              <a:rPr lang="en-US" u="sng" dirty="0">
                <a:hlinkClick r:id="rId4"/>
              </a:rPr>
              <a:t>Scaffolding for Student Outcomes: Meeting Diverse Needs</a:t>
            </a:r>
            <a:r>
              <a:rPr lang="en-US" dirty="0"/>
              <a:t> meets for four days during February and March. Educators will examine how standards-based education and differentiation work together to promote appropriately high levels of achievement for all students. </a:t>
            </a:r>
          </a:p>
          <a:p>
            <a:pPr>
              <a:lnSpc>
                <a:spcPct val="120000"/>
              </a:lnSpc>
              <a:spcBef>
                <a:spcPts val="600"/>
              </a:spcBef>
              <a:spcAft>
                <a:spcPts val="600"/>
              </a:spcAft>
            </a:pPr>
            <a:endParaRPr lang="en-US" dirty="0" smtClean="0"/>
          </a:p>
          <a:p>
            <a:pPr>
              <a:lnSpc>
                <a:spcPct val="120000"/>
              </a:lnSpc>
              <a:spcBef>
                <a:spcPts val="600"/>
              </a:spcBef>
              <a:spcAft>
                <a:spcPts val="600"/>
              </a:spcAft>
            </a:pPr>
            <a:endParaRPr lang="en-US" dirty="0"/>
          </a:p>
          <a:p>
            <a:pPr>
              <a:lnSpc>
                <a:spcPct val="120000"/>
              </a:lnSpc>
              <a:spcBef>
                <a:spcPts val="600"/>
              </a:spcBef>
              <a:spcAft>
                <a:spcPts val="600"/>
              </a:spcAft>
            </a:pPr>
            <a:endParaRPr lang="en-US" sz="2400" dirty="0"/>
          </a:p>
          <a:p>
            <a:pPr>
              <a:lnSpc>
                <a:spcPct val="120000"/>
              </a:lnSpc>
              <a:spcBef>
                <a:spcPts val="600"/>
              </a:spcBef>
              <a:spcAft>
                <a:spcPts val="600"/>
              </a:spcAft>
            </a:pPr>
            <a:endParaRPr lang="en-US" dirty="0">
              <a:ea typeface="Calibri"/>
            </a:endParaRPr>
          </a:p>
          <a:p>
            <a:pPr>
              <a:lnSpc>
                <a:spcPct val="120000"/>
              </a:lnSpc>
              <a:spcBef>
                <a:spcPts val="600"/>
              </a:spcBef>
              <a:spcAft>
                <a:spcPts val="600"/>
              </a:spcAft>
            </a:pPr>
            <a:endParaRPr lang="en-US" sz="1600" dirty="0"/>
          </a:p>
        </p:txBody>
      </p:sp>
    </p:spTree>
    <p:extLst>
      <p:ext uri="{BB962C8B-B14F-4D97-AF65-F5344CB8AC3E}">
        <p14:creationId xmlns:p14="http://schemas.microsoft.com/office/powerpoint/2010/main" val="336626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 Updates</a:t>
            </a:r>
            <a:endParaRPr lang="en-US" dirty="0"/>
          </a:p>
        </p:txBody>
      </p:sp>
      <p:sp>
        <p:nvSpPr>
          <p:cNvPr id="3" name="Content Placeholder 2"/>
          <p:cNvSpPr>
            <a:spLocks noGrp="1"/>
          </p:cNvSpPr>
          <p:nvPr>
            <p:ph idx="1"/>
          </p:nvPr>
        </p:nvSpPr>
        <p:spPr/>
        <p:txBody>
          <a:bodyPr>
            <a:normAutofit/>
          </a:bodyPr>
          <a:lstStyle/>
          <a:p>
            <a:pPr marL="0" indent="0">
              <a:buNone/>
            </a:pPr>
            <a:r>
              <a:rPr lang="en-US" dirty="0"/>
              <a:t>From the </a:t>
            </a:r>
            <a:r>
              <a:rPr lang="en-US" u="sng" dirty="0">
                <a:hlinkClick r:id="rId2"/>
              </a:rPr>
              <a:t>Regents item</a:t>
            </a:r>
            <a:r>
              <a:rPr lang="en-US" dirty="0"/>
              <a:t>:</a:t>
            </a:r>
          </a:p>
          <a:p>
            <a:r>
              <a:rPr lang="en-US" dirty="0" smtClean="0"/>
              <a:t>Transition </a:t>
            </a:r>
            <a:r>
              <a:rPr lang="en-US" dirty="0"/>
              <a:t>scores and ratings will be determined based upon the remaining subcomponents of the annual professional performance review that are not based on the grade 3-8 ELA or mathematics State assessments and/or a State-provided growth score on Regents </a:t>
            </a:r>
            <a:r>
              <a:rPr lang="en-US" dirty="0" smtClean="0"/>
              <a:t>examinations.</a:t>
            </a:r>
            <a:endParaRPr lang="en-US" dirty="0"/>
          </a:p>
        </p:txBody>
      </p:sp>
    </p:spTree>
    <p:extLst>
      <p:ext uri="{BB962C8B-B14F-4D97-AF65-F5344CB8AC3E}">
        <p14:creationId xmlns:p14="http://schemas.microsoft.com/office/powerpoint/2010/main" val="7329538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Regional Chart</a:t>
            </a:r>
            <a:endParaRPr lang="en-US" dirty="0"/>
          </a:p>
        </p:txBody>
      </p:sp>
      <p:sp>
        <p:nvSpPr>
          <p:cNvPr id="3" name="Content Placeholder 2"/>
          <p:cNvSpPr>
            <a:spLocks noGrp="1"/>
          </p:cNvSpPr>
          <p:nvPr>
            <p:ph idx="1"/>
          </p:nvPr>
        </p:nvSpPr>
        <p:spPr/>
        <p:txBody>
          <a:bodyPr/>
          <a:lstStyle/>
          <a:p>
            <a:pPr marL="0" indent="0">
              <a:buNone/>
            </a:pPr>
            <a:r>
              <a:rPr lang="en-US" dirty="0" smtClean="0"/>
              <a:t>Please update the regional chart:</a:t>
            </a:r>
          </a:p>
          <a:p>
            <a:r>
              <a:rPr lang="en-US" dirty="0" smtClean="0"/>
              <a:t>Module choice</a:t>
            </a:r>
          </a:p>
          <a:p>
            <a:r>
              <a:rPr lang="en-US" dirty="0" smtClean="0"/>
              <a:t>Commercial program implementation</a:t>
            </a:r>
          </a:p>
          <a:p>
            <a:r>
              <a:rPr lang="en-US" dirty="0" smtClean="0"/>
              <a:t>Test choices</a:t>
            </a:r>
          </a:p>
          <a:p>
            <a:endParaRPr lang="en-US" dirty="0"/>
          </a:p>
          <a:p>
            <a:r>
              <a:rPr lang="en-US" dirty="0">
                <a:hlinkClick r:id="rId2"/>
              </a:rPr>
              <a:t>https://docs.google.com/spreadsheets/d/1HVCC4MaFiMr_aGRsO4iQhQ8_-</a:t>
            </a:r>
            <a:r>
              <a:rPr lang="en-US" dirty="0" smtClean="0">
                <a:hlinkClick r:id="rId2"/>
              </a:rPr>
              <a:t>UxDusiYUI6PB2SL_28/edit#gid=0</a:t>
            </a:r>
            <a:endParaRPr lang="en-US" dirty="0" smtClean="0"/>
          </a:p>
          <a:p>
            <a:endParaRPr lang="en-US" dirty="0"/>
          </a:p>
        </p:txBody>
      </p:sp>
    </p:spTree>
    <p:extLst>
      <p:ext uri="{BB962C8B-B14F-4D97-AF65-F5344CB8AC3E}">
        <p14:creationId xmlns:p14="http://schemas.microsoft.com/office/powerpoint/2010/main" val="41234539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Literacy Interventions</a:t>
            </a:r>
            <a:endParaRPr lang="en-US" dirty="0"/>
          </a:p>
        </p:txBody>
      </p:sp>
      <p:sp>
        <p:nvSpPr>
          <p:cNvPr id="3" name="Content Placeholder 2"/>
          <p:cNvSpPr>
            <a:spLocks noGrp="1"/>
          </p:cNvSpPr>
          <p:nvPr>
            <p:ph idx="1"/>
          </p:nvPr>
        </p:nvSpPr>
        <p:spPr/>
        <p:txBody>
          <a:bodyPr/>
          <a:lstStyle/>
          <a:p>
            <a:r>
              <a:rPr lang="en-US" dirty="0" smtClean="0"/>
              <a:t>Sonday One- underway</a:t>
            </a:r>
          </a:p>
          <a:p>
            <a:r>
              <a:rPr lang="en-US" dirty="0" smtClean="0"/>
              <a:t>Sonday Two- coming</a:t>
            </a:r>
          </a:p>
          <a:p>
            <a:r>
              <a:rPr lang="en-US" dirty="0" smtClean="0"/>
              <a:t>LLI- Continues with levels K-12 now!</a:t>
            </a:r>
          </a:p>
          <a:p>
            <a:r>
              <a:rPr lang="en-US" dirty="0" smtClean="0"/>
              <a:t>Reading Recovery- is there interest in an initial class for 2016-17?</a:t>
            </a:r>
          </a:p>
          <a:p>
            <a:r>
              <a:rPr lang="en-US" dirty="0" smtClean="0"/>
              <a:t>LETRS- Interest for 2016-17?  Cost if we have class of 15 is about $3900/teacher</a:t>
            </a:r>
            <a:endParaRPr lang="en-US" dirty="0"/>
          </a:p>
        </p:txBody>
      </p:sp>
    </p:spTree>
    <p:extLst>
      <p:ext uri="{BB962C8B-B14F-4D97-AF65-F5344CB8AC3E}">
        <p14:creationId xmlns:p14="http://schemas.microsoft.com/office/powerpoint/2010/main" val="3370182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Literacy Interventions</a:t>
            </a:r>
            <a:endParaRPr lang="en-US" dirty="0"/>
          </a:p>
        </p:txBody>
      </p:sp>
      <p:sp>
        <p:nvSpPr>
          <p:cNvPr id="3" name="Content Placeholder 2"/>
          <p:cNvSpPr>
            <a:spLocks noGrp="1"/>
          </p:cNvSpPr>
          <p:nvPr>
            <p:ph idx="1"/>
          </p:nvPr>
        </p:nvSpPr>
        <p:spPr/>
        <p:txBody>
          <a:bodyPr/>
          <a:lstStyle/>
          <a:p>
            <a:pPr marL="0" indent="0">
              <a:buNone/>
            </a:pPr>
            <a:r>
              <a:rPr lang="en-US" dirty="0" smtClean="0"/>
              <a:t>What Really Works for Struggling Learners</a:t>
            </a:r>
          </a:p>
          <a:p>
            <a:r>
              <a:rPr lang="en-US" dirty="0" smtClean="0"/>
              <a:t>Suggest change to BCIC topic schedule to make </a:t>
            </a:r>
            <a:r>
              <a:rPr lang="en-US" dirty="0"/>
              <a:t>M</a:t>
            </a:r>
            <a:r>
              <a:rPr lang="en-US" dirty="0" smtClean="0"/>
              <a:t>arch meeting </a:t>
            </a:r>
          </a:p>
          <a:p>
            <a:r>
              <a:rPr lang="en-US" dirty="0" smtClean="0"/>
              <a:t>Have summaries of some research (Allington’s updated) to share and review</a:t>
            </a:r>
          </a:p>
          <a:p>
            <a:r>
              <a:rPr lang="en-US" dirty="0" smtClean="0"/>
              <a:t>Has RTI implications</a:t>
            </a:r>
            <a:endParaRPr lang="en-US" dirty="0"/>
          </a:p>
        </p:txBody>
      </p:sp>
    </p:spTree>
    <p:extLst>
      <p:ext uri="{BB962C8B-B14F-4D97-AF65-F5344CB8AC3E}">
        <p14:creationId xmlns:p14="http://schemas.microsoft.com/office/powerpoint/2010/main" val="263443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Studies</a:t>
            </a:r>
            <a:endParaRPr lang="en-US" dirty="0"/>
          </a:p>
        </p:txBody>
      </p:sp>
      <p:sp>
        <p:nvSpPr>
          <p:cNvPr id="3" name="Content Placeholder 2"/>
          <p:cNvSpPr>
            <a:spLocks noGrp="1"/>
          </p:cNvSpPr>
          <p:nvPr>
            <p:ph idx="1"/>
          </p:nvPr>
        </p:nvSpPr>
        <p:spPr/>
        <p:txBody>
          <a:bodyPr>
            <a:normAutofit/>
          </a:bodyPr>
          <a:lstStyle/>
          <a:p>
            <a:pPr marL="0" marR="0" indent="0">
              <a:lnSpc>
                <a:spcPct val="115000"/>
              </a:lnSpc>
              <a:spcBef>
                <a:spcPts val="0"/>
              </a:spcBef>
              <a:spcAft>
                <a:spcPts val="1000"/>
              </a:spcAft>
              <a:buNone/>
            </a:pPr>
            <a:r>
              <a:rPr lang="en-US" dirty="0" smtClean="0">
                <a:ea typeface="Calibri"/>
              </a:rPr>
              <a:t>Summer </a:t>
            </a:r>
            <a:r>
              <a:rPr lang="en-US" dirty="0">
                <a:ea typeface="Calibri"/>
              </a:rPr>
              <a:t>Curriculum Work </a:t>
            </a:r>
            <a:r>
              <a:rPr lang="en-US" dirty="0" smtClean="0">
                <a:ea typeface="Calibri"/>
              </a:rPr>
              <a:t>:</a:t>
            </a:r>
            <a:endParaRPr lang="en-US" dirty="0">
              <a:ea typeface="Calibri"/>
            </a:endParaRPr>
          </a:p>
          <a:p>
            <a:pPr>
              <a:lnSpc>
                <a:spcPct val="115000"/>
              </a:lnSpc>
              <a:spcBef>
                <a:spcPts val="0"/>
              </a:spcBef>
              <a:spcAft>
                <a:spcPts val="1000"/>
              </a:spcAft>
            </a:pPr>
            <a:r>
              <a:rPr lang="en-US" dirty="0" smtClean="0"/>
              <a:t>Two </a:t>
            </a:r>
            <a:r>
              <a:rPr lang="en-US" dirty="0"/>
              <a:t>strands:</a:t>
            </a:r>
          </a:p>
          <a:p>
            <a:pPr lvl="1"/>
            <a:r>
              <a:rPr lang="en-US" dirty="0"/>
              <a:t>9-12</a:t>
            </a:r>
          </a:p>
          <a:p>
            <a:pPr lvl="1"/>
            <a:r>
              <a:rPr lang="en-US" dirty="0"/>
              <a:t>K-4</a:t>
            </a:r>
          </a:p>
          <a:p>
            <a:r>
              <a:rPr lang="en-US" dirty="0"/>
              <a:t>July 18-21</a:t>
            </a:r>
          </a:p>
          <a:p>
            <a:r>
              <a:rPr lang="en-US" dirty="0"/>
              <a:t>Registration open soon</a:t>
            </a:r>
          </a:p>
          <a:p>
            <a:endParaRPr lang="en-US" dirty="0"/>
          </a:p>
        </p:txBody>
      </p:sp>
    </p:spTree>
    <p:extLst>
      <p:ext uri="{BB962C8B-B14F-4D97-AF65-F5344CB8AC3E}">
        <p14:creationId xmlns:p14="http://schemas.microsoft.com/office/powerpoint/2010/main" val="2011155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lstStyle/>
          <a:p>
            <a:r>
              <a:rPr lang="en-US" dirty="0" smtClean="0"/>
              <a:t>Draft NYSSLS Survey</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Released Dec. 8</a:t>
            </a:r>
            <a:r>
              <a:rPr lang="en-US" baseline="30000" dirty="0" smtClean="0"/>
              <a:t>th</a:t>
            </a:r>
            <a:r>
              <a:rPr lang="en-US" dirty="0" smtClean="0"/>
              <a:t> and will be open until Feb. 5</a:t>
            </a:r>
            <a:r>
              <a:rPr lang="en-US" baseline="30000" dirty="0" smtClean="0"/>
              <a:t>th</a:t>
            </a:r>
            <a:endParaRPr lang="en-US" dirty="0" smtClean="0"/>
          </a:p>
          <a:p>
            <a:r>
              <a:rPr lang="en-US" dirty="0" smtClean="0"/>
              <a:t>Criteria referenced survey</a:t>
            </a:r>
          </a:p>
          <a:p>
            <a:r>
              <a:rPr lang="en-US" dirty="0" smtClean="0"/>
              <a:t>Four focus areas (total of 43 questions)</a:t>
            </a:r>
          </a:p>
          <a:p>
            <a:pPr lvl="1"/>
            <a:r>
              <a:rPr lang="en-US" dirty="0" smtClean="0"/>
              <a:t>Organization of standards</a:t>
            </a:r>
          </a:p>
          <a:p>
            <a:pPr lvl="1"/>
            <a:r>
              <a:rPr lang="en-US" dirty="0" smtClean="0"/>
              <a:t>Coherence</a:t>
            </a:r>
          </a:p>
          <a:p>
            <a:pPr lvl="1"/>
            <a:r>
              <a:rPr lang="en-US" dirty="0" smtClean="0"/>
              <a:t>Clarity and specificity</a:t>
            </a:r>
          </a:p>
          <a:p>
            <a:pPr lvl="1"/>
            <a:r>
              <a:rPr lang="en-US" dirty="0" smtClean="0"/>
              <a:t>Content and rigor</a:t>
            </a:r>
          </a:p>
          <a:p>
            <a:r>
              <a:rPr lang="en-US" dirty="0" smtClean="0"/>
              <a:t>One question for general feedback</a:t>
            </a:r>
          </a:p>
          <a:p>
            <a:r>
              <a:rPr lang="en-US" dirty="0" smtClean="0"/>
              <a:t>One question for general comments about implementation</a:t>
            </a:r>
          </a:p>
          <a:p>
            <a:pPr lvl="1"/>
            <a:endParaRPr lang="en-US" dirty="0"/>
          </a:p>
        </p:txBody>
      </p:sp>
    </p:spTree>
    <p:extLst>
      <p:ext uri="{BB962C8B-B14F-4D97-AF65-F5344CB8AC3E}">
        <p14:creationId xmlns:p14="http://schemas.microsoft.com/office/powerpoint/2010/main" val="39819436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Draft NYSSLS</a:t>
            </a:r>
            <a:endParaRPr lang="en-US" dirty="0"/>
          </a:p>
        </p:txBody>
      </p:sp>
      <p:sp>
        <p:nvSpPr>
          <p:cNvPr id="3" name="Content Placeholder 2"/>
          <p:cNvSpPr>
            <a:spLocks noGrp="1"/>
          </p:cNvSpPr>
          <p:nvPr>
            <p:ph idx="1"/>
          </p:nvPr>
        </p:nvSpPr>
        <p:spPr/>
        <p:txBody>
          <a:bodyPr>
            <a:normAutofit/>
          </a:bodyPr>
          <a:lstStyle/>
          <a:p>
            <a:r>
              <a:rPr lang="en-US" sz="2800" dirty="0" smtClean="0"/>
              <a:t>Two more NYSSLS Draft Parties</a:t>
            </a:r>
          </a:p>
          <a:p>
            <a:pPr lvl="1"/>
            <a:r>
              <a:rPr lang="en-US" dirty="0" smtClean="0"/>
              <a:t>Today at McEvoy</a:t>
            </a:r>
          </a:p>
          <a:p>
            <a:pPr lvl="1"/>
            <a:r>
              <a:rPr lang="en-US" dirty="0" smtClean="0"/>
              <a:t>Jan. 29</a:t>
            </a:r>
            <a:r>
              <a:rPr lang="en-US" baseline="30000" dirty="0" smtClean="0"/>
              <a:t>th</a:t>
            </a:r>
            <a:r>
              <a:rPr lang="en-US" dirty="0" smtClean="0"/>
              <a:t> at Science Center 3:30-5:30</a:t>
            </a:r>
          </a:p>
          <a:p>
            <a:r>
              <a:rPr lang="en-US" sz="2800" dirty="0" smtClean="0"/>
              <a:t>Science Leadership – Jan. 8</a:t>
            </a:r>
            <a:r>
              <a:rPr lang="en-US" sz="2800" baseline="30000" dirty="0" smtClean="0"/>
              <a:t>th</a:t>
            </a:r>
            <a:endParaRPr lang="en-US" sz="2800" dirty="0" smtClean="0"/>
          </a:p>
          <a:p>
            <a:r>
              <a:rPr lang="en-US" sz="2800" dirty="0" smtClean="0"/>
              <a:t>Updates from SED</a:t>
            </a:r>
          </a:p>
          <a:p>
            <a:r>
              <a:rPr lang="en-US" sz="2800" dirty="0" smtClean="0"/>
              <a:t>Transition to comprehensive and phased implementation</a:t>
            </a:r>
            <a:endParaRPr lang="en-US" sz="2800" dirty="0"/>
          </a:p>
        </p:txBody>
      </p:sp>
    </p:spTree>
    <p:extLst>
      <p:ext uri="{BB962C8B-B14F-4D97-AF65-F5344CB8AC3E}">
        <p14:creationId xmlns:p14="http://schemas.microsoft.com/office/powerpoint/2010/main" val="6610403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Curriculum Materials Pilot Study</a:t>
            </a:r>
            <a:endParaRPr lang="en-US" dirty="0"/>
          </a:p>
        </p:txBody>
      </p:sp>
      <p:sp>
        <p:nvSpPr>
          <p:cNvPr id="3" name="Content Placeholder 2"/>
          <p:cNvSpPr>
            <a:spLocks noGrp="1"/>
          </p:cNvSpPr>
          <p:nvPr>
            <p:ph idx="1"/>
          </p:nvPr>
        </p:nvSpPr>
        <p:spPr/>
        <p:txBody>
          <a:bodyPr>
            <a:noAutofit/>
          </a:bodyPr>
          <a:lstStyle/>
          <a:p>
            <a:r>
              <a:rPr lang="en-US" sz="2800" dirty="0" smtClean="0"/>
              <a:t>Selecting two commercially available curriculum materials to pilot test in the field</a:t>
            </a:r>
          </a:p>
          <a:p>
            <a:r>
              <a:rPr lang="en-US" sz="2800" dirty="0" smtClean="0"/>
              <a:t>Physical Science: Matter and Its Interaction</a:t>
            </a:r>
          </a:p>
          <a:p>
            <a:pPr lvl="1"/>
            <a:r>
              <a:rPr lang="en-US" dirty="0" smtClean="0"/>
              <a:t>2</a:t>
            </a:r>
            <a:r>
              <a:rPr lang="en-US" baseline="30000" dirty="0" smtClean="0"/>
              <a:t>nd</a:t>
            </a:r>
            <a:r>
              <a:rPr lang="en-US" dirty="0" smtClean="0"/>
              <a:t> Grade focus on observable properties of matter</a:t>
            </a:r>
          </a:p>
          <a:p>
            <a:pPr lvl="1"/>
            <a:r>
              <a:rPr lang="en-US" dirty="0" smtClean="0"/>
              <a:t>5</a:t>
            </a:r>
            <a:r>
              <a:rPr lang="en-US" baseline="30000" dirty="0" smtClean="0"/>
              <a:t>th</a:t>
            </a:r>
            <a:r>
              <a:rPr lang="en-US" dirty="0" smtClean="0"/>
              <a:t> Grade focus on developing a particle model understanding of matter, conservation of mass, mixing of matter, and measurable properties</a:t>
            </a:r>
          </a:p>
          <a:p>
            <a:r>
              <a:rPr lang="en-US" sz="2800" dirty="0" smtClean="0"/>
              <a:t>Content is congruent with current standards</a:t>
            </a:r>
            <a:endParaRPr lang="en-US" sz="2800" dirty="0"/>
          </a:p>
        </p:txBody>
      </p:sp>
    </p:spTree>
    <p:extLst>
      <p:ext uri="{BB962C8B-B14F-4D97-AF65-F5344CB8AC3E}">
        <p14:creationId xmlns:p14="http://schemas.microsoft.com/office/powerpoint/2010/main" val="12015103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Pilot Study Requirements</a:t>
            </a:r>
            <a:endParaRPr lang="en-US" dirty="0"/>
          </a:p>
        </p:txBody>
      </p:sp>
      <p:sp>
        <p:nvSpPr>
          <p:cNvPr id="3" name="Content Placeholder 2"/>
          <p:cNvSpPr>
            <a:spLocks noGrp="1"/>
          </p:cNvSpPr>
          <p:nvPr>
            <p:ph idx="1"/>
          </p:nvPr>
        </p:nvSpPr>
        <p:spPr/>
        <p:txBody>
          <a:bodyPr>
            <a:normAutofit/>
          </a:bodyPr>
          <a:lstStyle/>
          <a:p>
            <a:r>
              <a:rPr lang="en-US" sz="2800" dirty="0" smtClean="0"/>
              <a:t>Students and teachers take a pre and post test related to content</a:t>
            </a:r>
          </a:p>
          <a:p>
            <a:r>
              <a:rPr lang="en-US" sz="2800" dirty="0" smtClean="0"/>
              <a:t>Videotaping lessons</a:t>
            </a:r>
          </a:p>
          <a:p>
            <a:r>
              <a:rPr lang="en-US" sz="2800" dirty="0" smtClean="0"/>
              <a:t>Photocopy of student work</a:t>
            </a:r>
          </a:p>
          <a:p>
            <a:r>
              <a:rPr lang="en-US" sz="2800" dirty="0" smtClean="0"/>
              <a:t>Copies of all lesson and unit planning artifacts</a:t>
            </a:r>
          </a:p>
          <a:p>
            <a:r>
              <a:rPr lang="en-US" sz="2800" dirty="0" smtClean="0"/>
              <a:t>Record of duration and frequency of instruction</a:t>
            </a:r>
          </a:p>
          <a:p>
            <a:r>
              <a:rPr lang="en-US" sz="2800" dirty="0" smtClean="0"/>
              <a:t>Teacher survey</a:t>
            </a:r>
          </a:p>
          <a:p>
            <a:r>
              <a:rPr lang="en-US" sz="2800" dirty="0" smtClean="0"/>
              <a:t>Two teacher interviews with Jessica</a:t>
            </a:r>
            <a:endParaRPr lang="en-US" sz="2800" dirty="0"/>
          </a:p>
        </p:txBody>
      </p:sp>
    </p:spTree>
    <p:extLst>
      <p:ext uri="{BB962C8B-B14F-4D97-AF65-F5344CB8AC3E}">
        <p14:creationId xmlns:p14="http://schemas.microsoft.com/office/powerpoint/2010/main" val="8785483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Pilot Study</a:t>
            </a:r>
            <a:endParaRPr lang="en-US" dirty="0"/>
          </a:p>
        </p:txBody>
      </p:sp>
      <p:sp>
        <p:nvSpPr>
          <p:cNvPr id="3" name="Content Placeholder 2"/>
          <p:cNvSpPr>
            <a:spLocks noGrp="1"/>
          </p:cNvSpPr>
          <p:nvPr>
            <p:ph idx="1"/>
          </p:nvPr>
        </p:nvSpPr>
        <p:spPr>
          <a:xfrm>
            <a:off x="381000" y="1143000"/>
            <a:ext cx="8763000" cy="4983163"/>
          </a:xfrm>
        </p:spPr>
        <p:txBody>
          <a:bodyPr>
            <a:noAutofit/>
          </a:bodyPr>
          <a:lstStyle/>
          <a:p>
            <a:r>
              <a:rPr lang="en-US" sz="2800" dirty="0" smtClean="0"/>
              <a:t>Need responses to indicate participation by February 5</a:t>
            </a:r>
            <a:r>
              <a:rPr lang="en-US" sz="2800" baseline="30000" dirty="0" smtClean="0"/>
              <a:t>th</a:t>
            </a:r>
            <a:endParaRPr lang="en-US" sz="2800" dirty="0" smtClean="0"/>
          </a:p>
          <a:p>
            <a:r>
              <a:rPr lang="en-US" sz="2800" dirty="0" smtClean="0"/>
              <a:t>We are limited to the number of classrooms we can supply pilot materials to</a:t>
            </a:r>
          </a:p>
          <a:p>
            <a:r>
              <a:rPr lang="en-US" sz="2800" dirty="0" smtClean="0"/>
              <a:t>Make selection decisions to maximize diversity of classrooms included</a:t>
            </a:r>
          </a:p>
          <a:p>
            <a:r>
              <a:rPr lang="en-US" sz="2800" dirty="0" smtClean="0"/>
              <a:t>Participants will receive</a:t>
            </a:r>
          </a:p>
          <a:p>
            <a:pPr lvl="1"/>
            <a:r>
              <a:rPr lang="en-US" sz="2400" dirty="0" smtClean="0"/>
              <a:t>All materials they need to teach the unit</a:t>
            </a:r>
          </a:p>
          <a:p>
            <a:pPr lvl="1"/>
            <a:r>
              <a:rPr lang="en-US" sz="2400" dirty="0" smtClean="0"/>
              <a:t>Support to initiate the unit</a:t>
            </a:r>
          </a:p>
          <a:p>
            <a:pPr lvl="1"/>
            <a:r>
              <a:rPr lang="en-US" sz="2400" dirty="0" smtClean="0"/>
              <a:t>Districts will receive two days of customizable on-site PD</a:t>
            </a:r>
          </a:p>
          <a:p>
            <a:pPr lvl="1"/>
            <a:r>
              <a:rPr lang="en-US" sz="2400" dirty="0" smtClean="0"/>
              <a:t>Teachers will receive, on permanent loan, instructional materials valuing approximately $200</a:t>
            </a:r>
          </a:p>
          <a:p>
            <a:pPr marL="457200" lvl="1" indent="0">
              <a:buNone/>
            </a:pPr>
            <a:endParaRPr lang="en-US" dirty="0"/>
          </a:p>
        </p:txBody>
      </p:sp>
    </p:spTree>
    <p:extLst>
      <p:ext uri="{BB962C8B-B14F-4D97-AF65-F5344CB8AC3E}">
        <p14:creationId xmlns:p14="http://schemas.microsoft.com/office/powerpoint/2010/main" val="11218661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A2</a:t>
            </a:r>
            <a:endParaRPr lang="en-US" dirty="0"/>
          </a:p>
        </p:txBody>
      </p:sp>
      <p:sp>
        <p:nvSpPr>
          <p:cNvPr id="3" name="Content Placeholder 2"/>
          <p:cNvSpPr>
            <a:spLocks noGrp="1"/>
          </p:cNvSpPr>
          <p:nvPr>
            <p:ph idx="1"/>
          </p:nvPr>
        </p:nvSpPr>
        <p:spPr/>
        <p:txBody>
          <a:bodyPr/>
          <a:lstStyle/>
          <a:p>
            <a:r>
              <a:rPr lang="en-US" dirty="0" smtClean="0"/>
              <a:t>Is anyone thinking about A2 as a 1.5 year course because it seems to be so much?</a:t>
            </a:r>
            <a:endParaRPr lang="en-US" dirty="0"/>
          </a:p>
        </p:txBody>
      </p:sp>
    </p:spTree>
    <p:extLst>
      <p:ext uri="{BB962C8B-B14F-4D97-AF65-F5344CB8AC3E}">
        <p14:creationId xmlns:p14="http://schemas.microsoft.com/office/powerpoint/2010/main" val="4179834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 Updates</a:t>
            </a:r>
            <a:endParaRPr lang="en-US" dirty="0"/>
          </a:p>
        </p:txBody>
      </p:sp>
      <p:sp>
        <p:nvSpPr>
          <p:cNvPr id="3" name="Content Placeholder 2"/>
          <p:cNvSpPr>
            <a:spLocks noGrp="1"/>
          </p:cNvSpPr>
          <p:nvPr>
            <p:ph idx="1"/>
          </p:nvPr>
        </p:nvSpPr>
        <p:spPr/>
        <p:txBody>
          <a:bodyPr>
            <a:normAutofit/>
          </a:bodyPr>
          <a:lstStyle/>
          <a:p>
            <a:pPr marL="0" indent="0">
              <a:buNone/>
            </a:pPr>
            <a:r>
              <a:rPr lang="en-US" dirty="0"/>
              <a:t>From the </a:t>
            </a:r>
            <a:r>
              <a:rPr lang="en-US" u="sng" dirty="0">
                <a:hlinkClick r:id="rId2"/>
              </a:rPr>
              <a:t>Regents item</a:t>
            </a:r>
            <a:r>
              <a:rPr lang="en-US" dirty="0"/>
              <a:t>:</a:t>
            </a:r>
          </a:p>
          <a:p>
            <a:r>
              <a:rPr lang="en-US" dirty="0" smtClean="0"/>
              <a:t>Back-up </a:t>
            </a:r>
            <a:r>
              <a:rPr lang="en-US" dirty="0"/>
              <a:t>SLO[s] shall be developed by the district/BOCES consistent with guidelines prescribed by the Commissioner using assessments approved by the Department that are not State assessments</a:t>
            </a:r>
            <a:r>
              <a:rPr lang="en-US" dirty="0" smtClean="0"/>
              <a:t>.</a:t>
            </a:r>
            <a:endParaRPr lang="en-US" dirty="0"/>
          </a:p>
        </p:txBody>
      </p:sp>
    </p:spTree>
    <p:extLst>
      <p:ext uri="{BB962C8B-B14F-4D97-AF65-F5344CB8AC3E}">
        <p14:creationId xmlns:p14="http://schemas.microsoft.com/office/powerpoint/2010/main" val="73295385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Data</a:t>
            </a:r>
            <a:endParaRPr lang="en-US" dirty="0"/>
          </a:p>
        </p:txBody>
      </p:sp>
    </p:spTree>
    <p:extLst>
      <p:ext uri="{BB962C8B-B14F-4D97-AF65-F5344CB8AC3E}">
        <p14:creationId xmlns:p14="http://schemas.microsoft.com/office/powerpoint/2010/main" val="298607291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World languages:</a:t>
            </a:r>
          </a:p>
          <a:p>
            <a:r>
              <a:rPr lang="en-US" dirty="0" smtClean="0"/>
              <a:t>The exams </a:t>
            </a:r>
            <a:r>
              <a:rPr lang="en-US" dirty="0"/>
              <a:t>created in </a:t>
            </a:r>
            <a:r>
              <a:rPr lang="en-US" dirty="0" smtClean="0"/>
              <a:t>2012 should still be considered secure because </a:t>
            </a:r>
            <a:r>
              <a:rPr lang="en-US" dirty="0"/>
              <a:t>there are districts  using them</a:t>
            </a:r>
          </a:p>
          <a:p>
            <a:r>
              <a:rPr lang="en-US" dirty="0" smtClean="0"/>
              <a:t>Use Spanish </a:t>
            </a:r>
            <a:r>
              <a:rPr lang="en-US" dirty="0"/>
              <a:t>Version C for </a:t>
            </a:r>
            <a:r>
              <a:rPr lang="en-US" dirty="0" smtClean="0"/>
              <a:t>January (Call </a:t>
            </a:r>
            <a:r>
              <a:rPr lang="en-US" dirty="0"/>
              <a:t>if you need to know versions for other </a:t>
            </a:r>
            <a:r>
              <a:rPr lang="en-US" dirty="0" smtClean="0"/>
              <a:t>languages)</a:t>
            </a:r>
            <a:endParaRPr lang="en-US" dirty="0"/>
          </a:p>
          <a:p>
            <a:r>
              <a:rPr lang="en-US" dirty="0"/>
              <a:t>Teams for French and Spanish created  revised checkpoint B</a:t>
            </a:r>
          </a:p>
          <a:p>
            <a:endParaRPr lang="en-US" dirty="0" smtClean="0"/>
          </a:p>
          <a:p>
            <a:endParaRPr lang="en-US" dirty="0" smtClean="0"/>
          </a:p>
          <a:p>
            <a:endParaRPr lang="en-US" dirty="0"/>
          </a:p>
        </p:txBody>
      </p:sp>
    </p:spTree>
    <p:extLst>
      <p:ext uri="{BB962C8B-B14F-4D97-AF65-F5344CB8AC3E}">
        <p14:creationId xmlns:p14="http://schemas.microsoft.com/office/powerpoint/2010/main" val="138677543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a:t>
            </a:r>
            <a:endParaRPr lang="en-US" dirty="0"/>
          </a:p>
        </p:txBody>
      </p:sp>
      <p:sp>
        <p:nvSpPr>
          <p:cNvPr id="3" name="Content Placeholder 2"/>
          <p:cNvSpPr>
            <a:spLocks noGrp="1"/>
          </p:cNvSpPr>
          <p:nvPr>
            <p:ph idx="1"/>
          </p:nvPr>
        </p:nvSpPr>
        <p:spPr/>
        <p:txBody>
          <a:bodyPr/>
          <a:lstStyle/>
          <a:p>
            <a:r>
              <a:rPr lang="en-US" dirty="0"/>
              <a:t>Practice </a:t>
            </a:r>
            <a:r>
              <a:rPr lang="en-US" dirty="0" smtClean="0"/>
              <a:t>3-8 items </a:t>
            </a:r>
            <a:r>
              <a:rPr lang="en-US" dirty="0"/>
              <a:t>available soon (practice with the math tools)</a:t>
            </a:r>
          </a:p>
          <a:p>
            <a:r>
              <a:rPr lang="en-US" dirty="0" smtClean="0"/>
              <a:t>2017 3-8 can be on-line for anyone who wants to use that format</a:t>
            </a:r>
          </a:p>
          <a:p>
            <a:r>
              <a:rPr lang="en-US" dirty="0" smtClean="0"/>
              <a:t>No plan for Regents exams to be computer-based at this time</a:t>
            </a:r>
            <a:endParaRPr lang="en-US" dirty="0"/>
          </a:p>
        </p:txBody>
      </p:sp>
    </p:spTree>
    <p:extLst>
      <p:ext uri="{BB962C8B-B14F-4D97-AF65-F5344CB8AC3E}">
        <p14:creationId xmlns:p14="http://schemas.microsoft.com/office/powerpoint/2010/main" val="40583322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017"/>
            <a:ext cx="8229600" cy="1143000"/>
          </a:xfrm>
        </p:spPr>
        <p:txBody>
          <a:bodyPr>
            <a:normAutofit fontScale="90000"/>
          </a:bodyPr>
          <a:lstStyle/>
          <a:p>
            <a:r>
              <a:rPr lang="en-US" dirty="0" smtClean="0"/>
              <a:t>Standards Based Grading and Reporting 2015-16</a:t>
            </a:r>
            <a:endParaRPr lang="en-US" dirty="0"/>
          </a:p>
        </p:txBody>
      </p:sp>
      <p:sp>
        <p:nvSpPr>
          <p:cNvPr id="3" name="Content Placeholder 2"/>
          <p:cNvSpPr>
            <a:spLocks noGrp="1"/>
          </p:cNvSpPr>
          <p:nvPr>
            <p:ph idx="1"/>
          </p:nvPr>
        </p:nvSpPr>
        <p:spPr>
          <a:xfrm>
            <a:off x="457200" y="2086708"/>
            <a:ext cx="8229600" cy="1843848"/>
          </a:xfrm>
        </p:spPr>
        <p:txBody>
          <a:bodyPr>
            <a:normAutofit/>
          </a:bodyPr>
          <a:lstStyle/>
          <a:p>
            <a:r>
              <a:rPr lang="en-US" dirty="0" smtClean="0"/>
              <a:t>February </a:t>
            </a:r>
            <a:r>
              <a:rPr lang="en-US" dirty="0"/>
              <a:t>9, </a:t>
            </a:r>
            <a:r>
              <a:rPr lang="en-US" dirty="0" smtClean="0"/>
              <a:t>2016</a:t>
            </a:r>
            <a:r>
              <a:rPr lang="en-US" b="1" dirty="0" smtClean="0"/>
              <a:t/>
            </a:r>
            <a:br>
              <a:rPr lang="en-US" b="1" dirty="0" smtClean="0"/>
            </a:br>
            <a:r>
              <a:rPr lang="en-US" dirty="0" smtClean="0"/>
              <a:t>with Myron Dueck</a:t>
            </a:r>
            <a:endParaRPr lang="en-US" dirty="0"/>
          </a:p>
          <a:p>
            <a:endParaRPr lang="en-US" dirty="0"/>
          </a:p>
          <a:p>
            <a:endParaRPr lang="en-US" dirty="0" smtClean="0"/>
          </a:p>
          <a:p>
            <a:endParaRPr lang="en-US" dirty="0"/>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4617" y="2350662"/>
            <a:ext cx="3068756" cy="381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3673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Professional Practice</a:t>
            </a:r>
            <a:endParaRPr lang="en-US" dirty="0"/>
          </a:p>
        </p:txBody>
      </p:sp>
    </p:spTree>
    <p:extLst>
      <p:ext uri="{BB962C8B-B14F-4D97-AF65-F5344CB8AC3E}">
        <p14:creationId xmlns:p14="http://schemas.microsoft.com/office/powerpoint/2010/main" val="90927500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Based Learning</a:t>
            </a:r>
            <a:endParaRPr lang="en-US" dirty="0"/>
          </a:p>
        </p:txBody>
      </p:sp>
      <p:sp>
        <p:nvSpPr>
          <p:cNvPr id="3" name="Content Placeholder 2"/>
          <p:cNvSpPr>
            <a:spLocks noGrp="1"/>
          </p:cNvSpPr>
          <p:nvPr>
            <p:ph idx="1"/>
          </p:nvPr>
        </p:nvSpPr>
        <p:spPr>
          <a:xfrm>
            <a:off x="457200" y="1413164"/>
            <a:ext cx="8437418" cy="5058887"/>
          </a:xfrm>
        </p:spPr>
        <p:txBody>
          <a:bodyPr>
            <a:normAutofit/>
          </a:bodyPr>
          <a:lstStyle/>
          <a:p>
            <a:pPr>
              <a:lnSpc>
                <a:spcPct val="120000"/>
              </a:lnSpc>
              <a:spcAft>
                <a:spcPts val="600"/>
              </a:spcAft>
            </a:pPr>
            <a:r>
              <a:rPr lang="en-US" u="sng" dirty="0" smtClean="0">
                <a:hlinkClick r:id="rId2"/>
              </a:rPr>
              <a:t>The next PBL 101 cohort Begins </a:t>
            </a:r>
            <a:r>
              <a:rPr lang="en-US" u="sng" dirty="0">
                <a:hlinkClick r:id="rId2"/>
              </a:rPr>
              <a:t>Feb </a:t>
            </a:r>
            <a:r>
              <a:rPr lang="en-US" u="sng" dirty="0" smtClean="0">
                <a:hlinkClick r:id="rId2"/>
              </a:rPr>
              <a:t>3</a:t>
            </a:r>
            <a:r>
              <a:rPr lang="en-US" u="sng" baseline="30000" dirty="0" smtClean="0"/>
              <a:t>rd</a:t>
            </a:r>
            <a:r>
              <a:rPr lang="en-US" u="sng" dirty="0" smtClean="0"/>
              <a:t>. </a:t>
            </a:r>
            <a:r>
              <a:rPr lang="en-US" dirty="0" smtClean="0"/>
              <a:t> It is </a:t>
            </a:r>
            <a:r>
              <a:rPr lang="en-US" dirty="0"/>
              <a:t>a general </a:t>
            </a:r>
            <a:r>
              <a:rPr lang="en-US" dirty="0" smtClean="0"/>
              <a:t>session for </a:t>
            </a:r>
            <a:r>
              <a:rPr lang="en-US" dirty="0"/>
              <a:t>teachers K-12.</a:t>
            </a:r>
          </a:p>
          <a:p>
            <a:pPr>
              <a:lnSpc>
                <a:spcPct val="120000"/>
              </a:lnSpc>
              <a:spcAft>
                <a:spcPts val="600"/>
              </a:spcAft>
            </a:pPr>
            <a:r>
              <a:rPr lang="en-US" dirty="0" smtClean="0"/>
              <a:t>Another cohort will begin </a:t>
            </a:r>
            <a:r>
              <a:rPr lang="en-US" u="sng" dirty="0">
                <a:hlinkClick r:id="rId3"/>
              </a:rPr>
              <a:t>March 1</a:t>
            </a:r>
            <a:r>
              <a:rPr lang="en-US" dirty="0" smtClean="0"/>
              <a:t>.</a:t>
            </a:r>
            <a:endParaRPr lang="en-US" dirty="0"/>
          </a:p>
        </p:txBody>
      </p:sp>
    </p:spTree>
    <p:extLst>
      <p:ext uri="{BB962C8B-B14F-4D97-AF65-F5344CB8AC3E}">
        <p14:creationId xmlns:p14="http://schemas.microsoft.com/office/powerpoint/2010/main" val="2377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Based Learning</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942" y="2229947"/>
            <a:ext cx="7073237" cy="2526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4085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Culture</a:t>
            </a:r>
            <a:endParaRPr lang="en-US" dirty="0"/>
          </a:p>
        </p:txBody>
      </p:sp>
    </p:spTree>
    <p:extLst>
      <p:ext uri="{BB962C8B-B14F-4D97-AF65-F5344CB8AC3E}">
        <p14:creationId xmlns:p14="http://schemas.microsoft.com/office/powerpoint/2010/main" val="3844538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Poverty and It’s Impact</a:t>
            </a:r>
            <a:endParaRPr lang="en-US" dirty="0"/>
          </a:p>
        </p:txBody>
      </p:sp>
      <p:sp>
        <p:nvSpPr>
          <p:cNvPr id="3" name="Content Placeholder 2"/>
          <p:cNvSpPr>
            <a:spLocks noGrp="1"/>
          </p:cNvSpPr>
          <p:nvPr>
            <p:ph idx="1"/>
          </p:nvPr>
        </p:nvSpPr>
        <p:spPr/>
        <p:txBody>
          <a:bodyPr>
            <a:normAutofit fontScale="77500" lnSpcReduction="20000"/>
          </a:bodyPr>
          <a:lstStyle/>
          <a:p>
            <a:pPr>
              <a:lnSpc>
                <a:spcPct val="115000"/>
              </a:lnSpc>
              <a:spcAft>
                <a:spcPts val="450"/>
              </a:spcAft>
            </a:pPr>
            <a:r>
              <a:rPr lang="en-US" u="sng" kern="1800" dirty="0">
                <a:solidFill>
                  <a:srgbClr val="0000FF"/>
                </a:solidFill>
                <a:ea typeface="Times New Roman"/>
                <a:hlinkClick r:id="rId2"/>
              </a:rPr>
              <a:t>Students from Generational Poverty</a:t>
            </a:r>
            <a:r>
              <a:rPr lang="en-US" kern="1800" dirty="0">
                <a:solidFill>
                  <a:srgbClr val="1F1F2E"/>
                </a:solidFill>
                <a:ea typeface="Times New Roman"/>
              </a:rPr>
              <a:t>- January 25</a:t>
            </a:r>
            <a:r>
              <a:rPr lang="en-US" kern="1800" baseline="30000" dirty="0">
                <a:solidFill>
                  <a:srgbClr val="1F1F2E"/>
                </a:solidFill>
                <a:ea typeface="Times New Roman"/>
              </a:rPr>
              <a:t>th</a:t>
            </a:r>
            <a:r>
              <a:rPr lang="en-US" kern="1800" dirty="0">
                <a:solidFill>
                  <a:srgbClr val="1F1F2E"/>
                </a:solidFill>
                <a:ea typeface="Times New Roman"/>
              </a:rPr>
              <a:t>: E</a:t>
            </a:r>
            <a:r>
              <a:rPr lang="en-US" dirty="0">
                <a:solidFill>
                  <a:srgbClr val="1F1F2E"/>
                </a:solidFill>
                <a:ea typeface="Times New Roman"/>
              </a:rPr>
              <a:t>xtend your understanding about the impact poverty and learn how to expand your understanding of challenges, strengths and implications.</a:t>
            </a:r>
            <a:endParaRPr lang="en-US" dirty="0">
              <a:ea typeface="Calibri"/>
            </a:endParaRPr>
          </a:p>
          <a:p>
            <a:pPr>
              <a:lnSpc>
                <a:spcPct val="115000"/>
              </a:lnSpc>
              <a:spcAft>
                <a:spcPts val="450"/>
              </a:spcAft>
            </a:pPr>
            <a:r>
              <a:rPr lang="en-US" u="sng" kern="1800" dirty="0">
                <a:solidFill>
                  <a:srgbClr val="0000FF"/>
                </a:solidFill>
                <a:ea typeface="Times New Roman"/>
                <a:hlinkClick r:id="rId3"/>
              </a:rPr>
              <a:t>Instructional Strategies for Students from Poverty</a:t>
            </a:r>
            <a:r>
              <a:rPr lang="en-US" kern="1800" dirty="0">
                <a:solidFill>
                  <a:srgbClr val="1F1F2E"/>
                </a:solidFill>
                <a:ea typeface="Times New Roman"/>
              </a:rPr>
              <a:t>-February 10</a:t>
            </a:r>
            <a:r>
              <a:rPr lang="en-US" kern="1800" baseline="30000" dirty="0">
                <a:solidFill>
                  <a:srgbClr val="1F1F2E"/>
                </a:solidFill>
                <a:ea typeface="Times New Roman"/>
              </a:rPr>
              <a:t>th</a:t>
            </a:r>
            <a:r>
              <a:rPr lang="en-US" dirty="0">
                <a:ea typeface="Times New Roman"/>
              </a:rPr>
              <a:t>: </a:t>
            </a:r>
            <a:r>
              <a:rPr lang="en-US" dirty="0">
                <a:solidFill>
                  <a:srgbClr val="1F1F2E"/>
                </a:solidFill>
                <a:ea typeface="Times New Roman"/>
              </a:rPr>
              <a:t>Eric Jensen's findings and suggestions will be incorporated with Hattie, </a:t>
            </a:r>
            <a:r>
              <a:rPr lang="en-US" smtClean="0">
                <a:solidFill>
                  <a:srgbClr val="1F1F2E"/>
                </a:solidFill>
                <a:ea typeface="Times New Roman"/>
              </a:rPr>
              <a:t>McREL </a:t>
            </a:r>
            <a:r>
              <a:rPr lang="en-US" dirty="0">
                <a:solidFill>
                  <a:srgbClr val="1F1F2E"/>
                </a:solidFill>
                <a:ea typeface="Times New Roman"/>
              </a:rPr>
              <a:t>and Budge &amp; Parrott. Specific moves and decisions teachers can make in their instructional design will be explained. </a:t>
            </a:r>
            <a:endParaRPr lang="en-US" sz="2400" dirty="0">
              <a:solidFill>
                <a:srgbClr val="1F1F2E"/>
              </a:solidFill>
              <a:ea typeface="Calibri"/>
            </a:endParaRPr>
          </a:p>
          <a:p>
            <a:endParaRPr lang="en-US" dirty="0"/>
          </a:p>
        </p:txBody>
      </p:sp>
    </p:spTree>
    <p:extLst>
      <p:ext uri="{BB962C8B-B14F-4D97-AF65-F5344CB8AC3E}">
        <p14:creationId xmlns:p14="http://schemas.microsoft.com/office/powerpoint/2010/main" val="87609826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Classroom Environment</a:t>
            </a:r>
            <a:endParaRPr lang="en-US" dirty="0"/>
          </a:p>
        </p:txBody>
      </p:sp>
      <p:sp>
        <p:nvSpPr>
          <p:cNvPr id="3" name="Content Placeholder 2"/>
          <p:cNvSpPr>
            <a:spLocks noGrp="1"/>
          </p:cNvSpPr>
          <p:nvPr>
            <p:ph idx="1"/>
          </p:nvPr>
        </p:nvSpPr>
        <p:spPr/>
        <p:txBody>
          <a:bodyPr>
            <a:normAutofit fontScale="92500" lnSpcReduction="20000"/>
          </a:bodyPr>
          <a:lstStyle/>
          <a:p>
            <a:pPr>
              <a:lnSpc>
                <a:spcPct val="115000"/>
              </a:lnSpc>
              <a:spcBef>
                <a:spcPts val="0"/>
              </a:spcBef>
              <a:spcAft>
                <a:spcPts val="1000"/>
              </a:spcAft>
            </a:pPr>
            <a:r>
              <a:rPr lang="en-US" dirty="0" smtClean="0"/>
              <a:t>For </a:t>
            </a:r>
            <a:r>
              <a:rPr lang="en-US" dirty="0"/>
              <a:t>teachers and administrators already trained and implementing Responsive </a:t>
            </a:r>
            <a:r>
              <a:rPr lang="en-US" dirty="0" smtClean="0"/>
              <a:t>Classroom,  </a:t>
            </a:r>
            <a:r>
              <a:rPr lang="en-US" dirty="0"/>
              <a:t>there are opportunities to extend </a:t>
            </a:r>
            <a:r>
              <a:rPr lang="en-US" dirty="0" smtClean="0"/>
              <a:t>skills. </a:t>
            </a:r>
            <a:r>
              <a:rPr lang="en-US" dirty="0"/>
              <a:t>The next opportunity is  </a:t>
            </a:r>
            <a:r>
              <a:rPr lang="en-US" dirty="0" smtClean="0"/>
              <a:t>December 15</a:t>
            </a:r>
            <a:r>
              <a:rPr lang="en-US" baseline="30000" dirty="0" smtClean="0"/>
              <a:t>th</a:t>
            </a:r>
            <a:r>
              <a:rPr lang="en-US" dirty="0" smtClean="0"/>
              <a:t>  </a:t>
            </a:r>
            <a:r>
              <a:rPr lang="en-US" dirty="0"/>
              <a:t>and </a:t>
            </a:r>
            <a:r>
              <a:rPr lang="en-US" dirty="0" smtClean="0"/>
              <a:t>16</a:t>
            </a:r>
            <a:r>
              <a:rPr lang="en-US" baseline="30000" dirty="0" smtClean="0"/>
              <a:t>th</a:t>
            </a:r>
            <a:r>
              <a:rPr lang="en-US" dirty="0" smtClean="0"/>
              <a:t> </a:t>
            </a:r>
            <a:r>
              <a:rPr lang="en-US" dirty="0"/>
              <a:t>on  </a:t>
            </a:r>
            <a:r>
              <a:rPr lang="en-US" u="sng" dirty="0">
                <a:hlinkClick r:id="rId2"/>
              </a:rPr>
              <a:t>Engaging Academics</a:t>
            </a:r>
            <a:r>
              <a:rPr lang="en-US" dirty="0"/>
              <a:t>.  </a:t>
            </a:r>
            <a:endParaRPr lang="en-US" dirty="0" smtClean="0"/>
          </a:p>
          <a:p>
            <a:r>
              <a:rPr lang="en-US" dirty="0"/>
              <a:t>Responsive </a:t>
            </a:r>
            <a:r>
              <a:rPr lang="en-US" dirty="0" smtClean="0"/>
              <a:t>Classroom - </a:t>
            </a:r>
            <a:r>
              <a:rPr lang="en-US" dirty="0"/>
              <a:t>Are you ready to start to learn more about this proven approach?  Join the next professional development opportunity beginning </a:t>
            </a:r>
            <a:r>
              <a:rPr lang="en-US" u="sng" dirty="0">
                <a:hlinkClick r:id="rId3"/>
              </a:rPr>
              <a:t>January </a:t>
            </a:r>
            <a:r>
              <a:rPr lang="en-US" u="sng" dirty="0" smtClean="0">
                <a:hlinkClick r:id="rId3"/>
              </a:rPr>
              <a:t>11</a:t>
            </a:r>
            <a:r>
              <a:rPr lang="en-US" u="sng" baseline="30000" dirty="0" smtClean="0"/>
              <a:t>th</a:t>
            </a:r>
            <a:r>
              <a:rPr lang="en-US" u="sng" dirty="0" smtClean="0"/>
              <a:t>.</a:t>
            </a:r>
            <a:endParaRPr lang="en-US" dirty="0"/>
          </a:p>
        </p:txBody>
      </p:sp>
    </p:spTree>
    <p:extLst>
      <p:ext uri="{BB962C8B-B14F-4D97-AF65-F5344CB8AC3E}">
        <p14:creationId xmlns:p14="http://schemas.microsoft.com/office/powerpoint/2010/main" val="23767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 Updates</a:t>
            </a:r>
            <a:endParaRPr lang="en-US" dirty="0"/>
          </a:p>
        </p:txBody>
      </p:sp>
      <p:sp>
        <p:nvSpPr>
          <p:cNvPr id="3" name="Content Placeholder 2"/>
          <p:cNvSpPr>
            <a:spLocks noGrp="1"/>
          </p:cNvSpPr>
          <p:nvPr>
            <p:ph idx="1"/>
          </p:nvPr>
        </p:nvSpPr>
        <p:spPr/>
        <p:txBody>
          <a:bodyPr>
            <a:normAutofit/>
          </a:bodyPr>
          <a:lstStyle/>
          <a:p>
            <a:pPr marL="0" indent="0">
              <a:buNone/>
            </a:pPr>
            <a:r>
              <a:rPr lang="en-US" dirty="0"/>
              <a:t>From the </a:t>
            </a:r>
            <a:r>
              <a:rPr lang="en-US" u="sng" dirty="0">
                <a:hlinkClick r:id="rId2"/>
              </a:rPr>
              <a:t>Regents item</a:t>
            </a:r>
            <a:r>
              <a:rPr lang="en-US" dirty="0"/>
              <a:t>:</a:t>
            </a:r>
          </a:p>
          <a:p>
            <a:r>
              <a:rPr lang="en-US" dirty="0" smtClean="0"/>
              <a:t>State </a:t>
            </a:r>
            <a:r>
              <a:rPr lang="en-US" dirty="0"/>
              <a:t>provided growth scores will continue to be computed for advisory purposes.</a:t>
            </a:r>
          </a:p>
        </p:txBody>
      </p:sp>
    </p:spTree>
    <p:extLst>
      <p:ext uri="{BB962C8B-B14F-4D97-AF65-F5344CB8AC3E}">
        <p14:creationId xmlns:p14="http://schemas.microsoft.com/office/powerpoint/2010/main" val="73295385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7" name="Picture 2" descr="C:\Users\pcurtis\Desktop\New folder (2)\Stacked-Stones-wallpap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01625" y="1495425"/>
            <a:ext cx="7326313" cy="3471720"/>
          </a:xfrm>
          <a:prstGeom prst="rect">
            <a:avLst/>
          </a:prstGeom>
          <a:noFill/>
        </p:spPr>
        <p:txBody>
          <a:bodyPr>
            <a:spAutoFit/>
          </a:bodyPr>
          <a:lstStyle/>
          <a:p>
            <a:pPr marL="458788" indent="-342900">
              <a:spcBef>
                <a:spcPct val="20000"/>
              </a:spcBef>
              <a:spcAft>
                <a:spcPct val="20000"/>
              </a:spcAft>
              <a:buClr>
                <a:prstClr val="white"/>
              </a:buClr>
              <a:buFont typeface="Arial"/>
              <a:buChar char="•"/>
              <a:defRPr/>
            </a:pPr>
            <a:r>
              <a:rPr lang="en-US" b="1" dirty="0">
                <a:solidFill>
                  <a:prstClr val="white"/>
                </a:solidFill>
                <a:effectLst>
                  <a:outerShdw blurRad="38100" dist="38100" dir="2700000" algn="tl">
                    <a:srgbClr val="000000">
                      <a:alpha val="43137"/>
                    </a:srgbClr>
                  </a:outerShdw>
                </a:effectLst>
                <a:latin typeface="Avenir Heavy"/>
                <a:ea typeface="ＭＳ Ｐゴシック" pitchFamily="-106" charset="-128"/>
                <a:cs typeface="Avenir Heavy"/>
              </a:rPr>
              <a:t>Student Achievement</a:t>
            </a:r>
          </a:p>
          <a:p>
            <a:pPr marL="458788" indent="-342900">
              <a:spcBef>
                <a:spcPct val="20000"/>
              </a:spcBef>
              <a:spcAft>
                <a:spcPct val="20000"/>
              </a:spcAft>
              <a:buClr>
                <a:prstClr val="white"/>
              </a:buClr>
              <a:buFont typeface="Arial"/>
              <a:buChar char="•"/>
              <a:defRPr/>
            </a:pPr>
            <a:r>
              <a:rPr lang="en-US" b="1" dirty="0">
                <a:solidFill>
                  <a:prstClr val="white"/>
                </a:solidFill>
                <a:effectLst>
                  <a:outerShdw blurRad="38100" dist="38100" dir="2700000" algn="tl">
                    <a:srgbClr val="000000">
                      <a:alpha val="43137"/>
                    </a:srgbClr>
                  </a:outerShdw>
                </a:effectLst>
                <a:latin typeface="Avenir Heavy"/>
                <a:ea typeface="ＭＳ Ｐゴシック" pitchFamily="-106" charset="-128"/>
                <a:cs typeface="Avenir Heavy"/>
              </a:rPr>
              <a:t>Instruction &amp; Assessment</a:t>
            </a:r>
          </a:p>
          <a:p>
            <a:pPr marL="458788" indent="-342900">
              <a:spcBef>
                <a:spcPct val="20000"/>
              </a:spcBef>
              <a:spcAft>
                <a:spcPct val="20000"/>
              </a:spcAft>
              <a:buClr>
                <a:prstClr val="white"/>
              </a:buClr>
              <a:buFont typeface="Arial"/>
              <a:buChar char="•"/>
              <a:defRPr/>
            </a:pPr>
            <a:r>
              <a:rPr lang="en-US" b="1" dirty="0">
                <a:solidFill>
                  <a:prstClr val="white"/>
                </a:solidFill>
                <a:effectLst>
                  <a:outerShdw blurRad="38100" dist="38100" dir="2700000" algn="tl">
                    <a:srgbClr val="000000">
                      <a:alpha val="43137"/>
                    </a:srgbClr>
                  </a:outerShdw>
                </a:effectLst>
                <a:latin typeface="Avenir Heavy"/>
                <a:ea typeface="ＭＳ Ｐゴシック" pitchFamily="-106" charset="-128"/>
                <a:cs typeface="Avenir Heavy"/>
              </a:rPr>
              <a:t>Policies &amp; Structure</a:t>
            </a:r>
          </a:p>
          <a:p>
            <a:pPr marL="458788" indent="-342900">
              <a:spcBef>
                <a:spcPct val="20000"/>
              </a:spcBef>
              <a:spcAft>
                <a:spcPct val="20000"/>
              </a:spcAft>
              <a:buClr>
                <a:prstClr val="white"/>
              </a:buClr>
              <a:buFont typeface="Arial"/>
              <a:buChar char="•"/>
              <a:defRPr/>
            </a:pPr>
            <a:r>
              <a:rPr lang="en-US" b="1" dirty="0">
                <a:solidFill>
                  <a:prstClr val="white"/>
                </a:solidFill>
                <a:effectLst>
                  <a:outerShdw blurRad="38100" dist="38100" dir="2700000" algn="tl">
                    <a:srgbClr val="000000">
                      <a:alpha val="43137"/>
                    </a:srgbClr>
                  </a:outerShdw>
                </a:effectLst>
                <a:latin typeface="Avenir Heavy"/>
                <a:ea typeface="ＭＳ Ｐゴシック" pitchFamily="-106" charset="-128"/>
                <a:cs typeface="Avenir Heavy"/>
              </a:rPr>
              <a:t>Culture &amp; Relationships</a:t>
            </a:r>
          </a:p>
          <a:p>
            <a:pPr marL="458788" indent="-342900">
              <a:spcBef>
                <a:spcPct val="20000"/>
              </a:spcBef>
              <a:spcAft>
                <a:spcPct val="20000"/>
              </a:spcAft>
              <a:buClr>
                <a:prstClr val="white"/>
              </a:buClr>
              <a:buFont typeface="Arial"/>
              <a:buChar char="•"/>
              <a:defRPr/>
            </a:pPr>
            <a:r>
              <a:rPr lang="en-US" b="1" dirty="0">
                <a:solidFill>
                  <a:prstClr val="white"/>
                </a:solidFill>
                <a:effectLst>
                  <a:outerShdw blurRad="38100" dist="38100" dir="2700000" algn="tl">
                    <a:srgbClr val="000000">
                      <a:alpha val="43137"/>
                    </a:srgbClr>
                  </a:outerShdw>
                </a:effectLst>
                <a:latin typeface="Avenir Heavy"/>
                <a:ea typeface="ＭＳ Ｐゴシック" pitchFamily="-106" charset="-128"/>
                <a:cs typeface="Avenir Heavy"/>
              </a:rPr>
              <a:t>Purpose &amp; Mission</a:t>
            </a:r>
          </a:p>
          <a:p>
            <a:pPr marL="458788" indent="-342900">
              <a:spcBef>
                <a:spcPct val="20000"/>
              </a:spcBef>
              <a:spcAft>
                <a:spcPct val="20000"/>
              </a:spcAft>
              <a:buClr>
                <a:prstClr val="white"/>
              </a:buClr>
              <a:buFont typeface="Arial"/>
              <a:buChar char="•"/>
              <a:defRPr/>
            </a:pPr>
            <a:endParaRPr lang="en-US" b="1" dirty="0">
              <a:solidFill>
                <a:prstClr val="white"/>
              </a:solidFill>
              <a:effectLst>
                <a:outerShdw blurRad="38100" dist="38100" dir="2700000" algn="tl">
                  <a:srgbClr val="000000">
                    <a:alpha val="43137"/>
                  </a:srgbClr>
                </a:outerShdw>
              </a:effectLst>
              <a:latin typeface="Avenir Heavy"/>
              <a:ea typeface="ＭＳ Ｐゴシック" pitchFamily="-106" charset="-128"/>
              <a:cs typeface="Avenir Heavy"/>
            </a:endParaRPr>
          </a:p>
          <a:p>
            <a:pPr marL="458788" indent="-342900">
              <a:spcBef>
                <a:spcPct val="20000"/>
              </a:spcBef>
              <a:spcAft>
                <a:spcPct val="20000"/>
              </a:spcAft>
              <a:buClr>
                <a:prstClr val="white"/>
              </a:buClr>
              <a:buFont typeface="Arial"/>
              <a:buChar char="•"/>
              <a:defRPr/>
            </a:pPr>
            <a:endParaRPr lang="en-US" b="1" dirty="0">
              <a:solidFill>
                <a:prstClr val="white"/>
              </a:solidFill>
              <a:effectLst>
                <a:outerShdw blurRad="38100" dist="38100" dir="2700000" algn="tl">
                  <a:srgbClr val="000000">
                    <a:alpha val="43137"/>
                  </a:srgbClr>
                </a:outerShdw>
              </a:effectLst>
              <a:latin typeface="Avenir Heavy"/>
              <a:ea typeface="ＭＳ Ｐゴシック" pitchFamily="-106" charset="-128"/>
              <a:cs typeface="Avenir Heavy"/>
            </a:endParaRPr>
          </a:p>
          <a:p>
            <a:pPr marL="458788" indent="-342900">
              <a:spcBef>
                <a:spcPct val="20000"/>
              </a:spcBef>
              <a:spcAft>
                <a:spcPct val="20000"/>
              </a:spcAft>
              <a:buClr>
                <a:prstClr val="white"/>
              </a:buClr>
              <a:buFont typeface="Arial"/>
              <a:buChar char="•"/>
              <a:defRPr/>
            </a:pPr>
            <a:endParaRPr lang="en-US" b="1" dirty="0">
              <a:solidFill>
                <a:prstClr val="white"/>
              </a:solidFill>
              <a:effectLst>
                <a:outerShdw blurRad="38100" dist="38100" dir="2700000" algn="tl">
                  <a:srgbClr val="000000">
                    <a:alpha val="43137"/>
                  </a:srgbClr>
                </a:outerShdw>
              </a:effectLst>
              <a:latin typeface="Avenir Heavy"/>
              <a:ea typeface="ＭＳ Ｐゴシック" pitchFamily="-106" charset="-128"/>
              <a:cs typeface="Avenir Heavy"/>
            </a:endParaRPr>
          </a:p>
          <a:p>
            <a:pPr marL="458788" indent="-342900">
              <a:spcBef>
                <a:spcPct val="20000"/>
              </a:spcBef>
              <a:spcAft>
                <a:spcPct val="20000"/>
              </a:spcAft>
              <a:buClr>
                <a:prstClr val="white"/>
              </a:buClr>
              <a:buFont typeface="Arial"/>
              <a:buChar char="•"/>
              <a:defRPr/>
            </a:pPr>
            <a:endParaRPr lang="en-US" b="1" dirty="0">
              <a:solidFill>
                <a:prstClr val="white"/>
              </a:solidFill>
              <a:effectLst>
                <a:outerShdw blurRad="38100" dist="38100" dir="2700000" algn="tl">
                  <a:srgbClr val="000000">
                    <a:alpha val="43137"/>
                  </a:srgbClr>
                </a:outerShdw>
              </a:effectLst>
              <a:latin typeface="Avenir Heavy"/>
              <a:ea typeface="ＭＳ Ｐゴシック" pitchFamily="-106" charset="-128"/>
              <a:cs typeface="Avenir Heavy"/>
            </a:endParaRPr>
          </a:p>
        </p:txBody>
      </p:sp>
      <p:sp>
        <p:nvSpPr>
          <p:cNvPr id="13" name="Title 4"/>
          <p:cNvSpPr txBox="1">
            <a:spLocks/>
          </p:cNvSpPr>
          <p:nvPr/>
        </p:nvSpPr>
        <p:spPr bwMode="auto">
          <a:xfrm>
            <a:off x="376238" y="304800"/>
            <a:ext cx="6015037" cy="989013"/>
          </a:xfrm>
          <a:prstGeom prst="rect">
            <a:avLst/>
          </a:prstGeom>
          <a:noFill/>
          <a:ln w="9525">
            <a:noFill/>
            <a:miter lim="800000"/>
            <a:headEnd/>
            <a:tailEnd/>
          </a:ln>
          <a:effectLst>
            <a:outerShdw blurRad="50800" dist="38100" dir="2700000" algn="tl" rotWithShape="0">
              <a:prstClr val="black">
                <a:alpha val="40000"/>
              </a:prstClr>
            </a:outerShdw>
          </a:effectLst>
        </p:spPr>
        <p:txBody>
          <a:bodyPr anchor="ctr"/>
          <a:lstStyle/>
          <a:p>
            <a:pPr>
              <a:defRPr/>
            </a:pPr>
            <a:r>
              <a:rPr lang="en-US" sz="3200" b="1" kern="0" dirty="0">
                <a:solidFill>
                  <a:schemeClr val="bg1"/>
                </a:solidFill>
                <a:latin typeface="Avenir Heavy"/>
                <a:ea typeface="ＭＳ Ｐゴシック" pitchFamily="-106" charset="-128"/>
                <a:cs typeface="Avenir Heavy"/>
              </a:rPr>
              <a:t>Hierarchy of Change</a:t>
            </a:r>
          </a:p>
        </p:txBody>
      </p:sp>
      <p:pic>
        <p:nvPicPr>
          <p:cNvPr id="4" name="Picture 3" descr="Purple_Plain-1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2693975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RTI at Work Institute?</a:t>
            </a:r>
            <a:endParaRPr lang="en-US" dirty="0"/>
          </a:p>
        </p:txBody>
      </p:sp>
      <p:sp>
        <p:nvSpPr>
          <p:cNvPr id="3" name="Content Placeholder 2"/>
          <p:cNvSpPr>
            <a:spLocks noGrp="1"/>
          </p:cNvSpPr>
          <p:nvPr>
            <p:ph idx="1"/>
          </p:nvPr>
        </p:nvSpPr>
        <p:spPr/>
        <p:txBody>
          <a:bodyPr/>
          <a:lstStyle/>
          <a:p>
            <a:pPr marL="0" indent="0">
              <a:buNone/>
            </a:pPr>
            <a:r>
              <a:rPr lang="en-US" dirty="0" smtClean="0"/>
              <a:t>It’s a go!</a:t>
            </a:r>
          </a:p>
          <a:p>
            <a:pPr lvl="1"/>
            <a:r>
              <a:rPr lang="en-US" dirty="0" smtClean="0"/>
              <a:t>June 28-30</a:t>
            </a:r>
            <a:r>
              <a:rPr lang="en-US" baseline="30000" dirty="0" smtClean="0"/>
              <a:t>th</a:t>
            </a:r>
            <a:endParaRPr lang="en-US" dirty="0" smtClean="0"/>
          </a:p>
          <a:p>
            <a:pPr lvl="1"/>
            <a:r>
              <a:rPr lang="en-US" dirty="0" smtClean="0"/>
              <a:t>Oncenter</a:t>
            </a:r>
          </a:p>
          <a:p>
            <a:pPr lvl="1"/>
            <a:r>
              <a:rPr lang="en-US" dirty="0" smtClean="0"/>
              <a:t>Will have 200 discounted seats</a:t>
            </a:r>
          </a:p>
          <a:p>
            <a:pPr lvl="1"/>
            <a:r>
              <a:rPr lang="en-US" dirty="0" smtClean="0"/>
              <a:t>Think carefully about who should go (it’s not just your IS/AIS providers)</a:t>
            </a:r>
          </a:p>
        </p:txBody>
      </p:sp>
    </p:spTree>
    <p:extLst>
      <p:ext uri="{BB962C8B-B14F-4D97-AF65-F5344CB8AC3E}">
        <p14:creationId xmlns:p14="http://schemas.microsoft.com/office/powerpoint/2010/main" val="330883968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Regional Vision</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2111064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Planning</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68770176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BCIC Meeting</a:t>
            </a:r>
            <a:endParaRPr lang="en-US" dirty="0"/>
          </a:p>
        </p:txBody>
      </p:sp>
      <p:sp>
        <p:nvSpPr>
          <p:cNvPr id="3" name="Subtitle 2"/>
          <p:cNvSpPr>
            <a:spLocks noGrp="1"/>
          </p:cNvSpPr>
          <p:nvPr>
            <p:ph type="subTitle" idx="1"/>
          </p:nvPr>
        </p:nvSpPr>
        <p:spPr>
          <a:xfrm>
            <a:off x="1371600" y="3236732"/>
            <a:ext cx="6400800" cy="1752600"/>
          </a:xfrm>
        </p:spPr>
        <p:txBody>
          <a:bodyPr>
            <a:normAutofit/>
          </a:bodyPr>
          <a:lstStyle/>
          <a:p>
            <a:r>
              <a:rPr lang="en-US" dirty="0" smtClean="0"/>
              <a:t>February 4, 2015</a:t>
            </a:r>
          </a:p>
          <a:p>
            <a:r>
              <a:rPr lang="en-US" dirty="0" smtClean="0"/>
              <a:t>Rodax 8 </a:t>
            </a:r>
            <a:r>
              <a:rPr lang="en-US" dirty="0"/>
              <a:t>L</a:t>
            </a:r>
            <a:r>
              <a:rPr lang="en-US" dirty="0" smtClean="0"/>
              <a:t>arge Conference Room</a:t>
            </a:r>
          </a:p>
        </p:txBody>
      </p:sp>
      <p:sp>
        <p:nvSpPr>
          <p:cNvPr id="4" name="TextBox 3"/>
          <p:cNvSpPr txBox="1"/>
          <p:nvPr/>
        </p:nvSpPr>
        <p:spPr>
          <a:xfrm rot="19993139">
            <a:off x="1623849" y="1718441"/>
            <a:ext cx="2112579" cy="769441"/>
          </a:xfrm>
          <a:prstGeom prst="rect">
            <a:avLst/>
          </a:prstGeom>
          <a:noFill/>
        </p:spPr>
        <p:txBody>
          <a:bodyPr wrap="square" rtlCol="0">
            <a:spAutoFit/>
          </a:bodyPr>
          <a:lstStyle/>
          <a:p>
            <a:pPr algn="ctr"/>
            <a:r>
              <a:rPr lang="en-US" sz="4400" dirty="0" smtClean="0">
                <a:solidFill>
                  <a:srgbClr val="FFFF00"/>
                </a:solidFill>
                <a:latin typeface="Stencil" panose="040409050D0802020404" pitchFamily="82" charset="0"/>
              </a:rPr>
              <a:t>NEXT</a:t>
            </a:r>
            <a:endParaRPr lang="en-US" sz="4400" dirty="0">
              <a:solidFill>
                <a:srgbClr val="FFFF00"/>
              </a:solidFill>
              <a:latin typeface="Stencil" panose="040409050D0802020404" pitchFamily="82" charset="0"/>
            </a:endParaRPr>
          </a:p>
        </p:txBody>
      </p:sp>
    </p:spTree>
    <p:extLst>
      <p:ext uri="{BB962C8B-B14F-4D97-AF65-F5344CB8AC3E}">
        <p14:creationId xmlns:p14="http://schemas.microsoft.com/office/powerpoint/2010/main" val="7691916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 Updates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W</a:t>
            </a:r>
            <a:r>
              <a:rPr lang="en-US" dirty="0" smtClean="0"/>
              <a:t>hat </a:t>
            </a:r>
            <a:r>
              <a:rPr lang="en-US" dirty="0"/>
              <a:t>we know right now:</a:t>
            </a:r>
          </a:p>
          <a:p>
            <a:pPr lvl="0"/>
            <a:r>
              <a:rPr lang="en-US" dirty="0"/>
              <a:t>The Board of regents has passed emergency action that will subsequently be confirmed in February (according to their procedures).</a:t>
            </a:r>
          </a:p>
          <a:p>
            <a:pPr lvl="0"/>
            <a:r>
              <a:rPr lang="en-US" dirty="0"/>
              <a:t>The changes apply this year to districts operating under §3012-c or §3012-d.</a:t>
            </a:r>
          </a:p>
          <a:p>
            <a:pPr lvl="0"/>
            <a:r>
              <a:rPr lang="en-US" dirty="0"/>
              <a:t>Scores that are derived from 3-8 Common Core-based tests will not be allowed to be used, until at least 2019-2020, for teacher evaluation </a:t>
            </a:r>
            <a:r>
              <a:rPr lang="en-US" dirty="0" smtClean="0"/>
              <a:t>purposes</a:t>
            </a:r>
            <a:r>
              <a:rPr lang="en-US" dirty="0"/>
              <a:t>.</a:t>
            </a:r>
          </a:p>
        </p:txBody>
      </p:sp>
    </p:spTree>
    <p:extLst>
      <p:ext uri="{BB962C8B-B14F-4D97-AF65-F5344CB8AC3E}">
        <p14:creationId xmlns:p14="http://schemas.microsoft.com/office/powerpoint/2010/main" val="732953851"/>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IS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S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Aspec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5527</TotalTime>
  <Words>3636</Words>
  <Application>Microsoft Office PowerPoint</Application>
  <PresentationFormat>On-screen Show (4:3)</PresentationFormat>
  <Paragraphs>444</Paragraphs>
  <Slides>84</Slides>
  <Notes>3</Notes>
  <HiddenSlides>0</HiddenSlides>
  <MMClips>0</MMClips>
  <ScaleCrop>false</ScaleCrop>
  <HeadingPairs>
    <vt:vector size="4" baseType="variant">
      <vt:variant>
        <vt:lpstr>Theme</vt:lpstr>
      </vt:variant>
      <vt:variant>
        <vt:i4>4</vt:i4>
      </vt:variant>
      <vt:variant>
        <vt:lpstr>Slide Titles</vt:lpstr>
      </vt:variant>
      <vt:variant>
        <vt:i4>84</vt:i4>
      </vt:variant>
    </vt:vector>
  </HeadingPairs>
  <TitlesOfParts>
    <vt:vector size="88" baseType="lpstr">
      <vt:lpstr>IS_template</vt:lpstr>
      <vt:lpstr>1_IS_template</vt:lpstr>
      <vt:lpstr>Aspect</vt:lpstr>
      <vt:lpstr>Office Theme</vt:lpstr>
      <vt:lpstr>BCIC Meeting</vt:lpstr>
      <vt:lpstr>Welcome</vt:lpstr>
      <vt:lpstr>Update and News</vt:lpstr>
      <vt:lpstr>SED Updates</vt:lpstr>
      <vt:lpstr>APPR Updates</vt:lpstr>
      <vt:lpstr>APPR Updates</vt:lpstr>
      <vt:lpstr>APPR Updates</vt:lpstr>
      <vt:lpstr>APPR Updates</vt:lpstr>
      <vt:lpstr>APPR Updates</vt:lpstr>
      <vt:lpstr>APPR Updates</vt:lpstr>
      <vt:lpstr>APPR Updates</vt:lpstr>
      <vt:lpstr>APPR Updates</vt:lpstr>
      <vt:lpstr>APPR Updates</vt:lpstr>
      <vt:lpstr>APPR Updates</vt:lpstr>
      <vt:lpstr>Department Updates</vt:lpstr>
      <vt:lpstr>CI&amp;A: Leadership and Teacher Networks</vt:lpstr>
      <vt:lpstr>ITD</vt:lpstr>
      <vt:lpstr>Teacher Centers</vt:lpstr>
      <vt:lpstr>Higher Education</vt:lpstr>
      <vt:lpstr>CNY NYS ASCD</vt:lpstr>
      <vt:lpstr>K-12 Counseling Plans</vt:lpstr>
      <vt:lpstr>Counseling Updates</vt:lpstr>
      <vt:lpstr>Imagination Library</vt:lpstr>
      <vt:lpstr>                                        Examining the Impact of the Imagination Library Program on Kindergarten Readiness                              </vt:lpstr>
      <vt:lpstr>         Our Vision Statement:    100% Literacy through  100% Community Engagement   Our Mission Statement:   Our Mission, as the birthplace of the modern literacy movement, is to collectively build and support community initiatives that improve literacy levels across the lifespan in Onondaga County.     </vt:lpstr>
      <vt:lpstr>Why Imagination Library?</vt:lpstr>
      <vt:lpstr>What is the Campaign for Grade-Level Reading?</vt:lpstr>
      <vt:lpstr>        Imagination Library Logic Model</vt:lpstr>
      <vt:lpstr>   Snapshot as of Jan. 2016</vt:lpstr>
      <vt:lpstr>  Previous Research </vt:lpstr>
      <vt:lpstr>   Refugee Families</vt:lpstr>
      <vt:lpstr>Research Question</vt:lpstr>
      <vt:lpstr>Measurement Action Team Members</vt:lpstr>
      <vt:lpstr>Research Method </vt:lpstr>
      <vt:lpstr>Letter Naming Fluency (LNF)</vt:lpstr>
      <vt:lpstr>     Using the AIMSweb LNF score of 13 as the standard cutoff we find that:  </vt:lpstr>
      <vt:lpstr>Significance </vt:lpstr>
      <vt:lpstr>                            Across the County…                         Percent Ready for Kindergarten in Onondaga County </vt:lpstr>
      <vt:lpstr>PowerPoint Presentation</vt:lpstr>
      <vt:lpstr>                              In Summary… </vt:lpstr>
      <vt:lpstr>  P-S Editorial on August 19, 2015</vt:lpstr>
      <vt:lpstr>                Our 100,000 book milestone!  </vt:lpstr>
      <vt:lpstr>                                                             If you have any further questions,  please feel free to contact us:                     If you have any further questions,  please contact us:  Virginia Carmody, Executive Director,  Literacy Coalition of Onondaga County  at vcarmody@unitedway-cny.org or 428-8129.    Frank Ridzi, Ph.D., Director of Research &amp; Community Initiatives at the Central New York Community Foundation and Associate Professor at        Le Moyne College at fridzi@cnycf.org or 422-9538.                               </vt:lpstr>
      <vt:lpstr>District Sharing</vt:lpstr>
      <vt:lpstr>Sharing Schedule</vt:lpstr>
      <vt:lpstr>Standards</vt:lpstr>
      <vt:lpstr>AimHighNY Survey Results</vt:lpstr>
      <vt:lpstr>Summary</vt:lpstr>
      <vt:lpstr>Of the respondents, almost half are teachers, and over one fifth are from Long Island</vt:lpstr>
      <vt:lpstr>Most teachers, administrators, and students are associated with public schools</vt:lpstr>
      <vt:lpstr>The majority of respondents agreed with the standards that they reviewed</vt:lpstr>
      <vt:lpstr>Of those who said that they disagreed with standards, most suggested removing the standard altogether</vt:lpstr>
      <vt:lpstr>The proportion of business partners disagreed the most with standards, while administrators, school board members,  and students disagreed the least</vt:lpstr>
      <vt:lpstr>Proportionally, Bronx respondents disagreed with standards the most, while respondents from Chautauqua and Oneida disagreed the least. </vt:lpstr>
      <vt:lpstr>Feedback highlights overall</vt:lpstr>
      <vt:lpstr>Feedback highlights (Math)</vt:lpstr>
      <vt:lpstr>Feedback highlights (ELA)</vt:lpstr>
      <vt:lpstr>Next Steps</vt:lpstr>
      <vt:lpstr>Standards and  Instruction</vt:lpstr>
      <vt:lpstr>Regional Chart</vt:lpstr>
      <vt:lpstr>Literacy Interventions</vt:lpstr>
      <vt:lpstr>Literacy Interventions</vt:lpstr>
      <vt:lpstr>Social Studies</vt:lpstr>
      <vt:lpstr>Draft NYSSLS Survey</vt:lpstr>
      <vt:lpstr>Draft NYSSLS</vt:lpstr>
      <vt:lpstr>Curriculum Materials Pilot Study</vt:lpstr>
      <vt:lpstr>Pilot Study Requirements</vt:lpstr>
      <vt:lpstr>Pilot Study</vt:lpstr>
      <vt:lpstr>A2</vt:lpstr>
      <vt:lpstr>Data</vt:lpstr>
      <vt:lpstr>Assessment</vt:lpstr>
      <vt:lpstr>Assessment</vt:lpstr>
      <vt:lpstr>Standards Based Grading and Reporting 2015-16</vt:lpstr>
      <vt:lpstr>Professional Practice</vt:lpstr>
      <vt:lpstr>Project Based Learning</vt:lpstr>
      <vt:lpstr>Project Based Learning</vt:lpstr>
      <vt:lpstr>Culture</vt:lpstr>
      <vt:lpstr>Poverty and It’s Impact</vt:lpstr>
      <vt:lpstr>Classroom Environment</vt:lpstr>
      <vt:lpstr>PowerPoint Presentation</vt:lpstr>
      <vt:lpstr>RTI at Work Institute?</vt:lpstr>
      <vt:lpstr>Regional Vision</vt:lpstr>
      <vt:lpstr>Planning</vt:lpstr>
      <vt:lpstr>BCIC Meeting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Craig</dc:creator>
  <cp:lastModifiedBy>ocm boces</cp:lastModifiedBy>
  <cp:revision>627</cp:revision>
  <cp:lastPrinted>2015-12-01T21:38:46Z</cp:lastPrinted>
  <dcterms:created xsi:type="dcterms:W3CDTF">2012-08-15T11:27:34Z</dcterms:created>
  <dcterms:modified xsi:type="dcterms:W3CDTF">2016-01-07T11:31:23Z</dcterms:modified>
</cp:coreProperties>
</file>