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46"/>
  </p:notesMasterIdLst>
  <p:handoutMasterIdLst>
    <p:handoutMasterId r:id="rId47"/>
  </p:handoutMasterIdLst>
  <p:sldIdLst>
    <p:sldId id="256" r:id="rId3"/>
    <p:sldId id="257" r:id="rId4"/>
    <p:sldId id="1124" r:id="rId5"/>
    <p:sldId id="1171" r:id="rId6"/>
    <p:sldId id="1177" r:id="rId7"/>
    <p:sldId id="1180" r:id="rId8"/>
    <p:sldId id="1178" r:id="rId9"/>
    <p:sldId id="1179" r:id="rId10"/>
    <p:sldId id="993" r:id="rId11"/>
    <p:sldId id="1156" r:id="rId12"/>
    <p:sldId id="278" r:id="rId13"/>
    <p:sldId id="279" r:id="rId14"/>
    <p:sldId id="489" r:id="rId15"/>
    <p:sldId id="515" r:id="rId16"/>
    <p:sldId id="1155" r:id="rId17"/>
    <p:sldId id="285" r:id="rId18"/>
    <p:sldId id="807" r:id="rId19"/>
    <p:sldId id="905" r:id="rId20"/>
    <p:sldId id="1165" r:id="rId21"/>
    <p:sldId id="1166" r:id="rId22"/>
    <p:sldId id="1151" r:id="rId23"/>
    <p:sldId id="1145" r:id="rId24"/>
    <p:sldId id="1172" r:id="rId25"/>
    <p:sldId id="1173" r:id="rId26"/>
    <p:sldId id="1174" r:id="rId27"/>
    <p:sldId id="1175" r:id="rId28"/>
    <p:sldId id="1176" r:id="rId29"/>
    <p:sldId id="445" r:id="rId30"/>
    <p:sldId id="999" r:id="rId31"/>
    <p:sldId id="1181" r:id="rId32"/>
    <p:sldId id="1167" r:id="rId33"/>
    <p:sldId id="1169" r:id="rId34"/>
    <p:sldId id="1119" r:id="rId35"/>
    <p:sldId id="998" r:id="rId36"/>
    <p:sldId id="1148" r:id="rId37"/>
    <p:sldId id="1168" r:id="rId38"/>
    <p:sldId id="981" r:id="rId39"/>
    <p:sldId id="1170" r:id="rId40"/>
    <p:sldId id="1120" r:id="rId41"/>
    <p:sldId id="1001" r:id="rId42"/>
    <p:sldId id="1079" r:id="rId43"/>
    <p:sldId id="1081" r:id="rId44"/>
    <p:sldId id="739" r:id="rId4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aina Renfrew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C5388"/>
    <a:srgbClr val="5C6884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1" autoAdjust="0"/>
    <p:restoredTop sz="93770" autoAdjust="0"/>
  </p:normalViewPr>
  <p:slideViewPr>
    <p:cSldViewPr snapToGrid="0" snapToObjects="1">
      <p:cViewPr>
        <p:scale>
          <a:sx n="80" d="100"/>
          <a:sy n="80" d="100"/>
        </p:scale>
        <p:origin x="-2196" y="-558"/>
      </p:cViewPr>
      <p:guideLst>
        <p:guide orient="horz" pos="215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9610" indent="-28831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3247" indent="-23064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4546" indent="-23064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5845" indent="-23064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7144" indent="-2306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8442" indent="-2306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59741" indent="-2306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1040" indent="-2306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6F52AB-C677-9943-AE51-723A2FD4F6CD}" type="slidenum">
              <a:rPr lang="en-US" sz="1200">
                <a:solidFill>
                  <a:srgbClr val="000000"/>
                </a:solidFill>
              </a:rPr>
              <a:pPr eaLnBrk="1" hangingPunct="1"/>
              <a:t>39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Remove gradient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861330" TargetMode="External"/><Relationship Id="rId2" Type="http://schemas.openxmlformats.org/officeDocument/2006/relationships/hyperlink" Target="https://www.mylearningplan.com/WebReg/ActivityProfile.asp?D=15882&amp;I=184524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ylearningplan.com/WebReg/ActivityProfile.asp?D=15882&amp;I=1845301" TargetMode="External"/><Relationship Id="rId4" Type="http://schemas.openxmlformats.org/officeDocument/2006/relationships/hyperlink" Target="https://www.mylearningplan.com/WebReg/ActivityProfile.asp?D=15882&amp;I=1852549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844957" TargetMode="External"/><Relationship Id="rId2" Type="http://schemas.openxmlformats.org/officeDocument/2006/relationships/hyperlink" Target="https://www.mylearningplan.com/WebReg/ActivityProfile.asp?D=15882&amp;I=184517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861130" TargetMode="External"/><Relationship Id="rId2" Type="http://schemas.openxmlformats.org/officeDocument/2006/relationships/hyperlink" Target="https://www.mylearningplan.com/WebReg/ActivityProfile.asp?D=15882&amp;I=1861126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HVCC4MaFiMr_aGRsO4iQhQ8_-UxDusiYUI6PB2SL_28/edit#gid=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learningplan.com/WebReg/ActivityProfile.asp?D=15882&amp;I=185223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HVCC4MaFiMr_aGRsO4iQhQ8_-UxDusiYUI6PB2SL_28/edit#gid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learningplan.com/WebReg/ActivityProfile.asp?D=15882&amp;I=189383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787194" TargetMode="External"/><Relationship Id="rId2" Type="http://schemas.openxmlformats.org/officeDocument/2006/relationships/hyperlink" Target="https://www.mylearningplan.com/WebReg/ActivityProfile.asp?D=15882&amp;I=1789136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BCIC Meeting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CI&amp;A: Leadership and</a:t>
            </a:r>
            <a:br>
              <a:rPr lang="en-US" dirty="0" smtClean="0"/>
            </a:br>
            <a:r>
              <a:rPr lang="en-US" dirty="0" smtClean="0"/>
              <a:t>Teacher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latin typeface="+mn-lt"/>
                <a:ea typeface="Calibri"/>
                <a:cs typeface="Times New Roman"/>
              </a:rPr>
              <a:t>Literacy Leadership </a:t>
            </a:r>
            <a:r>
              <a:rPr lang="en-US" dirty="0" smtClean="0">
                <a:latin typeface="+mn-lt"/>
                <a:ea typeface="Calibri"/>
                <a:cs typeface="Times New Roman"/>
              </a:rPr>
              <a:t>Network-</a:t>
            </a:r>
            <a:r>
              <a:rPr lang="en-US" u="sng" dirty="0" smtClean="0">
                <a:latin typeface="+mn-lt"/>
                <a:hlinkClick r:id="rId2"/>
              </a:rPr>
              <a:t>meeting </a:t>
            </a:r>
            <a:r>
              <a:rPr lang="en-US" u="sng" dirty="0">
                <a:latin typeface="+mn-lt"/>
                <a:hlinkClick r:id="rId2"/>
              </a:rPr>
              <a:t>is February 24.</a:t>
            </a:r>
            <a:endParaRPr lang="en-US" dirty="0">
              <a:latin typeface="+mn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latin typeface="+mn-lt"/>
                <a:ea typeface="Calibri"/>
                <a:cs typeface="Times New Roman"/>
              </a:rPr>
              <a:t>Instructional Coaches Network meets </a:t>
            </a:r>
            <a:r>
              <a:rPr lang="en-US" u="sng" dirty="0" smtClean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3"/>
              </a:rPr>
              <a:t>December </a:t>
            </a:r>
            <a:r>
              <a:rPr lang="en-US" u="sng" dirty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3"/>
              </a:rPr>
              <a:t>8.</a:t>
            </a:r>
            <a:endParaRPr lang="en-US" dirty="0">
              <a:latin typeface="+mn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latin typeface="+mn-lt"/>
                <a:ea typeface="Calibri"/>
                <a:cs typeface="Times New Roman"/>
              </a:rPr>
              <a:t>Social Studies Network </a:t>
            </a:r>
            <a:r>
              <a:rPr lang="en-US" dirty="0" smtClean="0">
                <a:latin typeface="+mn-lt"/>
                <a:ea typeface="Calibri"/>
                <a:cs typeface="Times New Roman"/>
              </a:rPr>
              <a:t>session </a:t>
            </a:r>
            <a:r>
              <a:rPr lang="en-US" dirty="0">
                <a:latin typeface="+mn-lt"/>
                <a:ea typeface="Calibri"/>
                <a:cs typeface="Times New Roman"/>
              </a:rPr>
              <a:t>is </a:t>
            </a:r>
            <a:r>
              <a:rPr lang="en-US" dirty="0" smtClean="0">
                <a:latin typeface="+mn-lt"/>
              </a:rPr>
              <a:t> </a:t>
            </a:r>
            <a:r>
              <a:rPr lang="en-US" u="sng" dirty="0">
                <a:latin typeface="+mn-lt"/>
                <a:hlinkClick r:id="rId4"/>
              </a:rPr>
              <a:t>December 17</a:t>
            </a:r>
            <a:r>
              <a:rPr lang="en-US" dirty="0">
                <a:latin typeface="+mn-lt"/>
              </a:rPr>
              <a:t>. </a:t>
            </a:r>
            <a:endParaRPr lang="en-US" dirty="0" smtClean="0">
              <a:latin typeface="+mn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latin typeface="+mn-lt"/>
                <a:ea typeface="Calibri"/>
                <a:cs typeface="Times New Roman"/>
              </a:rPr>
              <a:t>Project </a:t>
            </a:r>
            <a:r>
              <a:rPr lang="en-US" dirty="0">
                <a:latin typeface="+mn-lt"/>
                <a:ea typeface="Calibri"/>
                <a:cs typeface="Times New Roman"/>
              </a:rPr>
              <a:t>Based </a:t>
            </a:r>
            <a:r>
              <a:rPr lang="en-US" dirty="0" smtClean="0">
                <a:latin typeface="+mn-lt"/>
                <a:ea typeface="Calibri"/>
                <a:cs typeface="Times New Roman"/>
              </a:rPr>
              <a:t>Learning Regional </a:t>
            </a:r>
            <a:r>
              <a:rPr lang="en-US" dirty="0">
                <a:latin typeface="+mn-lt"/>
                <a:ea typeface="Calibri"/>
                <a:cs typeface="Times New Roman"/>
              </a:rPr>
              <a:t>Network will be </a:t>
            </a:r>
            <a:r>
              <a:rPr lang="en-US" u="sng" dirty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5"/>
              </a:rPr>
              <a:t>December 18</a:t>
            </a:r>
            <a:r>
              <a:rPr lang="en-US" dirty="0">
                <a:latin typeface="+mn-lt"/>
                <a:ea typeface="Calibri"/>
                <a:cs typeface="Times New Roman"/>
              </a:rPr>
              <a:t>. 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7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335"/>
            <a:ext cx="8229600" cy="5146158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185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65131" y="1796889"/>
            <a:ext cx="616689" cy="5422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26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CNY NYS ASCD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December </a:t>
            </a:r>
            <a:r>
              <a:rPr lang="en-US" dirty="0"/>
              <a:t>15 (ESM High School): </a:t>
            </a:r>
            <a:r>
              <a:rPr lang="en-US" b="1" dirty="0"/>
              <a:t>Talking About </a:t>
            </a:r>
            <a:r>
              <a:rPr lang="en-US" b="1" dirty="0" smtClean="0"/>
              <a:t>Homework with</a:t>
            </a:r>
            <a:r>
              <a:rPr lang="en-US" dirty="0" smtClean="0"/>
              <a:t> </a:t>
            </a:r>
            <a:r>
              <a:rPr lang="en-US" dirty="0"/>
              <a:t>Kathy </a:t>
            </a:r>
            <a:r>
              <a:rPr lang="en-US" dirty="0" smtClean="0"/>
              <a:t>Vatterot</a:t>
            </a:r>
          </a:p>
          <a:p>
            <a:r>
              <a:rPr lang="en-US" dirty="0"/>
              <a:t>March (West Genesee High School): </a:t>
            </a:r>
            <a:r>
              <a:rPr lang="en-US" b="1" dirty="0"/>
              <a:t>Talking About Standards-Based </a:t>
            </a:r>
            <a:r>
              <a:rPr lang="en-US" b="1" dirty="0" smtClean="0"/>
              <a:t>Grading</a:t>
            </a:r>
            <a:endParaRPr lang="en-US" b="1" dirty="0"/>
          </a:p>
          <a:p>
            <a:r>
              <a:rPr lang="en-US" dirty="0"/>
              <a:t>May 11 (Laci’s Tapas Bar): </a:t>
            </a:r>
            <a:r>
              <a:rPr lang="en-US" b="1" dirty="0"/>
              <a:t>Talking about CNY NYS ASCD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2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Counseling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December Board of Regents Action?</a:t>
            </a:r>
          </a:p>
          <a:p>
            <a:r>
              <a:rPr lang="en-US" dirty="0" smtClean="0"/>
              <a:t>Plans due mid 16-17?</a:t>
            </a:r>
          </a:p>
          <a:p>
            <a:r>
              <a:rPr lang="en-US" dirty="0" smtClean="0"/>
              <a:t>National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0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District Sharing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0915"/>
            <a:ext cx="8516679" cy="47098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October 22: Grading and reporting group share</a:t>
            </a:r>
          </a:p>
          <a:p>
            <a:r>
              <a:rPr lang="en-US" dirty="0" smtClean="0"/>
              <a:t>December 3: Cazenovia</a:t>
            </a:r>
          </a:p>
          <a:p>
            <a:r>
              <a:rPr lang="en-US" dirty="0" smtClean="0"/>
              <a:t>January 7: Fabius-Pompey (Imagination Library Experience)</a:t>
            </a:r>
          </a:p>
          <a:p>
            <a:r>
              <a:rPr lang="en-US" dirty="0" smtClean="0"/>
              <a:t>February 4: Baldwinsville</a:t>
            </a:r>
          </a:p>
          <a:p>
            <a:r>
              <a:rPr lang="en-US" dirty="0" smtClean="0"/>
              <a:t>March 3: __________</a:t>
            </a:r>
          </a:p>
          <a:p>
            <a:r>
              <a:rPr lang="en-US" dirty="0" smtClean="0"/>
              <a:t>April 7: __________</a:t>
            </a:r>
          </a:p>
          <a:p>
            <a:r>
              <a:rPr lang="en-US" dirty="0" smtClean="0"/>
              <a:t>May 5: __________</a:t>
            </a:r>
          </a:p>
          <a:p>
            <a:r>
              <a:rPr lang="en-US" dirty="0" smtClean="0"/>
              <a:t>June 2: __________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and 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100" u="sng" dirty="0" smtClean="0">
                <a:solidFill>
                  <a:srgbClr val="0000FF"/>
                </a:solidFill>
                <a:ea typeface="Calibri"/>
                <a:hlinkClick r:id="rId2"/>
              </a:rPr>
              <a:t>Strategies </a:t>
            </a:r>
            <a:r>
              <a:rPr lang="en-US" sz="5100" u="sng" dirty="0">
                <a:solidFill>
                  <a:srgbClr val="0000FF"/>
                </a:solidFill>
                <a:ea typeface="Calibri"/>
                <a:hlinkClick r:id="rId2"/>
              </a:rPr>
              <a:t>to Engage the Learner</a:t>
            </a:r>
            <a:r>
              <a:rPr lang="en-US" sz="5100" dirty="0">
                <a:ea typeface="Calibri"/>
              </a:rPr>
              <a:t>: </a:t>
            </a:r>
            <a:r>
              <a:rPr lang="en-US" sz="5100" dirty="0" smtClean="0">
                <a:solidFill>
                  <a:srgbClr val="1F1F2E"/>
                </a:solidFill>
                <a:ea typeface="Times New Roman"/>
              </a:rPr>
              <a:t>fill a </a:t>
            </a:r>
            <a:r>
              <a:rPr lang="en-US" sz="5100" dirty="0">
                <a:solidFill>
                  <a:srgbClr val="1F1F2E"/>
                </a:solidFill>
                <a:ea typeface="Times New Roman"/>
              </a:rPr>
              <a:t>toolbox with strategies designed to support a student-centered classroom with an emphasis on interacting with content to support deep learning. </a:t>
            </a:r>
            <a:r>
              <a:rPr lang="en-US" sz="5100" dirty="0" smtClean="0">
                <a:solidFill>
                  <a:srgbClr val="1F1F2E"/>
                </a:solidFill>
                <a:ea typeface="Times New Roman"/>
              </a:rPr>
              <a:t>December 8</a:t>
            </a:r>
            <a:r>
              <a:rPr lang="en-US" sz="5100" baseline="30000" dirty="0" smtClean="0">
                <a:solidFill>
                  <a:srgbClr val="1F1F2E"/>
                </a:solidFill>
                <a:ea typeface="Times New Roman"/>
              </a:rPr>
              <a:t>th</a:t>
            </a:r>
            <a:r>
              <a:rPr lang="en-US" sz="5100" dirty="0" smtClean="0">
                <a:solidFill>
                  <a:srgbClr val="1F1F2E"/>
                </a:solidFill>
                <a:ea typeface="Times New Roman"/>
              </a:rPr>
              <a:t>.</a:t>
            </a:r>
            <a:endParaRPr lang="en-US" sz="5100" dirty="0" smtClean="0">
              <a:ea typeface="Calibri"/>
            </a:endParaRPr>
          </a:p>
          <a:p>
            <a:r>
              <a:rPr lang="en-US" sz="5100" dirty="0"/>
              <a:t>Repeated by request! </a:t>
            </a:r>
            <a:r>
              <a:rPr lang="en-US" sz="5100" u="sng" dirty="0">
                <a:hlinkClick r:id="rId3"/>
              </a:rPr>
              <a:t>The Teacher's Literacy Toolbox Series: Reading, Writing and Research in a Common Core </a:t>
            </a:r>
            <a:r>
              <a:rPr lang="en-US" sz="5100" u="sng" dirty="0" smtClean="0">
                <a:hlinkClick r:id="rId3"/>
              </a:rPr>
              <a:t>Classroom</a:t>
            </a:r>
            <a:r>
              <a:rPr lang="en-US" sz="5100" dirty="0" smtClean="0"/>
              <a:t>.  </a:t>
            </a:r>
            <a:r>
              <a:rPr lang="en-US" sz="5100" dirty="0"/>
              <a:t>Starts January </a:t>
            </a:r>
            <a:r>
              <a:rPr lang="en-US" sz="5100" dirty="0" smtClean="0"/>
              <a:t>11</a:t>
            </a:r>
            <a:r>
              <a:rPr lang="en-US" sz="5100" baseline="30000" dirty="0" smtClean="0"/>
              <a:t>th</a:t>
            </a:r>
            <a:r>
              <a:rPr lang="en-US" sz="5100" dirty="0" smtClean="0"/>
              <a:t> .</a:t>
            </a:r>
          </a:p>
          <a:p>
            <a:endParaRPr lang="en-US" sz="5100" dirty="0"/>
          </a:p>
          <a:p>
            <a:endParaRPr lang="en-US" sz="4400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5000" dirty="0">
              <a:ea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 of Agenda Biggies:</a:t>
            </a:r>
          </a:p>
          <a:p>
            <a:pPr lvl="1"/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Standards-Based Grading and Reporting</a:t>
            </a:r>
          </a:p>
          <a:p>
            <a:pPr lvl="1"/>
            <a:r>
              <a:rPr lang="en-US" dirty="0" smtClean="0"/>
              <a:t>K-12 Counseling Plans</a:t>
            </a:r>
          </a:p>
          <a:p>
            <a:pPr lvl="1"/>
            <a:r>
              <a:rPr lang="en-US" dirty="0" smtClean="0"/>
              <a:t>Special Education Highlights</a:t>
            </a:r>
          </a:p>
        </p:txBody>
      </p:sp>
    </p:spTree>
    <p:extLst>
      <p:ext uri="{BB962C8B-B14F-4D97-AF65-F5344CB8AC3E}">
        <p14:creationId xmlns:p14="http://schemas.microsoft.com/office/powerpoint/2010/main" val="4228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62007"/>
            <a:ext cx="8534400" cy="860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50"/>
              </a:spcAft>
            </a:pPr>
            <a:r>
              <a:rPr lang="en-US" sz="2800" u="sng" kern="1800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2"/>
              </a:rPr>
              <a:t>Students from Generational Poverty</a:t>
            </a:r>
            <a:r>
              <a:rPr lang="en-US" sz="2800" kern="1800" dirty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January </a:t>
            </a:r>
            <a:r>
              <a:rPr lang="en-US" sz="2800" kern="1800" dirty="0" smtClean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25</a:t>
            </a:r>
            <a:r>
              <a:rPr lang="en-US" sz="2800" kern="1800" baseline="30000" dirty="0" smtClean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</a:t>
            </a:r>
            <a:r>
              <a:rPr lang="en-US" sz="2800" kern="1800" dirty="0" smtClean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E</a:t>
            </a:r>
            <a:r>
              <a:rPr lang="en-US" sz="2800" dirty="0" smtClean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xtend your </a:t>
            </a:r>
            <a:r>
              <a:rPr lang="en-US" sz="2800" dirty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understanding </a:t>
            </a:r>
            <a:r>
              <a:rPr lang="en-US" sz="2800" dirty="0" smtClean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about the impact </a:t>
            </a:r>
            <a:r>
              <a:rPr lang="en-US" sz="2800" dirty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poverty </a:t>
            </a:r>
            <a:r>
              <a:rPr lang="en-US" sz="2800" dirty="0" smtClean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and learn how to expand your understanding </a:t>
            </a:r>
            <a:r>
              <a:rPr lang="en-US" sz="2800" dirty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of challenges, strengths and implications.</a:t>
            </a:r>
            <a:endParaRPr lang="en-US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450"/>
              </a:spcAft>
            </a:pPr>
            <a:r>
              <a:rPr lang="en-US" sz="2800" u="sng" kern="1800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3"/>
              </a:rPr>
              <a:t>Instructional Strategies for Students from Poverty</a:t>
            </a:r>
            <a:r>
              <a:rPr lang="en-US" sz="2800" kern="1800" dirty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-February </a:t>
            </a:r>
            <a:r>
              <a:rPr lang="en-US" sz="2800" kern="1800" dirty="0" smtClean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</a:t>
            </a:r>
            <a:r>
              <a:rPr lang="en-US" sz="2800" kern="1800" baseline="30000" dirty="0" smtClean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</a:t>
            </a:r>
            <a:r>
              <a:rPr lang="en-US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Eric </a:t>
            </a:r>
            <a:r>
              <a:rPr lang="en-US" sz="2800" dirty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Jensen's findings and suggestions will be incorporated with Hattie, McRel and Budge </a:t>
            </a:r>
            <a:r>
              <a:rPr lang="en-US" sz="2800" dirty="0" smtClean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&amp; Parrott. Specific </a:t>
            </a:r>
            <a:r>
              <a:rPr lang="en-US" sz="2800" dirty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moves and decisions teachers </a:t>
            </a:r>
            <a:r>
              <a:rPr lang="en-US" sz="2800" dirty="0" smtClean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can make </a:t>
            </a:r>
            <a:r>
              <a:rPr lang="en-US" sz="2800" dirty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 their instructional design </a:t>
            </a:r>
            <a:r>
              <a:rPr lang="en-US" sz="2800" dirty="0" smtClean="0">
                <a:solidFill>
                  <a:srgbClr val="1F1F2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will be explained. </a:t>
            </a:r>
          </a:p>
          <a:p>
            <a:pPr fontAlgn="t">
              <a:lnSpc>
                <a:spcPct val="115000"/>
              </a:lnSpc>
              <a:spcAft>
                <a:spcPts val="675"/>
              </a:spcAft>
            </a:pPr>
            <a:endParaRPr lang="en-US" sz="2000" dirty="0">
              <a:solidFill>
                <a:srgbClr val="1F1F2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t">
              <a:lnSpc>
                <a:spcPct val="115000"/>
              </a:lnSpc>
              <a:spcAft>
                <a:spcPts val="675"/>
              </a:spcAft>
            </a:pPr>
            <a:endParaRPr lang="en-US" sz="2000" dirty="0" smtClean="0">
              <a:solidFill>
                <a:srgbClr val="1F1F2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t">
              <a:lnSpc>
                <a:spcPct val="115000"/>
              </a:lnSpc>
              <a:spcAft>
                <a:spcPts val="675"/>
              </a:spcAft>
            </a:pPr>
            <a:endParaRPr lang="en-US" sz="2000" dirty="0">
              <a:solidFill>
                <a:srgbClr val="1F1F2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t">
              <a:lnSpc>
                <a:spcPct val="115000"/>
              </a:lnSpc>
              <a:spcAft>
                <a:spcPts val="675"/>
              </a:spcAft>
            </a:pPr>
            <a:endParaRPr lang="en-US" sz="2000" dirty="0" smtClean="0">
              <a:solidFill>
                <a:srgbClr val="1F1F2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t">
              <a:lnSpc>
                <a:spcPct val="115000"/>
              </a:lnSpc>
              <a:spcAft>
                <a:spcPts val="675"/>
              </a:spcAft>
            </a:pPr>
            <a:endParaRPr lang="en-US" sz="2000" dirty="0">
              <a:solidFill>
                <a:srgbClr val="1F1F2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t">
              <a:lnSpc>
                <a:spcPct val="115000"/>
              </a:lnSpc>
              <a:spcAft>
                <a:spcPts val="675"/>
              </a:spcAft>
            </a:pPr>
            <a:endParaRPr lang="en-US" sz="2000" dirty="0" smtClean="0">
              <a:solidFill>
                <a:srgbClr val="1F1F2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t">
              <a:lnSpc>
                <a:spcPct val="115000"/>
              </a:lnSpc>
              <a:spcAft>
                <a:spcPts val="675"/>
              </a:spcAft>
            </a:pP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44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Please update the regional chart:</a:t>
            </a:r>
          </a:p>
          <a:p>
            <a:r>
              <a:rPr lang="en-US" dirty="0" smtClean="0"/>
              <a:t>Module choice</a:t>
            </a:r>
          </a:p>
          <a:p>
            <a:r>
              <a:rPr lang="en-US" dirty="0" smtClean="0"/>
              <a:t>Commercial program implementation</a:t>
            </a:r>
          </a:p>
          <a:p>
            <a:r>
              <a:rPr lang="en-US" dirty="0" smtClean="0"/>
              <a:t>Test choices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https://docs.google.com/spreadsheets/d/1HVCC4MaFiMr_aGRsO4iQhQ8_-</a:t>
            </a:r>
            <a:r>
              <a:rPr lang="en-US" dirty="0" smtClean="0">
                <a:hlinkClick r:id="rId2"/>
              </a:rPr>
              <a:t>UxDusiYUI6PB2SL_28/edit#gid=0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53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Follow-up </a:t>
            </a:r>
            <a:r>
              <a:rPr lang="en-US" dirty="0">
                <a:latin typeface="Calibri"/>
                <a:ea typeface="Calibri"/>
                <a:cs typeface="Times New Roman"/>
              </a:rPr>
              <a:t>for Summer Curriculum Work – Grades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5-8: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F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acilitated </a:t>
            </a:r>
            <a:r>
              <a:rPr lang="en-US" dirty="0">
                <a:latin typeface="Calibri"/>
                <a:ea typeface="Calibri"/>
                <a:cs typeface="Times New Roman"/>
              </a:rPr>
              <a:t>sessions are for teachers and administrators who participated in the Summer 2015 Social Studies Curriculum Work to continue the process of curriculum mapping, unit design and inquiry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writing.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Group will meet again on </a:t>
            </a:r>
            <a:r>
              <a:rPr lang="en-US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December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15.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NYSSLS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Released 11/19/15</a:t>
            </a:r>
          </a:p>
          <a:p>
            <a:r>
              <a:rPr lang="en-US" dirty="0" smtClean="0"/>
              <a:t>Survey open Dec. 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r>
              <a:rPr lang="en-US" dirty="0" smtClean="0"/>
              <a:t>Adopted the topical arrangement</a:t>
            </a:r>
          </a:p>
          <a:p>
            <a:r>
              <a:rPr lang="en-US" dirty="0" smtClean="0"/>
              <a:t>14 new PEs K-HS</a:t>
            </a:r>
          </a:p>
          <a:p>
            <a:r>
              <a:rPr lang="en-US" dirty="0" smtClean="0"/>
              <a:t>9 PEs for Pre-K</a:t>
            </a:r>
          </a:p>
          <a:p>
            <a:r>
              <a:rPr lang="en-US" dirty="0" smtClean="0"/>
              <a:t>Altered approximately 30 PEs</a:t>
            </a:r>
          </a:p>
          <a:p>
            <a:pPr lvl="1"/>
            <a:r>
              <a:rPr lang="en-US" dirty="0" smtClean="0"/>
              <a:t>SED did not mark these clearly</a:t>
            </a:r>
          </a:p>
          <a:p>
            <a:r>
              <a:rPr lang="en-US" dirty="0" smtClean="0"/>
              <a:t>Various changes to DCI (insertions, deletions, and partial edits)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00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Example of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831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MS-LS1-3</a:t>
            </a:r>
            <a:r>
              <a:rPr lang="en-US" dirty="0"/>
              <a:t>. </a:t>
            </a:r>
            <a:r>
              <a:rPr lang="en-US" strike="sngStrike" dirty="0"/>
              <a:t>Use argument supported by evidence for how the body is a system of interacting subsystems composed of groups of cells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Construct an explanation supported by evidence for how the body is composed of interacting systems consisting of cells, tissues, and organs working together to maintain homeostasis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b="1" i="1" dirty="0" smtClean="0">
              <a:effectLst/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en-US" b="1" i="1" dirty="0" smtClean="0">
                <a:effectLst/>
                <a:latin typeface="Times New Roman"/>
                <a:ea typeface="Calibri"/>
              </a:rPr>
              <a:t>MS-PS3-4.</a:t>
            </a:r>
            <a:r>
              <a:rPr lang="en-US" dirty="0" smtClean="0">
                <a:effectLst/>
                <a:latin typeface="Times New Roman"/>
                <a:ea typeface="Calibri"/>
              </a:rPr>
              <a:t> Plan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and conduct </a:t>
            </a:r>
            <a:r>
              <a:rPr lang="en-US" dirty="0" smtClean="0">
                <a:effectLst/>
                <a:latin typeface="Times New Roman"/>
                <a:ea typeface="Calibri"/>
              </a:rPr>
              <a:t>an investigation to determine the relationships among the energy transferred, the type of matter, the mass, and the change in the </a:t>
            </a:r>
            <a:r>
              <a:rPr lang="en-US" strike="sngStrike" dirty="0" smtClean="0">
                <a:effectLst/>
                <a:latin typeface="Times New Roman"/>
                <a:ea typeface="Calibri"/>
              </a:rPr>
              <a:t>average kinetic energy of the particles as measured by the temperature of the sample</a:t>
            </a:r>
            <a:r>
              <a:rPr lang="en-US" dirty="0" smtClean="0">
                <a:solidFill>
                  <a:srgbClr val="0000FF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temperature of the sample of matter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42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MS-PS1-7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. Use evidence to illustrate that density is a property that can be used to identify samples of matter.</a:t>
            </a:r>
            <a:endParaRPr lang="en-US" sz="40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PS1-9.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Analyze data to support the claim that the combined gas law describes the relationships among volume, pressure, and temperature for a sample of an ideal gas.</a:t>
            </a:r>
            <a:endParaRPr lang="en-US" sz="4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5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changes in middle and high school.</a:t>
            </a:r>
          </a:p>
          <a:p>
            <a:r>
              <a:rPr lang="en-US" dirty="0" smtClean="0"/>
              <a:t>Earth and Space Science has the least amount of changes</a:t>
            </a:r>
          </a:p>
          <a:p>
            <a:r>
              <a:rPr lang="en-US" dirty="0" smtClean="0"/>
              <a:t>There are some changes that alter the PE significantly</a:t>
            </a:r>
          </a:p>
          <a:p>
            <a:r>
              <a:rPr lang="en-US" dirty="0" smtClean="0"/>
              <a:t>No noted changes to science &amp; engineering practices or cross-cutting concepts.</a:t>
            </a:r>
          </a:p>
          <a:p>
            <a:r>
              <a:rPr lang="en-US" dirty="0" smtClean="0"/>
              <a:t>The three dimensionality of the NGSS remains</a:t>
            </a:r>
          </a:p>
          <a:p>
            <a:pPr lvl="1"/>
            <a:r>
              <a:rPr lang="en-US" dirty="0" smtClean="0"/>
              <a:t>This will require a significant shift K-12</a:t>
            </a:r>
          </a:p>
        </p:txBody>
      </p:sp>
    </p:spTree>
    <p:extLst>
      <p:ext uri="{BB962C8B-B14F-4D97-AF65-F5344CB8AC3E}">
        <p14:creationId xmlns:p14="http://schemas.microsoft.com/office/powerpoint/2010/main" val="358837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Center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Hosting three open discussion events: “Draft Parties”</a:t>
            </a:r>
          </a:p>
          <a:p>
            <a:pPr lvl="1"/>
            <a:r>
              <a:rPr lang="en-US" dirty="0" smtClean="0"/>
              <a:t>Dec. 15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(4-6) at OCM Science Center</a:t>
            </a:r>
          </a:p>
          <a:p>
            <a:pPr lvl="1"/>
            <a:r>
              <a:rPr lang="en-US" dirty="0" smtClean="0"/>
              <a:t>Jan. 7</a:t>
            </a:r>
            <a:r>
              <a:rPr lang="en-US" baseline="30000" dirty="0" smtClean="0"/>
              <a:t>th</a:t>
            </a:r>
            <a:r>
              <a:rPr lang="en-US" dirty="0" smtClean="0"/>
              <a:t> (4-6) at McEvoy</a:t>
            </a:r>
          </a:p>
          <a:p>
            <a:pPr lvl="1"/>
            <a:r>
              <a:rPr lang="en-US" dirty="0" smtClean="0"/>
              <a:t>Jan. 20</a:t>
            </a:r>
            <a:r>
              <a:rPr lang="en-US" baseline="30000" dirty="0" smtClean="0"/>
              <a:t>th</a:t>
            </a:r>
            <a:r>
              <a:rPr lang="en-US" dirty="0" smtClean="0"/>
              <a:t> (3:30-5:30) at OCM Science Center</a:t>
            </a:r>
          </a:p>
          <a:p>
            <a:r>
              <a:rPr lang="en-US" dirty="0" smtClean="0"/>
              <a:t>Science Leadership on January 8th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19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districts doing for the A2 and A2T overlap possibility?</a:t>
            </a:r>
          </a:p>
          <a:p>
            <a:r>
              <a:rPr lang="en-US" dirty="0" smtClean="0"/>
              <a:t>Go around the room…</a:t>
            </a:r>
          </a:p>
          <a:p>
            <a:r>
              <a:rPr lang="en-US" dirty="0"/>
              <a:t>Update the chart: </a:t>
            </a:r>
            <a:r>
              <a:rPr lang="en-US" dirty="0">
                <a:hlinkClick r:id="rId2"/>
              </a:rPr>
              <a:t>https://docs.google.com/spreadsheets/d/1HVCC4MaFiMr_aGRsO4iQhQ8_-</a:t>
            </a:r>
            <a:r>
              <a:rPr lang="en-US" dirty="0" smtClean="0">
                <a:hlinkClick r:id="rId2"/>
              </a:rPr>
              <a:t>UxDusiYUI6PB2SL_28/edit#gid=0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7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and News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4102" y="3413051"/>
            <a:ext cx="461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2015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3-8 Stand-alone field testing can be computer-based</a:t>
            </a:r>
          </a:p>
          <a:p>
            <a:r>
              <a:rPr lang="en-US" dirty="0" smtClean="0"/>
              <a:t>Practice items available soon (practice with the math tools)</a:t>
            </a:r>
          </a:p>
          <a:p>
            <a:r>
              <a:rPr lang="en-US" dirty="0" smtClean="0"/>
              <a:t>No plan for Regents exams to be computer-based at this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3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 </a:t>
            </a:r>
            <a:r>
              <a:rPr lang="en-US" dirty="0"/>
              <a:t>Assessment Academy will be opportunity for teams of teachers to explore best practices in assessment design as they experience creation/revision of authentic/performance/standards based assessments. </a:t>
            </a:r>
            <a:r>
              <a:rPr lang="en-US" dirty="0" smtClean="0"/>
              <a:t>Registration is open for </a:t>
            </a:r>
            <a:r>
              <a:rPr lang="en-US" dirty="0" smtClean="0">
                <a:hlinkClick r:id="rId2"/>
              </a:rPr>
              <a:t>Jan.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Standards Based Grading and Reporting 2015-16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December 16-</a:t>
            </a:r>
            <a:r>
              <a:rPr lang="en-US" b="1" dirty="0" smtClean="0"/>
              <a:t>Rethinking Homework </a:t>
            </a:r>
            <a:r>
              <a:rPr lang="en-US" dirty="0" smtClean="0"/>
              <a:t>with Catherine Vatterott (registration closed)</a:t>
            </a:r>
          </a:p>
          <a:p>
            <a:r>
              <a:rPr lang="en-US" dirty="0"/>
              <a:t>February 9, </a:t>
            </a:r>
            <a:r>
              <a:rPr lang="en-US" dirty="0" smtClean="0"/>
              <a:t>2016 -</a:t>
            </a:r>
            <a:r>
              <a:rPr lang="en-US" b="1" dirty="0" smtClean="0"/>
              <a:t>Grading </a:t>
            </a:r>
            <a:r>
              <a:rPr lang="en-US" b="1" dirty="0"/>
              <a:t>Smarter Not Harder: Assessment Strategies to Motivate </a:t>
            </a:r>
            <a:r>
              <a:rPr lang="en-US" b="1" dirty="0" smtClean="0"/>
              <a:t>Kids </a:t>
            </a:r>
            <a:r>
              <a:rPr lang="en-US" dirty="0" smtClean="0"/>
              <a:t>with Myron Dueck (filling up quickly)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Glens Falls</a:t>
            </a:r>
          </a:p>
          <a:p>
            <a:r>
              <a:rPr lang="en-US" dirty="0" smtClean="0"/>
              <a:t>Fairport</a:t>
            </a:r>
          </a:p>
          <a:p>
            <a:endParaRPr lang="en-US" dirty="0"/>
          </a:p>
          <a:p>
            <a:r>
              <a:rPr lang="en-US" dirty="0" smtClean="0"/>
              <a:t>What do you see? Comments? Ideas?</a:t>
            </a:r>
          </a:p>
        </p:txBody>
      </p:sp>
    </p:spTree>
    <p:extLst>
      <p:ext uri="{BB962C8B-B14F-4D97-AF65-F5344CB8AC3E}">
        <p14:creationId xmlns:p14="http://schemas.microsoft.com/office/powerpoint/2010/main" val="40351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164"/>
            <a:ext cx="8437418" cy="50588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general PBL 101 for teachers </a:t>
            </a:r>
            <a:r>
              <a:rPr lang="en-US" dirty="0" smtClean="0"/>
              <a:t>K-12 will begin on February 3</a:t>
            </a:r>
            <a:r>
              <a:rPr lang="en-US" baseline="30000" dirty="0" smtClean="0"/>
              <a:t>rd</a:t>
            </a:r>
            <a:r>
              <a:rPr lang="en-US" dirty="0" smtClean="0"/>
              <a:t>. </a:t>
            </a:r>
          </a:p>
          <a:p>
            <a:r>
              <a:rPr lang="en-US" dirty="0"/>
              <a:t>OCM BOCES is joining forces with the Buck Institute for </a:t>
            </a:r>
            <a:r>
              <a:rPr lang="en-US" dirty="0" smtClean="0"/>
              <a:t>Education to </a:t>
            </a:r>
            <a:r>
              <a:rPr lang="en-US" dirty="0"/>
              <a:t>deliver </a:t>
            </a:r>
            <a:r>
              <a:rPr lang="en-US" b="1" i="1" dirty="0"/>
              <a:t>PBLNY 2016: Making </a:t>
            </a:r>
            <a:r>
              <a:rPr lang="en-US" b="1" i="1" dirty="0" smtClean="0"/>
              <a:t>Learning Happen</a:t>
            </a:r>
            <a:r>
              <a:rPr lang="en-US" b="1" i="1" dirty="0"/>
              <a:t>.</a:t>
            </a:r>
            <a:r>
              <a:rPr lang="en-US" dirty="0"/>
              <a:t> In addition to Buck </a:t>
            </a:r>
            <a:r>
              <a:rPr lang="en-US" dirty="0" smtClean="0"/>
              <a:t>Institute provided sessions</a:t>
            </a:r>
            <a:r>
              <a:rPr lang="en-US" dirty="0"/>
              <a:t>, we are adding a </a:t>
            </a:r>
            <a:r>
              <a:rPr lang="en-US" dirty="0" smtClean="0"/>
              <a:t>new vendor </a:t>
            </a:r>
            <a:r>
              <a:rPr lang="en-US" dirty="0"/>
              <a:t>area where dozens of </a:t>
            </a:r>
            <a:r>
              <a:rPr lang="en-US" dirty="0" smtClean="0"/>
              <a:t>Maker-related vendors </a:t>
            </a:r>
            <a:r>
              <a:rPr lang="en-US" dirty="0"/>
              <a:t>will display their wares. Of course, we’ll deliver the </a:t>
            </a:r>
            <a:r>
              <a:rPr lang="en-US" dirty="0" smtClean="0"/>
              <a:t>keynote sessions </a:t>
            </a:r>
            <a:r>
              <a:rPr lang="en-US" dirty="0"/>
              <a:t>and leadership sessions that are needed to </a:t>
            </a:r>
            <a:r>
              <a:rPr lang="en-US" dirty="0" smtClean="0"/>
              <a:t>implement deeper </a:t>
            </a:r>
            <a:r>
              <a:rPr lang="en-US" dirty="0"/>
              <a:t>learning. This year, we’re proud to announce that </a:t>
            </a:r>
            <a:r>
              <a:rPr lang="en-US" dirty="0" smtClean="0"/>
              <a:t>Carol </a:t>
            </a:r>
            <a:r>
              <a:rPr lang="en-US" dirty="0" err="1" smtClean="0"/>
              <a:t>Dweck</a:t>
            </a:r>
            <a:r>
              <a:rPr lang="en-US" dirty="0" smtClean="0"/>
              <a:t> (invited), </a:t>
            </a:r>
            <a:r>
              <a:rPr lang="en-US" dirty="0"/>
              <a:t>Bob Lenz, Ramsay Musallam, Sylvia Martinez, and </a:t>
            </a:r>
            <a:r>
              <a:rPr lang="en-US" dirty="0" smtClean="0"/>
              <a:t>Aaron Brengard </a:t>
            </a:r>
            <a:r>
              <a:rPr lang="en-US" dirty="0"/>
              <a:t>are among our keynote list. Make sure you are </a:t>
            </a:r>
            <a:r>
              <a:rPr lang="en-US" dirty="0" smtClean="0"/>
              <a:t>around during </a:t>
            </a:r>
            <a:r>
              <a:rPr lang="en-US" dirty="0"/>
              <a:t>the first week of August for a bigger and better PBLNY.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For </a:t>
            </a:r>
            <a:r>
              <a:rPr lang="en-US" dirty="0"/>
              <a:t>teachers and administrators already trained and implementing Responsive </a:t>
            </a:r>
            <a:r>
              <a:rPr lang="en-US" dirty="0" smtClean="0"/>
              <a:t>Classroom,  </a:t>
            </a:r>
            <a:r>
              <a:rPr lang="en-US" dirty="0"/>
              <a:t>there are opportunities to extend </a:t>
            </a:r>
            <a:r>
              <a:rPr lang="en-US" dirty="0" smtClean="0"/>
              <a:t>skills. </a:t>
            </a:r>
            <a:r>
              <a:rPr lang="en-US" dirty="0"/>
              <a:t>The next opportunity is  </a:t>
            </a:r>
            <a:r>
              <a:rPr lang="en-US" dirty="0" smtClean="0"/>
              <a:t>December 15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on  </a:t>
            </a:r>
            <a:r>
              <a:rPr lang="en-US" u="sng" dirty="0">
                <a:hlinkClick r:id="rId2"/>
              </a:rPr>
              <a:t>Engaging Academics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/>
              <a:t>Responsive </a:t>
            </a:r>
            <a:r>
              <a:rPr lang="en-US" dirty="0" smtClean="0"/>
              <a:t>Classroom - </a:t>
            </a:r>
            <a:r>
              <a:rPr lang="en-US" dirty="0"/>
              <a:t>Are you ready to start to learn more about this proven approach?  Join the next professional development opportunity beginning </a:t>
            </a:r>
            <a:r>
              <a:rPr lang="en-US" u="sng" dirty="0">
                <a:hlinkClick r:id="rId3"/>
              </a:rPr>
              <a:t>January </a:t>
            </a:r>
            <a:r>
              <a:rPr lang="en-US" u="sng" dirty="0" smtClean="0">
                <a:hlinkClick r:id="rId3"/>
              </a:rPr>
              <a:t>11</a:t>
            </a:r>
            <a:r>
              <a:rPr lang="en-US" u="sng" baseline="30000" dirty="0" smtClean="0"/>
              <a:t>th</a:t>
            </a:r>
            <a:r>
              <a:rPr lang="en-US" u="sng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 descr="C:\Users\pcurtis\Desktop\New folder (2)\Stacked-Stones-wallpap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625" y="1495425"/>
            <a:ext cx="7326313" cy="347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Heavy"/>
                <a:ea typeface="ＭＳ Ｐゴシック" pitchFamily="-106" charset="-128"/>
                <a:cs typeface="Avenir Heavy"/>
              </a:rPr>
              <a:t>Student Achievement</a:t>
            </a: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Heavy"/>
                <a:ea typeface="ＭＳ Ｐゴシック" pitchFamily="-106" charset="-128"/>
                <a:cs typeface="Avenir Heavy"/>
              </a:rPr>
              <a:t>Instruction &amp; Assessment</a:t>
            </a: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Heavy"/>
                <a:ea typeface="ＭＳ Ｐゴシック" pitchFamily="-106" charset="-128"/>
                <a:cs typeface="Avenir Heavy"/>
              </a:rPr>
              <a:t>Policies &amp; Structure</a:t>
            </a: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Heavy"/>
                <a:ea typeface="ＭＳ Ｐゴシック" pitchFamily="-106" charset="-128"/>
                <a:cs typeface="Avenir Heavy"/>
              </a:rPr>
              <a:t>Culture &amp; Relationships</a:t>
            </a: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Heavy"/>
                <a:ea typeface="ＭＳ Ｐゴシック" pitchFamily="-106" charset="-128"/>
                <a:cs typeface="Avenir Heavy"/>
              </a:rPr>
              <a:t>Purpose &amp; Mission</a:t>
            </a: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Heavy"/>
              <a:ea typeface="ＭＳ Ｐゴシック" pitchFamily="-106" charset="-128"/>
              <a:cs typeface="Avenir Heavy"/>
            </a:endParaRP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Heavy"/>
              <a:ea typeface="ＭＳ Ｐゴシック" pitchFamily="-106" charset="-128"/>
              <a:cs typeface="Avenir Heavy"/>
            </a:endParaRP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Heavy"/>
              <a:ea typeface="ＭＳ Ｐゴシック" pitchFamily="-106" charset="-128"/>
              <a:cs typeface="Avenir Heavy"/>
            </a:endParaRPr>
          </a:p>
          <a:p>
            <a:pPr marL="458788" indent="-342900">
              <a:spcBef>
                <a:spcPct val="20000"/>
              </a:spcBef>
              <a:spcAft>
                <a:spcPct val="20000"/>
              </a:spcAft>
              <a:buClr>
                <a:prstClr val="white"/>
              </a:buClr>
              <a:buFont typeface="Arial"/>
              <a:buChar char="•"/>
              <a:defRPr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Heavy"/>
              <a:ea typeface="ＭＳ Ｐゴシック" pitchFamily="-106" charset="-128"/>
              <a:cs typeface="Avenir Heavy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 bwMode="auto">
          <a:xfrm>
            <a:off x="376238" y="304800"/>
            <a:ext cx="601503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3200" b="1" kern="0" dirty="0">
                <a:solidFill>
                  <a:schemeClr val="bg1"/>
                </a:solidFill>
                <a:latin typeface="Avenir Heavy"/>
                <a:ea typeface="ＭＳ Ｐゴシック" pitchFamily="-106" charset="-128"/>
                <a:cs typeface="Avenir Heavy"/>
              </a:rPr>
              <a:t>Hierarchy of Change</a:t>
            </a:r>
          </a:p>
        </p:txBody>
      </p:sp>
      <p:pic>
        <p:nvPicPr>
          <p:cNvPr id="4" name="Picture 3" descr="Purple_Plain-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Assessment</a:t>
            </a:r>
          </a:p>
          <a:p>
            <a:r>
              <a:rPr lang="en-US" dirty="0" smtClean="0"/>
              <a:t>The A2 and A2T overlap is available this year (we will go around the room to share our plans later in the agenda)</a:t>
            </a:r>
          </a:p>
          <a:p>
            <a:r>
              <a:rPr lang="en-US" dirty="0" smtClean="0"/>
              <a:t>The old Comprehensive ELA is available ONLY to students who started high school prior to fall of 2013</a:t>
            </a:r>
          </a:p>
          <a:p>
            <a:r>
              <a:rPr lang="en-US" dirty="0" smtClean="0"/>
              <a:t>A field memo just went out expressing some of the computer-based testing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78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RTI at Work Institute?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It’s a go!</a:t>
            </a:r>
          </a:p>
          <a:p>
            <a:pPr lvl="1"/>
            <a:r>
              <a:rPr lang="en-US" dirty="0" smtClean="0"/>
              <a:t>June 28-30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Oncenter</a:t>
            </a:r>
          </a:p>
          <a:p>
            <a:pPr lvl="1"/>
            <a:r>
              <a:rPr lang="en-US" dirty="0" smtClean="0"/>
              <a:t>Will have 200 discounted seats</a:t>
            </a:r>
          </a:p>
          <a:p>
            <a:pPr lvl="1"/>
            <a:r>
              <a:rPr lang="en-US" dirty="0" smtClean="0"/>
              <a:t>Think carefully about who should go (it’s not just your IS/AIS providers)</a:t>
            </a:r>
          </a:p>
        </p:txBody>
      </p:sp>
    </p:spTree>
    <p:extLst>
      <p:ext uri="{BB962C8B-B14F-4D97-AF65-F5344CB8AC3E}">
        <p14:creationId xmlns:p14="http://schemas.microsoft.com/office/powerpoint/2010/main" val="3308839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Regional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0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01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6732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January 7, 2015</a:t>
            </a:r>
          </a:p>
          <a:p>
            <a:r>
              <a:rPr lang="en-US" dirty="0" smtClean="0"/>
              <a:t>Rodax 8 </a:t>
            </a:r>
            <a:r>
              <a:rPr lang="en-US" dirty="0"/>
              <a:t>L</a:t>
            </a:r>
            <a:r>
              <a:rPr lang="en-US" dirty="0" smtClean="0"/>
              <a:t>arge Conference Room</a:t>
            </a:r>
          </a:p>
        </p:txBody>
      </p:sp>
      <p:sp>
        <p:nvSpPr>
          <p:cNvPr id="4" name="TextBox 3"/>
          <p:cNvSpPr txBox="1"/>
          <p:nvPr/>
        </p:nvSpPr>
        <p:spPr>
          <a:xfrm rot="19993139">
            <a:off x="1623849" y="1718441"/>
            <a:ext cx="2112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NEXT</a:t>
            </a:r>
            <a:endParaRPr lang="en-US" sz="44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Assessment Calendar</a:t>
            </a:r>
          </a:p>
          <a:p>
            <a:r>
              <a:rPr lang="en-US" dirty="0" smtClean="0"/>
              <a:t>SED is working on this but it is not imminent</a:t>
            </a:r>
          </a:p>
          <a:p>
            <a:r>
              <a:rPr lang="en-US" dirty="0" smtClean="0"/>
              <a:t>Computer-based field testing has an impact</a:t>
            </a:r>
          </a:p>
          <a:p>
            <a:r>
              <a:rPr lang="en-US" dirty="0" smtClean="0"/>
              <a:t>August Regents exam scheduling is being impacted by two religious holidays – not sure what the impact on summer school will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7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Assessment</a:t>
            </a:r>
          </a:p>
          <a:p>
            <a:r>
              <a:rPr lang="en-US" dirty="0" smtClean="0"/>
              <a:t>SED has a workgroup looking at the Regents results</a:t>
            </a:r>
          </a:p>
          <a:p>
            <a:r>
              <a:rPr lang="en-US" dirty="0" smtClean="0"/>
              <a:t>Scale change possible?</a:t>
            </a:r>
          </a:p>
          <a:p>
            <a:r>
              <a:rPr lang="en-US" dirty="0" smtClean="0"/>
              <a:t>Also looking at passing rates and the 2022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8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Standards</a:t>
            </a:r>
          </a:p>
          <a:p>
            <a:r>
              <a:rPr lang="en-US" dirty="0" smtClean="0"/>
              <a:t>The Common Core survey is now closed – a preliminary summary of the results will be out soon</a:t>
            </a:r>
          </a:p>
          <a:p>
            <a:r>
              <a:rPr lang="en-US" dirty="0" smtClean="0"/>
              <a:t>Science survey should open 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9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APPR</a:t>
            </a:r>
          </a:p>
          <a:p>
            <a:r>
              <a:rPr lang="en-US" dirty="0" smtClean="0"/>
              <a:t>Resources for student performance measures have been added to the APPR.OCMBOCES.ORG site</a:t>
            </a:r>
          </a:p>
          <a:p>
            <a:r>
              <a:rPr lang="en-US" dirty="0" smtClean="0"/>
              <a:t>Rumors of a moratorium on test results and evaluation are flying – who knows?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7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Department Updates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5475</TotalTime>
  <Words>1260</Words>
  <Application>Microsoft Office PowerPoint</Application>
  <PresentationFormat>On-screen Show (4:3)</PresentationFormat>
  <Paragraphs>171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IS_template</vt:lpstr>
      <vt:lpstr>1_IS_template</vt:lpstr>
      <vt:lpstr>BCIC Meeting</vt:lpstr>
      <vt:lpstr>Welcome</vt:lpstr>
      <vt:lpstr>Update and News</vt:lpstr>
      <vt:lpstr>SED Updates</vt:lpstr>
      <vt:lpstr>SED Updates</vt:lpstr>
      <vt:lpstr>SED Updates</vt:lpstr>
      <vt:lpstr>SED Updates</vt:lpstr>
      <vt:lpstr>SED Updates</vt:lpstr>
      <vt:lpstr>Department Updates</vt:lpstr>
      <vt:lpstr>CI&amp;A: Leadership and Teacher Networks</vt:lpstr>
      <vt:lpstr>ITD</vt:lpstr>
      <vt:lpstr>Teacher Centers</vt:lpstr>
      <vt:lpstr>Higher Education</vt:lpstr>
      <vt:lpstr>CNY NYS ASCD</vt:lpstr>
      <vt:lpstr>K-12 Counseling Plans</vt:lpstr>
      <vt:lpstr>District Sharing</vt:lpstr>
      <vt:lpstr>Sharing Schedule</vt:lpstr>
      <vt:lpstr>Standards</vt:lpstr>
      <vt:lpstr>Standards and  Instruction</vt:lpstr>
      <vt:lpstr>PowerPoint Presentation</vt:lpstr>
      <vt:lpstr>Regional Chart</vt:lpstr>
      <vt:lpstr>Social Studies</vt:lpstr>
      <vt:lpstr>Draft NYSSLS</vt:lpstr>
      <vt:lpstr>Example of Changes</vt:lpstr>
      <vt:lpstr>Examples of Additions</vt:lpstr>
      <vt:lpstr>Generalizations</vt:lpstr>
      <vt:lpstr>Science Center Plans</vt:lpstr>
      <vt:lpstr>Data</vt:lpstr>
      <vt:lpstr>Assessment</vt:lpstr>
      <vt:lpstr>Assessment</vt:lpstr>
      <vt:lpstr>Assessment Design</vt:lpstr>
      <vt:lpstr>Standards Based Grading and Reporting 2015-16</vt:lpstr>
      <vt:lpstr>Resources</vt:lpstr>
      <vt:lpstr>Professional Practice</vt:lpstr>
      <vt:lpstr>Special Education Updates</vt:lpstr>
      <vt:lpstr>Project Based Learning</vt:lpstr>
      <vt:lpstr>Culture</vt:lpstr>
      <vt:lpstr>Classroom Environment</vt:lpstr>
      <vt:lpstr>PowerPoint Presentation</vt:lpstr>
      <vt:lpstr>RTI at Work Institute?</vt:lpstr>
      <vt:lpstr>Regional Vision</vt:lpstr>
      <vt:lpstr>Planning</vt:lpstr>
      <vt:lpstr>BCIC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jcraig</cp:lastModifiedBy>
  <cp:revision>609</cp:revision>
  <cp:lastPrinted>2015-12-01T21:38:46Z</cp:lastPrinted>
  <dcterms:created xsi:type="dcterms:W3CDTF">2012-08-15T11:27:34Z</dcterms:created>
  <dcterms:modified xsi:type="dcterms:W3CDTF">2015-12-02T14:43:02Z</dcterms:modified>
</cp:coreProperties>
</file>