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61"/>
  </p:notesMasterIdLst>
  <p:handoutMasterIdLst>
    <p:handoutMasterId r:id="rId62"/>
  </p:handoutMasterIdLst>
  <p:sldIdLst>
    <p:sldId id="256" r:id="rId3"/>
    <p:sldId id="257" r:id="rId4"/>
    <p:sldId id="1124" r:id="rId5"/>
    <p:sldId id="1125" r:id="rId6"/>
    <p:sldId id="1126" r:id="rId7"/>
    <p:sldId id="1127" r:id="rId8"/>
    <p:sldId id="1128" r:id="rId9"/>
    <p:sldId id="1129" r:id="rId10"/>
    <p:sldId id="1130" r:id="rId11"/>
    <p:sldId id="1131" r:id="rId12"/>
    <p:sldId id="1132" r:id="rId13"/>
    <p:sldId id="1133" r:id="rId14"/>
    <p:sldId id="1134" r:id="rId15"/>
    <p:sldId id="1135" r:id="rId16"/>
    <p:sldId id="1136" r:id="rId17"/>
    <p:sldId id="1137" r:id="rId18"/>
    <p:sldId id="1138" r:id="rId19"/>
    <p:sldId id="1139" r:id="rId20"/>
    <p:sldId id="1140" r:id="rId21"/>
    <p:sldId id="1141" r:id="rId22"/>
    <p:sldId id="1142" r:id="rId23"/>
    <p:sldId id="1046" r:id="rId24"/>
    <p:sldId id="1096" r:id="rId25"/>
    <p:sldId id="1117" r:id="rId26"/>
    <p:sldId id="993" r:id="rId27"/>
    <p:sldId id="1143" r:id="rId28"/>
    <p:sldId id="1144" r:id="rId29"/>
    <p:sldId id="278" r:id="rId30"/>
    <p:sldId id="279" r:id="rId31"/>
    <p:sldId id="489" r:id="rId32"/>
    <p:sldId id="515" r:id="rId33"/>
    <p:sldId id="285" r:id="rId34"/>
    <p:sldId id="807" r:id="rId35"/>
    <p:sldId id="905" r:id="rId36"/>
    <p:sldId id="1151" r:id="rId37"/>
    <p:sldId id="1154" r:id="rId38"/>
    <p:sldId id="1145" r:id="rId39"/>
    <p:sldId id="1149" r:id="rId40"/>
    <p:sldId id="1150" r:id="rId41"/>
    <p:sldId id="445" r:id="rId42"/>
    <p:sldId id="999" r:id="rId43"/>
    <p:sldId id="1146" r:id="rId44"/>
    <p:sldId id="1118" r:id="rId45"/>
    <p:sldId id="1000" r:id="rId46"/>
    <p:sldId id="1119" r:id="rId47"/>
    <p:sldId id="1073" r:id="rId48"/>
    <p:sldId id="1152" r:id="rId49"/>
    <p:sldId id="1153" r:id="rId50"/>
    <p:sldId id="998" r:id="rId51"/>
    <p:sldId id="1148" r:id="rId52"/>
    <p:sldId id="1074" r:id="rId53"/>
    <p:sldId id="981" r:id="rId54"/>
    <p:sldId id="1147" r:id="rId55"/>
    <p:sldId id="1120" r:id="rId56"/>
    <p:sldId id="1001" r:id="rId57"/>
    <p:sldId id="1079" r:id="rId58"/>
    <p:sldId id="1081" r:id="rId59"/>
    <p:sldId id="739" r:id="rId6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aina Renfrew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C5388"/>
    <a:srgbClr val="5C6884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1" autoAdjust="0"/>
    <p:restoredTop sz="93770" autoAdjust="0"/>
  </p:normalViewPr>
  <p:slideViewPr>
    <p:cSldViewPr snapToGrid="0" snapToObjects="1">
      <p:cViewPr>
        <p:scale>
          <a:sx n="80" d="100"/>
          <a:sy n="80" d="100"/>
        </p:scale>
        <p:origin x="-1410" y="102"/>
      </p:cViewPr>
      <p:guideLst>
        <p:guide orient="horz" pos="215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1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9610" indent="-28831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3247" indent="-23064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4546" indent="-23064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5845" indent="-23064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7144" indent="-2306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8442" indent="-2306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59741" indent="-2306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1040" indent="-2306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6F52AB-C677-9943-AE51-723A2FD4F6CD}" type="slidenum">
              <a:rPr lang="en-US" sz="1200">
                <a:solidFill>
                  <a:srgbClr val="000000"/>
                </a:solidFill>
              </a:rPr>
              <a:pPr eaLnBrk="1" hangingPunct="1"/>
              <a:t>54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Remove gradient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845509" TargetMode="External"/><Relationship Id="rId7" Type="http://schemas.openxmlformats.org/officeDocument/2006/relationships/hyperlink" Target="https://www.mylearningplan.com/WebReg/ActivityProfile.asp?D=15882&amp;I=1845301" TargetMode="External"/><Relationship Id="rId2" Type="http://schemas.openxmlformats.org/officeDocument/2006/relationships/hyperlink" Target="https://www.mylearningplan.com/WebReg/ActivityProfile.asp?D=15882&amp;I=18452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learningplan.com/WebReg/ActivityProfile.asp?D=15882&amp;I=1852544" TargetMode="External"/><Relationship Id="rId5" Type="http://schemas.openxmlformats.org/officeDocument/2006/relationships/hyperlink" Target="https://www.mylearningplan.com/WebReg/ActivityProfile.asp?D=15882&amp;I=1861330" TargetMode="External"/><Relationship Id="rId4" Type="http://schemas.openxmlformats.org/officeDocument/2006/relationships/hyperlink" Target="https://www.mylearningplan.com/WebReg/ActivityProfile.asp?D=15882&amp;I=179735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845022" TargetMode="External"/><Relationship Id="rId2" Type="http://schemas.openxmlformats.org/officeDocument/2006/relationships/hyperlink" Target="https://www.mylearningplan.com/WebReg/ActivityProfile.asp?D=15882&amp;I=184503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ylearningplan.com/WebReg/ActivityProfile.asp?D=15882&amp;I=1845175" TargetMode="External"/><Relationship Id="rId4" Type="http://schemas.openxmlformats.org/officeDocument/2006/relationships/hyperlink" Target="https://www.mylearningplan.com/WebReg/ActivityProfile.asp?D=15882&amp;I=1845008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HVCC4MaFiMr_aGRsO4iQhQ8_-UxDusiYUI6PB2SL_28/edit#gid=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852233" TargetMode="External"/><Relationship Id="rId2" Type="http://schemas.openxmlformats.org/officeDocument/2006/relationships/hyperlink" Target="https://www.mylearningplan.com/WebReg/ActivityProfile.asp?D=15882&amp;I=1852226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learningplan.com/WebReg/ActivityProfile.asp?D=15882&amp;I=1861106" TargetMode="External"/><Relationship Id="rId3" Type="http://schemas.openxmlformats.org/officeDocument/2006/relationships/hyperlink" Target="https://www.mylearningplan.com/WebReg/ActivityProfile.asp?D=15882&amp;I=1893800" TargetMode="External"/><Relationship Id="rId7" Type="http://schemas.openxmlformats.org/officeDocument/2006/relationships/hyperlink" Target="https://www.mylearningplan.com/WebReg/ActivityProfile.asp?D=15882&amp;I=1861101" TargetMode="External"/><Relationship Id="rId2" Type="http://schemas.openxmlformats.org/officeDocument/2006/relationships/hyperlink" Target="https://www.mylearningplan.com/WebReg/ActivityProfile.asp?D=15882&amp;I=18934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learningplan.com/WebReg/ActivityProfile.asp?D=15882&amp;I=1861095" TargetMode="External"/><Relationship Id="rId5" Type="http://schemas.openxmlformats.org/officeDocument/2006/relationships/hyperlink" Target="https://www.mylearningplan.com/WebReg/ActivityProfile.asp?D=15882&amp;I=1860993" TargetMode="External"/><Relationship Id="rId4" Type="http://schemas.openxmlformats.org/officeDocument/2006/relationships/hyperlink" Target="https://www.mylearningplan.com/WebReg/ActivityProfile.asp?D=15882&amp;I=1893834" TargetMode="External"/><Relationship Id="rId9" Type="http://schemas.openxmlformats.org/officeDocument/2006/relationships/hyperlink" Target="https://www.mylearningplan.com/WebReg/ActivityProfile.asp?D=15882&amp;I=1861105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https/www.mylearningplan.com/WebReg/ActivityProfile.asp?D=15882&amp;I=1817967" TargetMode="External"/><Relationship Id="rId2" Type="http://schemas.openxmlformats.org/officeDocument/2006/relationships/hyperlink" Target="https://www.mylearningplan.com/WebReg/ActivityProfile.asp?D=15882&amp;I=1817960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learningplan.com/WebReg/ActivityProfile.asp?D=15882&amp;I=1789115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BCIC Meeting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0" y="1027424"/>
            <a:ext cx="840528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87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1" y="899968"/>
            <a:ext cx="842478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14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1" y="979921"/>
            <a:ext cx="840528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3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8" y="899968"/>
            <a:ext cx="842478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28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4" y="899968"/>
            <a:ext cx="842478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74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2" y="1235034"/>
            <a:ext cx="8574370" cy="456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158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4" y="947469"/>
            <a:ext cx="842478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73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9" y="968045"/>
            <a:ext cx="840528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918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9" y="968045"/>
            <a:ext cx="840528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87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5" y="994971"/>
            <a:ext cx="842478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88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 of Agenda Biggies:</a:t>
            </a:r>
          </a:p>
          <a:p>
            <a:pPr lvl="1"/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APPR</a:t>
            </a:r>
          </a:p>
          <a:p>
            <a:pPr lvl="1"/>
            <a:r>
              <a:rPr lang="en-US" dirty="0" smtClean="0"/>
              <a:t>3-8 and Economic Circumstance</a:t>
            </a:r>
          </a:p>
          <a:p>
            <a:pPr lvl="1"/>
            <a:r>
              <a:rPr lang="en-US" dirty="0" smtClean="0"/>
              <a:t>Standards-Based Grading and Reporting</a:t>
            </a:r>
          </a:p>
          <a:p>
            <a:pPr lvl="1"/>
            <a:r>
              <a:rPr lang="en-US" dirty="0" smtClean="0"/>
              <a:t>Solution Tree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4228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9" y="994970"/>
            <a:ext cx="842478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991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2014-2015 Correlations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555618"/>
              </p:ext>
            </p:extLst>
          </p:nvPr>
        </p:nvGraphicFramePr>
        <p:xfrm>
          <a:off x="2666093" y="1508353"/>
          <a:ext cx="4352224" cy="4425638"/>
        </p:xfrm>
        <a:graphic>
          <a:graphicData uri="http://schemas.openxmlformats.org/drawingml/2006/table">
            <a:tbl>
              <a:tblPr/>
              <a:tblGrid>
                <a:gridCol w="2033278"/>
                <a:gridCol w="2318946"/>
              </a:tblGrid>
              <a:tr h="31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Assessment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Pearson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math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math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math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math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math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math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658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A2T and A2 overlap</a:t>
            </a:r>
          </a:p>
          <a:p>
            <a:r>
              <a:rPr lang="en-US" dirty="0" smtClean="0"/>
              <a:t>Scale score explanation and study group</a:t>
            </a:r>
          </a:p>
          <a:p>
            <a:r>
              <a:rPr lang="en-US" dirty="0" smtClean="0"/>
              <a:t>Computer-based field testing</a:t>
            </a:r>
          </a:p>
          <a:p>
            <a:r>
              <a:rPr lang="en-US" dirty="0" smtClean="0"/>
              <a:t>Two approaches to NYSAA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72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Certification changes</a:t>
            </a:r>
          </a:p>
          <a:p>
            <a:r>
              <a:rPr lang="en-US" dirty="0" smtClean="0"/>
              <a:t>Counseling plan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4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Cut-points set as expected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0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Department Updates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Leadership and Teacher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Literacy Leadership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Network-</a:t>
            </a:r>
            <a:r>
              <a:rPr lang="en-US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November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10</a:t>
            </a:r>
            <a:r>
              <a:rPr lang="en-US" dirty="0">
                <a:latin typeface="Calibri"/>
                <a:ea typeface="Calibri"/>
                <a:cs typeface="Times New Roman"/>
              </a:rPr>
              <a:t>.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Responsive Roundtable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-</a:t>
            </a:r>
            <a:r>
              <a:rPr lang="en-US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November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13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Implementing </a:t>
            </a:r>
            <a:r>
              <a:rPr lang="en-US" dirty="0">
                <a:latin typeface="Calibri"/>
                <a:ea typeface="Calibri"/>
                <a:cs typeface="Times New Roman"/>
              </a:rPr>
              <a:t>Algebra 2 Common Core Learning Standards will be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November 6.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Instructional Coaches network meets October 26 and </a:t>
            </a:r>
            <a:r>
              <a:rPr lang="en-US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December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8.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Social Studies Network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session </a:t>
            </a:r>
            <a:r>
              <a:rPr lang="en-US" dirty="0">
                <a:latin typeface="Calibri"/>
                <a:ea typeface="Calibri"/>
                <a:cs typeface="Times New Roman"/>
              </a:rPr>
              <a:t>is </a:t>
            </a:r>
            <a:r>
              <a:rPr lang="en-US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November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19</a:t>
            </a:r>
            <a:r>
              <a:rPr lang="en-US" dirty="0">
                <a:latin typeface="Calibri"/>
                <a:ea typeface="Calibri"/>
                <a:cs typeface="Times New Roman"/>
              </a:rPr>
              <a:t>. 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Project </a:t>
            </a:r>
            <a:r>
              <a:rPr lang="en-US" dirty="0">
                <a:latin typeface="Calibri"/>
                <a:ea typeface="Calibri"/>
                <a:cs typeface="Times New Roman"/>
              </a:rPr>
              <a:t>Based Regional Network will be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December 18</a:t>
            </a:r>
            <a:r>
              <a:rPr lang="en-US" dirty="0">
                <a:latin typeface="Calibri"/>
                <a:ea typeface="Calibri"/>
                <a:cs typeface="Times New Roman"/>
              </a:rPr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CI&amp;A: Standards and 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000" dirty="0">
                <a:ea typeface="Calibri"/>
              </a:rPr>
              <a:t>For Leaders of Literacy:  Literacy Look-Fors for  Leaders </a:t>
            </a:r>
            <a:r>
              <a:rPr lang="en-US" sz="5000" u="sng" dirty="0">
                <a:solidFill>
                  <a:srgbClr val="0000FF"/>
                </a:solidFill>
                <a:ea typeface="Calibri"/>
                <a:hlinkClick r:id="rId2"/>
              </a:rPr>
              <a:t>Elementary- </a:t>
            </a:r>
            <a:r>
              <a:rPr lang="en-US" sz="5000" u="sng" dirty="0" smtClean="0">
                <a:solidFill>
                  <a:srgbClr val="0000FF"/>
                </a:solidFill>
                <a:ea typeface="Calibri"/>
                <a:hlinkClick r:id="rId2"/>
              </a:rPr>
              <a:t>November </a:t>
            </a:r>
            <a:r>
              <a:rPr lang="en-US" sz="5000" u="sng" dirty="0">
                <a:solidFill>
                  <a:srgbClr val="0000FF"/>
                </a:solidFill>
                <a:ea typeface="Calibri"/>
                <a:hlinkClick r:id="rId2"/>
              </a:rPr>
              <a:t>4- Morning</a:t>
            </a:r>
            <a:r>
              <a:rPr lang="en-US" sz="5000" u="sng" dirty="0">
                <a:solidFill>
                  <a:srgbClr val="0000FF"/>
                </a:solidFill>
                <a:ea typeface="Calibri"/>
              </a:rPr>
              <a:t>   </a:t>
            </a:r>
            <a:r>
              <a:rPr lang="en-US" sz="5000" dirty="0">
                <a:ea typeface="Calibri"/>
              </a:rPr>
              <a:t>and  Literacy Look –Fors for  Leaders </a:t>
            </a:r>
            <a:r>
              <a:rPr lang="en-US" sz="5000" u="sng" dirty="0">
                <a:solidFill>
                  <a:srgbClr val="0000FF"/>
                </a:solidFill>
                <a:ea typeface="Calibri"/>
                <a:hlinkClick r:id="rId3"/>
              </a:rPr>
              <a:t>Secondary- </a:t>
            </a:r>
            <a:r>
              <a:rPr lang="en-US" sz="5000" u="sng" dirty="0" smtClean="0">
                <a:solidFill>
                  <a:srgbClr val="0000FF"/>
                </a:solidFill>
                <a:ea typeface="Calibri"/>
                <a:hlinkClick r:id="rId3"/>
              </a:rPr>
              <a:t>November </a:t>
            </a:r>
            <a:r>
              <a:rPr lang="en-US" sz="5000" u="sng" dirty="0">
                <a:solidFill>
                  <a:srgbClr val="0000FF"/>
                </a:solidFill>
                <a:ea typeface="Calibri"/>
                <a:hlinkClick r:id="rId3"/>
              </a:rPr>
              <a:t>4- Afternoon</a:t>
            </a:r>
            <a:r>
              <a:rPr lang="en-US" sz="5000" u="sng" dirty="0" smtClean="0">
                <a:solidFill>
                  <a:srgbClr val="0000FF"/>
                </a:solidFill>
                <a:ea typeface="Calibri"/>
              </a:rPr>
              <a:t>.</a:t>
            </a:r>
            <a:r>
              <a:rPr lang="en-US" sz="5000" dirty="0" smtClean="0">
                <a:solidFill>
                  <a:srgbClr val="1F1F2E"/>
                </a:solidFill>
                <a:ea typeface="Times New Roman"/>
              </a:rPr>
              <a:t> </a:t>
            </a:r>
            <a:r>
              <a:rPr lang="en-US" sz="5000" dirty="0">
                <a:solidFill>
                  <a:srgbClr val="1F1F2E"/>
                </a:solidFill>
                <a:ea typeface="Times New Roman"/>
              </a:rPr>
              <a:t>Focus will be protocols to identify specific English Language Arts &amp; Literacy practices that help students meet the standards.</a:t>
            </a:r>
            <a:endParaRPr lang="en-US" sz="5000" dirty="0">
              <a:ea typeface="Calibri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000" u="sng" dirty="0" smtClean="0">
                <a:solidFill>
                  <a:srgbClr val="0000FF"/>
                </a:solidFill>
                <a:ea typeface="Calibri"/>
                <a:hlinkClick r:id="rId4"/>
              </a:rPr>
              <a:t>Instructional </a:t>
            </a:r>
            <a:r>
              <a:rPr lang="en-US" sz="5000" u="sng" dirty="0">
                <a:solidFill>
                  <a:srgbClr val="0000FF"/>
                </a:solidFill>
                <a:ea typeface="Calibri"/>
                <a:hlinkClick r:id="rId4"/>
              </a:rPr>
              <a:t>Alignment to the Common Core ELA Regents</a:t>
            </a:r>
            <a:r>
              <a:rPr lang="en-US" sz="5000" dirty="0">
                <a:ea typeface="Calibri"/>
              </a:rPr>
              <a:t> session will be November 6. </a:t>
            </a:r>
            <a:r>
              <a:rPr lang="en-US" sz="5000" dirty="0" smtClean="0">
                <a:ea typeface="Calibri"/>
              </a:rPr>
              <a:t>E</a:t>
            </a:r>
            <a:r>
              <a:rPr lang="en-US" sz="5000" dirty="0" smtClean="0">
                <a:solidFill>
                  <a:srgbClr val="1F1F2E"/>
                </a:solidFill>
                <a:ea typeface="Times New Roman"/>
              </a:rPr>
              <a:t>xplore </a:t>
            </a:r>
            <a:r>
              <a:rPr lang="en-US" sz="5000" dirty="0">
                <a:solidFill>
                  <a:srgbClr val="1F1F2E"/>
                </a:solidFill>
                <a:ea typeface="Times New Roman"/>
              </a:rPr>
              <a:t>what students need to know and be able to do to be successful on the newly structured Common Core English Regents Exam. </a:t>
            </a:r>
            <a:endParaRPr lang="en-US" sz="5000" dirty="0" smtClean="0">
              <a:solidFill>
                <a:srgbClr val="1F1F2E"/>
              </a:solidFill>
              <a:ea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000" u="sng" dirty="0">
                <a:solidFill>
                  <a:srgbClr val="0000FF"/>
                </a:solidFill>
                <a:ea typeface="Calibri"/>
                <a:hlinkClick r:id="rId5"/>
              </a:rPr>
              <a:t>Strategies to Engage the Learner</a:t>
            </a:r>
            <a:r>
              <a:rPr lang="en-US" sz="5000" dirty="0">
                <a:ea typeface="Calibri"/>
              </a:rPr>
              <a:t>: </a:t>
            </a:r>
            <a:r>
              <a:rPr lang="en-US" sz="5000" dirty="0" smtClean="0">
                <a:solidFill>
                  <a:srgbClr val="1F1F2E"/>
                </a:solidFill>
                <a:ea typeface="Times New Roman"/>
              </a:rPr>
              <a:t>fill a </a:t>
            </a:r>
            <a:r>
              <a:rPr lang="en-US" sz="5000" dirty="0">
                <a:solidFill>
                  <a:srgbClr val="1F1F2E"/>
                </a:solidFill>
                <a:ea typeface="Times New Roman"/>
              </a:rPr>
              <a:t>toolbox with strategies designed to support a student-centered classroom with an emphasis on interacting with content to support deep learning.  Join this engaging and interactive group December 8.</a:t>
            </a:r>
            <a:endParaRPr lang="en-US" sz="5000" dirty="0">
              <a:ea typeface="Calibri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5000" dirty="0">
              <a:ea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335"/>
            <a:ext cx="8229600" cy="5146158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185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and News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4102" y="3413051"/>
            <a:ext cx="461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2015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65131" y="1796889"/>
            <a:ext cx="616689" cy="5422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268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CNY NYS ASCD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December </a:t>
            </a:r>
            <a:r>
              <a:rPr lang="en-US" dirty="0"/>
              <a:t>15 (ESM High School): </a:t>
            </a:r>
            <a:r>
              <a:rPr lang="en-US" b="1" dirty="0"/>
              <a:t>Talking About </a:t>
            </a:r>
            <a:r>
              <a:rPr lang="en-US" b="1" dirty="0" smtClean="0"/>
              <a:t>Homework with</a:t>
            </a:r>
            <a:r>
              <a:rPr lang="en-US" dirty="0" smtClean="0"/>
              <a:t> </a:t>
            </a:r>
            <a:r>
              <a:rPr lang="en-US" dirty="0"/>
              <a:t>Kathy </a:t>
            </a:r>
            <a:r>
              <a:rPr lang="en-US" dirty="0" smtClean="0"/>
              <a:t>Vatterot</a:t>
            </a:r>
          </a:p>
          <a:p>
            <a:r>
              <a:rPr lang="en-US" dirty="0"/>
              <a:t>March (West Genesee High School): </a:t>
            </a:r>
            <a:r>
              <a:rPr lang="en-US" b="1" dirty="0"/>
              <a:t>Talking About Standards-Based </a:t>
            </a:r>
            <a:r>
              <a:rPr lang="en-US" b="1" dirty="0" smtClean="0"/>
              <a:t>Grading</a:t>
            </a:r>
            <a:endParaRPr lang="en-US" b="1" dirty="0"/>
          </a:p>
          <a:p>
            <a:r>
              <a:rPr lang="en-US" dirty="0"/>
              <a:t>May 11 (Laci’s Tapas Bar): </a:t>
            </a:r>
            <a:r>
              <a:rPr lang="en-US" b="1" dirty="0"/>
              <a:t>Talking about CNY NYS ASCD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2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District Sharing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0915"/>
            <a:ext cx="8516679" cy="470988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October 22: Grading and reporting group share</a:t>
            </a:r>
          </a:p>
          <a:p>
            <a:r>
              <a:rPr lang="en-US" dirty="0" smtClean="0"/>
              <a:t>December 3: __________</a:t>
            </a:r>
          </a:p>
          <a:p>
            <a:r>
              <a:rPr lang="en-US" dirty="0" smtClean="0"/>
              <a:t>January 7: __________</a:t>
            </a:r>
          </a:p>
          <a:p>
            <a:r>
              <a:rPr lang="en-US" dirty="0" smtClean="0"/>
              <a:t>February 4: __________</a:t>
            </a:r>
          </a:p>
          <a:p>
            <a:r>
              <a:rPr lang="en-US" dirty="0" smtClean="0"/>
              <a:t>March 3: __________</a:t>
            </a:r>
          </a:p>
          <a:p>
            <a:r>
              <a:rPr lang="en-US" dirty="0" smtClean="0"/>
              <a:t>April 7: __________</a:t>
            </a:r>
          </a:p>
          <a:p>
            <a:r>
              <a:rPr lang="en-US" dirty="0" smtClean="0"/>
              <a:t>May 5: __________</a:t>
            </a:r>
          </a:p>
          <a:p>
            <a:r>
              <a:rPr lang="en-US" dirty="0" smtClean="0"/>
              <a:t>June 2: __________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Please update the regional chart:</a:t>
            </a:r>
          </a:p>
          <a:p>
            <a:r>
              <a:rPr lang="en-US" dirty="0" smtClean="0"/>
              <a:t>Module choice</a:t>
            </a:r>
          </a:p>
          <a:p>
            <a:r>
              <a:rPr lang="en-US" dirty="0" smtClean="0"/>
              <a:t>Commercial program implementation</a:t>
            </a:r>
          </a:p>
          <a:p>
            <a:r>
              <a:rPr lang="en-US" dirty="0" smtClean="0"/>
              <a:t>Test choices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https://docs.google.com/spreadsheets/d/1HVCC4MaFiMr_aGRsO4iQhQ8_-</a:t>
            </a:r>
            <a:r>
              <a:rPr lang="en-US" dirty="0" smtClean="0">
                <a:hlinkClick r:id="rId2"/>
              </a:rPr>
              <a:t>UxDusiYUI6PB2SL_28/edit#gid=0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53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Stop! Wait!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forget the Connie </a:t>
            </a:r>
            <a:r>
              <a:rPr lang="en-US" dirty="0" err="1" smtClean="0"/>
              <a:t>Muther</a:t>
            </a:r>
            <a:r>
              <a:rPr lang="en-US" dirty="0" smtClean="0"/>
              <a:t> process for choosing materials and resources. </a:t>
            </a:r>
            <a:endParaRPr lang="en-US" dirty="0"/>
          </a:p>
        </p:txBody>
      </p:sp>
      <p:pic>
        <p:nvPicPr>
          <p:cNvPr id="1026" name="Picture 2" descr="https://upload.wikimedia.org/wikipedia/commons/thumb/1/1c/Italian_traffic_signs_-_fermarsi_e_dare_precedenza_-_stop.svg/2000px-Italian_traffic_signs_-_fermarsi_e_dare_precedenza_-_sto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46" y="2796783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47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Follow-up </a:t>
            </a:r>
            <a:r>
              <a:rPr lang="en-US" dirty="0">
                <a:latin typeface="Calibri"/>
                <a:ea typeface="Calibri"/>
                <a:cs typeface="Times New Roman"/>
              </a:rPr>
              <a:t>for Summer Curriculum Work – Grades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5-8: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F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acilitated </a:t>
            </a:r>
            <a:r>
              <a:rPr lang="en-US" dirty="0">
                <a:latin typeface="Calibri"/>
                <a:ea typeface="Calibri"/>
                <a:cs typeface="Times New Roman"/>
              </a:rPr>
              <a:t>sessions are for teachers and administrators who participated in the Summer 2015 Social Studies Curriculum Work to continue the process of curriculum mapping, unit design and inquiry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writing.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Group will meet October 26.   </a:t>
            </a:r>
            <a:r>
              <a:rPr lang="en-US" dirty="0">
                <a:latin typeface="Calibri"/>
                <a:ea typeface="Calibri"/>
                <a:cs typeface="Times New Roman"/>
              </a:rPr>
              <a:t>The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next session is November 17</a:t>
            </a:r>
            <a:r>
              <a:rPr lang="en-US" dirty="0">
                <a:latin typeface="Calibri"/>
                <a:ea typeface="Calibri"/>
                <a:cs typeface="Times New Roman"/>
              </a:rPr>
              <a:t> and will be followed by another opportunity </a:t>
            </a:r>
            <a:r>
              <a:rPr lang="en-US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December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15.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Updates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90915"/>
            <a:ext cx="868680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Release of draft NYSSLS probably in November</a:t>
            </a:r>
          </a:p>
          <a:p>
            <a:r>
              <a:rPr lang="en-US" dirty="0" smtClean="0"/>
              <a:t>PD about Framework held on October 20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Science Advisory on October 7th</a:t>
            </a:r>
          </a:p>
          <a:p>
            <a:r>
              <a:rPr lang="en-US" dirty="0" smtClean="0"/>
              <a:t>Science Leadership Meeting</a:t>
            </a:r>
          </a:p>
          <a:p>
            <a:pPr lvl="1"/>
            <a:r>
              <a:rPr lang="en-US" dirty="0" smtClean="0"/>
              <a:t>Oct. 7</a:t>
            </a:r>
            <a:r>
              <a:rPr lang="en-US" baseline="30000" dirty="0" smtClean="0"/>
              <a:t>th</a:t>
            </a:r>
            <a:r>
              <a:rPr lang="en-US" dirty="0" smtClean="0"/>
              <a:t> meeting was attended by over 50 people</a:t>
            </a:r>
          </a:p>
          <a:p>
            <a:pPr lvl="1"/>
            <a:r>
              <a:rPr lang="en-US" dirty="0" smtClean="0"/>
              <a:t>Next meeting is January 8, 2016</a:t>
            </a:r>
          </a:p>
          <a:p>
            <a:pPr lvl="1"/>
            <a:r>
              <a:rPr lang="en-US" dirty="0" smtClean="0"/>
              <a:t>Handed out 50 copies of the Framework</a:t>
            </a:r>
          </a:p>
        </p:txBody>
      </p:sp>
    </p:spTree>
    <p:extLst>
      <p:ext uri="{BB962C8B-B14F-4D97-AF65-F5344CB8AC3E}">
        <p14:creationId xmlns:p14="http://schemas.microsoft.com/office/powerpoint/2010/main" val="796446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Mathematics Leadership Network – Nov. 5</a:t>
            </a:r>
            <a:r>
              <a:rPr lang="en-US" baseline="30000" dirty="0" smtClean="0"/>
              <a:t>th</a:t>
            </a:r>
            <a:r>
              <a:rPr lang="en-US" dirty="0" smtClean="0"/>
              <a:t>, 1:30-3:30 (Rodax 8 Large Conference Room)</a:t>
            </a:r>
          </a:p>
          <a:p>
            <a:pPr lvl="1"/>
            <a:r>
              <a:rPr lang="en-US" dirty="0" smtClean="0"/>
              <a:t>Working to identify areas of need to design future PD around</a:t>
            </a:r>
          </a:p>
          <a:p>
            <a:pPr lvl="1"/>
            <a:r>
              <a:rPr lang="en-US" dirty="0" smtClean="0"/>
              <a:t>Focus on continuous improvement</a:t>
            </a:r>
          </a:p>
          <a:p>
            <a:r>
              <a:rPr lang="en-US" dirty="0" smtClean="0"/>
              <a:t>Implementing the Algebra 2 Common Core Learning Standards – Nov. 6</a:t>
            </a:r>
            <a:r>
              <a:rPr lang="en-US" baseline="30000" dirty="0" smtClean="0"/>
              <a:t>th</a:t>
            </a:r>
            <a:r>
              <a:rPr lang="en-US" dirty="0" smtClean="0"/>
              <a:t>, 8:30-3:00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5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Waiver window is open (don’t wait)</a:t>
            </a:r>
          </a:p>
          <a:p>
            <a:r>
              <a:rPr lang="en-US" dirty="0" smtClean="0"/>
              <a:t>Assessments are being approved</a:t>
            </a:r>
          </a:p>
          <a:p>
            <a:pPr lvl="1"/>
            <a:r>
              <a:rPr lang="en-US" dirty="0" smtClean="0"/>
              <a:t>Locally-Developed</a:t>
            </a:r>
          </a:p>
          <a:p>
            <a:pPr lvl="1"/>
            <a:r>
              <a:rPr lang="en-US" dirty="0" smtClean="0"/>
              <a:t>STAR (so far)</a:t>
            </a:r>
          </a:p>
          <a:p>
            <a:r>
              <a:rPr lang="en-US" dirty="0" smtClean="0"/>
              <a:t>Even state assessments will need to be submitted for use as supplemental assessments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32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3-8 Stand-alone field testing can be computer-based</a:t>
            </a:r>
          </a:p>
          <a:p>
            <a:r>
              <a:rPr lang="en-US" dirty="0" smtClean="0"/>
              <a:t>Practice items available soon (practice with the math tools)</a:t>
            </a:r>
          </a:p>
          <a:p>
            <a:r>
              <a:rPr lang="en-US" dirty="0" smtClean="0"/>
              <a:t>No plan for Regents exams to be computer-based at this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75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Authentic </a:t>
            </a:r>
            <a:r>
              <a:rPr lang="en-US" b="1" dirty="0"/>
              <a:t>Assessment Academy </a:t>
            </a:r>
            <a:r>
              <a:rPr lang="en-US" dirty="0"/>
              <a:t>will be </a:t>
            </a:r>
            <a:r>
              <a:rPr lang="en-US" dirty="0" smtClean="0"/>
              <a:t>an opportunity </a:t>
            </a:r>
            <a:r>
              <a:rPr lang="en-US" dirty="0"/>
              <a:t>for teams of teachers to explore best practices in assessment design as they experience creation/revision of </a:t>
            </a:r>
            <a:r>
              <a:rPr lang="en-US" dirty="0" smtClean="0"/>
              <a:t>authentic/performance/standards-based </a:t>
            </a:r>
            <a:r>
              <a:rPr lang="en-US" dirty="0"/>
              <a:t>assessments. </a:t>
            </a:r>
            <a:r>
              <a:rPr lang="en-US" dirty="0" smtClean="0"/>
              <a:t>There will be three cohorts: starting in </a:t>
            </a:r>
            <a:r>
              <a:rPr lang="en-US" dirty="0" smtClean="0">
                <a:hlinkClick r:id="rId2"/>
              </a:rPr>
              <a:t>Nov,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Dec </a:t>
            </a:r>
            <a:r>
              <a:rPr lang="en-US" dirty="0" smtClean="0"/>
              <a:t>and </a:t>
            </a:r>
            <a:r>
              <a:rPr lang="en-US" dirty="0" smtClean="0">
                <a:hlinkClick r:id="rId4"/>
              </a:rPr>
              <a:t>Jan.</a:t>
            </a:r>
            <a:r>
              <a:rPr lang="en-US" u="sng" dirty="0" smtClean="0">
                <a:hlinkClick r:id="rId4"/>
              </a:rPr>
              <a:t> </a:t>
            </a:r>
            <a:r>
              <a:rPr lang="en-US" dirty="0" smtClean="0"/>
              <a:t>Registration is open.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We are going to revise the World Languages Checkpoint B assessments. Districts </a:t>
            </a:r>
            <a:r>
              <a:rPr lang="en-US" dirty="0"/>
              <a:t>that send at </a:t>
            </a:r>
            <a:r>
              <a:rPr lang="en-US" dirty="0" smtClean="0"/>
              <a:t>least one </a:t>
            </a:r>
            <a:r>
              <a:rPr lang="en-US" dirty="0"/>
              <a:t>participant will have access to </a:t>
            </a:r>
            <a:r>
              <a:rPr lang="en-US" dirty="0" smtClean="0"/>
              <a:t>all of the </a:t>
            </a:r>
            <a:r>
              <a:rPr lang="en-US" dirty="0"/>
              <a:t>final </a:t>
            </a:r>
            <a:r>
              <a:rPr lang="en-US" dirty="0" smtClean="0"/>
              <a:t>products. </a:t>
            </a:r>
            <a:r>
              <a:rPr lang="en-US" dirty="0"/>
              <a:t>Registration is open on </a:t>
            </a:r>
            <a:r>
              <a:rPr lang="en-US" dirty="0" smtClean="0"/>
              <a:t>MLP </a:t>
            </a:r>
            <a:r>
              <a:rPr lang="en-US" u="sng" dirty="0" smtClean="0">
                <a:hlinkClick r:id="rId5"/>
              </a:rPr>
              <a:t>for  </a:t>
            </a:r>
            <a:r>
              <a:rPr lang="en-US" u="sng" dirty="0">
                <a:hlinkClick r:id="rId5"/>
              </a:rPr>
              <a:t>Spanish</a:t>
            </a:r>
            <a:r>
              <a:rPr lang="en-US" dirty="0"/>
              <a:t>, </a:t>
            </a:r>
            <a:r>
              <a:rPr lang="en-US" u="sng" dirty="0">
                <a:hlinkClick r:id="rId6"/>
              </a:rPr>
              <a:t>French</a:t>
            </a:r>
            <a:r>
              <a:rPr lang="en-US" dirty="0"/>
              <a:t>, </a:t>
            </a:r>
            <a:r>
              <a:rPr lang="en-US" u="sng" dirty="0">
                <a:hlinkClick r:id="rId7"/>
              </a:rPr>
              <a:t>German,</a:t>
            </a:r>
            <a:r>
              <a:rPr lang="en-US" dirty="0"/>
              <a:t> </a:t>
            </a:r>
            <a:r>
              <a:rPr lang="en-US" u="sng" dirty="0">
                <a:hlinkClick r:id="rId8"/>
              </a:rPr>
              <a:t>Latin</a:t>
            </a:r>
            <a:r>
              <a:rPr lang="en-US" dirty="0"/>
              <a:t> and </a:t>
            </a:r>
            <a:r>
              <a:rPr lang="en-US" u="sng" dirty="0">
                <a:hlinkClick r:id="rId9"/>
              </a:rPr>
              <a:t>Italian</a:t>
            </a:r>
            <a:r>
              <a:rPr lang="en-US" dirty="0" smtClean="0">
                <a:hlinkClick r:id="rId9"/>
              </a:rPr>
              <a:t>.</a:t>
            </a:r>
            <a:r>
              <a:rPr lang="en-US" dirty="0" smtClean="0"/>
              <a:t> These start on November 12.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Standards-Based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Getting Ready:</a:t>
            </a:r>
          </a:p>
          <a:p>
            <a:r>
              <a:rPr lang="en-US" dirty="0" smtClean="0"/>
              <a:t>Card Sort</a:t>
            </a:r>
          </a:p>
          <a:p>
            <a:pPr lvl="1"/>
            <a:r>
              <a:rPr lang="en-US" dirty="0" smtClean="0"/>
              <a:t>Experience and brainstorm how else might sort, where and when might you use</a:t>
            </a:r>
          </a:p>
          <a:p>
            <a:r>
              <a:rPr lang="en-US" dirty="0" smtClean="0"/>
              <a:t>Survey</a:t>
            </a:r>
          </a:p>
          <a:p>
            <a:r>
              <a:rPr lang="en-US" dirty="0" smtClean="0"/>
              <a:t>Collective read</a:t>
            </a:r>
          </a:p>
          <a:p>
            <a:r>
              <a:rPr lang="en-US" dirty="0" smtClean="0"/>
              <a:t>Canon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Standards-Based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389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Events:</a:t>
            </a:r>
          </a:p>
          <a:p>
            <a:r>
              <a:rPr lang="en-US" dirty="0" smtClean="0"/>
              <a:t>Guskey and Jun on November 3</a:t>
            </a:r>
            <a:r>
              <a:rPr lang="en-US" baseline="30000" dirty="0" smtClean="0"/>
              <a:t>rd</a:t>
            </a:r>
            <a:r>
              <a:rPr lang="en-US" dirty="0" smtClean="0"/>
              <a:t> at SRC</a:t>
            </a:r>
          </a:p>
          <a:p>
            <a:r>
              <a:rPr lang="en-US" dirty="0" smtClean="0"/>
              <a:t>Kathy Vatterott on December 16</a:t>
            </a:r>
            <a:r>
              <a:rPr lang="en-US" baseline="30000" dirty="0" smtClean="0"/>
              <a:t>th</a:t>
            </a:r>
            <a:r>
              <a:rPr lang="en-US" dirty="0" smtClean="0"/>
              <a:t>: </a:t>
            </a:r>
            <a:r>
              <a:rPr lang="en-US" i="1" dirty="0" smtClean="0"/>
              <a:t>Rethinking Homework</a:t>
            </a:r>
          </a:p>
          <a:p>
            <a:r>
              <a:rPr lang="en-US" dirty="0" smtClean="0"/>
              <a:t>Myron Dueck February 9</a:t>
            </a:r>
            <a:r>
              <a:rPr lang="en-US" baseline="30000" dirty="0" smtClean="0"/>
              <a:t>th</a:t>
            </a:r>
            <a:r>
              <a:rPr lang="en-US" dirty="0" smtClean="0"/>
              <a:t>: </a:t>
            </a:r>
            <a:r>
              <a:rPr lang="en-US" i="1" dirty="0" smtClean="0"/>
              <a:t>Grading Smarter Not Harder</a:t>
            </a:r>
          </a:p>
          <a:p>
            <a:r>
              <a:rPr lang="en-US" dirty="0" smtClean="0"/>
              <a:t>“Cannon” for each district at September BCIC meeting</a:t>
            </a:r>
          </a:p>
          <a:p>
            <a:r>
              <a:rPr lang="en-US" dirty="0" smtClean="0"/>
              <a:t>Connecting events during the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collection ( the canon) are in bags</a:t>
            </a:r>
          </a:p>
          <a:p>
            <a:endParaRPr lang="en-US" dirty="0"/>
          </a:p>
          <a:p>
            <a:r>
              <a:rPr lang="en-US" dirty="0" smtClean="0"/>
              <a:t>Number of bags is according to district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Standards-Based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3892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message?</a:t>
            </a:r>
          </a:p>
          <a:p>
            <a:r>
              <a:rPr lang="en-US" dirty="0" smtClean="0"/>
              <a:t>Split in to half and then half again.</a:t>
            </a:r>
          </a:p>
          <a:p>
            <a:r>
              <a:rPr lang="en-US" dirty="0" smtClean="0"/>
              <a:t>Each group comes up with a three-point “message” based on the book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54" y="4138503"/>
            <a:ext cx="1522083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18" y="4130973"/>
            <a:ext cx="1625306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3x3 Messaging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a situation such as bullying or </a:t>
            </a:r>
            <a:r>
              <a:rPr lang="en-US" b="1" dirty="0" smtClean="0"/>
              <a:t>hazing: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Nothing </a:t>
            </a:r>
            <a:r>
              <a:rPr lang="en-US" dirty="0"/>
              <a:t>is more important to us than our student’s safety and </a:t>
            </a:r>
            <a:r>
              <a:rPr lang="en-US" dirty="0" smtClean="0"/>
              <a:t>well-being.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have policies and procedures to ensure an environment of </a:t>
            </a:r>
            <a:r>
              <a:rPr lang="en-US" dirty="0" smtClean="0"/>
              <a:t>respect.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respond promptly to any and all concerns raised by students and adults.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40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Three-Point Message: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Standards-Based Grading and Reporting</a:t>
            </a:r>
            <a:r>
              <a:rPr lang="en-US" b="1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Grading and Reporting (Exceptional and Struggling Learners):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343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Standards-survey</a:t>
            </a:r>
          </a:p>
          <a:p>
            <a:r>
              <a:rPr lang="en-US" dirty="0" smtClean="0"/>
              <a:t>Standards-review</a:t>
            </a:r>
          </a:p>
          <a:p>
            <a:r>
              <a:rPr lang="en-US" dirty="0" smtClean="0"/>
              <a:t>Likely delay of survey about new science standards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575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 smtClean="0">
                <a:solidFill>
                  <a:srgbClr val="0000FF"/>
                </a:solidFill>
                <a:ea typeface="Calibri"/>
                <a:hlinkClick r:id="rId2"/>
              </a:rPr>
              <a:t>November 9</a:t>
            </a:r>
            <a:r>
              <a:rPr lang="en-US" u="sng" dirty="0" smtClean="0">
                <a:solidFill>
                  <a:srgbClr val="0000FF"/>
                </a:solidFill>
                <a:ea typeface="Calibri"/>
              </a:rPr>
              <a:t>th</a:t>
            </a:r>
            <a:r>
              <a:rPr lang="en-US" dirty="0" smtClean="0">
                <a:ea typeface="Calibri"/>
              </a:rPr>
              <a:t> is the beginning of </a:t>
            </a:r>
            <a:r>
              <a:rPr lang="en-US" dirty="0">
                <a:ea typeface="Calibri"/>
              </a:rPr>
              <a:t>the next </a:t>
            </a:r>
            <a:r>
              <a:rPr lang="en-US" dirty="0" smtClean="0">
                <a:ea typeface="Calibri"/>
              </a:rPr>
              <a:t>cohort at </a:t>
            </a:r>
            <a:r>
              <a:rPr lang="en-US" dirty="0">
                <a:ea typeface="Calibri"/>
              </a:rPr>
              <a:t>McEvoy.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a typeface="Calibri"/>
              </a:rPr>
              <a:t>Another cohort is especially </a:t>
            </a:r>
            <a:r>
              <a:rPr lang="en-US" dirty="0">
                <a:solidFill>
                  <a:srgbClr val="000000"/>
                </a:solidFill>
                <a:ea typeface="Calibri"/>
              </a:rPr>
              <a:t>for </a:t>
            </a:r>
            <a:r>
              <a:rPr lang="en-US" dirty="0">
                <a:solidFill>
                  <a:srgbClr val="0000FF"/>
                </a:solidFill>
                <a:ea typeface="Calibri"/>
                <a:hlinkClick r:id="rId3"/>
              </a:rPr>
              <a:t>elementary </a:t>
            </a:r>
            <a:r>
              <a:rPr lang="en-US" dirty="0" smtClean="0">
                <a:solidFill>
                  <a:srgbClr val="0000FF"/>
                </a:solidFill>
                <a:ea typeface="Calibri"/>
                <a:hlinkClick r:id="rId3"/>
              </a:rPr>
              <a:t>teachers starts December 2nd.</a:t>
            </a:r>
            <a:endParaRPr lang="en-US" dirty="0">
              <a:ea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Counselors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0915"/>
            <a:ext cx="839972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Professional Development</a:t>
            </a:r>
          </a:p>
          <a:p>
            <a:r>
              <a:rPr lang="en-US" dirty="0" smtClean="0"/>
              <a:t>November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OCC</a:t>
            </a:r>
          </a:p>
          <a:p>
            <a:r>
              <a:rPr lang="en-US" dirty="0" smtClean="0"/>
              <a:t>Keynote: Liz Murray</a:t>
            </a:r>
          </a:p>
          <a:p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Regs, plans, admissions, data, panels, opportunities, future, etc.</a:t>
            </a:r>
          </a:p>
          <a:p>
            <a:r>
              <a:rPr lang="en-US" dirty="0" smtClean="0"/>
              <a:t>$65 per person (breakfast &amp; lunch included)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4"/>
          <a:stretch/>
        </p:blipFill>
        <p:spPr bwMode="auto">
          <a:xfrm>
            <a:off x="5993440" y="1508353"/>
            <a:ext cx="269336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44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For </a:t>
            </a:r>
            <a:r>
              <a:rPr lang="en-US" dirty="0"/>
              <a:t>teachers and administrators already trained and implementing Responsive </a:t>
            </a:r>
            <a:r>
              <a:rPr lang="en-US" dirty="0" smtClean="0"/>
              <a:t>Classroom, </a:t>
            </a:r>
            <a:r>
              <a:rPr lang="en-US" dirty="0"/>
              <a:t>there are opportunities to extend </a:t>
            </a:r>
            <a:r>
              <a:rPr lang="en-US" dirty="0" smtClean="0"/>
              <a:t>skills.  </a:t>
            </a:r>
            <a:r>
              <a:rPr lang="en-US" dirty="0"/>
              <a:t>These sessions replace previously </a:t>
            </a:r>
            <a:r>
              <a:rPr lang="en-US" dirty="0" smtClean="0"/>
              <a:t>offered Advanced </a:t>
            </a:r>
            <a:r>
              <a:rPr lang="en-US" dirty="0"/>
              <a:t>Responsive Classroom </a:t>
            </a:r>
            <a:r>
              <a:rPr lang="en-US" dirty="0" smtClean="0"/>
              <a:t>Course.</a:t>
            </a:r>
            <a:r>
              <a:rPr lang="en-US" dirty="0" smtClean="0">
                <a:ea typeface="Calibri"/>
              </a:rPr>
              <a:t> </a:t>
            </a:r>
            <a:r>
              <a:rPr lang="en-US" dirty="0">
                <a:ea typeface="Calibri"/>
              </a:rPr>
              <a:t>The second series is </a:t>
            </a:r>
            <a:r>
              <a:rPr lang="en-US" dirty="0" smtClean="0">
                <a:ea typeface="Calibri"/>
              </a:rPr>
              <a:t>November 5</a:t>
            </a:r>
            <a:r>
              <a:rPr lang="en-US" baseline="30000" dirty="0" smtClean="0">
                <a:ea typeface="Calibri"/>
              </a:rPr>
              <a:t>th</a:t>
            </a:r>
            <a:r>
              <a:rPr lang="en-US" dirty="0" smtClean="0">
                <a:ea typeface="Calibri"/>
              </a:rPr>
              <a:t>  </a:t>
            </a:r>
            <a:r>
              <a:rPr lang="en-US" dirty="0">
                <a:ea typeface="Calibri"/>
              </a:rPr>
              <a:t>and </a:t>
            </a:r>
            <a:r>
              <a:rPr lang="en-US" dirty="0" smtClean="0">
                <a:ea typeface="Calibri"/>
              </a:rPr>
              <a:t>6</a:t>
            </a:r>
            <a:r>
              <a:rPr lang="en-US" baseline="30000" dirty="0" smtClean="0">
                <a:ea typeface="Calibri"/>
              </a:rPr>
              <a:t>th</a:t>
            </a:r>
            <a:r>
              <a:rPr lang="en-US" dirty="0" smtClean="0">
                <a:ea typeface="Calibri"/>
              </a:rPr>
              <a:t>  </a:t>
            </a:r>
            <a:r>
              <a:rPr lang="en-US" dirty="0">
                <a:ea typeface="Calibri"/>
              </a:rPr>
              <a:t>and will focus on </a:t>
            </a:r>
            <a:r>
              <a:rPr lang="en-US" u="sng" dirty="0">
                <a:solidFill>
                  <a:srgbClr val="0000FF"/>
                </a:solidFill>
                <a:ea typeface="Calibri"/>
                <a:hlinkClick r:id="rId2"/>
              </a:rPr>
              <a:t>Effective Management</a:t>
            </a:r>
            <a:r>
              <a:rPr lang="en-US" dirty="0">
                <a:ea typeface="Calibri"/>
              </a:rPr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 descr="C:\Users\pcurtis\Desktop\New folder (2)\Stacked-Stones-wallpap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625" y="1495425"/>
            <a:ext cx="7326313" cy="347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Heavy"/>
                <a:ea typeface="ＭＳ Ｐゴシック" pitchFamily="-106" charset="-128"/>
                <a:cs typeface="Avenir Heavy"/>
              </a:rPr>
              <a:t>Student Achievement</a:t>
            </a: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Heavy"/>
                <a:ea typeface="ＭＳ Ｐゴシック" pitchFamily="-106" charset="-128"/>
                <a:cs typeface="Avenir Heavy"/>
              </a:rPr>
              <a:t>Instruction &amp; Assessment</a:t>
            </a: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Heavy"/>
                <a:ea typeface="ＭＳ Ｐゴシック" pitchFamily="-106" charset="-128"/>
                <a:cs typeface="Avenir Heavy"/>
              </a:rPr>
              <a:t>Policies &amp; Structure</a:t>
            </a: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Heavy"/>
                <a:ea typeface="ＭＳ Ｐゴシック" pitchFamily="-106" charset="-128"/>
                <a:cs typeface="Avenir Heavy"/>
              </a:rPr>
              <a:t>Culture &amp; Relationships</a:t>
            </a: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Heavy"/>
                <a:ea typeface="ＭＳ Ｐゴシック" pitchFamily="-106" charset="-128"/>
                <a:cs typeface="Avenir Heavy"/>
              </a:rPr>
              <a:t>Purpose &amp; Mission</a:t>
            </a: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Heavy"/>
              <a:ea typeface="ＭＳ Ｐゴシック" pitchFamily="-106" charset="-128"/>
              <a:cs typeface="Avenir Heavy"/>
            </a:endParaRP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Heavy"/>
              <a:ea typeface="ＭＳ Ｐゴシック" pitchFamily="-106" charset="-128"/>
              <a:cs typeface="Avenir Heavy"/>
            </a:endParaRP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Heavy"/>
              <a:ea typeface="ＭＳ Ｐゴシック" pitchFamily="-106" charset="-128"/>
              <a:cs typeface="Avenir Heavy"/>
            </a:endParaRP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Heavy"/>
              <a:ea typeface="ＭＳ Ｐゴシック" pitchFamily="-106" charset="-128"/>
              <a:cs typeface="Avenir Heavy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 bwMode="auto">
          <a:xfrm>
            <a:off x="376238" y="304800"/>
            <a:ext cx="601503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3200" b="1" kern="0" dirty="0">
                <a:solidFill>
                  <a:schemeClr val="bg1"/>
                </a:solidFill>
                <a:latin typeface="Avenir Heavy"/>
                <a:ea typeface="ＭＳ Ｐゴシック" pitchFamily="-106" charset="-128"/>
                <a:cs typeface="Avenir Heavy"/>
              </a:rPr>
              <a:t>Hierarchy of Change</a:t>
            </a:r>
          </a:p>
        </p:txBody>
      </p:sp>
      <p:pic>
        <p:nvPicPr>
          <p:cNvPr id="4" name="Picture 3" descr="Purple_Plain-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RTI at Work Institute?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It’s a go!</a:t>
            </a:r>
          </a:p>
          <a:p>
            <a:pPr lvl="1"/>
            <a:r>
              <a:rPr lang="en-US" dirty="0" smtClean="0"/>
              <a:t>June 28-30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Oncenter</a:t>
            </a:r>
          </a:p>
          <a:p>
            <a:pPr lvl="1"/>
            <a:r>
              <a:rPr lang="en-US" dirty="0" smtClean="0"/>
              <a:t>Will have 200 discounted seats</a:t>
            </a:r>
          </a:p>
          <a:p>
            <a:pPr lvl="1"/>
            <a:r>
              <a:rPr lang="en-US" dirty="0" smtClean="0"/>
              <a:t>Think carefully about who should go (it’s not just your IS/AIS providers)</a:t>
            </a:r>
          </a:p>
        </p:txBody>
      </p:sp>
    </p:spTree>
    <p:extLst>
      <p:ext uri="{BB962C8B-B14F-4D97-AF65-F5344CB8AC3E}">
        <p14:creationId xmlns:p14="http://schemas.microsoft.com/office/powerpoint/2010/main" val="33088396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Regional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06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017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6732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December 3, 2015</a:t>
            </a:r>
          </a:p>
          <a:p>
            <a:r>
              <a:rPr lang="en-US" dirty="0" smtClean="0"/>
              <a:t>Rodax 8 </a:t>
            </a:r>
            <a:r>
              <a:rPr lang="en-US" dirty="0"/>
              <a:t>L</a:t>
            </a:r>
            <a:r>
              <a:rPr lang="en-US" dirty="0" smtClean="0"/>
              <a:t>arge Conference Room</a:t>
            </a:r>
          </a:p>
        </p:txBody>
      </p:sp>
      <p:sp>
        <p:nvSpPr>
          <p:cNvPr id="4" name="TextBox 3"/>
          <p:cNvSpPr txBox="1"/>
          <p:nvPr/>
        </p:nvSpPr>
        <p:spPr>
          <a:xfrm rot="19993139">
            <a:off x="1623849" y="1718441"/>
            <a:ext cx="2112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NEXT</a:t>
            </a:r>
            <a:endParaRPr lang="en-US" sz="44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3-8 Assessments and Economic Circumstances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4102" y="3413051"/>
            <a:ext cx="461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2014-2015 Correlations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416309"/>
              </p:ext>
            </p:extLst>
          </p:nvPr>
        </p:nvGraphicFramePr>
        <p:xfrm>
          <a:off x="2666093" y="1508353"/>
          <a:ext cx="4352224" cy="4425638"/>
        </p:xfrm>
        <a:graphic>
          <a:graphicData uri="http://schemas.openxmlformats.org/drawingml/2006/table">
            <a:tbl>
              <a:tblPr/>
              <a:tblGrid>
                <a:gridCol w="2033278"/>
                <a:gridCol w="2318946"/>
              </a:tblGrid>
              <a:tr h="31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Assessment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Pearson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math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math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math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math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math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math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9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1" y="899968"/>
            <a:ext cx="842478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053944" y="2137559"/>
            <a:ext cx="581890" cy="7006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68733" y="1161803"/>
            <a:ext cx="581890" cy="7006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0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31" y="989779"/>
            <a:ext cx="731271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692361"/>
      </p:ext>
    </p:extLst>
  </p:cSld>
  <p:clrMapOvr>
    <a:masterClrMapping/>
  </p:clrMapOvr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5360</TotalTime>
  <Words>1175</Words>
  <Application>Microsoft Office PowerPoint</Application>
  <PresentationFormat>On-screen Show (4:3)</PresentationFormat>
  <Paragraphs>229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IS_template</vt:lpstr>
      <vt:lpstr>1_IS_template</vt:lpstr>
      <vt:lpstr>BCIC Meeting</vt:lpstr>
      <vt:lpstr>Welcome</vt:lpstr>
      <vt:lpstr>Update and News</vt:lpstr>
      <vt:lpstr>APPR</vt:lpstr>
      <vt:lpstr>Standards</vt:lpstr>
      <vt:lpstr>3-8 Assessments and Economic Circumstances</vt:lpstr>
      <vt:lpstr>2014-2015 Correlations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2014-2015 Correlations</vt:lpstr>
      <vt:lpstr>Assessment</vt:lpstr>
      <vt:lpstr>Counseling</vt:lpstr>
      <vt:lpstr>AIS</vt:lpstr>
      <vt:lpstr>Department Updates</vt:lpstr>
      <vt:lpstr>Leadership and Teacher Networks</vt:lpstr>
      <vt:lpstr>CI&amp;A: Standards and  Instruction</vt:lpstr>
      <vt:lpstr>ITD</vt:lpstr>
      <vt:lpstr>Teacher Centers</vt:lpstr>
      <vt:lpstr>Higher Education</vt:lpstr>
      <vt:lpstr>CNY NYS ASCD</vt:lpstr>
      <vt:lpstr>District Sharing</vt:lpstr>
      <vt:lpstr>Sharing Schedule</vt:lpstr>
      <vt:lpstr>Standards</vt:lpstr>
      <vt:lpstr>Regional Chart</vt:lpstr>
      <vt:lpstr>Stop! Wait!</vt:lpstr>
      <vt:lpstr>Social Studies</vt:lpstr>
      <vt:lpstr>Science Updates</vt:lpstr>
      <vt:lpstr>Mathematics</vt:lpstr>
      <vt:lpstr>Data</vt:lpstr>
      <vt:lpstr>Assessment</vt:lpstr>
      <vt:lpstr>Assessment Design</vt:lpstr>
      <vt:lpstr>Standards-Based Grading</vt:lpstr>
      <vt:lpstr>Standards-Based Grading</vt:lpstr>
      <vt:lpstr>Resources</vt:lpstr>
      <vt:lpstr>Standards-Based Reporting</vt:lpstr>
      <vt:lpstr>3x3 Messaging Example</vt:lpstr>
      <vt:lpstr>Your Three-Point Message:</vt:lpstr>
      <vt:lpstr>Professional Practice</vt:lpstr>
      <vt:lpstr>Project Based Learning</vt:lpstr>
      <vt:lpstr>School Counselors</vt:lpstr>
      <vt:lpstr>Culture</vt:lpstr>
      <vt:lpstr>Classroom Environment</vt:lpstr>
      <vt:lpstr>PowerPoint Presentation</vt:lpstr>
      <vt:lpstr>RTI at Work Institute?</vt:lpstr>
      <vt:lpstr>Regional Vision</vt:lpstr>
      <vt:lpstr>Planning</vt:lpstr>
      <vt:lpstr>BCIC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591</cp:revision>
  <cp:lastPrinted>2015-03-12T11:09:09Z</cp:lastPrinted>
  <dcterms:created xsi:type="dcterms:W3CDTF">2012-08-15T11:27:34Z</dcterms:created>
  <dcterms:modified xsi:type="dcterms:W3CDTF">2015-10-21T17:43:31Z</dcterms:modified>
</cp:coreProperties>
</file>