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346" r:id="rId2"/>
    <p:sldId id="349" r:id="rId3"/>
    <p:sldId id="350" r:id="rId4"/>
    <p:sldId id="348" r:id="rId5"/>
    <p:sldId id="370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60" r:id="rId14"/>
    <p:sldId id="361" r:id="rId15"/>
    <p:sldId id="363" r:id="rId16"/>
    <p:sldId id="366" r:id="rId17"/>
    <p:sldId id="367" r:id="rId18"/>
    <p:sldId id="369" r:id="rId19"/>
    <p:sldId id="368" r:id="rId20"/>
    <p:sldId id="364" r:id="rId21"/>
    <p:sldId id="365" r:id="rId22"/>
    <p:sldId id="371" r:id="rId23"/>
    <p:sldId id="372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94675" autoAdjust="0"/>
  </p:normalViewPr>
  <p:slideViewPr>
    <p:cSldViewPr>
      <p:cViewPr>
        <p:scale>
          <a:sx n="60" d="100"/>
          <a:sy n="60" d="100"/>
        </p:scale>
        <p:origin x="-1356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45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948A-D6F8-4F1D-B55F-D56CE5DF3779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A7B23-C519-4431-A82D-B47F6DC0E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56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B0498-AC41-4578-927F-029573CB9053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AAD59-ED36-47C0-850F-D49C4EEF2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2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NCSS – National</a:t>
            </a:r>
            <a:r>
              <a:rPr lang="en-US" baseline="0" dirty="0" smtClean="0"/>
              <a:t> Council for the Social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C62A-E79F-4324-BD28-15C3365E75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4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C62A-E79F-4324-BD28-15C3365E75C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1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1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2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7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5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4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1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4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2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6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fld id="{822ED5C8-A2B1-FE40-BE4F-E1B4E8067D5F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7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Getting Ready…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685800"/>
          </a:xfrm>
        </p:spPr>
        <p:txBody>
          <a:bodyPr/>
          <a:lstStyle/>
          <a:p>
            <a:r>
              <a:rPr lang="en-US" dirty="0" smtClean="0"/>
              <a:t>October 2014 Update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035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dirty="0" smtClean="0"/>
              <a:t>for Social Studies in 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500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Unifying Themes (NCSS)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Individual Development and Cultural Identity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Development, Movement, and Interaction of Cultures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Time, Continuity, and Change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Geography, Humans, and the Environment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Development and Transformation of Social Structures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Power, Authority, and Governance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Civic Ideals and Practices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Creation, Expansion, and Interaction of Economic Systems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Science, Technology, and Innovation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Global Connections and Exchange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5033000"/>
            <a:ext cx="2946991" cy="153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8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84527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New York State Common Core Learning Standards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Reading, Writing, Speaking and Listening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Literacy in History/Social Studies 6-12 (with addition </a:t>
            </a:r>
            <a:r>
              <a:rPr lang="en-US" dirty="0"/>
              <a:t>of grade 5 to the 6-8 </a:t>
            </a:r>
            <a:r>
              <a:rPr lang="en-US" dirty="0" smtClean="0"/>
              <a:t>band)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081338" cy="160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502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84527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Social Studies Practices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Gathering</a:t>
            </a:r>
            <a:r>
              <a:rPr lang="en-US" dirty="0"/>
              <a:t>, Using, and Interpreting Evidence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Chronological </a:t>
            </a:r>
            <a:r>
              <a:rPr lang="en-US" dirty="0"/>
              <a:t>Reasoning and Causation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Comparison </a:t>
            </a:r>
            <a:r>
              <a:rPr lang="en-US" dirty="0"/>
              <a:t>and Contextualization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Geographic </a:t>
            </a:r>
            <a:r>
              <a:rPr lang="en-US" dirty="0"/>
              <a:t>Reasoning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Economics </a:t>
            </a:r>
            <a:r>
              <a:rPr lang="en-US" dirty="0"/>
              <a:t>and Economics Systems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Civic </a:t>
            </a:r>
            <a:r>
              <a:rPr lang="en-US" dirty="0"/>
              <a:t>Participation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0955" y="4493511"/>
            <a:ext cx="3467475" cy="18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0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3999"/>
            <a:ext cx="8534400" cy="4692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Social Studies Learning </a:t>
            </a:r>
            <a:r>
              <a:rPr lang="en-US" b="1" dirty="0"/>
              <a:t>Standards and </a:t>
            </a:r>
            <a:r>
              <a:rPr lang="en-US" b="1" dirty="0" smtClean="0"/>
              <a:t>Core </a:t>
            </a:r>
            <a:r>
              <a:rPr lang="en-US" b="1" dirty="0"/>
              <a:t>Curriculum for Social </a:t>
            </a:r>
            <a:r>
              <a:rPr lang="en-US" b="1" dirty="0" smtClean="0"/>
              <a:t>Studies </a:t>
            </a:r>
          </a:p>
          <a:p>
            <a:pPr marL="125888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History of the United States and New York</a:t>
            </a:r>
          </a:p>
          <a:p>
            <a:pPr marL="125888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World History</a:t>
            </a:r>
          </a:p>
          <a:p>
            <a:pPr marL="125888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Geography</a:t>
            </a:r>
          </a:p>
          <a:p>
            <a:pPr marL="125888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Economics</a:t>
            </a:r>
          </a:p>
          <a:p>
            <a:pPr marL="125888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Civics, Citizenship, and Government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888" y="5075237"/>
            <a:ext cx="277336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27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553"/>
            <a:ext cx="8229600" cy="777647"/>
          </a:xfrm>
        </p:spPr>
        <p:txBody>
          <a:bodyPr>
            <a:normAutofit/>
          </a:bodyPr>
          <a:lstStyle/>
          <a:p>
            <a:r>
              <a:rPr lang="en-US" dirty="0" smtClean="0"/>
              <a:t>Content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6922"/>
            <a:ext cx="8534400" cy="515007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Kindergarten Self and Others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Grade 1 </a:t>
            </a:r>
            <a:r>
              <a:rPr lang="en-US" dirty="0" smtClean="0"/>
              <a:t>My </a:t>
            </a:r>
            <a:r>
              <a:rPr lang="en-US" dirty="0"/>
              <a:t>Family and Other Families, Now and Long Ago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Grade 2 My Community and Other United States Communities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Grade 3 Communities around the World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Grade 4 Local History and Local Government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Grade 5 The Western </a:t>
            </a:r>
            <a:r>
              <a:rPr lang="en-US" dirty="0" smtClean="0"/>
              <a:t>Hemisphere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Grade 6 The Eastern Hemisphere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Grade 7 History of the United States and New York – I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Grade 8 History of the United States and New York – II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Grade 9 Global History and Geography – I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Grade 10 Global History and Geography – II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Grade 11 </a:t>
            </a:r>
            <a:r>
              <a:rPr lang="en-US" dirty="0" smtClean="0"/>
              <a:t>US History </a:t>
            </a:r>
            <a:r>
              <a:rPr lang="en-US" dirty="0"/>
              <a:t>and Government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Grade 12 </a:t>
            </a:r>
            <a:r>
              <a:rPr lang="en-US" dirty="0" smtClean="0"/>
              <a:t>PIG/Econ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088" y="5075237"/>
            <a:ext cx="277336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4953000" y="3048000"/>
            <a:ext cx="304800" cy="685800"/>
          </a:xfrm>
          <a:prstGeom prst="rightBrace">
            <a:avLst>
              <a:gd name="adj1" fmla="val 8333"/>
              <a:gd name="adj2" fmla="val 53463"/>
            </a:avLst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124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This is a change!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flipH="1">
            <a:off x="381000" y="1295400"/>
            <a:ext cx="304800" cy="990600"/>
          </a:xfrm>
          <a:prstGeom prst="rightBrace">
            <a:avLst>
              <a:gd name="adj1" fmla="val 8333"/>
              <a:gd name="adj2" fmla="val 53463"/>
            </a:avLst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54683" y="1559868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Caution!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3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yet released – soon?</a:t>
            </a:r>
          </a:p>
          <a:p>
            <a:r>
              <a:rPr lang="en-US" dirty="0" smtClean="0"/>
              <a:t>Guidance </a:t>
            </a:r>
            <a:r>
              <a:rPr lang="en-US" dirty="0"/>
              <a:t>about how to integrate social studies content, practices, and CCLS in the context of rigorous, inquiry-driven instruction.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076328"/>
            <a:ext cx="2971800" cy="237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766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Social Studies Toolkit</a:t>
            </a:r>
          </a:p>
          <a:p>
            <a:r>
              <a:rPr lang="en-US" dirty="0" smtClean="0"/>
              <a:t>Released </a:t>
            </a:r>
            <a:r>
              <a:rPr lang="en-US" dirty="0"/>
              <a:t>M</a:t>
            </a:r>
            <a:r>
              <a:rPr lang="en-US" dirty="0" smtClean="0"/>
              <a:t>arch 2015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51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“Inquiries”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 modules or curriculum from the state, instead: “Inquiries”</a:t>
            </a:r>
          </a:p>
          <a:p>
            <a:r>
              <a:rPr lang="en-US" dirty="0" smtClean="0"/>
              <a:t>Unit-like but not a unit</a:t>
            </a:r>
          </a:p>
          <a:p>
            <a:r>
              <a:rPr lang="en-US" dirty="0" smtClean="0"/>
              <a:t>Compelling Questions</a:t>
            </a:r>
          </a:p>
          <a:p>
            <a:r>
              <a:rPr lang="en-US" dirty="0" smtClean="0"/>
              <a:t>One annotated inquiry per grade</a:t>
            </a:r>
          </a:p>
          <a:p>
            <a:r>
              <a:rPr lang="en-US" dirty="0" smtClean="0"/>
              <a:t>5 blueprints per grade</a:t>
            </a:r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984" y="4648200"/>
            <a:ext cx="28575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524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an “Inquiry”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Compelling Question</a:t>
            </a:r>
          </a:p>
          <a:p>
            <a:r>
              <a:rPr lang="en-US" sz="2800" dirty="0" smtClean="0"/>
              <a:t>Supporting Questions: develop the content</a:t>
            </a:r>
          </a:p>
          <a:p>
            <a:r>
              <a:rPr lang="en-US" sz="2800" dirty="0" smtClean="0"/>
              <a:t>Formative Performance Tasks: demonstrate emerging understandings</a:t>
            </a:r>
          </a:p>
          <a:p>
            <a:r>
              <a:rPr lang="en-US" sz="2800" dirty="0" smtClean="0"/>
              <a:t>Featured Sources: provide background knowledge</a:t>
            </a:r>
          </a:p>
          <a:p>
            <a:r>
              <a:rPr lang="en-US" sz="2800" dirty="0" smtClean="0"/>
              <a:t>Summative Task: demonstrates evidence-based arguments</a:t>
            </a:r>
          </a:p>
          <a:p>
            <a:r>
              <a:rPr lang="en-US" sz="2800" dirty="0" smtClean="0"/>
              <a:t>Taking Informed Action: offers opportunities for thoughtful engagement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60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056647"/>
              </p:ext>
            </p:extLst>
          </p:nvPr>
        </p:nvGraphicFramePr>
        <p:xfrm>
          <a:off x="762000" y="204025"/>
          <a:ext cx="7615063" cy="652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4" imgW="6997700" imgH="8661400" progId="Word.Document.12">
                  <p:embed/>
                </p:oleObj>
              </mc:Choice>
              <mc:Fallback>
                <p:oleObj name="Document" r:id="rId4" imgW="6997700" imgH="866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204025"/>
                        <a:ext cx="7615063" cy="6520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 Learning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Learning Standards</a:t>
            </a:r>
          </a:p>
          <a:p>
            <a:r>
              <a:rPr lang="en-US" dirty="0" smtClean="0"/>
              <a:t>Part of Standards issued in 1996</a:t>
            </a:r>
          </a:p>
          <a:p>
            <a:r>
              <a:rPr lang="en-US" dirty="0" smtClean="0"/>
              <a:t>Resource Guides in 1999</a:t>
            </a:r>
          </a:p>
          <a:p>
            <a:r>
              <a:rPr lang="en-US" dirty="0" smtClean="0"/>
              <a:t>12th grade (Econ &amp; P.I.G.) updated in 2002</a:t>
            </a:r>
          </a:p>
          <a:p>
            <a:r>
              <a:rPr lang="en-US" dirty="0" smtClean="0"/>
              <a:t>Other misc. Updates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600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182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Assessment in 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Assessment Timetable:</a:t>
            </a:r>
            <a:endParaRPr lang="en-US" dirty="0"/>
          </a:p>
          <a:p>
            <a:r>
              <a:rPr lang="en-US" dirty="0" smtClean="0"/>
              <a:t>Spring </a:t>
            </a:r>
            <a:r>
              <a:rPr lang="en-US" dirty="0"/>
              <a:t>2015 - </a:t>
            </a:r>
            <a:r>
              <a:rPr lang="en-US" dirty="0" smtClean="0"/>
              <a:t>Item </a:t>
            </a:r>
            <a:r>
              <a:rPr lang="en-US" dirty="0"/>
              <a:t>writer </a:t>
            </a:r>
            <a:r>
              <a:rPr lang="en-US" dirty="0" smtClean="0"/>
              <a:t>training</a:t>
            </a:r>
            <a:endParaRPr lang="en-US" dirty="0"/>
          </a:p>
          <a:p>
            <a:r>
              <a:rPr lang="en-US" dirty="0" smtClean="0"/>
              <a:t>Spring </a:t>
            </a:r>
            <a:r>
              <a:rPr lang="en-US" dirty="0"/>
              <a:t>2016 - Piloting of </a:t>
            </a:r>
            <a:r>
              <a:rPr lang="en-US" dirty="0" smtClean="0"/>
              <a:t>items</a:t>
            </a:r>
            <a:endParaRPr lang="en-US" dirty="0"/>
          </a:p>
          <a:p>
            <a:r>
              <a:rPr lang="en-US" dirty="0" smtClean="0"/>
              <a:t>Spring </a:t>
            </a:r>
            <a:r>
              <a:rPr lang="en-US" dirty="0"/>
              <a:t>2017 - Field testing of </a:t>
            </a:r>
            <a:r>
              <a:rPr lang="en-US" dirty="0" smtClean="0"/>
              <a:t>items </a:t>
            </a:r>
            <a:endParaRPr lang="en-US" dirty="0"/>
          </a:p>
          <a:p>
            <a:r>
              <a:rPr lang="en-US" dirty="0" smtClean="0"/>
              <a:t>June </a:t>
            </a:r>
            <a:r>
              <a:rPr lang="en-US" dirty="0"/>
              <a:t>2018 - Global first administration </a:t>
            </a:r>
          </a:p>
          <a:p>
            <a:r>
              <a:rPr lang="en-US" dirty="0" smtClean="0"/>
              <a:t>June </a:t>
            </a:r>
            <a:r>
              <a:rPr lang="en-US" dirty="0"/>
              <a:t>2019 - US History first </a:t>
            </a:r>
            <a:r>
              <a:rPr lang="en-US" dirty="0" smtClean="0"/>
              <a:t>administration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352" y="5334000"/>
            <a:ext cx="445064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5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622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Summer 2015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Grade!</a:t>
            </a:r>
          </a:p>
          <a:p>
            <a:r>
              <a:rPr lang="en-US" dirty="0" smtClean="0"/>
              <a:t>5-7</a:t>
            </a:r>
            <a:r>
              <a:rPr lang="en-US" baseline="30000" dirty="0" smtClean="0"/>
              <a:t>th</a:t>
            </a:r>
            <a:r>
              <a:rPr lang="en-US" dirty="0" smtClean="0"/>
              <a:t> grade next priority?</a:t>
            </a:r>
          </a:p>
          <a:p>
            <a:pPr marL="0" indent="0">
              <a:buNone/>
            </a:pPr>
            <a:r>
              <a:rPr lang="en-US" dirty="0"/>
              <a:t>Summer </a:t>
            </a:r>
            <a:r>
              <a:rPr lang="en-US" dirty="0" smtClean="0"/>
              <a:t>2016</a:t>
            </a:r>
            <a:endParaRPr lang="en-US" dirty="0"/>
          </a:p>
          <a:p>
            <a:r>
              <a:rPr lang="en-US" dirty="0" smtClean="0"/>
              <a:t>9&amp;10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Grade!</a:t>
            </a:r>
          </a:p>
          <a:p>
            <a:r>
              <a:rPr lang="en-US" dirty="0" smtClean="0"/>
              <a:t>3-5 band</a:t>
            </a:r>
          </a:p>
          <a:p>
            <a:r>
              <a:rPr lang="en-US" dirty="0" smtClean="0"/>
              <a:t>K-2 band</a:t>
            </a:r>
          </a:p>
          <a:p>
            <a:pPr marL="0" indent="0">
              <a:buNone/>
            </a:pPr>
            <a:r>
              <a:rPr lang="en-US" dirty="0"/>
              <a:t>Summer </a:t>
            </a:r>
            <a:r>
              <a:rPr lang="en-US" dirty="0" smtClean="0"/>
              <a:t>2017</a:t>
            </a:r>
            <a:endParaRPr lang="en-US" dirty="0"/>
          </a:p>
          <a:p>
            <a:r>
              <a:rPr lang="en-US" dirty="0" smtClean="0"/>
              <a:t>US History!</a:t>
            </a:r>
            <a:endParaRPr lang="en-US" dirty="0"/>
          </a:p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4610100" cy="273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Prepping the region:</a:t>
            </a:r>
          </a:p>
          <a:p>
            <a:pPr lvl="1"/>
            <a:r>
              <a:rPr lang="en-US" dirty="0" smtClean="0"/>
              <a:t>C3 w/ SG Grant (January 29, 4-6p session)</a:t>
            </a:r>
          </a:p>
          <a:p>
            <a:pPr lvl="1"/>
            <a:r>
              <a:rPr lang="en-US" dirty="0" smtClean="0"/>
              <a:t>SS and NY Overview </a:t>
            </a:r>
            <a:r>
              <a:rPr lang="en-US" dirty="0"/>
              <a:t>(4-6p session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NYSCSS Annual Conference in Syracuse</a:t>
            </a:r>
            <a:endParaRPr lang="en-US" dirty="0"/>
          </a:p>
          <a:p>
            <a:pPr lvl="1"/>
            <a:r>
              <a:rPr lang="en-US" dirty="0" smtClean="0"/>
              <a:t>Opening the Toolkit </a:t>
            </a:r>
            <a:r>
              <a:rPr lang="en-US" dirty="0"/>
              <a:t>(4-6p session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Prepping to Write:</a:t>
            </a:r>
          </a:p>
          <a:p>
            <a:pPr lvl="1"/>
            <a:r>
              <a:rPr lang="en-US" dirty="0" smtClean="0"/>
              <a:t>Jay McTighe May 14 &amp; 15</a:t>
            </a:r>
          </a:p>
          <a:p>
            <a:pPr lvl="1"/>
            <a:r>
              <a:rPr lang="en-US" dirty="0" smtClean="0"/>
              <a:t>UbD, Essential Questions, Facets, more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27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 Leadership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Collaborate, share</a:t>
            </a:r>
          </a:p>
          <a:p>
            <a:r>
              <a:rPr lang="en-US" dirty="0" smtClean="0"/>
              <a:t>Turnkey presentations</a:t>
            </a:r>
            <a:endParaRPr lang="en-US" dirty="0"/>
          </a:p>
          <a:p>
            <a:r>
              <a:rPr lang="en-US" dirty="0"/>
              <a:t>Strategic representation</a:t>
            </a:r>
          </a:p>
          <a:p>
            <a:r>
              <a:rPr lang="en-US" dirty="0" smtClean="0"/>
              <a:t>Suggest </a:t>
            </a:r>
            <a:r>
              <a:rPr lang="en-US" dirty="0"/>
              <a:t>each district to have at least one </a:t>
            </a:r>
            <a:r>
              <a:rPr lang="en-US" dirty="0" smtClean="0"/>
              <a:t>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6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/>
              <a:t>must have 4 units of credit in social studies, which includes:</a:t>
            </a:r>
          </a:p>
          <a:p>
            <a:r>
              <a:rPr lang="en-US" dirty="0"/>
              <a:t>1 unit in American history; and</a:t>
            </a:r>
          </a:p>
          <a:p>
            <a:r>
              <a:rPr lang="en-US" dirty="0"/>
              <a:t>1/2 unit of credit in Economics and 1/2 unit of credit in Participation in Government </a:t>
            </a:r>
            <a:r>
              <a:rPr lang="en-US" dirty="0" smtClean="0"/>
              <a:t>(or equivalent)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600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90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Assessment in 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Regents Examinations:</a:t>
            </a:r>
          </a:p>
          <a:p>
            <a:r>
              <a:rPr lang="en-US" sz="2800" dirty="0" smtClean="0"/>
              <a:t>Global History and Geography</a:t>
            </a:r>
          </a:p>
          <a:p>
            <a:r>
              <a:rPr lang="en-US" sz="2800" dirty="0" smtClean="0"/>
              <a:t>US History and Government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i="1" dirty="0" smtClean="0"/>
              <a:t>Note: State assessments at the elementary and intermediate levels were discontinued due to the lack of funding. The last 5th and 8</a:t>
            </a:r>
            <a:r>
              <a:rPr lang="en-US" sz="2800" i="1" baseline="30000" dirty="0" smtClean="0"/>
              <a:t>th</a:t>
            </a:r>
            <a:r>
              <a:rPr lang="en-US" sz="2800" i="1" dirty="0" smtClean="0"/>
              <a:t> grade</a:t>
            </a:r>
            <a:br>
              <a:rPr lang="en-US" sz="2800" i="1" dirty="0" smtClean="0"/>
            </a:br>
            <a:r>
              <a:rPr lang="en-US" sz="2800" i="1" dirty="0" smtClean="0"/>
              <a:t>tests were last administered in 09-10.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600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9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Getting Ready…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685800"/>
          </a:xfrm>
        </p:spPr>
        <p:txBody>
          <a:bodyPr/>
          <a:lstStyle/>
          <a:p>
            <a:r>
              <a:rPr lang="en-US" dirty="0" smtClean="0"/>
              <a:t>October 2014 Update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035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dirty="0" smtClean="0"/>
              <a:t>for Social Studies in 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779956"/>
            <a:ext cx="1181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81075"/>
            <a:ext cx="15970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900" y="1210748"/>
            <a:ext cx="3581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1185773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/>
                </a:solidFill>
              </a:rPr>
              <a:t>+</a:t>
            </a:r>
            <a:endParaRPr lang="en-US" sz="72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748" y="3960182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/>
                </a:solidFill>
              </a:rPr>
              <a:t>+</a:t>
            </a:r>
            <a:endParaRPr lang="en-US" sz="72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3927578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1248759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/>
                </a:solidFill>
              </a:rPr>
              <a:t>  ]</a:t>
            </a:r>
            <a:endParaRPr lang="en-US" sz="72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7024" y="1248759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/>
                </a:solidFill>
              </a:rPr>
              <a:t>[</a:t>
            </a:r>
            <a:endParaRPr lang="en-US" sz="7200" b="1" dirty="0">
              <a:solidFill>
                <a:schemeClr val="accent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014820"/>
            <a:ext cx="2243706" cy="302584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0639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353"/>
            <a:ext cx="8763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K-12 Social Studies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724400" cy="42356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Adopted April 2014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Intended </a:t>
            </a:r>
            <a:r>
              <a:rPr lang="en-US" dirty="0"/>
              <a:t>to serve as a guide for local districts to develop </a:t>
            </a:r>
            <a:r>
              <a:rPr lang="en-US" dirty="0" smtClean="0"/>
              <a:t>Social </a:t>
            </a:r>
            <a:r>
              <a:rPr lang="en-US" dirty="0"/>
              <a:t>Studies curriculum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209800"/>
            <a:ext cx="2695733" cy="363544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8027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84527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Emphasis on: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Balance of content </a:t>
            </a:r>
            <a:r>
              <a:rPr lang="en-US" u="sng" dirty="0" smtClean="0"/>
              <a:t>and</a:t>
            </a:r>
            <a:r>
              <a:rPr lang="en-US" dirty="0" smtClean="0"/>
              <a:t> skills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Civics and preparing students for citizenship and to take informed 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3586716"/>
            <a:ext cx="5446019" cy="28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8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84527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Inquiry Arc (NCSS C3 </a:t>
            </a:r>
            <a:r>
              <a:rPr lang="en-US" b="1" dirty="0"/>
              <a:t>Framework </a:t>
            </a:r>
            <a:r>
              <a:rPr lang="en-US" b="1" dirty="0" smtClean="0"/>
              <a:t>) </a:t>
            </a:r>
          </a:p>
          <a:p>
            <a:pPr marL="752475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Developing </a:t>
            </a:r>
            <a:r>
              <a:rPr lang="en-US" sz="2800" dirty="0"/>
              <a:t>questions and planning </a:t>
            </a:r>
            <a:r>
              <a:rPr lang="en-US" sz="2800" dirty="0" smtClean="0"/>
              <a:t>inquiries</a:t>
            </a:r>
          </a:p>
          <a:p>
            <a:pPr marL="752475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Applying </a:t>
            </a:r>
            <a:r>
              <a:rPr lang="en-US" sz="2800" dirty="0"/>
              <a:t>disciplinary concepts and </a:t>
            </a:r>
            <a:r>
              <a:rPr lang="en-US" sz="2800" dirty="0" smtClean="0"/>
              <a:t>tools</a:t>
            </a:r>
          </a:p>
          <a:p>
            <a:pPr marL="752475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Evaluating </a:t>
            </a:r>
            <a:r>
              <a:rPr lang="en-US" sz="2800" dirty="0"/>
              <a:t>sources and using </a:t>
            </a:r>
            <a:r>
              <a:rPr lang="en-US" sz="2800" dirty="0" smtClean="0"/>
              <a:t>evidence</a:t>
            </a:r>
          </a:p>
          <a:p>
            <a:pPr marL="752475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Communicating </a:t>
            </a:r>
            <a:r>
              <a:rPr lang="en-US" sz="2800" dirty="0"/>
              <a:t>conclusions and taking informed </a:t>
            </a:r>
            <a:r>
              <a:rPr lang="en-US" sz="2800" dirty="0" smtClean="0"/>
              <a:t>action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878" y="3962401"/>
            <a:ext cx="4835660" cy="252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786716"/>
      </p:ext>
    </p:extLst>
  </p:cSld>
  <p:clrMapOvr>
    <a:masterClrMapping/>
  </p:clrMapOvr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738</Words>
  <Application>Microsoft Office PowerPoint</Application>
  <PresentationFormat>On-screen Show (4:3)</PresentationFormat>
  <Paragraphs>141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IS_template</vt:lpstr>
      <vt:lpstr>Document</vt:lpstr>
      <vt:lpstr>Getting Ready… </vt:lpstr>
      <vt:lpstr>SS Learning Standards</vt:lpstr>
      <vt:lpstr>Graduation Requirements</vt:lpstr>
      <vt:lpstr>State Assessment in SS</vt:lpstr>
      <vt:lpstr>Getting Ready… </vt:lpstr>
      <vt:lpstr>PowerPoint Presentation</vt:lpstr>
      <vt:lpstr>K-12 Social Studies Framework</vt:lpstr>
      <vt:lpstr>The Framework</vt:lpstr>
      <vt:lpstr>The Framework</vt:lpstr>
      <vt:lpstr>The Framework</vt:lpstr>
      <vt:lpstr>The Framework</vt:lpstr>
      <vt:lpstr>The Framework</vt:lpstr>
      <vt:lpstr>The Framework</vt:lpstr>
      <vt:lpstr>Content Sequence</vt:lpstr>
      <vt:lpstr>Field Guide</vt:lpstr>
      <vt:lpstr>Toolkit</vt:lpstr>
      <vt:lpstr>“Inquiries”</vt:lpstr>
      <vt:lpstr>Parts of an “Inquiry”</vt:lpstr>
      <vt:lpstr>PowerPoint Presentation</vt:lpstr>
      <vt:lpstr>State Assessment in SS</vt:lpstr>
      <vt:lpstr>Curriculum Writing</vt:lpstr>
      <vt:lpstr>Getting Ready</vt:lpstr>
      <vt:lpstr>SS Leadership Network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124</cp:revision>
  <cp:lastPrinted>2014-01-06T14:10:39Z</cp:lastPrinted>
  <dcterms:created xsi:type="dcterms:W3CDTF">2013-05-06T18:50:58Z</dcterms:created>
  <dcterms:modified xsi:type="dcterms:W3CDTF">2014-10-09T17:44:44Z</dcterms:modified>
</cp:coreProperties>
</file>