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9" r:id="rId2"/>
    <p:sldId id="270" r:id="rId3"/>
    <p:sldId id="256" r:id="rId4"/>
    <p:sldId id="263" r:id="rId5"/>
    <p:sldId id="264" r:id="rId6"/>
    <p:sldId id="258" r:id="rId7"/>
    <p:sldId id="260" r:id="rId8"/>
    <p:sldId id="267" r:id="rId9"/>
    <p:sldId id="261" r:id="rId10"/>
    <p:sldId id="268" r:id="rId11"/>
    <p:sldId id="265" r:id="rId12"/>
    <p:sldId id="266" r:id="rId13"/>
    <p:sldId id="277" r:id="rId14"/>
    <p:sldId id="274" r:id="rId15"/>
    <p:sldId id="257" r:id="rId16"/>
    <p:sldId id="259" r:id="rId17"/>
    <p:sldId id="276" r:id="rId18"/>
    <p:sldId id="275" r:id="rId19"/>
    <p:sldId id="271" r:id="rId20"/>
    <p:sldId id="279" r:id="rId21"/>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2424" autoAdjust="0"/>
  </p:normalViewPr>
  <p:slideViewPr>
    <p:cSldViewPr showGuides="1">
      <p:cViewPr>
        <p:scale>
          <a:sx n="50" d="100"/>
          <a:sy n="50" d="100"/>
        </p:scale>
        <p:origin x="-1650" y="-110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B795F7A-BE04-49E6-B067-075BAE36CAD4}" type="doc">
      <dgm:prSet loTypeId="urn:microsoft.com/office/officeart/2005/8/layout/lProcess2" loCatId="list" qsTypeId="urn:microsoft.com/office/officeart/2005/8/quickstyle/simple5" qsCatId="simple" csTypeId="urn:microsoft.com/office/officeart/2005/8/colors/accent1_2" csCatId="accent1" phldr="1"/>
      <dgm:spPr/>
      <dgm:t>
        <a:bodyPr/>
        <a:lstStyle/>
        <a:p>
          <a:endParaRPr lang="en-US"/>
        </a:p>
      </dgm:t>
    </dgm:pt>
    <dgm:pt modelId="{B0B4A088-CE6A-43E1-AC19-AA5753B070FE}">
      <dgm:prSet phldrT="[Text]"/>
      <dgm:spPr/>
      <dgm:t>
        <a:bodyPr/>
        <a:lstStyle/>
        <a:p>
          <a:r>
            <a:rPr lang="en-US" dirty="0" smtClean="0"/>
            <a:t>New Tech High School</a:t>
          </a:r>
          <a:endParaRPr lang="en-US" dirty="0"/>
        </a:p>
      </dgm:t>
    </dgm:pt>
    <dgm:pt modelId="{6AA00011-BFEE-4343-8D13-A597F659CB1E}" type="parTrans" cxnId="{CD78A286-79C1-4C77-B8C6-EB1EB1951BAB}">
      <dgm:prSet/>
      <dgm:spPr/>
      <dgm:t>
        <a:bodyPr/>
        <a:lstStyle/>
        <a:p>
          <a:endParaRPr lang="en-US"/>
        </a:p>
      </dgm:t>
    </dgm:pt>
    <dgm:pt modelId="{A820E71E-492F-4A3A-8950-EE71DCC965F0}" type="sibTrans" cxnId="{CD78A286-79C1-4C77-B8C6-EB1EB1951BAB}">
      <dgm:prSet/>
      <dgm:spPr/>
      <dgm:t>
        <a:bodyPr/>
        <a:lstStyle/>
        <a:p>
          <a:endParaRPr lang="en-US"/>
        </a:p>
      </dgm:t>
    </dgm:pt>
    <dgm:pt modelId="{15E3CACE-96D5-4A11-8DEA-7F5BBFB31C59}">
      <dgm:prSet phldrT="[Text]" custT="1"/>
      <dgm:spPr/>
      <dgm:t>
        <a:bodyPr/>
        <a:lstStyle/>
        <a:p>
          <a:pPr>
            <a:spcAft>
              <a:spcPts val="0"/>
            </a:spcAft>
          </a:pPr>
          <a:r>
            <a:rPr lang="en-US" sz="1800" dirty="0" smtClean="0"/>
            <a:t>CNY New Tech High School in Cortland County</a:t>
          </a:r>
        </a:p>
        <a:p>
          <a:pPr>
            <a:spcAft>
              <a:spcPts val="0"/>
            </a:spcAft>
          </a:pPr>
          <a:r>
            <a:rPr lang="en-US" sz="1200" dirty="0" smtClean="0"/>
            <a:t>(opening September 2016)</a:t>
          </a:r>
          <a:endParaRPr lang="en-US" sz="1200" dirty="0"/>
        </a:p>
      </dgm:t>
    </dgm:pt>
    <dgm:pt modelId="{D930A7DE-B055-4119-B987-721D0A711A02}" type="parTrans" cxnId="{B78A93B9-77DD-47C5-B64F-67DEF3F27E28}">
      <dgm:prSet/>
      <dgm:spPr/>
      <dgm:t>
        <a:bodyPr/>
        <a:lstStyle/>
        <a:p>
          <a:endParaRPr lang="en-US"/>
        </a:p>
      </dgm:t>
    </dgm:pt>
    <dgm:pt modelId="{F3E7E626-09E1-496F-B8C7-F56F1AB6AC1B}" type="sibTrans" cxnId="{B78A93B9-77DD-47C5-B64F-67DEF3F27E28}">
      <dgm:prSet/>
      <dgm:spPr/>
      <dgm:t>
        <a:bodyPr/>
        <a:lstStyle/>
        <a:p>
          <a:endParaRPr lang="en-US"/>
        </a:p>
      </dgm:t>
    </dgm:pt>
    <dgm:pt modelId="{DA07C296-A53A-4B3F-B810-2FB339E651BB}">
      <dgm:prSet phldrT="[Text]"/>
      <dgm:spPr/>
      <dgm:t>
        <a:bodyPr/>
        <a:lstStyle/>
        <a:p>
          <a:r>
            <a:rPr lang="en-US" dirty="0" smtClean="0"/>
            <a:t>OCM BOCES Programs</a:t>
          </a:r>
          <a:endParaRPr lang="en-US" dirty="0"/>
        </a:p>
      </dgm:t>
    </dgm:pt>
    <dgm:pt modelId="{98E45879-E648-4FFD-9203-BB22F5099C25}" type="parTrans" cxnId="{7DA6D987-6261-4EA0-9D6A-5ADBB19027D6}">
      <dgm:prSet/>
      <dgm:spPr/>
      <dgm:t>
        <a:bodyPr/>
        <a:lstStyle/>
        <a:p>
          <a:endParaRPr lang="en-US"/>
        </a:p>
      </dgm:t>
    </dgm:pt>
    <dgm:pt modelId="{270938EA-A251-4A24-8FBA-46692A959FE3}" type="sibTrans" cxnId="{7DA6D987-6261-4EA0-9D6A-5ADBB19027D6}">
      <dgm:prSet/>
      <dgm:spPr/>
      <dgm:t>
        <a:bodyPr/>
        <a:lstStyle/>
        <a:p>
          <a:endParaRPr lang="en-US"/>
        </a:p>
      </dgm:t>
    </dgm:pt>
    <dgm:pt modelId="{03622AAD-D08A-48E5-B4B6-19CEE9A2C457}">
      <dgm:prSet phldrT="[Text]" custT="1"/>
      <dgm:spPr/>
      <dgm:t>
        <a:bodyPr/>
        <a:lstStyle/>
        <a:p>
          <a:r>
            <a:rPr lang="en-US" sz="1800" dirty="0" smtClean="0"/>
            <a:t>Innovation Tech at the Career Academy </a:t>
          </a:r>
          <a:r>
            <a:rPr lang="en-US" sz="1400" dirty="0" smtClean="0"/>
            <a:t>(opening September 2014)</a:t>
          </a:r>
          <a:endParaRPr lang="en-US" sz="1400" dirty="0"/>
        </a:p>
      </dgm:t>
    </dgm:pt>
    <dgm:pt modelId="{8C9F428E-F51A-4953-93F5-B6A2FDDD2325}" type="parTrans" cxnId="{981DF9D7-CC4F-4E87-B24B-C4F0B93D5A3E}">
      <dgm:prSet/>
      <dgm:spPr/>
      <dgm:t>
        <a:bodyPr/>
        <a:lstStyle/>
        <a:p>
          <a:endParaRPr lang="en-US"/>
        </a:p>
      </dgm:t>
    </dgm:pt>
    <dgm:pt modelId="{06D6EB88-7ABB-46DE-8F19-3CA04053C068}" type="sibTrans" cxnId="{981DF9D7-CC4F-4E87-B24B-C4F0B93D5A3E}">
      <dgm:prSet/>
      <dgm:spPr/>
      <dgm:t>
        <a:bodyPr/>
        <a:lstStyle/>
        <a:p>
          <a:endParaRPr lang="en-US"/>
        </a:p>
      </dgm:t>
    </dgm:pt>
    <dgm:pt modelId="{738B1193-443A-4A1D-8145-505C46FAAE82}">
      <dgm:prSet phldrT="[Text]"/>
      <dgm:spPr/>
      <dgm:t>
        <a:bodyPr/>
        <a:lstStyle/>
        <a:p>
          <a:r>
            <a:rPr lang="en-US" dirty="0" smtClean="0"/>
            <a:t>District/School-Based</a:t>
          </a:r>
          <a:endParaRPr lang="en-US" dirty="0"/>
        </a:p>
      </dgm:t>
    </dgm:pt>
    <dgm:pt modelId="{90A1FBF6-C047-4090-AA67-BF945B2E00DA}" type="parTrans" cxnId="{E10768FC-EE33-42B8-B08E-BC1DC0532C7D}">
      <dgm:prSet/>
      <dgm:spPr/>
      <dgm:t>
        <a:bodyPr/>
        <a:lstStyle/>
        <a:p>
          <a:endParaRPr lang="en-US"/>
        </a:p>
      </dgm:t>
    </dgm:pt>
    <dgm:pt modelId="{127B2FC7-AD10-4161-B182-868D3772D334}" type="sibTrans" cxnId="{E10768FC-EE33-42B8-B08E-BC1DC0532C7D}">
      <dgm:prSet/>
      <dgm:spPr/>
      <dgm:t>
        <a:bodyPr/>
        <a:lstStyle/>
        <a:p>
          <a:endParaRPr lang="en-US"/>
        </a:p>
      </dgm:t>
    </dgm:pt>
    <dgm:pt modelId="{7726EA1F-609F-4A30-B634-22368272C805}">
      <dgm:prSet phldrT="[Text]" custT="1"/>
      <dgm:spPr/>
      <dgm:t>
        <a:bodyPr/>
        <a:lstStyle/>
        <a:p>
          <a:r>
            <a:rPr lang="en-US" sz="1400" dirty="0" smtClean="0"/>
            <a:t>Integrated PBL Courses</a:t>
          </a:r>
          <a:endParaRPr lang="en-US" sz="1400" dirty="0"/>
        </a:p>
      </dgm:t>
    </dgm:pt>
    <dgm:pt modelId="{A4EC540E-872D-4370-BAFE-ABB9E5DCEDEC}" type="parTrans" cxnId="{5ED5CFD1-6B38-43DC-813D-4B49044DDE99}">
      <dgm:prSet/>
      <dgm:spPr/>
      <dgm:t>
        <a:bodyPr/>
        <a:lstStyle/>
        <a:p>
          <a:endParaRPr lang="en-US"/>
        </a:p>
      </dgm:t>
    </dgm:pt>
    <dgm:pt modelId="{B236DAA9-6516-49B2-AC7C-E7A89439AAB1}" type="sibTrans" cxnId="{5ED5CFD1-6B38-43DC-813D-4B49044DDE99}">
      <dgm:prSet/>
      <dgm:spPr/>
      <dgm:t>
        <a:bodyPr/>
        <a:lstStyle/>
        <a:p>
          <a:endParaRPr lang="en-US"/>
        </a:p>
      </dgm:t>
    </dgm:pt>
    <dgm:pt modelId="{8C224967-E907-41A5-A5C6-BE1EA52918DF}">
      <dgm:prSet phldrT="[Text]" custT="1"/>
      <dgm:spPr/>
      <dgm:t>
        <a:bodyPr/>
        <a:lstStyle/>
        <a:p>
          <a:r>
            <a:rPr lang="en-US" sz="1600" dirty="0" smtClean="0"/>
            <a:t>Future School Adoption</a:t>
          </a:r>
          <a:endParaRPr lang="en-US" sz="1600" dirty="0"/>
        </a:p>
      </dgm:t>
    </dgm:pt>
    <dgm:pt modelId="{1CD74A48-144C-4A67-A515-5766B05DE7AF}" type="parTrans" cxnId="{E840F403-C4BD-4A8F-BF41-CC71BF6C7698}">
      <dgm:prSet/>
      <dgm:spPr/>
      <dgm:t>
        <a:bodyPr/>
        <a:lstStyle/>
        <a:p>
          <a:endParaRPr lang="en-US"/>
        </a:p>
      </dgm:t>
    </dgm:pt>
    <dgm:pt modelId="{BD812FB2-214B-490E-92CC-D49D98CB16AC}" type="sibTrans" cxnId="{E840F403-C4BD-4A8F-BF41-CC71BF6C7698}">
      <dgm:prSet/>
      <dgm:spPr/>
      <dgm:t>
        <a:bodyPr/>
        <a:lstStyle/>
        <a:p>
          <a:endParaRPr lang="en-US"/>
        </a:p>
      </dgm:t>
    </dgm:pt>
    <dgm:pt modelId="{986A6B43-BE83-4938-B2C5-1B7B8B8136F9}" type="pres">
      <dgm:prSet presAssocID="{7B795F7A-BE04-49E6-B067-075BAE36CAD4}" presName="theList" presStyleCnt="0">
        <dgm:presLayoutVars>
          <dgm:dir/>
          <dgm:animLvl val="lvl"/>
          <dgm:resizeHandles val="exact"/>
        </dgm:presLayoutVars>
      </dgm:prSet>
      <dgm:spPr/>
      <dgm:t>
        <a:bodyPr/>
        <a:lstStyle/>
        <a:p>
          <a:endParaRPr lang="en-US"/>
        </a:p>
      </dgm:t>
    </dgm:pt>
    <dgm:pt modelId="{1A5DF7C9-7E9E-4E54-AA68-2D5F9C6D14ED}" type="pres">
      <dgm:prSet presAssocID="{B0B4A088-CE6A-43E1-AC19-AA5753B070FE}" presName="compNode" presStyleCnt="0"/>
      <dgm:spPr/>
    </dgm:pt>
    <dgm:pt modelId="{F4567CED-D56B-442D-8A9A-00FFEDE1361D}" type="pres">
      <dgm:prSet presAssocID="{B0B4A088-CE6A-43E1-AC19-AA5753B070FE}" presName="aNode" presStyleLbl="bgShp" presStyleIdx="0" presStyleCnt="3"/>
      <dgm:spPr/>
      <dgm:t>
        <a:bodyPr/>
        <a:lstStyle/>
        <a:p>
          <a:endParaRPr lang="en-US"/>
        </a:p>
      </dgm:t>
    </dgm:pt>
    <dgm:pt modelId="{C4CBDE6C-B320-4257-B1EF-05F53616A086}" type="pres">
      <dgm:prSet presAssocID="{B0B4A088-CE6A-43E1-AC19-AA5753B070FE}" presName="textNode" presStyleLbl="bgShp" presStyleIdx="0" presStyleCnt="3"/>
      <dgm:spPr/>
      <dgm:t>
        <a:bodyPr/>
        <a:lstStyle/>
        <a:p>
          <a:endParaRPr lang="en-US"/>
        </a:p>
      </dgm:t>
    </dgm:pt>
    <dgm:pt modelId="{8203C983-39A6-4951-A689-76FD716DB27B}" type="pres">
      <dgm:prSet presAssocID="{B0B4A088-CE6A-43E1-AC19-AA5753B070FE}" presName="compChildNode" presStyleCnt="0"/>
      <dgm:spPr/>
    </dgm:pt>
    <dgm:pt modelId="{66EFF7F6-87DB-4DC1-BD95-A603987CA4D0}" type="pres">
      <dgm:prSet presAssocID="{B0B4A088-CE6A-43E1-AC19-AA5753B070FE}" presName="theInnerList" presStyleCnt="0"/>
      <dgm:spPr/>
    </dgm:pt>
    <dgm:pt modelId="{24D0780B-02BC-4063-92C5-762CEA7602C1}" type="pres">
      <dgm:prSet presAssocID="{15E3CACE-96D5-4A11-8DEA-7F5BBFB31C59}" presName="childNode" presStyleLbl="node1" presStyleIdx="0" presStyleCnt="4">
        <dgm:presLayoutVars>
          <dgm:bulletEnabled val="1"/>
        </dgm:presLayoutVars>
      </dgm:prSet>
      <dgm:spPr/>
      <dgm:t>
        <a:bodyPr/>
        <a:lstStyle/>
        <a:p>
          <a:endParaRPr lang="en-US"/>
        </a:p>
      </dgm:t>
    </dgm:pt>
    <dgm:pt modelId="{05367EC5-D262-4CA8-AD6A-B55D1AE36836}" type="pres">
      <dgm:prSet presAssocID="{B0B4A088-CE6A-43E1-AC19-AA5753B070FE}" presName="aSpace" presStyleCnt="0"/>
      <dgm:spPr/>
    </dgm:pt>
    <dgm:pt modelId="{1AD4F6FE-E512-481F-AF92-B7EA8C414B75}" type="pres">
      <dgm:prSet presAssocID="{DA07C296-A53A-4B3F-B810-2FB339E651BB}" presName="compNode" presStyleCnt="0"/>
      <dgm:spPr/>
    </dgm:pt>
    <dgm:pt modelId="{F2F890CB-F360-4C3C-B782-BCC6488BCC18}" type="pres">
      <dgm:prSet presAssocID="{DA07C296-A53A-4B3F-B810-2FB339E651BB}" presName="aNode" presStyleLbl="bgShp" presStyleIdx="1" presStyleCnt="3"/>
      <dgm:spPr/>
      <dgm:t>
        <a:bodyPr/>
        <a:lstStyle/>
        <a:p>
          <a:endParaRPr lang="en-US"/>
        </a:p>
      </dgm:t>
    </dgm:pt>
    <dgm:pt modelId="{4D31BCA0-C8DD-4D51-95FA-78FFAF6CC42C}" type="pres">
      <dgm:prSet presAssocID="{DA07C296-A53A-4B3F-B810-2FB339E651BB}" presName="textNode" presStyleLbl="bgShp" presStyleIdx="1" presStyleCnt="3"/>
      <dgm:spPr/>
      <dgm:t>
        <a:bodyPr/>
        <a:lstStyle/>
        <a:p>
          <a:endParaRPr lang="en-US"/>
        </a:p>
      </dgm:t>
    </dgm:pt>
    <dgm:pt modelId="{19371445-EC5B-4457-8783-4CA53F785988}" type="pres">
      <dgm:prSet presAssocID="{DA07C296-A53A-4B3F-B810-2FB339E651BB}" presName="compChildNode" presStyleCnt="0"/>
      <dgm:spPr/>
    </dgm:pt>
    <dgm:pt modelId="{365229EB-0D05-47F7-A32C-E5EB43CC1C71}" type="pres">
      <dgm:prSet presAssocID="{DA07C296-A53A-4B3F-B810-2FB339E651BB}" presName="theInnerList" presStyleCnt="0"/>
      <dgm:spPr/>
    </dgm:pt>
    <dgm:pt modelId="{AD8DB558-52F6-409E-B32D-EC6917C2022F}" type="pres">
      <dgm:prSet presAssocID="{03622AAD-D08A-48E5-B4B6-19CEE9A2C457}" presName="childNode" presStyleLbl="node1" presStyleIdx="1" presStyleCnt="4">
        <dgm:presLayoutVars>
          <dgm:bulletEnabled val="1"/>
        </dgm:presLayoutVars>
      </dgm:prSet>
      <dgm:spPr/>
      <dgm:t>
        <a:bodyPr/>
        <a:lstStyle/>
        <a:p>
          <a:endParaRPr lang="en-US"/>
        </a:p>
      </dgm:t>
    </dgm:pt>
    <dgm:pt modelId="{AB123D44-7348-49F7-9096-2343C874B9D3}" type="pres">
      <dgm:prSet presAssocID="{DA07C296-A53A-4B3F-B810-2FB339E651BB}" presName="aSpace" presStyleCnt="0"/>
      <dgm:spPr/>
    </dgm:pt>
    <dgm:pt modelId="{56AAB5E6-4DAC-4453-A4C4-67C8A8163C36}" type="pres">
      <dgm:prSet presAssocID="{738B1193-443A-4A1D-8145-505C46FAAE82}" presName="compNode" presStyleCnt="0"/>
      <dgm:spPr/>
    </dgm:pt>
    <dgm:pt modelId="{31C3F820-0901-425D-8FCD-EEE0B47AC6AD}" type="pres">
      <dgm:prSet presAssocID="{738B1193-443A-4A1D-8145-505C46FAAE82}" presName="aNode" presStyleLbl="bgShp" presStyleIdx="2" presStyleCnt="3"/>
      <dgm:spPr/>
      <dgm:t>
        <a:bodyPr/>
        <a:lstStyle/>
        <a:p>
          <a:endParaRPr lang="en-US"/>
        </a:p>
      </dgm:t>
    </dgm:pt>
    <dgm:pt modelId="{7198E9DC-875F-4BE2-817D-B13776C1B0B9}" type="pres">
      <dgm:prSet presAssocID="{738B1193-443A-4A1D-8145-505C46FAAE82}" presName="textNode" presStyleLbl="bgShp" presStyleIdx="2" presStyleCnt="3"/>
      <dgm:spPr/>
      <dgm:t>
        <a:bodyPr/>
        <a:lstStyle/>
        <a:p>
          <a:endParaRPr lang="en-US"/>
        </a:p>
      </dgm:t>
    </dgm:pt>
    <dgm:pt modelId="{12E5F7C9-5046-491B-8E3E-C8233F280405}" type="pres">
      <dgm:prSet presAssocID="{738B1193-443A-4A1D-8145-505C46FAAE82}" presName="compChildNode" presStyleCnt="0"/>
      <dgm:spPr/>
    </dgm:pt>
    <dgm:pt modelId="{4839C975-5B7D-40AB-9E8E-D167FE52D4AD}" type="pres">
      <dgm:prSet presAssocID="{738B1193-443A-4A1D-8145-505C46FAAE82}" presName="theInnerList" presStyleCnt="0"/>
      <dgm:spPr/>
    </dgm:pt>
    <dgm:pt modelId="{FB4750C2-7BBE-49DE-BEC7-C1503DD3ADE9}" type="pres">
      <dgm:prSet presAssocID="{7726EA1F-609F-4A30-B634-22368272C805}" presName="childNode" presStyleLbl="node1" presStyleIdx="2" presStyleCnt="4">
        <dgm:presLayoutVars>
          <dgm:bulletEnabled val="1"/>
        </dgm:presLayoutVars>
      </dgm:prSet>
      <dgm:spPr/>
      <dgm:t>
        <a:bodyPr/>
        <a:lstStyle/>
        <a:p>
          <a:endParaRPr lang="en-US"/>
        </a:p>
      </dgm:t>
    </dgm:pt>
    <dgm:pt modelId="{3717B387-03C8-48CE-A9F2-0122A7A3E41E}" type="pres">
      <dgm:prSet presAssocID="{7726EA1F-609F-4A30-B634-22368272C805}" presName="aSpace2" presStyleCnt="0"/>
      <dgm:spPr/>
    </dgm:pt>
    <dgm:pt modelId="{B86FED4C-1FBE-43DE-85B3-387D00E8EB31}" type="pres">
      <dgm:prSet presAssocID="{8C224967-E907-41A5-A5C6-BE1EA52918DF}" presName="childNode" presStyleLbl="node1" presStyleIdx="3" presStyleCnt="4">
        <dgm:presLayoutVars>
          <dgm:bulletEnabled val="1"/>
        </dgm:presLayoutVars>
      </dgm:prSet>
      <dgm:spPr/>
      <dgm:t>
        <a:bodyPr/>
        <a:lstStyle/>
        <a:p>
          <a:endParaRPr lang="en-US"/>
        </a:p>
      </dgm:t>
    </dgm:pt>
  </dgm:ptLst>
  <dgm:cxnLst>
    <dgm:cxn modelId="{9B8FA057-5F4E-4B91-AA68-DB4035EC0B7D}" type="presOf" srcId="{B0B4A088-CE6A-43E1-AC19-AA5753B070FE}" destId="{C4CBDE6C-B320-4257-B1EF-05F53616A086}" srcOrd="1" destOrd="0" presId="urn:microsoft.com/office/officeart/2005/8/layout/lProcess2"/>
    <dgm:cxn modelId="{A6E63E69-744A-4BB2-8191-DBC21C591B1C}" type="presOf" srcId="{B0B4A088-CE6A-43E1-AC19-AA5753B070FE}" destId="{F4567CED-D56B-442D-8A9A-00FFEDE1361D}" srcOrd="0" destOrd="0" presId="urn:microsoft.com/office/officeart/2005/8/layout/lProcess2"/>
    <dgm:cxn modelId="{DA59016C-9819-4E63-AD7A-F1C7E593D625}" type="presOf" srcId="{DA07C296-A53A-4B3F-B810-2FB339E651BB}" destId="{4D31BCA0-C8DD-4D51-95FA-78FFAF6CC42C}" srcOrd="1" destOrd="0" presId="urn:microsoft.com/office/officeart/2005/8/layout/lProcess2"/>
    <dgm:cxn modelId="{7DA6D987-6261-4EA0-9D6A-5ADBB19027D6}" srcId="{7B795F7A-BE04-49E6-B067-075BAE36CAD4}" destId="{DA07C296-A53A-4B3F-B810-2FB339E651BB}" srcOrd="1" destOrd="0" parTransId="{98E45879-E648-4FFD-9203-BB22F5099C25}" sibTransId="{270938EA-A251-4A24-8FBA-46692A959FE3}"/>
    <dgm:cxn modelId="{B78A93B9-77DD-47C5-B64F-67DEF3F27E28}" srcId="{B0B4A088-CE6A-43E1-AC19-AA5753B070FE}" destId="{15E3CACE-96D5-4A11-8DEA-7F5BBFB31C59}" srcOrd="0" destOrd="0" parTransId="{D930A7DE-B055-4119-B987-721D0A711A02}" sibTransId="{F3E7E626-09E1-496F-B8C7-F56F1AB6AC1B}"/>
    <dgm:cxn modelId="{BC9815DB-107B-4841-9864-403454ACAFC2}" type="presOf" srcId="{15E3CACE-96D5-4A11-8DEA-7F5BBFB31C59}" destId="{24D0780B-02BC-4063-92C5-762CEA7602C1}" srcOrd="0" destOrd="0" presId="urn:microsoft.com/office/officeart/2005/8/layout/lProcess2"/>
    <dgm:cxn modelId="{774CFB2D-5922-49D2-9BA1-E92DE1637DE7}" type="presOf" srcId="{7726EA1F-609F-4A30-B634-22368272C805}" destId="{FB4750C2-7BBE-49DE-BEC7-C1503DD3ADE9}" srcOrd="0" destOrd="0" presId="urn:microsoft.com/office/officeart/2005/8/layout/lProcess2"/>
    <dgm:cxn modelId="{E840F403-C4BD-4A8F-BF41-CC71BF6C7698}" srcId="{738B1193-443A-4A1D-8145-505C46FAAE82}" destId="{8C224967-E907-41A5-A5C6-BE1EA52918DF}" srcOrd="1" destOrd="0" parTransId="{1CD74A48-144C-4A67-A515-5766B05DE7AF}" sibTransId="{BD812FB2-214B-490E-92CC-D49D98CB16AC}"/>
    <dgm:cxn modelId="{563327C7-8ACF-44AF-B881-E0133CFA732B}" type="presOf" srcId="{03622AAD-D08A-48E5-B4B6-19CEE9A2C457}" destId="{AD8DB558-52F6-409E-B32D-EC6917C2022F}" srcOrd="0" destOrd="0" presId="urn:microsoft.com/office/officeart/2005/8/layout/lProcess2"/>
    <dgm:cxn modelId="{5ED5CFD1-6B38-43DC-813D-4B49044DDE99}" srcId="{738B1193-443A-4A1D-8145-505C46FAAE82}" destId="{7726EA1F-609F-4A30-B634-22368272C805}" srcOrd="0" destOrd="0" parTransId="{A4EC540E-872D-4370-BAFE-ABB9E5DCEDEC}" sibTransId="{B236DAA9-6516-49B2-AC7C-E7A89439AAB1}"/>
    <dgm:cxn modelId="{CD78A286-79C1-4C77-B8C6-EB1EB1951BAB}" srcId="{7B795F7A-BE04-49E6-B067-075BAE36CAD4}" destId="{B0B4A088-CE6A-43E1-AC19-AA5753B070FE}" srcOrd="0" destOrd="0" parTransId="{6AA00011-BFEE-4343-8D13-A597F659CB1E}" sibTransId="{A820E71E-492F-4A3A-8950-EE71DCC965F0}"/>
    <dgm:cxn modelId="{ED470ECF-DD00-41E4-8C5C-6265F76AC88E}" type="presOf" srcId="{738B1193-443A-4A1D-8145-505C46FAAE82}" destId="{7198E9DC-875F-4BE2-817D-B13776C1B0B9}" srcOrd="1" destOrd="0" presId="urn:microsoft.com/office/officeart/2005/8/layout/lProcess2"/>
    <dgm:cxn modelId="{FA2A9CF0-10DE-48B9-A22A-29CF99914237}" type="presOf" srcId="{7B795F7A-BE04-49E6-B067-075BAE36CAD4}" destId="{986A6B43-BE83-4938-B2C5-1B7B8B8136F9}" srcOrd="0" destOrd="0" presId="urn:microsoft.com/office/officeart/2005/8/layout/lProcess2"/>
    <dgm:cxn modelId="{2C6DDB29-0933-42C8-A9B6-455889C9A726}" type="presOf" srcId="{DA07C296-A53A-4B3F-B810-2FB339E651BB}" destId="{F2F890CB-F360-4C3C-B782-BCC6488BCC18}" srcOrd="0" destOrd="0" presId="urn:microsoft.com/office/officeart/2005/8/layout/lProcess2"/>
    <dgm:cxn modelId="{E10768FC-EE33-42B8-B08E-BC1DC0532C7D}" srcId="{7B795F7A-BE04-49E6-B067-075BAE36CAD4}" destId="{738B1193-443A-4A1D-8145-505C46FAAE82}" srcOrd="2" destOrd="0" parTransId="{90A1FBF6-C047-4090-AA67-BF945B2E00DA}" sibTransId="{127B2FC7-AD10-4161-B182-868D3772D334}"/>
    <dgm:cxn modelId="{981DF9D7-CC4F-4E87-B24B-C4F0B93D5A3E}" srcId="{DA07C296-A53A-4B3F-B810-2FB339E651BB}" destId="{03622AAD-D08A-48E5-B4B6-19CEE9A2C457}" srcOrd="0" destOrd="0" parTransId="{8C9F428E-F51A-4953-93F5-B6A2FDDD2325}" sibTransId="{06D6EB88-7ABB-46DE-8F19-3CA04053C068}"/>
    <dgm:cxn modelId="{B2D8D522-6D59-4254-8F70-907ABB696E0B}" type="presOf" srcId="{738B1193-443A-4A1D-8145-505C46FAAE82}" destId="{31C3F820-0901-425D-8FCD-EEE0B47AC6AD}" srcOrd="0" destOrd="0" presId="urn:microsoft.com/office/officeart/2005/8/layout/lProcess2"/>
    <dgm:cxn modelId="{459C9C99-AC87-45A0-972E-8EB7FC94BAC3}" type="presOf" srcId="{8C224967-E907-41A5-A5C6-BE1EA52918DF}" destId="{B86FED4C-1FBE-43DE-85B3-387D00E8EB31}" srcOrd="0" destOrd="0" presId="urn:microsoft.com/office/officeart/2005/8/layout/lProcess2"/>
    <dgm:cxn modelId="{9AE23C2D-8031-4BCC-BF15-0FA7FBC3EB9D}" type="presParOf" srcId="{986A6B43-BE83-4938-B2C5-1B7B8B8136F9}" destId="{1A5DF7C9-7E9E-4E54-AA68-2D5F9C6D14ED}" srcOrd="0" destOrd="0" presId="urn:microsoft.com/office/officeart/2005/8/layout/lProcess2"/>
    <dgm:cxn modelId="{E6090DDC-39DC-4FE4-A8B3-1E3984C55EB6}" type="presParOf" srcId="{1A5DF7C9-7E9E-4E54-AA68-2D5F9C6D14ED}" destId="{F4567CED-D56B-442D-8A9A-00FFEDE1361D}" srcOrd="0" destOrd="0" presId="urn:microsoft.com/office/officeart/2005/8/layout/lProcess2"/>
    <dgm:cxn modelId="{43528379-FFC3-407F-8E93-7F35B5E48BD9}" type="presParOf" srcId="{1A5DF7C9-7E9E-4E54-AA68-2D5F9C6D14ED}" destId="{C4CBDE6C-B320-4257-B1EF-05F53616A086}" srcOrd="1" destOrd="0" presId="urn:microsoft.com/office/officeart/2005/8/layout/lProcess2"/>
    <dgm:cxn modelId="{D8D61D50-E314-434D-A7A1-D5FF88DE4E42}" type="presParOf" srcId="{1A5DF7C9-7E9E-4E54-AA68-2D5F9C6D14ED}" destId="{8203C983-39A6-4951-A689-76FD716DB27B}" srcOrd="2" destOrd="0" presId="urn:microsoft.com/office/officeart/2005/8/layout/lProcess2"/>
    <dgm:cxn modelId="{C922C493-6B59-4199-A29D-4CD8227E7A59}" type="presParOf" srcId="{8203C983-39A6-4951-A689-76FD716DB27B}" destId="{66EFF7F6-87DB-4DC1-BD95-A603987CA4D0}" srcOrd="0" destOrd="0" presId="urn:microsoft.com/office/officeart/2005/8/layout/lProcess2"/>
    <dgm:cxn modelId="{4393BDC2-62C6-404E-B248-6FDBCBF626F0}" type="presParOf" srcId="{66EFF7F6-87DB-4DC1-BD95-A603987CA4D0}" destId="{24D0780B-02BC-4063-92C5-762CEA7602C1}" srcOrd="0" destOrd="0" presId="urn:microsoft.com/office/officeart/2005/8/layout/lProcess2"/>
    <dgm:cxn modelId="{D19A1EF6-FDEB-410F-A97B-7FC6F8857D09}" type="presParOf" srcId="{986A6B43-BE83-4938-B2C5-1B7B8B8136F9}" destId="{05367EC5-D262-4CA8-AD6A-B55D1AE36836}" srcOrd="1" destOrd="0" presId="urn:microsoft.com/office/officeart/2005/8/layout/lProcess2"/>
    <dgm:cxn modelId="{9252226C-1266-47BB-AD21-CE1E85815D83}" type="presParOf" srcId="{986A6B43-BE83-4938-B2C5-1B7B8B8136F9}" destId="{1AD4F6FE-E512-481F-AF92-B7EA8C414B75}" srcOrd="2" destOrd="0" presId="urn:microsoft.com/office/officeart/2005/8/layout/lProcess2"/>
    <dgm:cxn modelId="{B0D689CE-9A21-44C3-BFDD-F8127EE19248}" type="presParOf" srcId="{1AD4F6FE-E512-481F-AF92-B7EA8C414B75}" destId="{F2F890CB-F360-4C3C-B782-BCC6488BCC18}" srcOrd="0" destOrd="0" presId="urn:microsoft.com/office/officeart/2005/8/layout/lProcess2"/>
    <dgm:cxn modelId="{36F71717-4194-42C6-B0C0-EE83A53581C4}" type="presParOf" srcId="{1AD4F6FE-E512-481F-AF92-B7EA8C414B75}" destId="{4D31BCA0-C8DD-4D51-95FA-78FFAF6CC42C}" srcOrd="1" destOrd="0" presId="urn:microsoft.com/office/officeart/2005/8/layout/lProcess2"/>
    <dgm:cxn modelId="{67A6FB87-EA76-46A1-AB42-594A5E51FBDA}" type="presParOf" srcId="{1AD4F6FE-E512-481F-AF92-B7EA8C414B75}" destId="{19371445-EC5B-4457-8783-4CA53F785988}" srcOrd="2" destOrd="0" presId="urn:microsoft.com/office/officeart/2005/8/layout/lProcess2"/>
    <dgm:cxn modelId="{CCF136F3-CC45-4215-B067-BFC61B22830F}" type="presParOf" srcId="{19371445-EC5B-4457-8783-4CA53F785988}" destId="{365229EB-0D05-47F7-A32C-E5EB43CC1C71}" srcOrd="0" destOrd="0" presId="urn:microsoft.com/office/officeart/2005/8/layout/lProcess2"/>
    <dgm:cxn modelId="{70B3CD8F-DDA4-4F3C-8818-691EFDF214B7}" type="presParOf" srcId="{365229EB-0D05-47F7-A32C-E5EB43CC1C71}" destId="{AD8DB558-52F6-409E-B32D-EC6917C2022F}" srcOrd="0" destOrd="0" presId="urn:microsoft.com/office/officeart/2005/8/layout/lProcess2"/>
    <dgm:cxn modelId="{324E7B8C-7EFD-4CA4-BF14-9F1193230DB3}" type="presParOf" srcId="{986A6B43-BE83-4938-B2C5-1B7B8B8136F9}" destId="{AB123D44-7348-49F7-9096-2343C874B9D3}" srcOrd="3" destOrd="0" presId="urn:microsoft.com/office/officeart/2005/8/layout/lProcess2"/>
    <dgm:cxn modelId="{B98C9C74-105C-4C93-AC19-964143A75097}" type="presParOf" srcId="{986A6B43-BE83-4938-B2C5-1B7B8B8136F9}" destId="{56AAB5E6-4DAC-4453-A4C4-67C8A8163C36}" srcOrd="4" destOrd="0" presId="urn:microsoft.com/office/officeart/2005/8/layout/lProcess2"/>
    <dgm:cxn modelId="{FB43F4F9-0FB0-413A-AD65-A3D4141DD9C3}" type="presParOf" srcId="{56AAB5E6-4DAC-4453-A4C4-67C8A8163C36}" destId="{31C3F820-0901-425D-8FCD-EEE0B47AC6AD}" srcOrd="0" destOrd="0" presId="urn:microsoft.com/office/officeart/2005/8/layout/lProcess2"/>
    <dgm:cxn modelId="{BB3AB7EB-1DD8-405B-AD94-46103D216ED4}" type="presParOf" srcId="{56AAB5E6-4DAC-4453-A4C4-67C8A8163C36}" destId="{7198E9DC-875F-4BE2-817D-B13776C1B0B9}" srcOrd="1" destOrd="0" presId="urn:microsoft.com/office/officeart/2005/8/layout/lProcess2"/>
    <dgm:cxn modelId="{9630592C-802C-4FA3-BFA6-F2CCE8173901}" type="presParOf" srcId="{56AAB5E6-4DAC-4453-A4C4-67C8A8163C36}" destId="{12E5F7C9-5046-491B-8E3E-C8233F280405}" srcOrd="2" destOrd="0" presId="urn:microsoft.com/office/officeart/2005/8/layout/lProcess2"/>
    <dgm:cxn modelId="{9161602A-32B3-4DD9-94E6-2E417D9BFF44}" type="presParOf" srcId="{12E5F7C9-5046-491B-8E3E-C8233F280405}" destId="{4839C975-5B7D-40AB-9E8E-D167FE52D4AD}" srcOrd="0" destOrd="0" presId="urn:microsoft.com/office/officeart/2005/8/layout/lProcess2"/>
    <dgm:cxn modelId="{8FDB4686-9CCB-4BB5-8DF7-9A678ED95286}" type="presParOf" srcId="{4839C975-5B7D-40AB-9E8E-D167FE52D4AD}" destId="{FB4750C2-7BBE-49DE-BEC7-C1503DD3ADE9}" srcOrd="0" destOrd="0" presId="urn:microsoft.com/office/officeart/2005/8/layout/lProcess2"/>
    <dgm:cxn modelId="{76107C8D-438B-4FE3-AAB5-025DC4DD002E}" type="presParOf" srcId="{4839C975-5B7D-40AB-9E8E-D167FE52D4AD}" destId="{3717B387-03C8-48CE-A9F2-0122A7A3E41E}" srcOrd="1" destOrd="0" presId="urn:microsoft.com/office/officeart/2005/8/layout/lProcess2"/>
    <dgm:cxn modelId="{D59C0620-FC80-43AC-BB10-2B300AD936EA}" type="presParOf" srcId="{4839C975-5B7D-40AB-9E8E-D167FE52D4AD}" destId="{B86FED4C-1FBE-43DE-85B3-387D00E8EB3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567CED-D56B-442D-8A9A-00FFEDE1361D}">
      <dsp:nvSpPr>
        <dsp:cNvPr id="0" name=""/>
        <dsp:cNvSpPr/>
      </dsp:nvSpPr>
      <dsp:spPr>
        <a:xfrm>
          <a:off x="562"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New Tech High School</a:t>
          </a:r>
          <a:endParaRPr lang="en-US" sz="1600" kern="1200" dirty="0"/>
        </a:p>
      </dsp:txBody>
      <dsp:txXfrm>
        <a:off x="562" y="0"/>
        <a:ext cx="1463166" cy="882650"/>
      </dsp:txXfrm>
    </dsp:sp>
    <dsp:sp modelId="{24D0780B-02BC-4063-92C5-762CEA7602C1}">
      <dsp:nvSpPr>
        <dsp:cNvPr id="0" name=""/>
        <dsp:cNvSpPr/>
      </dsp:nvSpPr>
      <dsp:spPr>
        <a:xfrm>
          <a:off x="146879"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ts val="0"/>
            </a:spcAft>
          </a:pPr>
          <a:r>
            <a:rPr lang="en-US" sz="1800" kern="1200" dirty="0" smtClean="0"/>
            <a:t>CNY New Tech High School in Cortland County</a:t>
          </a:r>
        </a:p>
        <a:p>
          <a:pPr lvl="0" algn="ctr" defTabSz="800100">
            <a:lnSpc>
              <a:spcPct val="90000"/>
            </a:lnSpc>
            <a:spcBef>
              <a:spcPct val="0"/>
            </a:spcBef>
            <a:spcAft>
              <a:spcPts val="0"/>
            </a:spcAft>
          </a:pPr>
          <a:r>
            <a:rPr lang="en-US" sz="1200" kern="1200" dirty="0" smtClean="0"/>
            <a:t>(opening September 2016)</a:t>
          </a:r>
          <a:endParaRPr lang="en-US" sz="1200" kern="1200" dirty="0"/>
        </a:p>
      </dsp:txBody>
      <dsp:txXfrm>
        <a:off x="181163" y="916934"/>
        <a:ext cx="1101965" cy="1843841"/>
      </dsp:txXfrm>
    </dsp:sp>
    <dsp:sp modelId="{F2F890CB-F360-4C3C-B782-BCC6488BCC18}">
      <dsp:nvSpPr>
        <dsp:cNvPr id="0" name=""/>
        <dsp:cNvSpPr/>
      </dsp:nvSpPr>
      <dsp:spPr>
        <a:xfrm>
          <a:off x="1573466"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OCM BOCES Programs</a:t>
          </a:r>
          <a:endParaRPr lang="en-US" sz="1600" kern="1200" dirty="0"/>
        </a:p>
      </dsp:txBody>
      <dsp:txXfrm>
        <a:off x="1573466" y="0"/>
        <a:ext cx="1463166" cy="882650"/>
      </dsp:txXfrm>
    </dsp:sp>
    <dsp:sp modelId="{AD8DB558-52F6-409E-B32D-EC6917C2022F}">
      <dsp:nvSpPr>
        <dsp:cNvPr id="0" name=""/>
        <dsp:cNvSpPr/>
      </dsp:nvSpPr>
      <dsp:spPr>
        <a:xfrm>
          <a:off x="1719783" y="882650"/>
          <a:ext cx="1170533" cy="1912409"/>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5720" tIns="34290" rIns="45720" bIns="34290" numCol="1" spcCol="1270" anchor="ctr" anchorCtr="0">
          <a:noAutofit/>
        </a:bodyPr>
        <a:lstStyle/>
        <a:p>
          <a:pPr lvl="0" algn="ctr" defTabSz="800100">
            <a:lnSpc>
              <a:spcPct val="90000"/>
            </a:lnSpc>
            <a:spcBef>
              <a:spcPct val="0"/>
            </a:spcBef>
            <a:spcAft>
              <a:spcPct val="35000"/>
            </a:spcAft>
          </a:pPr>
          <a:r>
            <a:rPr lang="en-US" sz="1800" kern="1200" dirty="0" smtClean="0"/>
            <a:t>Innovation Tech at the Career Academy </a:t>
          </a:r>
          <a:r>
            <a:rPr lang="en-US" sz="1400" kern="1200" dirty="0" smtClean="0"/>
            <a:t>(opening September 2014)</a:t>
          </a:r>
          <a:endParaRPr lang="en-US" sz="1400" kern="1200" dirty="0"/>
        </a:p>
      </dsp:txBody>
      <dsp:txXfrm>
        <a:off x="1754067" y="916934"/>
        <a:ext cx="1101965" cy="1843841"/>
      </dsp:txXfrm>
    </dsp:sp>
    <dsp:sp modelId="{31C3F820-0901-425D-8FCD-EEE0B47AC6AD}">
      <dsp:nvSpPr>
        <dsp:cNvPr id="0" name=""/>
        <dsp:cNvSpPr/>
      </dsp:nvSpPr>
      <dsp:spPr>
        <a:xfrm>
          <a:off x="3146370" y="0"/>
          <a:ext cx="1463166" cy="2942168"/>
        </a:xfrm>
        <a:prstGeom prst="roundRect">
          <a:avLst>
            <a:gd name="adj" fmla="val 10000"/>
          </a:avLst>
        </a:prstGeom>
        <a:solidFill>
          <a:schemeClr val="accent1">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District/School-Based</a:t>
          </a:r>
          <a:endParaRPr lang="en-US" sz="1600" kern="1200" dirty="0"/>
        </a:p>
      </dsp:txBody>
      <dsp:txXfrm>
        <a:off x="3146370" y="0"/>
        <a:ext cx="1463166" cy="882650"/>
      </dsp:txXfrm>
    </dsp:sp>
    <dsp:sp modelId="{FB4750C2-7BBE-49DE-BEC7-C1503DD3ADE9}">
      <dsp:nvSpPr>
        <dsp:cNvPr id="0" name=""/>
        <dsp:cNvSpPr/>
      </dsp:nvSpPr>
      <dsp:spPr>
        <a:xfrm>
          <a:off x="3292687" y="883512"/>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5560" tIns="26670" rIns="35560" bIns="26670" numCol="1" spcCol="1270" anchor="ctr" anchorCtr="0">
          <a:noAutofit/>
        </a:bodyPr>
        <a:lstStyle/>
        <a:p>
          <a:pPr lvl="0" algn="ctr" defTabSz="622300">
            <a:lnSpc>
              <a:spcPct val="90000"/>
            </a:lnSpc>
            <a:spcBef>
              <a:spcPct val="0"/>
            </a:spcBef>
            <a:spcAft>
              <a:spcPct val="35000"/>
            </a:spcAft>
          </a:pPr>
          <a:r>
            <a:rPr lang="en-US" sz="1400" kern="1200" dirty="0" smtClean="0"/>
            <a:t>Integrated PBL Courses</a:t>
          </a:r>
          <a:endParaRPr lang="en-US" sz="1400" kern="1200" dirty="0"/>
        </a:p>
      </dsp:txBody>
      <dsp:txXfrm>
        <a:off x="3318669" y="909494"/>
        <a:ext cx="1118569" cy="835139"/>
      </dsp:txXfrm>
    </dsp:sp>
    <dsp:sp modelId="{B86FED4C-1FBE-43DE-85B3-387D00E8EB31}">
      <dsp:nvSpPr>
        <dsp:cNvPr id="0" name=""/>
        <dsp:cNvSpPr/>
      </dsp:nvSpPr>
      <dsp:spPr>
        <a:xfrm>
          <a:off x="3292687" y="1907093"/>
          <a:ext cx="1170533" cy="887103"/>
        </a:xfrm>
        <a:prstGeom prst="roundRect">
          <a:avLst>
            <a:gd name="adj" fmla="val 10000"/>
          </a:avLst>
        </a:prstGeom>
        <a:gradFill rotWithShape="0">
          <a:gsLst>
            <a:gs pos="0">
              <a:schemeClr val="accent1">
                <a:hueOff val="0"/>
                <a:satOff val="0"/>
                <a:lumOff val="0"/>
                <a:alphaOff val="0"/>
                <a:shade val="51000"/>
                <a:satMod val="130000"/>
              </a:schemeClr>
            </a:gs>
            <a:gs pos="80000">
              <a:schemeClr val="accent1">
                <a:hueOff val="0"/>
                <a:satOff val="0"/>
                <a:lumOff val="0"/>
                <a:alphaOff val="0"/>
                <a:shade val="93000"/>
                <a:satMod val="130000"/>
              </a:schemeClr>
            </a:gs>
            <a:gs pos="100000">
              <a:schemeClr val="accen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40640" tIns="30480" rIns="40640" bIns="30480" numCol="1" spcCol="1270" anchor="ctr" anchorCtr="0">
          <a:noAutofit/>
        </a:bodyPr>
        <a:lstStyle/>
        <a:p>
          <a:pPr lvl="0" algn="ctr" defTabSz="711200">
            <a:lnSpc>
              <a:spcPct val="90000"/>
            </a:lnSpc>
            <a:spcBef>
              <a:spcPct val="0"/>
            </a:spcBef>
            <a:spcAft>
              <a:spcPct val="35000"/>
            </a:spcAft>
          </a:pPr>
          <a:r>
            <a:rPr lang="en-US" sz="1600" kern="1200" dirty="0" smtClean="0"/>
            <a:t>Future School Adoption</a:t>
          </a:r>
          <a:endParaRPr lang="en-US" sz="1600" kern="1200" dirty="0"/>
        </a:p>
      </dsp:txBody>
      <dsp:txXfrm>
        <a:off x="3318669" y="1933075"/>
        <a:ext cx="1118569" cy="83513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1"/>
            <a:ext cx="3043343" cy="465455"/>
          </a:xfrm>
          <a:prstGeom prst="rect">
            <a:avLst/>
          </a:prstGeom>
        </p:spPr>
        <p:txBody>
          <a:bodyPr vert="horz" lIns="93324" tIns="46662" rIns="93324" bIns="46662" rtlCol="0"/>
          <a:lstStyle>
            <a:lvl1pPr algn="r">
              <a:defRPr sz="1200"/>
            </a:lvl1pPr>
          </a:lstStyle>
          <a:p>
            <a:fld id="{68594CAD-4503-4FF1-87DF-602C540434E2}" type="datetimeFigureOut">
              <a:rPr lang="en-US" smtClean="0"/>
              <a:t>10/1/2014</a:t>
            </a:fld>
            <a:endParaRPr lang="en-US" dirty="0"/>
          </a:p>
        </p:txBody>
      </p:sp>
      <p:sp>
        <p:nvSpPr>
          <p:cNvPr id="4" name="Footer Placeholder 3"/>
          <p:cNvSpPr>
            <a:spLocks noGrp="1"/>
          </p:cNvSpPr>
          <p:nvPr>
            <p:ph type="ftr" sz="quarter" idx="2"/>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5455"/>
          </a:xfrm>
          <a:prstGeom prst="rect">
            <a:avLst/>
          </a:prstGeom>
        </p:spPr>
        <p:txBody>
          <a:bodyPr vert="horz" lIns="93324" tIns="46662" rIns="93324" bIns="46662" rtlCol="0" anchor="b"/>
          <a:lstStyle>
            <a:lvl1pPr algn="r">
              <a:defRPr sz="1200"/>
            </a:lvl1pPr>
          </a:lstStyle>
          <a:p>
            <a:fld id="{0D2F2F31-F23E-47D2-8D51-26681E277B98}" type="slidenum">
              <a:rPr lang="en-US" smtClean="0"/>
              <a:t>‹#›</a:t>
            </a:fld>
            <a:endParaRPr lang="en-US" dirty="0"/>
          </a:p>
        </p:txBody>
      </p:sp>
    </p:spTree>
    <p:extLst>
      <p:ext uri="{BB962C8B-B14F-4D97-AF65-F5344CB8AC3E}">
        <p14:creationId xmlns:p14="http://schemas.microsoft.com/office/powerpoint/2010/main" val="38492146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1"/>
            <a:ext cx="3043343" cy="465455"/>
          </a:xfrm>
          <a:prstGeom prst="rect">
            <a:avLst/>
          </a:prstGeom>
        </p:spPr>
        <p:txBody>
          <a:bodyPr vert="horz" lIns="93324" tIns="46662" rIns="93324" bIns="46662" rtlCol="0"/>
          <a:lstStyle>
            <a:lvl1pPr algn="r">
              <a:defRPr sz="1200"/>
            </a:lvl1pPr>
          </a:lstStyle>
          <a:p>
            <a:fld id="{BD5F4446-81D9-42CA-B565-14EE27DAD580}" type="datetimeFigureOut">
              <a:rPr lang="en-US" smtClean="0"/>
              <a:t>10/1/2014</a:t>
            </a:fld>
            <a:endParaRPr lang="en-US" dirty="0"/>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4"/>
            <a:ext cx="5618480" cy="4189095"/>
          </a:xfrm>
          <a:prstGeom prst="rect">
            <a:avLst/>
          </a:prstGeom>
        </p:spPr>
        <p:txBody>
          <a:bodyPr vert="horz" lIns="93324" tIns="46662" rIns="93324" bIns="46662"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24" tIns="46662" rIns="93324" bIns="46662" rtlCol="0" anchor="b"/>
          <a:lstStyle>
            <a:lvl1pPr algn="r">
              <a:defRPr sz="1200"/>
            </a:lvl1pPr>
          </a:lstStyle>
          <a:p>
            <a:fld id="{12A16316-2992-42C6-84A9-875D32F34EA5}" type="slidenum">
              <a:rPr lang="en-US" smtClean="0"/>
              <a:t>‹#›</a:t>
            </a:fld>
            <a:endParaRPr lang="en-US" dirty="0"/>
          </a:p>
        </p:txBody>
      </p:sp>
    </p:spTree>
    <p:extLst>
      <p:ext uri="{BB962C8B-B14F-4D97-AF65-F5344CB8AC3E}">
        <p14:creationId xmlns:p14="http://schemas.microsoft.com/office/powerpoint/2010/main" val="2437915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Many things have change on this planet. While it might be true that things haven't change on other planets, here, on earth, things have changed.</a:t>
            </a:r>
          </a:p>
        </p:txBody>
      </p:sp>
      <p:sp>
        <p:nvSpPr>
          <p:cNvPr id="4" name="Slide Number Placeholder 3"/>
          <p:cNvSpPr>
            <a:spLocks noGrp="1"/>
          </p:cNvSpPr>
          <p:nvPr>
            <p:ph type="sldNum" sz="quarter" idx="10"/>
          </p:nvPr>
        </p:nvSpPr>
        <p:spPr/>
        <p:txBody>
          <a:bodyPr/>
          <a:lstStyle/>
          <a:p>
            <a:fld id="{5E46080A-1E23-4365-911F-D074FFED634C}" type="slidenum">
              <a:rPr lang="en-US" smtClean="0"/>
              <a:t>1</a:t>
            </a:fld>
            <a:endParaRPr lang="en-US" dirty="0"/>
          </a:p>
        </p:txBody>
      </p:sp>
    </p:spTree>
    <p:extLst>
      <p:ext uri="{BB962C8B-B14F-4D97-AF65-F5344CB8AC3E}">
        <p14:creationId xmlns:p14="http://schemas.microsoft.com/office/powerpoint/2010/main" val="3643562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Technology by way of the computer lab.</a:t>
            </a:r>
            <a:r>
              <a:rPr lang="en-US" baseline="0" dirty="0" smtClean="0"/>
              <a:t> Looks nice, eh? What if you were only allowed to use a computer when it was scheduled for you, such as during the last three days of a project or between 10 and 10:42 am on odd days.</a:t>
            </a:r>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12</a:t>
            </a:fld>
            <a:endParaRPr lang="en-US" dirty="0"/>
          </a:p>
        </p:txBody>
      </p:sp>
    </p:spTree>
    <p:extLst>
      <p:ext uri="{BB962C8B-B14F-4D97-AF65-F5344CB8AC3E}">
        <p14:creationId xmlns:p14="http://schemas.microsoft.com/office/powerpoint/2010/main" val="2578484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we use computers (or other technology) when we need it, at our fingertips, just in time, as a normal part of the work we do.</a:t>
            </a:r>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13</a:t>
            </a:fld>
            <a:endParaRPr lang="en-US" dirty="0"/>
          </a:p>
        </p:txBody>
      </p:sp>
    </p:spTree>
    <p:extLst>
      <p:ext uri="{BB962C8B-B14F-4D97-AF65-F5344CB8AC3E}">
        <p14:creationId xmlns:p14="http://schemas.microsoft.com/office/powerpoint/2010/main" val="9956527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Let’s consider how our teachers work and plan. </a:t>
            </a:r>
          </a:p>
          <a:p>
            <a:endParaRPr lang="en-US" dirty="0" smtClean="0"/>
          </a:p>
          <a:p>
            <a:endParaRPr lang="en-US" dirty="0" smtClean="0"/>
          </a:p>
          <a:p>
            <a:r>
              <a:rPr lang="en-US" dirty="0" smtClean="0"/>
              <a:t>http://1happyteacher.blogspot.com/</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15</a:t>
            </a:fld>
            <a:endParaRPr lang="en-US" dirty="0"/>
          </a:p>
        </p:txBody>
      </p:sp>
    </p:spTree>
    <p:extLst>
      <p:ext uri="{BB962C8B-B14F-4D97-AF65-F5344CB8AC3E}">
        <p14:creationId xmlns:p14="http://schemas.microsoft.com/office/powerpoint/2010/main" val="6030917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Alternatively, teachers should work and plan in settings</a:t>
            </a:r>
            <a:r>
              <a:rPr lang="en-US" baseline="0" dirty="0" smtClean="0"/>
              <a:t> that promote collaboration.</a:t>
            </a:r>
            <a:endParaRPr lang="en-US" dirty="0" smtClean="0"/>
          </a:p>
          <a:p>
            <a:endParaRPr lang="en-US" dirty="0" smtClean="0"/>
          </a:p>
          <a:p>
            <a:r>
              <a:rPr lang="en-US" dirty="0" smtClean="0"/>
              <a:t>Tech Valley High School, Albany, NY.</a:t>
            </a:r>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16</a:t>
            </a:fld>
            <a:endParaRPr lang="en-US" dirty="0"/>
          </a:p>
        </p:txBody>
      </p:sp>
    </p:spTree>
    <p:extLst>
      <p:ext uri="{BB962C8B-B14F-4D97-AF65-F5344CB8AC3E}">
        <p14:creationId xmlns:p14="http://schemas.microsoft.com/office/powerpoint/2010/main" val="3615030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17</a:t>
            </a:fld>
            <a:endParaRPr lang="en-US" dirty="0"/>
          </a:p>
        </p:txBody>
      </p:sp>
    </p:spTree>
    <p:extLst>
      <p:ext uri="{BB962C8B-B14F-4D97-AF65-F5344CB8AC3E}">
        <p14:creationId xmlns:p14="http://schemas.microsoft.com/office/powerpoint/2010/main" val="9661525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on all three of these</a:t>
            </a:r>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080802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86AAD59-ED36-47C0-850F-D49C4EEF25B8}"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3452338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example… Popes</a:t>
            </a:r>
            <a:r>
              <a:rPr lang="en-US" baseline="0" dirty="0" smtClean="0"/>
              <a:t> change. Oh, by the way, what else do you see that has changed?</a:t>
            </a:r>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2</a:t>
            </a:fld>
            <a:endParaRPr lang="en-US" dirty="0"/>
          </a:p>
        </p:txBody>
      </p:sp>
    </p:spTree>
    <p:extLst>
      <p:ext uri="{BB962C8B-B14F-4D97-AF65-F5344CB8AC3E}">
        <p14:creationId xmlns:p14="http://schemas.microsoft.com/office/powerpoint/2010/main" val="74869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3237">
              <a:defRPr/>
            </a:pPr>
            <a:r>
              <a:rPr lang="en-US" dirty="0" smtClean="0"/>
              <a:t>Even Heinz ketchup bottles have changes. I’m particularly</a:t>
            </a:r>
            <a:r>
              <a:rPr lang="en-US" baseline="0" dirty="0" smtClean="0"/>
              <a:t> thankful for this but of evolution. It particularly maddening to go into a dinner these days and have to labor to get ketchup out of a narrow-necked glass bottle. </a:t>
            </a:r>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3</a:t>
            </a:fld>
            <a:endParaRPr lang="en-US" dirty="0"/>
          </a:p>
        </p:txBody>
      </p:sp>
    </p:spTree>
    <p:extLst>
      <p:ext uri="{BB962C8B-B14F-4D97-AF65-F5344CB8AC3E}">
        <p14:creationId xmlns:p14="http://schemas.microsoft.com/office/powerpoint/2010/main" val="60309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r>
              <a:rPr lang="en-US" dirty="0" smtClean="0"/>
              <a:t>Take a look at the most common things</a:t>
            </a:r>
            <a:r>
              <a:rPr lang="en-US" baseline="0" dirty="0" smtClean="0"/>
              <a:t> we teach in our high schools. Are these the things that business ask about when hiring new employees? Were you asked about these things when you were interviewed for your present job?</a:t>
            </a:r>
            <a:endParaRPr lang="en-US" dirty="0" smtClean="0"/>
          </a:p>
          <a:p>
            <a:endParaRPr lang="en-US" dirty="0" smtClean="0"/>
          </a:p>
          <a:p>
            <a:r>
              <a:rPr lang="en-US" dirty="0" smtClean="0"/>
              <a:t>Slide courtesy of Stacia Snow, Tech Valley High School, Albany, NY</a:t>
            </a:r>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33313156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4275" y="698500"/>
            <a:ext cx="4654550" cy="3490913"/>
          </a:xfrm>
        </p:spPr>
      </p:sp>
      <p:sp>
        <p:nvSpPr>
          <p:cNvPr id="3" name="Notes Placeholder 2"/>
          <p:cNvSpPr>
            <a:spLocks noGrp="1"/>
          </p:cNvSpPr>
          <p:nvPr>
            <p:ph type="body" idx="1"/>
          </p:nvPr>
        </p:nvSpPr>
        <p:spPr/>
        <p:txBody>
          <a:bodyPr/>
          <a:lstStyle/>
          <a:p>
            <a:pPr defTabSz="933237">
              <a:defRPr/>
            </a:pPr>
            <a:r>
              <a:rPr lang="en-US" dirty="0" smtClean="0"/>
              <a:t>Or, do</a:t>
            </a:r>
            <a:r>
              <a:rPr lang="en-US" baseline="0" dirty="0" smtClean="0"/>
              <a:t> we want these to be the lists we plan and program for?</a:t>
            </a:r>
            <a:endParaRPr lang="en-US" dirty="0" smtClean="0"/>
          </a:p>
          <a:p>
            <a:pPr defTabSz="933237">
              <a:defRPr/>
            </a:pPr>
            <a:endParaRPr lang="en-US" dirty="0" smtClean="0"/>
          </a:p>
          <a:p>
            <a:pPr defTabSz="933237">
              <a:defRPr/>
            </a:pPr>
            <a:r>
              <a:rPr lang="en-US" dirty="0" smtClean="0"/>
              <a:t>Slide courtesy of Stacia Snow, Tech Valley High School, Albany, NY</a:t>
            </a:r>
          </a:p>
          <a:p>
            <a:endParaRPr lang="en-US" dirty="0" smtClean="0"/>
          </a:p>
          <a:p>
            <a:endParaRPr lang="en-US" dirty="0" smtClean="0"/>
          </a:p>
          <a:p>
            <a:endParaRPr lang="en-US" dirty="0"/>
          </a:p>
        </p:txBody>
      </p:sp>
      <p:sp>
        <p:nvSpPr>
          <p:cNvPr id="4" name="Slide Number Placeholder 3"/>
          <p:cNvSpPr>
            <a:spLocks noGrp="1"/>
          </p:cNvSpPr>
          <p:nvPr>
            <p:ph type="sldNum" idx="10"/>
          </p:nvPr>
        </p:nvSpPr>
        <p:spPr/>
        <p:txBody>
          <a:bodyPr/>
          <a:lstStyle/>
          <a:p>
            <a:endParaRPr lang="en-US" dirty="0"/>
          </a:p>
        </p:txBody>
      </p:sp>
    </p:spTree>
    <p:extLst>
      <p:ext uri="{BB962C8B-B14F-4D97-AF65-F5344CB8AC3E}">
        <p14:creationId xmlns:p14="http://schemas.microsoft.com/office/powerpoint/2010/main" val="3331315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From http://hs.sparta.k12.il.us/departments/math.shtml</a:t>
            </a:r>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6</a:t>
            </a:fld>
            <a:endParaRPr lang="en-US" dirty="0"/>
          </a:p>
        </p:txBody>
      </p:sp>
    </p:spTree>
    <p:extLst>
      <p:ext uri="{BB962C8B-B14F-4D97-AF65-F5344CB8AC3E}">
        <p14:creationId xmlns:p14="http://schemas.microsoft.com/office/powerpoint/2010/main" val="35627517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a:t>
            </a:r>
            <a:r>
              <a:rPr lang="en-US" baseline="0" dirty="0" smtClean="0"/>
              <a:t> consider this i</a:t>
            </a:r>
            <a:r>
              <a:rPr lang="en-US" dirty="0" smtClean="0"/>
              <a:t>ntegrated course: High School, state-standards Geometry, High School Technology, a for-credit</a:t>
            </a:r>
            <a:r>
              <a:rPr lang="en-US" baseline="0" dirty="0" smtClean="0"/>
              <a:t> college course on project management. </a:t>
            </a:r>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7</a:t>
            </a:fld>
            <a:endParaRPr lang="en-US" dirty="0"/>
          </a:p>
        </p:txBody>
      </p:sp>
    </p:spTree>
    <p:extLst>
      <p:ext uri="{BB962C8B-B14F-4D97-AF65-F5344CB8AC3E}">
        <p14:creationId xmlns:p14="http://schemas.microsoft.com/office/powerpoint/2010/main" val="35777875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Think about how we’ve been teaching history and social studies. Textbooks. Lecture.</a:t>
            </a:r>
            <a:r>
              <a:rPr lang="en-US" baseline="0" dirty="0" smtClean="0"/>
              <a:t> No wonder kids get turned off from school. We couldn’t come up with a better way to teach kids to hate history if we tried!</a:t>
            </a:r>
          </a:p>
          <a:p>
            <a:endParaRPr lang="en-US" baseline="0" dirty="0" smtClean="0"/>
          </a:p>
          <a:p>
            <a:r>
              <a:rPr lang="en-US" baseline="0" dirty="0" smtClean="0"/>
              <a:t>How about the teacher at open house who boasts about her world history course and all they have to cover. She remarks about how there’s so much to do she nevers gets all the way up to the most recent 50 years!</a:t>
            </a:r>
          </a:p>
          <a:p>
            <a:endParaRPr lang="en-US" baseline="0" dirty="0" smtClean="0"/>
          </a:p>
          <a:p>
            <a:r>
              <a:rPr lang="en-US" baseline="0" dirty="0" smtClean="0"/>
              <a:t>Or the study of monotheistic religions in our world that is all about the history of the religions rather than starting with the world today and working backward to understand what is going on in our world today.</a:t>
            </a:r>
          </a:p>
          <a:p>
            <a:endParaRPr lang="en-US" baseline="0" dirty="0" smtClean="0"/>
          </a:p>
          <a:p>
            <a:r>
              <a:rPr lang="en-US" baseline="0" dirty="0" smtClean="0"/>
              <a:t>I was so glad when a my daughter told me they were studying Egypt right in the middle of the Arab Spring. “Finally!” I said to myself. I asked he what her fellow students were saying and what they were discussing. To my deep disappointment they were talking about pharaohs and tombs and the pyramids. </a:t>
            </a:r>
          </a:p>
        </p:txBody>
      </p:sp>
      <p:sp>
        <p:nvSpPr>
          <p:cNvPr id="4" name="Slide Number Placeholder 3"/>
          <p:cNvSpPr>
            <a:spLocks noGrp="1"/>
          </p:cNvSpPr>
          <p:nvPr>
            <p:ph type="sldNum" sz="quarter" idx="10"/>
          </p:nvPr>
        </p:nvSpPr>
        <p:spPr/>
        <p:txBody>
          <a:bodyPr/>
          <a:lstStyle/>
          <a:p>
            <a:fld id="{12A16316-2992-42C6-84A9-875D32F34EA5}" type="slidenum">
              <a:rPr lang="en-US" smtClean="0"/>
              <a:t>10</a:t>
            </a:fld>
            <a:endParaRPr lang="en-US" dirty="0"/>
          </a:p>
        </p:txBody>
      </p:sp>
    </p:spTree>
    <p:extLst>
      <p:ext uri="{BB962C8B-B14F-4D97-AF65-F5344CB8AC3E}">
        <p14:creationId xmlns:p14="http://schemas.microsoft.com/office/powerpoint/2010/main" val="38154594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know how to create integrated courses, ELA and social studies, in which students world collaboratively to understand and navigate the world in which we live.</a:t>
            </a:r>
          </a:p>
          <a:p>
            <a:endParaRPr lang="en-US" baseline="0" dirty="0" smtClean="0"/>
          </a:p>
          <a:p>
            <a:r>
              <a:rPr lang="en-US" baseline="0" dirty="0" smtClean="0"/>
              <a:t>How about we survey kids to fins out what they think about people and government and responsibility, and then put them in similar groups to research different forms of government in order to recommend a system for their community. Only at the end to we introduce the labels Republican, Democrat, Conservative, and Liberal.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12A16316-2992-42C6-84A9-875D32F34EA5}" type="slidenum">
              <a:rPr lang="en-US" smtClean="0"/>
              <a:t>11</a:t>
            </a:fld>
            <a:endParaRPr lang="en-US" dirty="0"/>
          </a:p>
        </p:txBody>
      </p:sp>
    </p:spTree>
    <p:extLst>
      <p:ext uri="{BB962C8B-B14F-4D97-AF65-F5344CB8AC3E}">
        <p14:creationId xmlns:p14="http://schemas.microsoft.com/office/powerpoint/2010/main" val="31752724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2190006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14954880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15177068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410515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413871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1892635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1704615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3799053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7577254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306600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6A59DA0-87CF-46AE-888F-FB312DB09D37}" type="datetimeFigureOut">
              <a:rPr lang="en-US" smtClean="0"/>
              <a:t>10/1/2014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FDB0CFC-7836-45C9-98DC-352D044DCBF1}" type="slidenum">
              <a:rPr lang="en-US" smtClean="0"/>
              <a:t>‹#›</a:t>
            </a:fld>
            <a:endParaRPr lang="en-US" dirty="0"/>
          </a:p>
        </p:txBody>
      </p:sp>
    </p:spTree>
    <p:extLst>
      <p:ext uri="{BB962C8B-B14F-4D97-AF65-F5344CB8AC3E}">
        <p14:creationId xmlns:p14="http://schemas.microsoft.com/office/powerpoint/2010/main" val="3940933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A59DA0-87CF-46AE-888F-FB312DB09D37}" type="datetimeFigureOut">
              <a:rPr lang="en-US" smtClean="0"/>
              <a:t>10/1/2014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DB0CFC-7836-45C9-98DC-352D044DCBF1}" type="slidenum">
              <a:rPr lang="en-US" smtClean="0"/>
              <a:t>‹#›</a:t>
            </a:fld>
            <a:endParaRPr lang="en-US" dirty="0"/>
          </a:p>
        </p:txBody>
      </p:sp>
    </p:spTree>
    <p:extLst>
      <p:ext uri="{BB962C8B-B14F-4D97-AF65-F5344CB8AC3E}">
        <p14:creationId xmlns:p14="http://schemas.microsoft.com/office/powerpoint/2010/main" val="2498943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descr="http://upload.wikimedia.org/wikipedia/commons/2/22/Earth_Western_Hemisphere_transparent_background.pn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609600" y="1443037"/>
            <a:ext cx="527685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37147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rot="20239502">
            <a:off x="1139749" y="795338"/>
            <a:ext cx="1600200" cy="1295400"/>
            <a:chOff x="1447800" y="323165"/>
            <a:chExt cx="1600200" cy="1295400"/>
          </a:xfrm>
        </p:grpSpPr>
        <p:sp>
          <p:nvSpPr>
            <p:cNvPr id="2" name="TextBox 1"/>
            <p:cNvSpPr txBox="1"/>
            <p:nvPr/>
          </p:nvSpPr>
          <p:spPr>
            <a:xfrm>
              <a:off x="1447800" y="323165"/>
              <a:ext cx="1600200" cy="646331"/>
            </a:xfrm>
            <a:prstGeom prst="rect">
              <a:avLst/>
            </a:prstGeom>
            <a:noFill/>
            <a:ln w="28575">
              <a:solidFill>
                <a:schemeClr val="tx1"/>
              </a:solidFill>
            </a:ln>
          </p:spPr>
          <p:txBody>
            <a:bodyPr wrap="square" rtlCol="0">
              <a:spAutoFit/>
            </a:bodyPr>
            <a:lstStyle/>
            <a:p>
              <a:pPr algn="ctr"/>
              <a:r>
                <a:rPr lang="en-US" dirty="0" smtClean="0">
                  <a:latin typeface="Algerian" pitchFamily="82" charset="0"/>
                </a:rPr>
                <a:t>Home Sweet Home</a:t>
              </a:r>
              <a:endParaRPr lang="en-US" dirty="0">
                <a:latin typeface="Algerian" pitchFamily="82" charset="0"/>
              </a:endParaRPr>
            </a:p>
          </p:txBody>
        </p:sp>
        <p:cxnSp>
          <p:nvCxnSpPr>
            <p:cNvPr id="4" name="Straight Connector 3"/>
            <p:cNvCxnSpPr>
              <a:stCxn id="2" idx="2"/>
            </p:cNvCxnSpPr>
            <p:nvPr/>
          </p:nvCxnSpPr>
          <p:spPr>
            <a:xfrm>
              <a:off x="2247900" y="969496"/>
              <a:ext cx="0" cy="6490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04788650"/>
      </p:ext>
    </p:extLst>
  </p:cSld>
  <p:clrMapOvr>
    <a:masterClrMapping/>
  </p:clrMapOvr>
  <mc:AlternateContent xmlns:mc="http://schemas.openxmlformats.org/markup-compatibility/2006" xmlns:p14="http://schemas.microsoft.com/office/powerpoint/2010/main">
    <mc:Choice Requires="p14">
      <p:transition p14:dur="10" advClick="0" advTm="15000"/>
    </mc:Choice>
    <mc:Fallback xmlns="">
      <p:transition advClick="0" advTm="1500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rot="5400000">
            <a:off x="3107035" y="702964"/>
            <a:ext cx="4669057" cy="3720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57200" y="914400"/>
            <a:ext cx="3352800" cy="2308324"/>
          </a:xfrm>
          <a:prstGeom prst="rect">
            <a:avLst/>
          </a:prstGeom>
          <a:noFill/>
        </p:spPr>
        <p:txBody>
          <a:bodyPr wrap="square" rtlCol="0">
            <a:spAutoFit/>
          </a:bodyPr>
          <a:lstStyle/>
          <a:p>
            <a:r>
              <a:rPr lang="en-US" sz="3600" b="1" dirty="0" smtClean="0">
                <a:solidFill>
                  <a:schemeClr val="bg1"/>
                </a:solidFill>
              </a:rPr>
              <a:t>AP World Textbook</a:t>
            </a:r>
          </a:p>
          <a:p>
            <a:endParaRPr lang="en-US" sz="3600" b="1" dirty="0" smtClean="0">
              <a:solidFill>
                <a:schemeClr val="bg1"/>
              </a:solidFill>
            </a:endParaRPr>
          </a:p>
          <a:p>
            <a:r>
              <a:rPr lang="en-US" sz="3600" b="1" dirty="0" smtClean="0">
                <a:solidFill>
                  <a:schemeClr val="bg1"/>
                </a:solidFill>
              </a:rPr>
              <a:t>Copyright: 1999</a:t>
            </a:r>
            <a:endParaRPr lang="en-US" sz="3600" b="1" dirty="0">
              <a:solidFill>
                <a:schemeClr val="bg1"/>
              </a:solidFill>
            </a:endParaRP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a:off x="5211805" y="3053577"/>
            <a:ext cx="4381498" cy="322734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8914697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13"/>
            <a:ext cx="9144000" cy="6834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995491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0" y="0"/>
            <a:ext cx="9144000" cy="68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991538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cviggiano\Desktop\innovationtechdave.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349069"/>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19049" y="0"/>
            <a:ext cx="9163050" cy="6858000"/>
          </a:xfrm>
          <a:prstGeom prst="rect">
            <a:avLst/>
          </a:prstGeom>
        </p:spPr>
      </p:pic>
    </p:spTree>
    <p:extLst>
      <p:ext uri="{BB962C8B-B14F-4D97-AF65-F5344CB8AC3E}">
        <p14:creationId xmlns:p14="http://schemas.microsoft.com/office/powerpoint/2010/main" val="228549660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7353" r="4413" b="11765"/>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030905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H:\High School Info\New Tech High\TechValley\IMG_0349.JPG"/>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14111"/>
            <a:ext cx="9144000" cy="682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435139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0"/>
            <a:ext cx="12901108" cy="6858000"/>
            <a:chOff x="-1600200" y="2914649"/>
            <a:chExt cx="12901108" cy="6038851"/>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rot="10800000">
              <a:off x="-1600200" y="3276600"/>
              <a:ext cx="12901108" cy="5676900"/>
            </a:xfrm>
            <a:prstGeom prst="rect">
              <a:avLst/>
            </a:prstGeom>
          </p:spPr>
        </p:pic>
        <p:pic>
          <p:nvPicPr>
            <p:cNvPr id="3" name="Picture 2"/>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0800000">
              <a:off x="-1600200" y="2914649"/>
              <a:ext cx="12901108" cy="361950"/>
            </a:xfrm>
            <a:prstGeom prst="rect">
              <a:avLst/>
            </a:prstGeom>
          </p:spPr>
        </p:pic>
      </p:grpSp>
    </p:spTree>
    <p:extLst>
      <p:ext uri="{BB962C8B-B14F-4D97-AF65-F5344CB8AC3E}">
        <p14:creationId xmlns:p14="http://schemas.microsoft.com/office/powerpoint/2010/main" val="809061018"/>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37160" y="1973501"/>
            <a:ext cx="8869680" cy="419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457200" y="381000"/>
            <a:ext cx="8229600" cy="914400"/>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solidFill>
                  <a:schemeClr val="bg1"/>
                </a:solidFill>
              </a:rPr>
              <a:t>Grades &amp; Feedback </a:t>
            </a:r>
            <a:r>
              <a:rPr lang="en-US" dirty="0">
                <a:solidFill>
                  <a:schemeClr val="bg1"/>
                </a:solidFill>
              </a:rPr>
              <a:t>in ECHO</a:t>
            </a:r>
          </a:p>
        </p:txBody>
      </p:sp>
    </p:spTree>
    <p:extLst>
      <p:ext uri="{BB962C8B-B14F-4D97-AF65-F5344CB8AC3E}">
        <p14:creationId xmlns:p14="http://schemas.microsoft.com/office/powerpoint/2010/main" val="1286202600"/>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09600" y="685800"/>
            <a:ext cx="7924800" cy="5668818"/>
            <a:chOff x="609600" y="685800"/>
            <a:chExt cx="7924800" cy="5668818"/>
          </a:xfrm>
        </p:grpSpPr>
        <p:grpSp>
          <p:nvGrpSpPr>
            <p:cNvPr id="22" name="Group 21"/>
            <p:cNvGrpSpPr/>
            <p:nvPr/>
          </p:nvGrpSpPr>
          <p:grpSpPr>
            <a:xfrm>
              <a:off x="609600" y="685800"/>
              <a:ext cx="7924800" cy="5668818"/>
              <a:chOff x="609600" y="685800"/>
              <a:chExt cx="7924800" cy="5668818"/>
            </a:xfrm>
          </p:grpSpPr>
          <p:grpSp>
            <p:nvGrpSpPr>
              <p:cNvPr id="11" name="Group 10"/>
              <p:cNvGrpSpPr/>
              <p:nvPr/>
            </p:nvGrpSpPr>
            <p:grpSpPr>
              <a:xfrm>
                <a:off x="3657600" y="685800"/>
                <a:ext cx="4876800" cy="2743200"/>
                <a:chOff x="3657600" y="685800"/>
                <a:chExt cx="4876800" cy="2209800"/>
              </a:xfrm>
            </p:grpSpPr>
            <p:sp>
              <p:nvSpPr>
                <p:cNvPr id="9" name="Rounded Rectangle 8"/>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657600" y="838200"/>
                  <a:ext cx="4724400" cy="371897"/>
                </a:xfrm>
                <a:prstGeom prst="rect">
                  <a:avLst/>
                </a:prstGeom>
                <a:noFill/>
              </p:spPr>
              <p:txBody>
                <a:bodyPr wrap="square" rtlCol="0">
                  <a:spAutoFit/>
                </a:bodyPr>
                <a:lstStyle/>
                <a:p>
                  <a:pPr algn="r"/>
                  <a:r>
                    <a:rPr lang="en-US" sz="2400" spc="-150" dirty="0" smtClean="0">
                      <a:solidFill>
                        <a:prstClr val="white"/>
                      </a:solidFill>
                    </a:rPr>
                    <a:t>Early College and Dual Enrollment</a:t>
                  </a:r>
                  <a:endParaRPr lang="en-US" sz="2400" spc="-150" dirty="0">
                    <a:solidFill>
                      <a:prstClr val="white"/>
                    </a:solidFill>
                  </a:endParaRPr>
                </a:p>
              </p:txBody>
            </p:sp>
          </p:grpSp>
          <p:grpSp>
            <p:nvGrpSpPr>
              <p:cNvPr id="13" name="Group 12"/>
              <p:cNvGrpSpPr/>
              <p:nvPr/>
            </p:nvGrpSpPr>
            <p:grpSpPr>
              <a:xfrm>
                <a:off x="609600" y="685800"/>
                <a:ext cx="3886200" cy="2743200"/>
                <a:chOff x="4648200" y="685800"/>
                <a:chExt cx="3886200" cy="2209800"/>
              </a:xfrm>
            </p:grpSpPr>
            <p:sp>
              <p:nvSpPr>
                <p:cNvPr id="14" name="Rounded Rectangle 13"/>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5" name="TextBox 14"/>
                <p:cNvSpPr txBox="1"/>
                <p:nvPr/>
              </p:nvSpPr>
              <p:spPr>
                <a:xfrm>
                  <a:off x="4800600" y="838200"/>
                  <a:ext cx="3733800" cy="371897"/>
                </a:xfrm>
                <a:prstGeom prst="rect">
                  <a:avLst/>
                </a:prstGeom>
                <a:noFill/>
              </p:spPr>
              <p:txBody>
                <a:bodyPr wrap="square" rtlCol="0">
                  <a:spAutoFit/>
                </a:bodyPr>
                <a:lstStyle/>
                <a:p>
                  <a:r>
                    <a:rPr lang="en-US" sz="2400" dirty="0" smtClean="0">
                      <a:solidFill>
                        <a:prstClr val="white"/>
                      </a:solidFill>
                    </a:rPr>
                    <a:t>Pre-Service Teacher Training</a:t>
                  </a:r>
                  <a:endParaRPr lang="en-US" sz="2400" dirty="0">
                    <a:solidFill>
                      <a:prstClr val="white"/>
                    </a:solidFill>
                  </a:endParaRPr>
                </a:p>
              </p:txBody>
            </p:sp>
          </p:grpSp>
          <p:grpSp>
            <p:nvGrpSpPr>
              <p:cNvPr id="16" name="Group 15"/>
              <p:cNvGrpSpPr/>
              <p:nvPr/>
            </p:nvGrpSpPr>
            <p:grpSpPr>
              <a:xfrm>
                <a:off x="4648200" y="3611418"/>
                <a:ext cx="3886200" cy="2743200"/>
                <a:chOff x="4648200" y="685800"/>
                <a:chExt cx="3886200" cy="2209800"/>
              </a:xfrm>
            </p:grpSpPr>
            <p:sp>
              <p:nvSpPr>
                <p:cNvPr id="17" name="Rounded Rectangle 16"/>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8" name="TextBox 17"/>
                <p:cNvSpPr txBox="1"/>
                <p:nvPr/>
              </p:nvSpPr>
              <p:spPr>
                <a:xfrm>
                  <a:off x="5003800" y="2441736"/>
                  <a:ext cx="3429000" cy="371897"/>
                </a:xfrm>
                <a:prstGeom prst="rect">
                  <a:avLst/>
                </a:prstGeom>
                <a:noFill/>
              </p:spPr>
              <p:txBody>
                <a:bodyPr wrap="square" rtlCol="0">
                  <a:spAutoFit/>
                </a:bodyPr>
                <a:lstStyle/>
                <a:p>
                  <a:pPr algn="r"/>
                  <a:r>
                    <a:rPr lang="en-US" sz="2400" dirty="0" smtClean="0">
                      <a:solidFill>
                        <a:prstClr val="white"/>
                      </a:solidFill>
                    </a:rPr>
                    <a:t>Business Partnerships</a:t>
                  </a:r>
                  <a:endParaRPr lang="en-US" sz="2400" dirty="0">
                    <a:solidFill>
                      <a:prstClr val="white"/>
                    </a:solidFill>
                  </a:endParaRPr>
                </a:p>
              </p:txBody>
            </p:sp>
          </p:grpSp>
          <p:grpSp>
            <p:nvGrpSpPr>
              <p:cNvPr id="19" name="Group 18"/>
              <p:cNvGrpSpPr/>
              <p:nvPr/>
            </p:nvGrpSpPr>
            <p:grpSpPr>
              <a:xfrm>
                <a:off x="609600" y="3611418"/>
                <a:ext cx="3962400" cy="2743200"/>
                <a:chOff x="4648200" y="685800"/>
                <a:chExt cx="3962400" cy="2209800"/>
              </a:xfrm>
            </p:grpSpPr>
            <p:sp>
              <p:nvSpPr>
                <p:cNvPr id="20" name="Rounded Rectangle 19"/>
                <p:cNvSpPr/>
                <p:nvPr/>
              </p:nvSpPr>
              <p:spPr>
                <a:xfrm>
                  <a:off x="4648200" y="685800"/>
                  <a:ext cx="3886200" cy="2209800"/>
                </a:xfrm>
                <a:prstGeom prst="roundRect">
                  <a:avLst/>
                </a:prstGeom>
                <a:solidFill>
                  <a:schemeClr val="tx2">
                    <a:lumMod val="40000"/>
                    <a:lumOff val="60000"/>
                  </a:schemeClr>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1" name="TextBox 20"/>
                <p:cNvSpPr txBox="1"/>
                <p:nvPr/>
              </p:nvSpPr>
              <p:spPr>
                <a:xfrm>
                  <a:off x="4648200" y="2318969"/>
                  <a:ext cx="3962400" cy="520655"/>
                </a:xfrm>
                <a:prstGeom prst="rect">
                  <a:avLst/>
                </a:prstGeom>
                <a:noFill/>
              </p:spPr>
              <p:txBody>
                <a:bodyPr wrap="square" rtlCol="0">
                  <a:spAutoFit/>
                </a:bodyPr>
                <a:lstStyle/>
                <a:p>
                  <a:r>
                    <a:rPr lang="en-US" dirty="0" smtClean="0">
                      <a:solidFill>
                        <a:prstClr val="white"/>
                      </a:solidFill>
                    </a:rPr>
                    <a:t>Standards (CCLS, NGSS, SS Framework, NYS Teaching Standards, 4Cs, ISTE, etc.)</a:t>
                  </a:r>
                  <a:endParaRPr lang="en-US" dirty="0">
                    <a:solidFill>
                      <a:prstClr val="white"/>
                    </a:solidFill>
                  </a:endParaRPr>
                </a:p>
              </p:txBody>
            </p:sp>
          </p:grpSp>
        </p:grpSp>
        <p:sp>
          <p:nvSpPr>
            <p:cNvPr id="7" name="Rounded Rectangle 6"/>
            <p:cNvSpPr/>
            <p:nvPr/>
          </p:nvSpPr>
          <p:spPr>
            <a:xfrm>
              <a:off x="1295400" y="1524000"/>
              <a:ext cx="6629400" cy="4038600"/>
            </a:xfrm>
            <a:prstGeom prst="roundRect">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5" name="Group 24"/>
            <p:cNvGrpSpPr/>
            <p:nvPr/>
          </p:nvGrpSpPr>
          <p:grpSpPr>
            <a:xfrm>
              <a:off x="2895600" y="1828800"/>
              <a:ext cx="4876800" cy="3505200"/>
              <a:chOff x="2971800" y="2209800"/>
              <a:chExt cx="4876800" cy="3505200"/>
            </a:xfrm>
          </p:grpSpPr>
          <p:sp>
            <p:nvSpPr>
              <p:cNvPr id="23" name="Rounded Rectangle 22"/>
              <p:cNvSpPr/>
              <p:nvPr/>
            </p:nvSpPr>
            <p:spPr>
              <a:xfrm>
                <a:off x="2971800" y="2209800"/>
                <a:ext cx="4876800" cy="3505200"/>
              </a:xfrm>
              <a:prstGeom prst="round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4" name="TextBox 23"/>
              <p:cNvSpPr txBox="1"/>
              <p:nvPr/>
            </p:nvSpPr>
            <p:spPr>
              <a:xfrm>
                <a:off x="2971800" y="2209800"/>
                <a:ext cx="4876800" cy="369332"/>
              </a:xfrm>
              <a:prstGeom prst="rect">
                <a:avLst/>
              </a:prstGeom>
              <a:noFill/>
            </p:spPr>
            <p:txBody>
              <a:bodyPr wrap="square" rtlCol="0">
                <a:spAutoFit/>
              </a:bodyPr>
              <a:lstStyle/>
              <a:p>
                <a:pPr algn="ctr"/>
                <a:r>
                  <a:rPr lang="en-US" b="1" dirty="0" smtClean="0">
                    <a:solidFill>
                      <a:schemeClr val="bg1"/>
                    </a:solidFill>
                  </a:rPr>
                  <a:t>New Tech Network Model</a:t>
                </a:r>
                <a:endParaRPr lang="en-US" b="1" dirty="0">
                  <a:solidFill>
                    <a:schemeClr val="bg1"/>
                  </a:solidFill>
                </a:endParaRPr>
              </a:p>
            </p:txBody>
          </p:sp>
        </p:grpSp>
        <p:graphicFrame>
          <p:nvGraphicFramePr>
            <p:cNvPr id="4" name="Diagram 3"/>
            <p:cNvGraphicFramePr/>
            <p:nvPr>
              <p:extLst>
                <p:ext uri="{D42A27DB-BD31-4B8C-83A1-F6EECF244321}">
                  <p14:modId xmlns:p14="http://schemas.microsoft.com/office/powerpoint/2010/main" val="1154659729"/>
                </p:ext>
              </p:extLst>
            </p:nvPr>
          </p:nvGraphicFramePr>
          <p:xfrm>
            <a:off x="3048000" y="2209800"/>
            <a:ext cx="4610100" cy="29421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1295400" y="1862078"/>
              <a:ext cx="1828800" cy="3139321"/>
            </a:xfrm>
            <a:prstGeom prst="rect">
              <a:avLst/>
            </a:prstGeom>
            <a:noFill/>
          </p:spPr>
          <p:txBody>
            <a:bodyPr wrap="square" rtlCol="0">
              <a:spAutoFit/>
            </a:bodyPr>
            <a:lstStyle/>
            <a:p>
              <a:r>
                <a:rPr lang="en-US" dirty="0" smtClean="0">
                  <a:solidFill>
                    <a:prstClr val="white"/>
                  </a:solidFill>
                </a:rPr>
                <a:t>Professional</a:t>
              </a:r>
              <a:br>
                <a:rPr lang="en-US" dirty="0" smtClean="0">
                  <a:solidFill>
                    <a:prstClr val="white"/>
                  </a:solidFill>
                </a:rPr>
              </a:br>
              <a:r>
                <a:rPr lang="en-US" dirty="0" smtClean="0">
                  <a:solidFill>
                    <a:prstClr val="white"/>
                  </a:solidFill>
                </a:rPr>
                <a:t>Development</a:t>
              </a:r>
            </a:p>
            <a:p>
              <a:r>
                <a:rPr lang="en-US" dirty="0" smtClean="0">
                  <a:solidFill>
                    <a:prstClr val="white"/>
                  </a:solidFill>
                </a:rPr>
                <a:t>School:</a:t>
              </a:r>
            </a:p>
            <a:p>
              <a:pPr marL="115888" indent="-115888">
                <a:buFont typeface="Arial" pitchFamily="34" charset="0"/>
                <a:buChar char="•"/>
              </a:pPr>
              <a:r>
                <a:rPr lang="en-US" dirty="0" smtClean="0">
                  <a:solidFill>
                    <a:prstClr val="white"/>
                  </a:solidFill>
                </a:rPr>
                <a:t>Visitations</a:t>
              </a:r>
            </a:p>
            <a:p>
              <a:pPr marL="115888" indent="-115888">
                <a:buFont typeface="Arial" pitchFamily="34" charset="0"/>
                <a:buChar char="•"/>
              </a:pPr>
              <a:r>
                <a:rPr lang="en-US" dirty="0" smtClean="0">
                  <a:solidFill>
                    <a:prstClr val="white"/>
                  </a:solidFill>
                </a:rPr>
                <a:t>Observation</a:t>
              </a:r>
            </a:p>
            <a:p>
              <a:pPr marL="115888" indent="-115888">
                <a:buFont typeface="Arial" pitchFamily="34" charset="0"/>
                <a:buChar char="•"/>
              </a:pPr>
              <a:r>
                <a:rPr lang="en-US" dirty="0" smtClean="0">
                  <a:solidFill>
                    <a:prstClr val="white"/>
                  </a:solidFill>
                </a:rPr>
                <a:t>Training</a:t>
              </a:r>
              <a:br>
                <a:rPr lang="en-US" dirty="0" smtClean="0">
                  <a:solidFill>
                    <a:prstClr val="white"/>
                  </a:solidFill>
                </a:rPr>
              </a:br>
              <a:r>
                <a:rPr lang="en-US" dirty="0" smtClean="0">
                  <a:solidFill>
                    <a:prstClr val="white"/>
                  </a:solidFill>
                </a:rPr>
                <a:t>(Buck Institute</a:t>
              </a:r>
              <a:br>
                <a:rPr lang="en-US" dirty="0" smtClean="0">
                  <a:solidFill>
                    <a:prstClr val="white"/>
                  </a:solidFill>
                </a:rPr>
              </a:br>
              <a:r>
                <a:rPr lang="en-US" dirty="0" smtClean="0">
                  <a:solidFill>
                    <a:prstClr val="white"/>
                  </a:solidFill>
                </a:rPr>
                <a:t>and NTN)</a:t>
              </a:r>
            </a:p>
            <a:p>
              <a:pPr marL="115888" indent="-115888">
                <a:buFont typeface="Arial" pitchFamily="34" charset="0"/>
                <a:buChar char="•"/>
              </a:pPr>
              <a:r>
                <a:rPr lang="en-US" dirty="0" smtClean="0">
                  <a:solidFill>
                    <a:prstClr val="white"/>
                  </a:solidFill>
                </a:rPr>
                <a:t>Coaching</a:t>
              </a:r>
            </a:p>
            <a:p>
              <a:pPr marL="115888" indent="-115888">
                <a:buFont typeface="Arial" pitchFamily="34" charset="0"/>
                <a:buChar char="•"/>
              </a:pPr>
              <a:r>
                <a:rPr lang="en-US" dirty="0" smtClean="0">
                  <a:solidFill>
                    <a:prstClr val="white"/>
                  </a:solidFill>
                </a:rPr>
                <a:t>Co-teaching</a:t>
              </a:r>
            </a:p>
            <a:p>
              <a:pPr marL="115888" indent="-115888">
                <a:buFont typeface="Arial" pitchFamily="34" charset="0"/>
                <a:buChar char="•"/>
              </a:pPr>
              <a:r>
                <a:rPr lang="en-US" dirty="0" smtClean="0">
                  <a:solidFill>
                    <a:prstClr val="white"/>
                  </a:solidFill>
                </a:rPr>
                <a:t>PBL</a:t>
              </a:r>
              <a:r>
                <a:rPr lang="en-US" baseline="30000" dirty="0" smtClean="0">
                  <a:solidFill>
                    <a:prstClr val="white"/>
                  </a:solidFill>
                </a:rPr>
                <a:t>NY</a:t>
              </a:r>
              <a:endParaRPr lang="en-US" baseline="30000" dirty="0">
                <a:solidFill>
                  <a:prstClr val="white"/>
                </a:solidFill>
              </a:endParaRPr>
            </a:p>
          </p:txBody>
        </p:sp>
      </p:grpSp>
    </p:spTree>
    <p:extLst>
      <p:ext uri="{BB962C8B-B14F-4D97-AF65-F5344CB8AC3E}">
        <p14:creationId xmlns:p14="http://schemas.microsoft.com/office/powerpoint/2010/main" val="1187140988"/>
      </p:ext>
    </p:extLst>
  </p:cSld>
  <p:clrMapOvr>
    <a:masterClrMapping/>
  </p:clrMapOvr>
  <mc:AlternateContent xmlns:mc="http://schemas.openxmlformats.org/markup-compatibility/2006" xmlns:p14="http://schemas.microsoft.com/office/powerpoint/2010/main">
    <mc:Choice Requires="p14">
      <p:transition p14:dur="0" advTm="15000"/>
    </mc:Choice>
    <mc:Fallback xmlns="">
      <p:transition advTm="1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r="37507"/>
          <a:stretch/>
        </p:blipFill>
        <p:spPr bwMode="auto">
          <a:xfrm>
            <a:off x="19044" y="0"/>
            <a:ext cx="6838956"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96100" y="304800"/>
            <a:ext cx="3352800" cy="1754326"/>
          </a:xfrm>
          <a:prstGeom prst="rect">
            <a:avLst/>
          </a:prstGeom>
          <a:noFill/>
        </p:spPr>
        <p:txBody>
          <a:bodyPr wrap="square" rtlCol="0">
            <a:spAutoFit/>
          </a:bodyPr>
          <a:lstStyle/>
          <a:p>
            <a:r>
              <a:rPr lang="en-US" sz="3600" b="1" dirty="0" smtClean="0">
                <a:solidFill>
                  <a:schemeClr val="bg1"/>
                </a:solidFill>
              </a:rPr>
              <a:t>Pope</a:t>
            </a:r>
            <a:br>
              <a:rPr lang="en-US" sz="3600" b="1" dirty="0" smtClean="0">
                <a:solidFill>
                  <a:schemeClr val="bg1"/>
                </a:solidFill>
              </a:rPr>
            </a:br>
            <a:r>
              <a:rPr lang="en-US" sz="3600" b="1" dirty="0" smtClean="0">
                <a:solidFill>
                  <a:schemeClr val="bg1"/>
                </a:solidFill>
              </a:rPr>
              <a:t>Benedict</a:t>
            </a:r>
          </a:p>
          <a:p>
            <a:r>
              <a:rPr lang="en-US" sz="3600" b="1" dirty="0" smtClean="0">
                <a:solidFill>
                  <a:schemeClr val="bg1"/>
                </a:solidFill>
              </a:rPr>
              <a:t>XVI</a:t>
            </a:r>
            <a:endParaRPr lang="en-US" sz="3600" b="1" dirty="0">
              <a:solidFill>
                <a:schemeClr val="bg1"/>
              </a:solidFill>
            </a:endParaRPr>
          </a:p>
        </p:txBody>
      </p:sp>
      <p:sp>
        <p:nvSpPr>
          <p:cNvPr id="5" name="TextBox 4"/>
          <p:cNvSpPr txBox="1"/>
          <p:nvPr/>
        </p:nvSpPr>
        <p:spPr>
          <a:xfrm>
            <a:off x="7048500" y="3581400"/>
            <a:ext cx="3352800" cy="1200329"/>
          </a:xfrm>
          <a:prstGeom prst="rect">
            <a:avLst/>
          </a:prstGeom>
          <a:noFill/>
        </p:spPr>
        <p:txBody>
          <a:bodyPr wrap="square" rtlCol="0">
            <a:spAutoFit/>
          </a:bodyPr>
          <a:lstStyle/>
          <a:p>
            <a:r>
              <a:rPr lang="en-US" sz="3600" b="1" dirty="0" smtClean="0">
                <a:solidFill>
                  <a:schemeClr val="bg1"/>
                </a:solidFill>
              </a:rPr>
              <a:t>Pope</a:t>
            </a:r>
            <a:br>
              <a:rPr lang="en-US" sz="3600" b="1" dirty="0" smtClean="0">
                <a:solidFill>
                  <a:schemeClr val="bg1"/>
                </a:solidFill>
              </a:rPr>
            </a:br>
            <a:r>
              <a:rPr lang="en-US" sz="3600" b="1" dirty="0" smtClean="0">
                <a:solidFill>
                  <a:schemeClr val="bg1"/>
                </a:solidFill>
              </a:rPr>
              <a:t>Francis</a:t>
            </a:r>
            <a:endParaRPr lang="en-US" sz="3600" b="1" dirty="0">
              <a:solidFill>
                <a:schemeClr val="bg1"/>
              </a:solidFill>
            </a:endParaRPr>
          </a:p>
        </p:txBody>
      </p:sp>
    </p:spTree>
    <p:extLst>
      <p:ext uri="{BB962C8B-B14F-4D97-AF65-F5344CB8AC3E}">
        <p14:creationId xmlns:p14="http://schemas.microsoft.com/office/powerpoint/2010/main" val="1561255105"/>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5312" y="152400"/>
            <a:ext cx="2166288" cy="3086100"/>
          </a:xfrm>
          <a:prstGeom prst="rect">
            <a:avLst/>
          </a:prstGeom>
        </p:spPr>
      </p:pic>
      <p:sp>
        <p:nvSpPr>
          <p:cNvPr id="2" name="Title 1"/>
          <p:cNvSpPr>
            <a:spLocks noGrp="1"/>
          </p:cNvSpPr>
          <p:nvPr>
            <p:ph type="ctrTitle"/>
          </p:nvPr>
        </p:nvSpPr>
        <p:spPr/>
        <p:txBody>
          <a:bodyPr/>
          <a:lstStyle/>
          <a:p>
            <a:r>
              <a:rPr lang="en-US" dirty="0" smtClean="0"/>
              <a:t>A Vision for Education in</a:t>
            </a:r>
            <a:br>
              <a:rPr lang="en-US" dirty="0" smtClean="0"/>
            </a:br>
            <a:r>
              <a:rPr lang="en-US" dirty="0" smtClean="0"/>
              <a:t>Central New York</a:t>
            </a:r>
            <a:endParaRPr lang="en-US" dirty="0"/>
          </a:p>
        </p:txBody>
      </p:sp>
      <p:sp>
        <p:nvSpPr>
          <p:cNvPr id="3" name="Subtitle 2"/>
          <p:cNvSpPr>
            <a:spLocks noGrp="1"/>
          </p:cNvSpPr>
          <p:nvPr>
            <p:ph type="subTitle" idx="1"/>
          </p:nvPr>
        </p:nvSpPr>
        <p:spPr/>
        <p:txBody>
          <a:bodyPr/>
          <a:lstStyle/>
          <a:p>
            <a:r>
              <a:rPr lang="en-US" dirty="0" smtClean="0"/>
              <a:t>College, Career</a:t>
            </a:r>
            <a:br>
              <a:rPr lang="en-US" dirty="0" smtClean="0"/>
            </a:br>
            <a:r>
              <a:rPr lang="en-US" dirty="0" smtClean="0"/>
              <a:t>&amp; Citizenship Readiness</a:t>
            </a:r>
            <a:endParaRPr lang="en-US" dirty="0"/>
          </a:p>
        </p:txBody>
      </p:sp>
      <p:pic>
        <p:nvPicPr>
          <p:cNvPr id="7" name="Picture 6"/>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7150" y="5344668"/>
            <a:ext cx="3314700" cy="1502664"/>
          </a:xfrm>
          <a:prstGeom prst="rect">
            <a:avLst/>
          </a:prstGeom>
        </p:spPr>
      </p:pic>
    </p:spTree>
    <p:extLst>
      <p:ext uri="{BB962C8B-B14F-4D97-AF65-F5344CB8AC3E}">
        <p14:creationId xmlns:p14="http://schemas.microsoft.com/office/powerpoint/2010/main" val="7978611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l="28812" r="28889"/>
          <a:stretch/>
        </p:blipFill>
        <p:spPr bwMode="auto">
          <a:xfrm>
            <a:off x="4495800" y="1376854"/>
            <a:ext cx="1450428"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l="31638" t="1148" r="31379" b="4565"/>
          <a:stretch/>
        </p:blipFill>
        <p:spPr bwMode="auto">
          <a:xfrm>
            <a:off x="6553200" y="1414765"/>
            <a:ext cx="2254469" cy="43107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7" name="Picture 7" descr="http://heinzeudemo.opalcontent.com/~/media/Europe/Images/History/HeinzBrandSite/Global/illustration_first_bottle.ashx"/>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l="29461" t="2926" r="35640"/>
          <a:stretch/>
        </p:blipFill>
        <p:spPr bwMode="auto">
          <a:xfrm>
            <a:off x="417787" y="1143000"/>
            <a:ext cx="1213944" cy="4882054"/>
          </a:xfrm>
          <a:prstGeom prst="rect">
            <a:avLst/>
          </a:prstGeom>
          <a:noFill/>
          <a:extLst>
            <a:ext uri="{909E8E84-426E-40DD-AFC4-6F175D3DCCD1}">
              <a14:hiddenFill xmlns:a14="http://schemas.microsoft.com/office/drawing/2010/main">
                <a:solidFill>
                  <a:srgbClr val="FFFFFF"/>
                </a:solidFill>
              </a14:hiddenFill>
            </a:ext>
          </a:extLst>
        </p:spPr>
      </p:pic>
      <p:pic>
        <p:nvPicPr>
          <p:cNvPr id="10251" name="Picture 11"/>
          <p:cNvPicPr>
            <a:picLocks noChangeAspect="1" noChangeArrowheads="1"/>
          </p:cNvPicPr>
          <p:nvPr/>
        </p:nvPicPr>
        <p:blipFill>
          <a:blip r:embed="rId6" cstate="screen">
            <a:extLst>
              <a:ext uri="{28A0092B-C50C-407E-A947-70E740481C1C}">
                <a14:useLocalDpi xmlns:a14="http://schemas.microsoft.com/office/drawing/2010/main" val="0"/>
              </a:ext>
            </a:extLst>
          </a:blip>
          <a:srcRect/>
          <a:stretch>
            <a:fillRect/>
          </a:stretch>
        </p:blipFill>
        <p:spPr bwMode="auto">
          <a:xfrm>
            <a:off x="2028825" y="1376854"/>
            <a:ext cx="1828800"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8693327"/>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93507" y="1252540"/>
            <a:ext cx="1956986" cy="4352921"/>
          </a:xfrm>
          <a:prstGeom prst="rect">
            <a:avLst/>
          </a:prstGeom>
        </p:spPr>
      </p:pic>
      <p:sp>
        <p:nvSpPr>
          <p:cNvPr id="9" name="Text Placeholder 2"/>
          <p:cNvSpPr txBox="1">
            <a:spLocks/>
          </p:cNvSpPr>
          <p:nvPr/>
        </p:nvSpPr>
        <p:spPr>
          <a:xfrm>
            <a:off x="3416531" y="1066800"/>
            <a:ext cx="2374669" cy="5213144"/>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Calibri"/>
              <a:buChar char="•"/>
              <a:defRPr sz="2800" b="0" i="0" u="none" strike="noStrike" cap="none" baseline="0">
                <a:solidFill>
                  <a:srgbClr val="004A9F"/>
                </a:solidFill>
                <a:latin typeface="Calibri"/>
                <a:ea typeface="Calibri"/>
                <a:cs typeface="Calibri"/>
                <a:sym typeface="Calibri"/>
                <a:rtl val="0"/>
              </a:defRPr>
            </a:lvl1pPr>
            <a:lvl2pPr marL="685800" marR="0" indent="-76200" algn="l" rtl="0">
              <a:lnSpc>
                <a:spcPct val="90000"/>
              </a:lnSpc>
              <a:spcBef>
                <a:spcPts val="500"/>
              </a:spcBef>
              <a:spcAft>
                <a:spcPts val="0"/>
              </a:spcAft>
              <a:buClr>
                <a:schemeClr val="dk1"/>
              </a:buClr>
              <a:buFont typeface="Calibri"/>
              <a:buChar char="•"/>
              <a:defRPr sz="2400" b="0" i="0" u="none" strike="noStrike" cap="none" baseline="0">
                <a:solidFill>
                  <a:srgbClr val="004A9F"/>
                </a:solidFill>
                <a:latin typeface="Calibri"/>
                <a:ea typeface="Calibri"/>
                <a:cs typeface="Calibri"/>
                <a:sym typeface="Calibri"/>
                <a:rtl val="0"/>
              </a:defRPr>
            </a:lvl2pPr>
            <a:lvl3pPr marL="1143000" marR="0" indent="-101600" algn="l" rtl="0">
              <a:lnSpc>
                <a:spcPct val="90000"/>
              </a:lnSpc>
              <a:spcBef>
                <a:spcPts val="500"/>
              </a:spcBef>
              <a:spcAft>
                <a:spcPts val="0"/>
              </a:spcAft>
              <a:buClr>
                <a:schemeClr val="dk1"/>
              </a:buClr>
              <a:buFont typeface="Calibri"/>
              <a:buChar char="•"/>
              <a:defRPr sz="2000" b="0" i="0" u="none" strike="noStrike" cap="none" baseline="0">
                <a:solidFill>
                  <a:srgbClr val="004A9F"/>
                </a:solidFill>
                <a:latin typeface="Calibri"/>
                <a:ea typeface="Calibri"/>
                <a:cs typeface="Calibri"/>
                <a:sym typeface="Calibri"/>
                <a:rtl val="0"/>
              </a:defRPr>
            </a:lvl3pPr>
            <a:lvl4pPr marL="16002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4pPr>
            <a:lvl5pPr marL="20574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5pPr>
            <a:lvl6pPr marL="25146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6pPr>
            <a:lvl7pPr marL="29718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7pPr>
            <a:lvl8pPr marL="34290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8pPr>
            <a:lvl9pPr marL="38862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9pPr>
          </a:lstStyle>
          <a:p>
            <a:pPr marL="177800" indent="0">
              <a:buFont typeface="Calibri"/>
              <a:buNone/>
            </a:pPr>
            <a:r>
              <a:rPr lang="en-US" b="1" u="sng" dirty="0" smtClean="0">
                <a:solidFill>
                  <a:schemeClr val="tx1"/>
                </a:solidFill>
              </a:rPr>
              <a:t>Knowledge</a:t>
            </a:r>
          </a:p>
          <a:p>
            <a:pPr marL="177800" indent="0">
              <a:buNone/>
            </a:pPr>
            <a:r>
              <a:rPr lang="en-US" sz="2400" dirty="0" smtClean="0">
                <a:solidFill>
                  <a:schemeClr val="tx1"/>
                </a:solidFill>
              </a:rPr>
              <a:t>History</a:t>
            </a:r>
          </a:p>
          <a:p>
            <a:pPr marL="177800" indent="0">
              <a:buNone/>
            </a:pPr>
            <a:r>
              <a:rPr lang="en-US" sz="2400" dirty="0" smtClean="0">
                <a:solidFill>
                  <a:schemeClr val="tx1"/>
                </a:solidFill>
              </a:rPr>
              <a:t>Biology</a:t>
            </a:r>
          </a:p>
          <a:p>
            <a:pPr marL="177800" indent="0">
              <a:buNone/>
            </a:pPr>
            <a:r>
              <a:rPr lang="en-US" sz="2400" dirty="0" smtClean="0">
                <a:solidFill>
                  <a:schemeClr val="tx1"/>
                </a:solidFill>
              </a:rPr>
              <a:t>Chemistry</a:t>
            </a:r>
          </a:p>
          <a:p>
            <a:pPr marL="177800" indent="0">
              <a:buNone/>
            </a:pPr>
            <a:r>
              <a:rPr lang="en-US" sz="2400" dirty="0" smtClean="0">
                <a:solidFill>
                  <a:schemeClr val="tx1"/>
                </a:solidFill>
              </a:rPr>
              <a:t>Physics</a:t>
            </a:r>
          </a:p>
          <a:p>
            <a:pPr marL="177800" indent="0">
              <a:buNone/>
            </a:pPr>
            <a:r>
              <a:rPr lang="en-US" sz="2400" dirty="0" smtClean="0">
                <a:solidFill>
                  <a:schemeClr val="tx1"/>
                </a:solidFill>
              </a:rPr>
              <a:t>Math</a:t>
            </a:r>
          </a:p>
          <a:p>
            <a:pPr marL="177800" indent="0">
              <a:buNone/>
            </a:pPr>
            <a:r>
              <a:rPr lang="en-US" sz="2400" dirty="0" smtClean="0">
                <a:solidFill>
                  <a:schemeClr val="tx1"/>
                </a:solidFill>
              </a:rPr>
              <a:t>Literacy</a:t>
            </a:r>
          </a:p>
          <a:p>
            <a:pPr marL="177800" indent="0">
              <a:buNone/>
            </a:pPr>
            <a:r>
              <a:rPr lang="en-US" sz="2400" dirty="0" smtClean="0">
                <a:solidFill>
                  <a:schemeClr val="tx1"/>
                </a:solidFill>
              </a:rPr>
              <a:t>Economics</a:t>
            </a:r>
          </a:p>
          <a:p>
            <a:pPr marL="177800" indent="0">
              <a:buNone/>
            </a:pPr>
            <a:r>
              <a:rPr lang="en-US" sz="2400" dirty="0" smtClean="0">
                <a:solidFill>
                  <a:schemeClr val="tx1"/>
                </a:solidFill>
              </a:rPr>
              <a:t>Government</a:t>
            </a:r>
          </a:p>
          <a:p>
            <a:pPr marL="177800" indent="0">
              <a:buNone/>
            </a:pPr>
            <a:r>
              <a:rPr lang="en-US" sz="2400" dirty="0" smtClean="0">
                <a:solidFill>
                  <a:schemeClr val="tx1"/>
                </a:solidFill>
              </a:rPr>
              <a:t>Culture</a:t>
            </a:r>
          </a:p>
          <a:p>
            <a:pPr marL="177800" indent="0">
              <a:buNone/>
            </a:pPr>
            <a:r>
              <a:rPr lang="en-US" sz="2400" dirty="0" smtClean="0">
                <a:solidFill>
                  <a:schemeClr val="tx1"/>
                </a:solidFill>
              </a:rPr>
              <a:t>Current events</a:t>
            </a:r>
            <a:endParaRPr lang="en-US" sz="2400" dirty="0">
              <a:solidFill>
                <a:schemeClr val="tx1"/>
              </a:solidFill>
            </a:endParaRPr>
          </a:p>
        </p:txBody>
      </p:sp>
      <p:sp>
        <p:nvSpPr>
          <p:cNvPr id="8" name="Title 1"/>
          <p:cNvSpPr>
            <a:spLocks noGrp="1"/>
          </p:cNvSpPr>
          <p:nvPr>
            <p:ph type="title"/>
          </p:nvPr>
        </p:nvSpPr>
        <p:spPr>
          <a:xfrm>
            <a:off x="457200" y="0"/>
            <a:ext cx="8229600" cy="1143000"/>
          </a:xfrm>
        </p:spPr>
        <p:txBody>
          <a:bodyPr/>
          <a:lstStyle/>
          <a:p>
            <a:r>
              <a:rPr lang="en-US" dirty="0" smtClean="0"/>
              <a:t>School of the Past</a:t>
            </a:r>
            <a:endParaRPr lang="en-US" dirty="0"/>
          </a:p>
        </p:txBody>
      </p:sp>
    </p:spTree>
    <p:extLst>
      <p:ext uri="{BB962C8B-B14F-4D97-AF65-F5344CB8AC3E}">
        <p14:creationId xmlns:p14="http://schemas.microsoft.com/office/powerpoint/2010/main" val="320934376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12211" y="1066800"/>
            <a:ext cx="2773914" cy="5150596"/>
          </a:xfrm>
        </p:spPr>
        <p:txBody>
          <a:bodyPr>
            <a:normAutofit/>
          </a:bodyPr>
          <a:lstStyle/>
          <a:p>
            <a:pPr marL="177800" indent="0">
              <a:buNone/>
            </a:pPr>
            <a:r>
              <a:rPr lang="en-US" b="1" u="sng" dirty="0" smtClean="0"/>
              <a:t>Skills</a:t>
            </a:r>
          </a:p>
          <a:p>
            <a:pPr marL="177800" indent="0">
              <a:buNone/>
            </a:pPr>
            <a:r>
              <a:rPr lang="en-US" sz="2400" dirty="0" smtClean="0"/>
              <a:t>Collaboration</a:t>
            </a:r>
          </a:p>
          <a:p>
            <a:pPr marL="177800" indent="0">
              <a:buNone/>
            </a:pPr>
            <a:r>
              <a:rPr lang="en-US" sz="2400" dirty="0" smtClean="0"/>
              <a:t>Critical thinking</a:t>
            </a:r>
          </a:p>
          <a:p>
            <a:pPr marL="177800" indent="0">
              <a:buNone/>
            </a:pPr>
            <a:r>
              <a:rPr lang="en-US" sz="2400" dirty="0" smtClean="0"/>
              <a:t>Communication</a:t>
            </a:r>
          </a:p>
          <a:p>
            <a:pPr marL="177800" indent="0">
              <a:buNone/>
            </a:pPr>
            <a:r>
              <a:rPr lang="en-US" sz="2400" dirty="0" smtClean="0"/>
              <a:t>Creativity</a:t>
            </a:r>
          </a:p>
          <a:p>
            <a:pPr marL="177800" indent="0">
              <a:buNone/>
            </a:pPr>
            <a:r>
              <a:rPr lang="en-US" sz="2400" dirty="0" smtClean="0"/>
              <a:t>Problem solving</a:t>
            </a:r>
          </a:p>
          <a:p>
            <a:pPr marL="177800" indent="0">
              <a:buNone/>
            </a:pPr>
            <a:r>
              <a:rPr lang="en-US" sz="2400" dirty="0" smtClean="0"/>
              <a:t>Technology</a:t>
            </a:r>
          </a:p>
          <a:p>
            <a:pPr marL="177800" indent="0">
              <a:buNone/>
            </a:pPr>
            <a:r>
              <a:rPr lang="en-US" sz="2400" dirty="0" smtClean="0"/>
              <a:t>Literacy</a:t>
            </a:r>
          </a:p>
          <a:p>
            <a:pPr marL="177800" indent="0">
              <a:buNone/>
            </a:pPr>
            <a:r>
              <a:rPr lang="en-US" sz="2400" dirty="0" smtClean="0"/>
              <a:t>Numeracy</a:t>
            </a:r>
          </a:p>
          <a:p>
            <a:pPr marL="177800" indent="0">
              <a:buNone/>
            </a:pPr>
            <a:r>
              <a:rPr lang="en-US" sz="2400" dirty="0" smtClean="0"/>
              <a:t>Researching</a:t>
            </a:r>
          </a:p>
          <a:p>
            <a:pPr marL="177800" indent="0">
              <a:buNone/>
            </a:pPr>
            <a:r>
              <a:rPr lang="en-US" sz="2400" dirty="0" smtClean="0"/>
              <a:t>Time management</a:t>
            </a:r>
            <a:endParaRPr lang="en-US" sz="2400"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593507" y="1252540"/>
            <a:ext cx="1956986" cy="4352921"/>
          </a:xfrm>
          <a:prstGeom prst="rect">
            <a:avLst/>
          </a:prstGeom>
        </p:spPr>
      </p:pic>
      <p:sp>
        <p:nvSpPr>
          <p:cNvPr id="9" name="Text Placeholder 2"/>
          <p:cNvSpPr txBox="1">
            <a:spLocks/>
          </p:cNvSpPr>
          <p:nvPr/>
        </p:nvSpPr>
        <p:spPr>
          <a:xfrm>
            <a:off x="3416531" y="1066800"/>
            <a:ext cx="2374669" cy="5213144"/>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Calibri"/>
              <a:buChar char="•"/>
              <a:defRPr sz="2800" b="0" i="0" u="none" strike="noStrike" cap="none" baseline="0">
                <a:solidFill>
                  <a:srgbClr val="004A9F"/>
                </a:solidFill>
                <a:latin typeface="Calibri"/>
                <a:ea typeface="Calibri"/>
                <a:cs typeface="Calibri"/>
                <a:sym typeface="Calibri"/>
                <a:rtl val="0"/>
              </a:defRPr>
            </a:lvl1pPr>
            <a:lvl2pPr marL="685800" marR="0" indent="-76200" algn="l" rtl="0">
              <a:lnSpc>
                <a:spcPct val="90000"/>
              </a:lnSpc>
              <a:spcBef>
                <a:spcPts val="500"/>
              </a:spcBef>
              <a:spcAft>
                <a:spcPts val="0"/>
              </a:spcAft>
              <a:buClr>
                <a:schemeClr val="dk1"/>
              </a:buClr>
              <a:buFont typeface="Calibri"/>
              <a:buChar char="•"/>
              <a:defRPr sz="2400" b="0" i="0" u="none" strike="noStrike" cap="none" baseline="0">
                <a:solidFill>
                  <a:srgbClr val="004A9F"/>
                </a:solidFill>
                <a:latin typeface="Calibri"/>
                <a:ea typeface="Calibri"/>
                <a:cs typeface="Calibri"/>
                <a:sym typeface="Calibri"/>
                <a:rtl val="0"/>
              </a:defRPr>
            </a:lvl2pPr>
            <a:lvl3pPr marL="1143000" marR="0" indent="-101600" algn="l" rtl="0">
              <a:lnSpc>
                <a:spcPct val="90000"/>
              </a:lnSpc>
              <a:spcBef>
                <a:spcPts val="500"/>
              </a:spcBef>
              <a:spcAft>
                <a:spcPts val="0"/>
              </a:spcAft>
              <a:buClr>
                <a:schemeClr val="dk1"/>
              </a:buClr>
              <a:buFont typeface="Calibri"/>
              <a:buChar char="•"/>
              <a:defRPr sz="2000" b="0" i="0" u="none" strike="noStrike" cap="none" baseline="0">
                <a:solidFill>
                  <a:srgbClr val="004A9F"/>
                </a:solidFill>
                <a:latin typeface="Calibri"/>
                <a:ea typeface="Calibri"/>
                <a:cs typeface="Calibri"/>
                <a:sym typeface="Calibri"/>
                <a:rtl val="0"/>
              </a:defRPr>
            </a:lvl3pPr>
            <a:lvl4pPr marL="16002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4pPr>
            <a:lvl5pPr marL="20574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5pPr>
            <a:lvl6pPr marL="25146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6pPr>
            <a:lvl7pPr marL="29718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7pPr>
            <a:lvl8pPr marL="34290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8pPr>
            <a:lvl9pPr marL="38862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9pPr>
          </a:lstStyle>
          <a:p>
            <a:pPr marL="177800" indent="0">
              <a:buFont typeface="Calibri"/>
              <a:buNone/>
            </a:pPr>
            <a:r>
              <a:rPr lang="en-US" b="1" u="sng" dirty="0" smtClean="0">
                <a:solidFill>
                  <a:schemeClr val="tx1"/>
                </a:solidFill>
              </a:rPr>
              <a:t>Knowledge</a:t>
            </a:r>
          </a:p>
          <a:p>
            <a:pPr marL="177800" indent="0">
              <a:buNone/>
            </a:pPr>
            <a:r>
              <a:rPr lang="en-US" sz="2400" dirty="0" smtClean="0">
                <a:solidFill>
                  <a:schemeClr val="tx1"/>
                </a:solidFill>
              </a:rPr>
              <a:t>History</a:t>
            </a:r>
          </a:p>
          <a:p>
            <a:pPr marL="177800" indent="0">
              <a:buNone/>
            </a:pPr>
            <a:r>
              <a:rPr lang="en-US" sz="2400" dirty="0" smtClean="0">
                <a:solidFill>
                  <a:schemeClr val="tx1"/>
                </a:solidFill>
              </a:rPr>
              <a:t>Biology</a:t>
            </a:r>
          </a:p>
          <a:p>
            <a:pPr marL="177800" indent="0">
              <a:buNone/>
            </a:pPr>
            <a:r>
              <a:rPr lang="en-US" sz="2400" dirty="0" smtClean="0">
                <a:solidFill>
                  <a:schemeClr val="tx1"/>
                </a:solidFill>
              </a:rPr>
              <a:t>Chemistry</a:t>
            </a:r>
          </a:p>
          <a:p>
            <a:pPr marL="177800" indent="0">
              <a:buNone/>
            </a:pPr>
            <a:r>
              <a:rPr lang="en-US" sz="2400" dirty="0" smtClean="0">
                <a:solidFill>
                  <a:schemeClr val="tx1"/>
                </a:solidFill>
              </a:rPr>
              <a:t>Physics</a:t>
            </a:r>
          </a:p>
          <a:p>
            <a:pPr marL="177800" indent="0">
              <a:buNone/>
            </a:pPr>
            <a:r>
              <a:rPr lang="en-US" sz="2400" dirty="0" smtClean="0">
                <a:solidFill>
                  <a:schemeClr val="tx1"/>
                </a:solidFill>
              </a:rPr>
              <a:t>Math</a:t>
            </a:r>
          </a:p>
          <a:p>
            <a:pPr marL="177800" indent="0">
              <a:buNone/>
            </a:pPr>
            <a:r>
              <a:rPr lang="en-US" sz="2400" dirty="0" smtClean="0">
                <a:solidFill>
                  <a:schemeClr val="tx1"/>
                </a:solidFill>
              </a:rPr>
              <a:t>Literacy</a:t>
            </a:r>
          </a:p>
          <a:p>
            <a:pPr marL="177800" indent="0">
              <a:buNone/>
            </a:pPr>
            <a:r>
              <a:rPr lang="en-US" sz="2400" dirty="0" smtClean="0">
                <a:solidFill>
                  <a:schemeClr val="tx1"/>
                </a:solidFill>
              </a:rPr>
              <a:t>Economics</a:t>
            </a:r>
          </a:p>
          <a:p>
            <a:pPr marL="177800" indent="0">
              <a:buNone/>
            </a:pPr>
            <a:r>
              <a:rPr lang="en-US" sz="2400" dirty="0" smtClean="0">
                <a:solidFill>
                  <a:schemeClr val="tx1"/>
                </a:solidFill>
              </a:rPr>
              <a:t>Government</a:t>
            </a:r>
          </a:p>
          <a:p>
            <a:pPr marL="177800" indent="0">
              <a:buNone/>
            </a:pPr>
            <a:r>
              <a:rPr lang="en-US" sz="2400" dirty="0" smtClean="0">
                <a:solidFill>
                  <a:schemeClr val="tx1"/>
                </a:solidFill>
              </a:rPr>
              <a:t>Culture</a:t>
            </a:r>
          </a:p>
          <a:p>
            <a:pPr marL="177800" indent="0">
              <a:buNone/>
            </a:pPr>
            <a:r>
              <a:rPr lang="en-US" sz="2400" dirty="0" smtClean="0">
                <a:solidFill>
                  <a:schemeClr val="tx1"/>
                </a:solidFill>
              </a:rPr>
              <a:t>Current events</a:t>
            </a:r>
            <a:endParaRPr lang="en-US" sz="2400" dirty="0">
              <a:solidFill>
                <a:schemeClr val="tx1"/>
              </a:solidFill>
            </a:endParaRPr>
          </a:p>
        </p:txBody>
      </p:sp>
      <p:sp>
        <p:nvSpPr>
          <p:cNvPr id="10" name="Text Placeholder 2"/>
          <p:cNvSpPr txBox="1">
            <a:spLocks/>
          </p:cNvSpPr>
          <p:nvPr/>
        </p:nvSpPr>
        <p:spPr>
          <a:xfrm>
            <a:off x="6127849" y="1066800"/>
            <a:ext cx="2374669" cy="5791200"/>
          </a:xfrm>
          <a:prstGeom prst="rect">
            <a:avLst/>
          </a:prstGeom>
          <a:noFill/>
          <a:ln>
            <a:noFill/>
          </a:ln>
        </p:spPr>
        <p:txBody>
          <a:bodyPr lIns="91425" tIns="91425" rIns="91425" bIns="91425" anchor="t" anchorCtr="0"/>
          <a:lstStyle>
            <a:defPPr marR="0" algn="l" rtl="0">
              <a:lnSpc>
                <a:spcPct val="100000"/>
              </a:lnSpc>
              <a:spcBef>
                <a:spcPts val="0"/>
              </a:spcBef>
              <a:spcAft>
                <a:spcPts val="0"/>
              </a:spcAft>
            </a:defPPr>
            <a:lvl1pPr marL="228600" marR="0" indent="-50800" algn="l" rtl="0">
              <a:lnSpc>
                <a:spcPct val="90000"/>
              </a:lnSpc>
              <a:spcBef>
                <a:spcPts val="1000"/>
              </a:spcBef>
              <a:spcAft>
                <a:spcPts val="0"/>
              </a:spcAft>
              <a:buClr>
                <a:schemeClr val="dk1"/>
              </a:buClr>
              <a:buFont typeface="Calibri"/>
              <a:buChar char="•"/>
              <a:defRPr sz="2800" b="0" i="0" u="none" strike="noStrike" cap="none" baseline="0">
                <a:solidFill>
                  <a:srgbClr val="004A9F"/>
                </a:solidFill>
                <a:latin typeface="Calibri"/>
                <a:ea typeface="Calibri"/>
                <a:cs typeface="Calibri"/>
                <a:sym typeface="Calibri"/>
                <a:rtl val="0"/>
              </a:defRPr>
            </a:lvl1pPr>
            <a:lvl2pPr marL="685800" marR="0" indent="-76200" algn="l" rtl="0">
              <a:lnSpc>
                <a:spcPct val="90000"/>
              </a:lnSpc>
              <a:spcBef>
                <a:spcPts val="500"/>
              </a:spcBef>
              <a:spcAft>
                <a:spcPts val="0"/>
              </a:spcAft>
              <a:buClr>
                <a:schemeClr val="dk1"/>
              </a:buClr>
              <a:buFont typeface="Calibri"/>
              <a:buChar char="•"/>
              <a:defRPr sz="2400" b="0" i="0" u="none" strike="noStrike" cap="none" baseline="0">
                <a:solidFill>
                  <a:srgbClr val="004A9F"/>
                </a:solidFill>
                <a:latin typeface="Calibri"/>
                <a:ea typeface="Calibri"/>
                <a:cs typeface="Calibri"/>
                <a:sym typeface="Calibri"/>
                <a:rtl val="0"/>
              </a:defRPr>
            </a:lvl2pPr>
            <a:lvl3pPr marL="1143000" marR="0" indent="-101600" algn="l" rtl="0">
              <a:lnSpc>
                <a:spcPct val="90000"/>
              </a:lnSpc>
              <a:spcBef>
                <a:spcPts val="500"/>
              </a:spcBef>
              <a:spcAft>
                <a:spcPts val="0"/>
              </a:spcAft>
              <a:buClr>
                <a:schemeClr val="dk1"/>
              </a:buClr>
              <a:buFont typeface="Calibri"/>
              <a:buChar char="•"/>
              <a:defRPr sz="2000" b="0" i="0" u="none" strike="noStrike" cap="none" baseline="0">
                <a:solidFill>
                  <a:srgbClr val="004A9F"/>
                </a:solidFill>
                <a:latin typeface="Calibri"/>
                <a:ea typeface="Calibri"/>
                <a:cs typeface="Calibri"/>
                <a:sym typeface="Calibri"/>
                <a:rtl val="0"/>
              </a:defRPr>
            </a:lvl3pPr>
            <a:lvl4pPr marL="16002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4pPr>
            <a:lvl5pPr marL="2057400" marR="0" indent="-114300" algn="l" rtl="0">
              <a:lnSpc>
                <a:spcPct val="90000"/>
              </a:lnSpc>
              <a:spcBef>
                <a:spcPts val="500"/>
              </a:spcBef>
              <a:spcAft>
                <a:spcPts val="0"/>
              </a:spcAft>
              <a:buClr>
                <a:schemeClr val="dk1"/>
              </a:buClr>
              <a:buFont typeface="Calibri"/>
              <a:buChar char="•"/>
              <a:defRPr sz="1800" b="0" i="0" u="none" strike="noStrike" cap="none" baseline="0">
                <a:solidFill>
                  <a:srgbClr val="004A9F"/>
                </a:solidFill>
                <a:latin typeface="Calibri"/>
                <a:ea typeface="Calibri"/>
                <a:cs typeface="Calibri"/>
                <a:sym typeface="Calibri"/>
                <a:rtl val="0"/>
              </a:defRPr>
            </a:lvl5pPr>
            <a:lvl6pPr marL="25146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6pPr>
            <a:lvl7pPr marL="29718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7pPr>
            <a:lvl8pPr marL="34290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8pPr>
            <a:lvl9pPr marL="3886200" marR="0" indent="-114300" algn="l" rtl="0">
              <a:lnSpc>
                <a:spcPct val="90000"/>
              </a:lnSpc>
              <a:spcBef>
                <a:spcPts val="500"/>
              </a:spcBef>
              <a:spcAft>
                <a:spcPts val="0"/>
              </a:spcAft>
              <a:buClr>
                <a:schemeClr val="dk1"/>
              </a:buClr>
              <a:buFont typeface="Calibri"/>
              <a:buChar char="•"/>
              <a:defRPr sz="1800" b="0" i="0" u="none" strike="noStrike" cap="none" baseline="0">
                <a:solidFill>
                  <a:schemeClr val="dk1"/>
                </a:solidFill>
                <a:latin typeface="Calibri"/>
                <a:ea typeface="Calibri"/>
                <a:cs typeface="Calibri"/>
                <a:sym typeface="Calibri"/>
                <a:rtl val="0"/>
              </a:defRPr>
            </a:lvl9pPr>
          </a:lstStyle>
          <a:p>
            <a:pPr marL="177800" indent="0">
              <a:buFont typeface="Calibri"/>
              <a:buNone/>
            </a:pPr>
            <a:r>
              <a:rPr lang="en-US" b="1" u="sng" dirty="0" smtClean="0">
                <a:solidFill>
                  <a:schemeClr val="tx1"/>
                </a:solidFill>
              </a:rPr>
              <a:t>Attributes</a:t>
            </a:r>
          </a:p>
          <a:p>
            <a:pPr marL="177800" indent="0">
              <a:buNone/>
            </a:pPr>
            <a:r>
              <a:rPr lang="en-US" sz="2400" dirty="0" smtClean="0">
                <a:solidFill>
                  <a:schemeClr val="tx1"/>
                </a:solidFill>
              </a:rPr>
              <a:t>Persistence</a:t>
            </a:r>
          </a:p>
          <a:p>
            <a:pPr marL="177800" indent="0">
              <a:buNone/>
            </a:pPr>
            <a:r>
              <a:rPr lang="en-US" sz="2400" dirty="0" smtClean="0">
                <a:solidFill>
                  <a:schemeClr val="tx1"/>
                </a:solidFill>
              </a:rPr>
              <a:t>Resilience</a:t>
            </a:r>
          </a:p>
          <a:p>
            <a:pPr marL="177800" indent="0">
              <a:buNone/>
            </a:pPr>
            <a:r>
              <a:rPr lang="en-US" sz="2400" dirty="0" smtClean="0">
                <a:solidFill>
                  <a:schemeClr val="tx1"/>
                </a:solidFill>
              </a:rPr>
              <a:t>Patience</a:t>
            </a:r>
          </a:p>
          <a:p>
            <a:pPr marL="177800" indent="0">
              <a:buNone/>
            </a:pPr>
            <a:r>
              <a:rPr lang="en-US" sz="2400" dirty="0" smtClean="0">
                <a:solidFill>
                  <a:schemeClr val="tx1"/>
                </a:solidFill>
              </a:rPr>
              <a:t>Self-worth</a:t>
            </a:r>
          </a:p>
          <a:p>
            <a:pPr marL="177800" indent="0">
              <a:buNone/>
            </a:pPr>
            <a:r>
              <a:rPr lang="en-US" sz="2400" dirty="0" smtClean="0">
                <a:solidFill>
                  <a:schemeClr val="tx1"/>
                </a:solidFill>
              </a:rPr>
              <a:t>Confidence</a:t>
            </a:r>
          </a:p>
          <a:p>
            <a:pPr marL="177800" indent="0">
              <a:buNone/>
            </a:pPr>
            <a:r>
              <a:rPr lang="en-US" sz="2400" dirty="0" smtClean="0">
                <a:solidFill>
                  <a:schemeClr val="tx1"/>
                </a:solidFill>
              </a:rPr>
              <a:t>Adaptability</a:t>
            </a:r>
          </a:p>
          <a:p>
            <a:pPr marL="177800" indent="0">
              <a:buNone/>
            </a:pPr>
            <a:r>
              <a:rPr lang="en-US" sz="2400" dirty="0" smtClean="0">
                <a:solidFill>
                  <a:schemeClr val="tx1"/>
                </a:solidFill>
              </a:rPr>
              <a:t>Curiosity</a:t>
            </a:r>
          </a:p>
          <a:p>
            <a:pPr marL="177800" indent="0">
              <a:buNone/>
            </a:pPr>
            <a:r>
              <a:rPr lang="en-US" sz="2400" dirty="0" smtClean="0">
                <a:solidFill>
                  <a:schemeClr val="tx1"/>
                </a:solidFill>
              </a:rPr>
              <a:t>Flexibility</a:t>
            </a:r>
          </a:p>
          <a:p>
            <a:pPr marL="177800" indent="0">
              <a:buNone/>
            </a:pPr>
            <a:r>
              <a:rPr lang="en-US" sz="2400" dirty="0" smtClean="0">
                <a:solidFill>
                  <a:schemeClr val="tx1"/>
                </a:solidFill>
              </a:rPr>
              <a:t>Risk taking</a:t>
            </a:r>
          </a:p>
          <a:p>
            <a:pPr marL="177800" indent="0">
              <a:buNone/>
            </a:pPr>
            <a:r>
              <a:rPr lang="en-US" sz="2400" dirty="0" smtClean="0">
                <a:solidFill>
                  <a:schemeClr val="tx1"/>
                </a:solidFill>
              </a:rPr>
              <a:t>Responsibility</a:t>
            </a:r>
          </a:p>
          <a:p>
            <a:pPr marL="177800" indent="0">
              <a:buNone/>
            </a:pPr>
            <a:r>
              <a:rPr lang="en-US" sz="2400" dirty="0" smtClean="0">
                <a:solidFill>
                  <a:schemeClr val="tx1"/>
                </a:solidFill>
              </a:rPr>
              <a:t>Agency</a:t>
            </a:r>
            <a:endParaRPr lang="en-US" sz="2400" dirty="0">
              <a:solidFill>
                <a:schemeClr val="tx1"/>
              </a:solidFill>
            </a:endParaRPr>
          </a:p>
        </p:txBody>
      </p:sp>
      <p:sp>
        <p:nvSpPr>
          <p:cNvPr id="8" name="Title 1"/>
          <p:cNvSpPr>
            <a:spLocks noGrp="1"/>
          </p:cNvSpPr>
          <p:nvPr>
            <p:ph type="title"/>
          </p:nvPr>
        </p:nvSpPr>
        <p:spPr>
          <a:xfrm>
            <a:off x="457200" y="0"/>
            <a:ext cx="8229600" cy="1143000"/>
          </a:xfrm>
        </p:spPr>
        <p:txBody>
          <a:bodyPr/>
          <a:lstStyle/>
          <a:p>
            <a:r>
              <a:rPr lang="en-US" dirty="0" smtClean="0"/>
              <a:t>School of the Future</a:t>
            </a:r>
            <a:endParaRPr lang="en-US" dirty="0"/>
          </a:p>
        </p:txBody>
      </p:sp>
    </p:spTree>
    <p:extLst>
      <p:ext uri="{BB962C8B-B14F-4D97-AF65-F5344CB8AC3E}">
        <p14:creationId xmlns:p14="http://schemas.microsoft.com/office/powerpoint/2010/main" val="289329950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7"/>
            <a:ext cx="9122107"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rotWithShape="1">
          <a:blip r:embed="rId4" cstate="screen">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rcRect/>
          <a:stretch/>
        </p:blipFill>
        <p:spPr>
          <a:xfrm rot="10800000">
            <a:off x="38100" y="285749"/>
            <a:ext cx="4740461" cy="338328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4312219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63" y="-79375"/>
            <a:ext cx="9382126" cy="7016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7391571"/>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784002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High School Info\New Tech High\TechValley\IMG_1609.JPG"/>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4111"/>
            <a:ext cx="9144000" cy="6829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9044252"/>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175</TotalTime>
  <Words>772</Words>
  <Application>Microsoft Office PowerPoint</Application>
  <PresentationFormat>On-screen Show (4:3)</PresentationFormat>
  <Paragraphs>127</Paragraphs>
  <Slides>20</Slides>
  <Notes>16</Notes>
  <HiddenSlides>0</HiddenSlides>
  <MMClips>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Office Theme</vt:lpstr>
      <vt:lpstr>PowerPoint Presentation</vt:lpstr>
      <vt:lpstr>PowerPoint Presentation</vt:lpstr>
      <vt:lpstr>PowerPoint Presentation</vt:lpstr>
      <vt:lpstr>School of the Past</vt:lpstr>
      <vt:lpstr>School of the Future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Vision for Education in Central New York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IEdLeaderIgnite2014</dc:title>
  <dc:creator>Jeff Craig</dc:creator>
  <cp:lastModifiedBy>Jeff Craig</cp:lastModifiedBy>
  <cp:revision>32</cp:revision>
  <cp:lastPrinted>2014-09-29T10:57:10Z</cp:lastPrinted>
  <dcterms:created xsi:type="dcterms:W3CDTF">2014-09-04T13:32:23Z</dcterms:created>
  <dcterms:modified xsi:type="dcterms:W3CDTF">2014-10-01T13:21:55Z</dcterms:modified>
</cp:coreProperties>
</file>