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381679-6BBE-438A-A745-D549B6A9D972}"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D544F32-1A02-4816-9EA9-FBCA48AF4F5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81679-6BBE-438A-A745-D549B6A9D972}"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44F32-1A02-4816-9EA9-FBCA48AF4F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381679-6BBE-438A-A745-D549B6A9D972}"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44F32-1A02-4816-9EA9-FBCA48AF4F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381679-6BBE-438A-A745-D549B6A9D972}" type="datetimeFigureOut">
              <a:rPr lang="en-US" smtClean="0"/>
              <a:t>4/15/2015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44F32-1A02-4816-9EA9-FBCA48AF4F5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B381679-6BBE-438A-A745-D549B6A9D972}" type="datetimeFigureOut">
              <a:rPr lang="en-US" smtClean="0"/>
              <a:t>4/15/2015</a:t>
            </a:fld>
            <a:endParaRPr lang="en-US"/>
          </a:p>
        </p:txBody>
      </p:sp>
      <p:sp>
        <p:nvSpPr>
          <p:cNvPr id="8" name="Slide Number Placeholder 7"/>
          <p:cNvSpPr>
            <a:spLocks noGrp="1"/>
          </p:cNvSpPr>
          <p:nvPr>
            <p:ph type="sldNum" sz="quarter" idx="11"/>
          </p:nvPr>
        </p:nvSpPr>
        <p:spPr/>
        <p:txBody>
          <a:bodyPr/>
          <a:lstStyle/>
          <a:p>
            <a:fld id="{9D544F32-1A02-4816-9EA9-FBCA48AF4F5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381679-6BBE-438A-A745-D549B6A9D972}"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44F32-1A02-4816-9EA9-FBCA48AF4F5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381679-6BBE-438A-A745-D549B6A9D972}" type="datetimeFigureOut">
              <a:rPr lang="en-US" smtClean="0"/>
              <a:t>4/15/2015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44F32-1A02-4816-9EA9-FBCA48AF4F5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381679-6BBE-438A-A745-D549B6A9D972}" type="datetimeFigureOut">
              <a:rPr lang="en-US" smtClean="0"/>
              <a:t>4/15/2015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44F32-1A02-4816-9EA9-FBCA48AF4F5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81679-6BBE-438A-A745-D549B6A9D972}" type="datetimeFigureOut">
              <a:rPr lang="en-US" smtClean="0"/>
              <a:t>4/15/2015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44F32-1A02-4816-9EA9-FBCA48AF4F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81679-6BBE-438A-A745-D549B6A9D972}"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44F32-1A02-4816-9EA9-FBCA48AF4F57}"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81679-6BBE-438A-A745-D549B6A9D972}" type="datetimeFigureOut">
              <a:rPr lang="en-US" smtClean="0"/>
              <a:t>4/15/2015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D544F32-1A02-4816-9EA9-FBCA48AF4F57}"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B381679-6BBE-438A-A745-D549B6A9D972}" type="datetimeFigureOut">
              <a:rPr lang="en-US" smtClean="0"/>
              <a:t>4/15/2015</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9D544F32-1A02-4816-9EA9-FBCA48AF4F57}"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m/search?q=ny+electrathon&amp;safe=active&amp;es_sm=93&amp;tbm=isch&amp;tbo=u&amp;source=univ&amp;sa=X&amp;ei=_a4uVZCmDbiIsQTj9oCIBA&amp;ved=0CCgQsAQ&amp;biw=1137&amp;bih=853&amp;surl=1"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S_a6-zHppVM" TargetMode="External"/><Relationship Id="rId2" Type="http://schemas.openxmlformats.org/officeDocument/2006/relationships/hyperlink" Target="http://chrisandjimcim.com/index.php?option=com_zoo&amp;task=item&amp;item_id=98&amp;Itemid=244"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alignment.pltw.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chrisandjimcim.com/" TargetMode="External"/><Relationship Id="rId7" Type="http://schemas.openxmlformats.org/officeDocument/2006/relationships/image" Target="../media/image12.png"/><Relationship Id="rId2" Type="http://schemas.openxmlformats.org/officeDocument/2006/relationships/hyperlink" Target="https://www.facebook.com/CazenoviaHighSchoolTechnologyLabs" TargetMode="External"/><Relationship Id="rId1" Type="http://schemas.openxmlformats.org/officeDocument/2006/relationships/slideLayout" Target="../slideLayouts/slideLayout2.xml"/><Relationship Id="rId6" Type="http://schemas.openxmlformats.org/officeDocument/2006/relationships/hyperlink" Target="https://www.youtube.com/user/ChrisHurdCIM/featured" TargetMode="External"/><Relationship Id="rId5" Type="http://schemas.openxmlformats.org/officeDocument/2006/relationships/image" Target="../media/image11.png"/><Relationship Id="rId4" Type="http://schemas.openxmlformats.org/officeDocument/2006/relationships/hyperlink" Target="https://www.youtube.com/channel/UCpGOTOtbdj0ygEd9TqtvAr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90800"/>
            <a:ext cx="5791200" cy="2895599"/>
          </a:xfrm>
        </p:spPr>
        <p:txBody>
          <a:bodyPr/>
          <a:lstStyle/>
          <a:p>
            <a:pPr algn="ctr"/>
            <a:r>
              <a:rPr lang="en-US" sz="4400" dirty="0" smtClean="0"/>
              <a:t>Technology &amp; </a:t>
            </a:r>
            <a:br>
              <a:rPr lang="en-US" sz="4400" dirty="0" smtClean="0"/>
            </a:br>
            <a:r>
              <a:rPr lang="en-US" sz="4400" dirty="0" smtClean="0"/>
              <a:t>Engineering  </a:t>
            </a:r>
            <a:endParaRPr lang="en-US" sz="4400" dirty="0"/>
          </a:p>
        </p:txBody>
      </p:sp>
      <p:sp>
        <p:nvSpPr>
          <p:cNvPr id="3" name="Subtitle 2"/>
          <p:cNvSpPr>
            <a:spLocks noGrp="1"/>
          </p:cNvSpPr>
          <p:nvPr>
            <p:ph type="subTitle" idx="1"/>
          </p:nvPr>
        </p:nvSpPr>
        <p:spPr/>
        <p:txBody>
          <a:bodyPr/>
          <a:lstStyle/>
          <a:p>
            <a:r>
              <a:rPr lang="en-US" dirty="0" smtClean="0"/>
              <a:t>The Key to better scores in math, science, &amp; ela… as well as PR!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228600"/>
            <a:ext cx="3048005" cy="30480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55256"/>
            <a:ext cx="5092036" cy="2594692"/>
          </a:xfrm>
          <a:prstGeom prst="rect">
            <a:avLst/>
          </a:prstGeom>
        </p:spPr>
      </p:pic>
    </p:spTree>
    <p:extLst>
      <p:ext uri="{BB962C8B-B14F-4D97-AF65-F5344CB8AC3E}">
        <p14:creationId xmlns:p14="http://schemas.microsoft.com/office/powerpoint/2010/main" val="1565026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 PR = Amazing Projects!</a:t>
            </a:r>
            <a:endParaRPr lang="en-US" dirty="0"/>
          </a:p>
        </p:txBody>
      </p:sp>
      <p:sp>
        <p:nvSpPr>
          <p:cNvPr id="3" name="Content Placeholder 2"/>
          <p:cNvSpPr>
            <a:spLocks noGrp="1"/>
          </p:cNvSpPr>
          <p:nvPr>
            <p:ph idx="1"/>
          </p:nvPr>
        </p:nvSpPr>
        <p:spPr>
          <a:xfrm>
            <a:off x="457200" y="1752602"/>
            <a:ext cx="3048000" cy="3962400"/>
          </a:xfrm>
        </p:spPr>
        <p:txBody>
          <a:bodyPr>
            <a:normAutofit/>
          </a:bodyPr>
          <a:lstStyle/>
          <a:p>
            <a:r>
              <a:rPr lang="en-US" dirty="0" smtClean="0"/>
              <a:t>EDD 2005: Electrathon Race Car</a:t>
            </a:r>
          </a:p>
          <a:p>
            <a:r>
              <a:rPr lang="en-US" b="0" dirty="0" smtClean="0"/>
              <a:t>Seven students convince me that they can build a car that they can drive, powered by two car batteries, that can reach speeds of 60 mph!</a:t>
            </a:r>
          </a:p>
          <a:p>
            <a:r>
              <a:rPr lang="en-US" b="0" dirty="0" smtClean="0">
                <a:hlinkClick r:id="rId2"/>
              </a:rPr>
              <a:t>We started NY Electrathon in CNY.</a:t>
            </a:r>
            <a:endParaRPr lang="en-US" dirty="0"/>
          </a:p>
        </p:txBody>
      </p:sp>
      <p:pic>
        <p:nvPicPr>
          <p:cNvPr id="10242" name="Picture 2" descr="C:\Users\churd\AppData\Local\Temp\SNAGHTMLacab1f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143001"/>
            <a:ext cx="4114799"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churd\AppData\Local\Temp\SNAGHTMLad0a2b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962400"/>
            <a:ext cx="4135557" cy="2790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935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 PR = Amazing Projects!</a:t>
            </a:r>
            <a:endParaRPr lang="en-US" dirty="0"/>
          </a:p>
        </p:txBody>
      </p:sp>
      <p:sp>
        <p:nvSpPr>
          <p:cNvPr id="3" name="Content Placeholder 2"/>
          <p:cNvSpPr>
            <a:spLocks noGrp="1"/>
          </p:cNvSpPr>
          <p:nvPr>
            <p:ph idx="1"/>
          </p:nvPr>
        </p:nvSpPr>
        <p:spPr>
          <a:xfrm>
            <a:off x="457200" y="1752602"/>
            <a:ext cx="3048000" cy="3962400"/>
          </a:xfrm>
        </p:spPr>
        <p:txBody>
          <a:bodyPr>
            <a:normAutofit/>
          </a:bodyPr>
          <a:lstStyle/>
          <a:p>
            <a:r>
              <a:rPr lang="en-US" dirty="0" smtClean="0">
                <a:hlinkClick r:id="rId2"/>
              </a:rPr>
              <a:t>EDD 2013: High Altitude Balloon Project. </a:t>
            </a:r>
            <a:endParaRPr lang="en-US" dirty="0" smtClean="0"/>
          </a:p>
          <a:p>
            <a:endParaRPr lang="en-US" b="0" dirty="0"/>
          </a:p>
          <a:p>
            <a:r>
              <a:rPr lang="en-US" b="0" dirty="0" smtClean="0"/>
              <a:t>Students sent HD video cameras and scientific payload to the edge of space. Approximately 105,000 feet above the </a:t>
            </a:r>
            <a:r>
              <a:rPr lang="en-US" b="0" dirty="0"/>
              <a:t>earth! </a:t>
            </a:r>
            <a:endParaRPr lang="en-US" dirty="0"/>
          </a:p>
        </p:txBody>
      </p:sp>
      <p:pic>
        <p:nvPicPr>
          <p:cNvPr id="9218" name="Picture 2" descr="C:\Users\churd\AppData\Local\Temp\SNAGHTMLac76f1f.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987" y="1828800"/>
            <a:ext cx="48006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48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 PR = Amazing Projects!</a:t>
            </a:r>
            <a:endParaRPr lang="en-US" dirty="0"/>
          </a:p>
        </p:txBody>
      </p:sp>
      <p:sp>
        <p:nvSpPr>
          <p:cNvPr id="3" name="Content Placeholder 2"/>
          <p:cNvSpPr>
            <a:spLocks noGrp="1"/>
          </p:cNvSpPr>
          <p:nvPr>
            <p:ph idx="1"/>
          </p:nvPr>
        </p:nvSpPr>
        <p:spPr>
          <a:xfrm>
            <a:off x="457200" y="1752602"/>
            <a:ext cx="3048000" cy="3962400"/>
          </a:xfrm>
        </p:spPr>
        <p:txBody>
          <a:bodyPr>
            <a:normAutofit/>
          </a:bodyPr>
          <a:lstStyle/>
          <a:p>
            <a:r>
              <a:rPr lang="en-US" dirty="0" smtClean="0"/>
              <a:t>EDD 2014-15: Automated </a:t>
            </a:r>
            <a:r>
              <a:rPr lang="en-US" dirty="0" err="1" smtClean="0"/>
              <a:t>Workcell</a:t>
            </a:r>
            <a:r>
              <a:rPr lang="en-US" dirty="0" smtClean="0"/>
              <a:t> donation.</a:t>
            </a:r>
          </a:p>
          <a:p>
            <a:r>
              <a:rPr lang="en-US" b="0" dirty="0" smtClean="0"/>
              <a:t>5 students take delivery of $170,000 automated </a:t>
            </a:r>
            <a:r>
              <a:rPr lang="en-US" b="0" dirty="0" err="1" smtClean="0"/>
              <a:t>workcell</a:t>
            </a:r>
            <a:r>
              <a:rPr lang="en-US" b="0" dirty="0" smtClean="0"/>
              <a:t> from Marquardt switches, dismantles it, and moves it up two stories, and rebuilds it in the classroom. It should be operational by December 2015.</a:t>
            </a:r>
            <a:endParaRPr lang="en-US" dirty="0"/>
          </a:p>
        </p:txBody>
      </p:sp>
      <p:pic>
        <p:nvPicPr>
          <p:cNvPr id="11266" name="Picture 2" descr="C:\Users\churd\AppData\Local\Temp\SNAGHTMLad46af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269" y="571815"/>
            <a:ext cx="1965731"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hurd\AppData\Local\Temp\SNAGHTMLad527c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066800"/>
            <a:ext cx="284938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hurd\AppData\Local\Temp\SNAGHTMLad5ece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3401" y="2362200"/>
            <a:ext cx="371399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churd\AppData\Local\Temp\SNAGHTMLa4fea5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4150318"/>
            <a:ext cx="5105400" cy="261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00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Offered</a:t>
            </a:r>
            <a:endParaRPr lang="en-US" dirty="0"/>
          </a:p>
        </p:txBody>
      </p:sp>
      <p:sp>
        <p:nvSpPr>
          <p:cNvPr id="3" name="Content Placeholder 2"/>
          <p:cNvSpPr>
            <a:spLocks noGrp="1"/>
          </p:cNvSpPr>
          <p:nvPr>
            <p:ph idx="1"/>
          </p:nvPr>
        </p:nvSpPr>
        <p:spPr/>
        <p:txBody>
          <a:bodyPr/>
          <a:lstStyle/>
          <a:p>
            <a:r>
              <a:rPr lang="en-US" dirty="0" smtClean="0"/>
              <a:t>Introduction to Engineering Design (IED): </a:t>
            </a:r>
            <a:endParaRPr lang="en-US" b="0" dirty="0"/>
          </a:p>
          <a:p>
            <a:r>
              <a:rPr lang="en-US" b="0" dirty="0" smtClean="0"/>
              <a:t>The </a:t>
            </a:r>
            <a:r>
              <a:rPr lang="en-US" b="0" dirty="0"/>
              <a:t>major focus of the IED course is to expose students to a design process, research and analysis, team-work, communication </a:t>
            </a:r>
            <a:r>
              <a:rPr lang="en-US" b="0" dirty="0" smtClean="0"/>
              <a:t>methods</a:t>
            </a:r>
            <a:r>
              <a:rPr lang="en-US" b="0" dirty="0"/>
              <a:t>, global and human </a:t>
            </a:r>
            <a:r>
              <a:rPr lang="en-US" b="0" dirty="0" smtClean="0"/>
              <a:t>impacts</a:t>
            </a:r>
            <a:r>
              <a:rPr lang="en-US" b="0" dirty="0"/>
              <a:t>, engineering standards, and technical documentation. </a:t>
            </a:r>
            <a:endParaRPr lang="en-US" dirty="0" smtClean="0"/>
          </a:p>
          <a:p>
            <a:endParaRPr lang="en-US" dirty="0" smtClean="0"/>
          </a:p>
          <a:p>
            <a:endParaRPr lang="en-US" dirty="0" smtClean="0"/>
          </a:p>
        </p:txBody>
      </p:sp>
      <p:pic>
        <p:nvPicPr>
          <p:cNvPr id="1028" name="Picture 4" descr="C:\Users\churd\AppData\Local\Temp\SNAGHTMLa4887e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57600"/>
            <a:ext cx="588006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22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Offered</a:t>
            </a:r>
            <a:endParaRPr lang="en-US" dirty="0"/>
          </a:p>
        </p:txBody>
      </p:sp>
      <p:sp>
        <p:nvSpPr>
          <p:cNvPr id="3" name="Content Placeholder 2"/>
          <p:cNvSpPr>
            <a:spLocks noGrp="1"/>
          </p:cNvSpPr>
          <p:nvPr>
            <p:ph idx="1"/>
          </p:nvPr>
        </p:nvSpPr>
        <p:spPr>
          <a:xfrm>
            <a:off x="457200" y="1752600"/>
            <a:ext cx="4648200" cy="4572000"/>
          </a:xfrm>
        </p:spPr>
        <p:txBody>
          <a:bodyPr/>
          <a:lstStyle/>
          <a:p>
            <a:r>
              <a:rPr lang="en-US" dirty="0" smtClean="0"/>
              <a:t>Computer Integrated Manufacturing (CIM):</a:t>
            </a:r>
          </a:p>
          <a:p>
            <a:r>
              <a:rPr lang="en-US" b="0" dirty="0" smtClean="0"/>
              <a:t>How </a:t>
            </a:r>
            <a:r>
              <a:rPr lang="en-US" b="0" dirty="0"/>
              <a:t>are things made? What processes go into creating objects? Is the process for making a </a:t>
            </a:r>
            <a:r>
              <a:rPr lang="en-US" b="0" dirty="0" smtClean="0"/>
              <a:t>water </a:t>
            </a:r>
            <a:r>
              <a:rPr lang="en-US" b="0" dirty="0"/>
              <a:t>bottle the same as it is for a musical instrument? How do assembly lines work? How has </a:t>
            </a:r>
            <a:r>
              <a:rPr lang="en-US" b="0" dirty="0" smtClean="0"/>
              <a:t>automation </a:t>
            </a:r>
            <a:r>
              <a:rPr lang="en-US" b="0" dirty="0"/>
              <a:t>changed the face of manufacturing? </a:t>
            </a:r>
            <a:endParaRPr lang="en-US" b="0" dirty="0" smtClean="0"/>
          </a:p>
          <a:p>
            <a:r>
              <a:rPr lang="en-US" b="0" dirty="0" smtClean="0"/>
              <a:t>Material Processes/CNC/Robotics/Pneumatics &amp; Hydraulics/Automation are all covered.</a:t>
            </a:r>
            <a:endParaRPr lang="en-US" dirty="0" smtClean="0"/>
          </a:p>
        </p:txBody>
      </p:sp>
      <p:pic>
        <p:nvPicPr>
          <p:cNvPr id="1026" name="Picture 2" descr="C:\Users\churd\AppData\Local\Temp\SNAGHTMLa4736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5010" y="2667000"/>
            <a:ext cx="3479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30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Offered</a:t>
            </a:r>
            <a:endParaRPr lang="en-US" dirty="0"/>
          </a:p>
        </p:txBody>
      </p:sp>
      <p:sp>
        <p:nvSpPr>
          <p:cNvPr id="3" name="Content Placeholder 2"/>
          <p:cNvSpPr>
            <a:spLocks noGrp="1"/>
          </p:cNvSpPr>
          <p:nvPr>
            <p:ph idx="1"/>
          </p:nvPr>
        </p:nvSpPr>
        <p:spPr>
          <a:xfrm>
            <a:off x="457200" y="1752600"/>
            <a:ext cx="3124200" cy="4572000"/>
          </a:xfrm>
        </p:spPr>
        <p:txBody>
          <a:bodyPr/>
          <a:lstStyle/>
          <a:p>
            <a:r>
              <a:rPr lang="en-US" dirty="0" smtClean="0"/>
              <a:t>Principles of Engineering (POE):</a:t>
            </a:r>
          </a:p>
          <a:p>
            <a:r>
              <a:rPr lang="en-US" b="0" dirty="0" smtClean="0"/>
              <a:t>This </a:t>
            </a:r>
            <a:r>
              <a:rPr lang="en-US" b="0" dirty="0"/>
              <a:t>is a broad based, hands-on problem solving course which will enable students to design and build working models of solutions in many engineering areas. </a:t>
            </a:r>
          </a:p>
          <a:p>
            <a:r>
              <a:rPr lang="en-US" b="0" dirty="0"/>
              <a:t>Great course that goes hand in hand with </a:t>
            </a:r>
            <a:r>
              <a:rPr lang="en-US" b="0" dirty="0" smtClean="0"/>
              <a:t>physics</a:t>
            </a:r>
            <a:r>
              <a:rPr lang="en-US" b="0" dirty="0"/>
              <a:t>.</a:t>
            </a:r>
            <a:endParaRPr lang="en-US" dirty="0" smtClean="0"/>
          </a:p>
        </p:txBody>
      </p:sp>
      <p:pic>
        <p:nvPicPr>
          <p:cNvPr id="1032" name="Picture 8" descr="C:\Users\churd\AppData\Local\Temp\SNAGHTMLa4eaa7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828799"/>
            <a:ext cx="4983480" cy="315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02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Offered</a:t>
            </a:r>
            <a:endParaRPr lang="en-US" dirty="0"/>
          </a:p>
        </p:txBody>
      </p:sp>
      <p:sp>
        <p:nvSpPr>
          <p:cNvPr id="3" name="Content Placeholder 2"/>
          <p:cNvSpPr>
            <a:spLocks noGrp="1"/>
          </p:cNvSpPr>
          <p:nvPr>
            <p:ph idx="1"/>
          </p:nvPr>
        </p:nvSpPr>
        <p:spPr>
          <a:xfrm>
            <a:off x="457200" y="1752600"/>
            <a:ext cx="4572000" cy="4495800"/>
          </a:xfrm>
        </p:spPr>
        <p:txBody>
          <a:bodyPr>
            <a:normAutofit/>
          </a:bodyPr>
          <a:lstStyle/>
          <a:p>
            <a:r>
              <a:rPr lang="en-US" dirty="0" smtClean="0"/>
              <a:t>Digital Electronics (DE):</a:t>
            </a:r>
          </a:p>
          <a:p>
            <a:r>
              <a:rPr lang="en-US" b="0" dirty="0" smtClean="0"/>
              <a:t>This </a:t>
            </a:r>
            <a:r>
              <a:rPr lang="en-US" b="0" dirty="0"/>
              <a:t>course is designed to teach you about </a:t>
            </a:r>
            <a:r>
              <a:rPr lang="en-US" dirty="0"/>
              <a:t>applied logic</a:t>
            </a:r>
            <a:r>
              <a:rPr lang="en-US" b="0" dirty="0"/>
              <a:t>, which introduces you to the </a:t>
            </a:r>
            <a:r>
              <a:rPr lang="en-US" b="0" dirty="0" smtClean="0"/>
              <a:t>basics </a:t>
            </a:r>
            <a:r>
              <a:rPr lang="en-US" b="0" dirty="0"/>
              <a:t>of electronics and digital </a:t>
            </a:r>
            <a:r>
              <a:rPr lang="en-US" b="0" dirty="0" smtClean="0"/>
              <a:t>systems. The </a:t>
            </a:r>
            <a:r>
              <a:rPr lang="en-US" b="0" dirty="0"/>
              <a:t>course is designed to expose students to </a:t>
            </a:r>
            <a:r>
              <a:rPr lang="en-US" dirty="0"/>
              <a:t>engineering </a:t>
            </a:r>
            <a:r>
              <a:rPr lang="en-US" dirty="0" smtClean="0"/>
              <a:t>design that is used </a:t>
            </a:r>
            <a:r>
              <a:rPr lang="en-US" b="0" dirty="0" smtClean="0"/>
              <a:t>in </a:t>
            </a:r>
            <a:r>
              <a:rPr lang="en-US" b="0" dirty="0"/>
              <a:t>the electronics field. Computer simulation software is used to </a:t>
            </a:r>
            <a:r>
              <a:rPr lang="en-US" dirty="0"/>
              <a:t>design and test digital </a:t>
            </a:r>
            <a:r>
              <a:rPr lang="en-US" dirty="0" smtClean="0"/>
              <a:t>circuitry </a:t>
            </a:r>
            <a:r>
              <a:rPr lang="en-US" b="0" dirty="0"/>
              <a:t>prior to actually </a:t>
            </a:r>
            <a:r>
              <a:rPr lang="en-US" dirty="0" smtClean="0"/>
              <a:t>constructing </a:t>
            </a:r>
            <a:r>
              <a:rPr lang="en-US" b="0" dirty="0"/>
              <a:t>them in order to see if the circuits work</a:t>
            </a:r>
            <a:r>
              <a:rPr lang="en-US" b="0" dirty="0" smtClean="0"/>
              <a:t>. </a:t>
            </a:r>
            <a:r>
              <a:rPr lang="en-US" dirty="0" smtClean="0"/>
              <a:t>Programmable Logic Devices</a:t>
            </a:r>
            <a:r>
              <a:rPr lang="en-US" b="0" dirty="0" smtClean="0"/>
              <a:t>, and </a:t>
            </a:r>
            <a:r>
              <a:rPr lang="en-US" dirty="0" smtClean="0"/>
              <a:t>Microcontrollers</a:t>
            </a:r>
            <a:r>
              <a:rPr lang="en-US" b="0" dirty="0" smtClean="0"/>
              <a:t> are covered too! </a:t>
            </a:r>
            <a:endParaRPr lang="en-US" dirty="0" smtClean="0"/>
          </a:p>
        </p:txBody>
      </p:sp>
      <p:pic>
        <p:nvPicPr>
          <p:cNvPr id="1030" name="Picture 6" descr="C:\Users\churd\AppData\Local\Temp\SNAGHTMLa4ac4e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981200"/>
            <a:ext cx="3227569"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23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Courses Offered</a:t>
            </a:r>
            <a:endParaRPr lang="en-US" dirty="0"/>
          </a:p>
        </p:txBody>
      </p:sp>
      <p:sp>
        <p:nvSpPr>
          <p:cNvPr id="3" name="Content Placeholder 2"/>
          <p:cNvSpPr>
            <a:spLocks noGrp="1"/>
          </p:cNvSpPr>
          <p:nvPr>
            <p:ph idx="1"/>
          </p:nvPr>
        </p:nvSpPr>
        <p:spPr/>
        <p:txBody>
          <a:bodyPr/>
          <a:lstStyle/>
          <a:p>
            <a:r>
              <a:rPr lang="en-US" dirty="0" smtClean="0"/>
              <a:t>Engineering Design &amp; Development (EDD):</a:t>
            </a:r>
          </a:p>
          <a:p>
            <a:r>
              <a:rPr lang="en-US" b="0" dirty="0" smtClean="0"/>
              <a:t>This is the capstone course of our program. Students </a:t>
            </a:r>
            <a:r>
              <a:rPr lang="en-US" b="0" dirty="0"/>
              <a:t>will </a:t>
            </a:r>
            <a:r>
              <a:rPr lang="en-US" b="0" dirty="0" smtClean="0"/>
              <a:t>be </a:t>
            </a:r>
            <a:r>
              <a:rPr lang="en-US" b="0" dirty="0"/>
              <a:t>able to utilize their problem solving skills to </a:t>
            </a:r>
            <a:r>
              <a:rPr lang="en-US" b="0" dirty="0" smtClean="0"/>
              <a:t>design </a:t>
            </a:r>
            <a:r>
              <a:rPr lang="en-US" b="0" dirty="0"/>
              <a:t>a product, including building a prototype, market research, and testing &amp; analysis with the help of engineers in their chosen field. </a:t>
            </a:r>
            <a:r>
              <a:rPr lang="en-US" b="0" dirty="0" smtClean="0"/>
              <a:t>They work with engineers on a daily basis.</a:t>
            </a:r>
            <a:endParaRPr lang="en-US" dirty="0"/>
          </a:p>
        </p:txBody>
      </p:sp>
      <p:pic>
        <p:nvPicPr>
          <p:cNvPr id="1034" name="Picture 10" descr="C:\Users\churd\AppData\Local\Temp\SNAGHTMLa4fea5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886200"/>
            <a:ext cx="5105400" cy="261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138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tie In Math &amp; Science?</a:t>
            </a:r>
            <a:endParaRPr lang="en-US" dirty="0"/>
          </a:p>
        </p:txBody>
      </p:sp>
      <p:sp>
        <p:nvSpPr>
          <p:cNvPr id="3" name="Content Placeholder 2"/>
          <p:cNvSpPr>
            <a:spLocks noGrp="1"/>
          </p:cNvSpPr>
          <p:nvPr>
            <p:ph idx="1"/>
          </p:nvPr>
        </p:nvSpPr>
        <p:spPr>
          <a:xfrm>
            <a:off x="457200" y="1752601"/>
            <a:ext cx="3200400" cy="4191000"/>
          </a:xfrm>
        </p:spPr>
        <p:txBody>
          <a:bodyPr>
            <a:normAutofit fontScale="77500" lnSpcReduction="20000"/>
          </a:bodyPr>
          <a:lstStyle/>
          <a:p>
            <a:r>
              <a:rPr lang="en-US" dirty="0" smtClean="0"/>
              <a:t>Prove it!</a:t>
            </a:r>
          </a:p>
          <a:p>
            <a:r>
              <a:rPr lang="en-US" b="0" dirty="0" smtClean="0"/>
              <a:t>There is a “Standards &amp; Objectives” Alignment tool at the link below that can be used to tell how Math, ELA, Next Generation Science Standards, and Technological Literacy are being addressed, course by course, unit by unit, lesson by lesson</a:t>
            </a:r>
          </a:p>
          <a:p>
            <a:endParaRPr lang="en-US" b="0" dirty="0"/>
          </a:p>
          <a:p>
            <a:r>
              <a:rPr lang="en-US" b="0" i="1" dirty="0" smtClean="0"/>
              <a:t>Digital Electronics: 74 page PDF listing all standards covered!</a:t>
            </a:r>
          </a:p>
          <a:p>
            <a:endParaRPr lang="en-US" dirty="0"/>
          </a:p>
          <a:p>
            <a:endParaRPr lang="en-US" dirty="0" smtClean="0"/>
          </a:p>
          <a:p>
            <a:r>
              <a:rPr lang="en-US" dirty="0" smtClean="0">
                <a:hlinkClick r:id="rId2"/>
              </a:rPr>
              <a:t>http</a:t>
            </a:r>
            <a:r>
              <a:rPr lang="en-US" dirty="0">
                <a:hlinkClick r:id="rId2"/>
              </a:rPr>
              <a:t>://alignment.pltw.org</a:t>
            </a:r>
            <a:r>
              <a:rPr lang="en-US" dirty="0" smtClean="0">
                <a:hlinkClick r:id="rId2"/>
              </a:rPr>
              <a:t>/</a:t>
            </a:r>
            <a:r>
              <a:rPr lang="en-US" dirty="0" smtClean="0"/>
              <a:t> </a:t>
            </a:r>
            <a:endParaRPr lang="en-US" dirty="0"/>
          </a:p>
        </p:txBody>
      </p:sp>
      <p:pic>
        <p:nvPicPr>
          <p:cNvPr id="2050" name="Picture 2" descr="C:\Users\churd\AppData\Local\Temp\SNAGHTMLaaa7a74.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420" y="2133600"/>
            <a:ext cx="4762500"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00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normAutofit/>
          </a:bodyPr>
          <a:lstStyle/>
          <a:p>
            <a:r>
              <a:rPr lang="en-US" dirty="0" smtClean="0"/>
              <a:t>Example: Digital Electronics: HS ELA CCLS</a:t>
            </a:r>
            <a:endParaRPr lang="en-US" dirty="0"/>
          </a:p>
        </p:txBody>
      </p:sp>
      <p:pic>
        <p:nvPicPr>
          <p:cNvPr id="7170" name="Picture 2" descr="C:\Users\churd\AppData\Local\Temp\SNAGHTMLab9021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334250"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55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it can be a PR Machine!</a:t>
            </a:r>
            <a:endParaRPr lang="en-US" dirty="0"/>
          </a:p>
        </p:txBody>
      </p:sp>
      <p:sp>
        <p:nvSpPr>
          <p:cNvPr id="3" name="Content Placeholder 2"/>
          <p:cNvSpPr>
            <a:spLocks noGrp="1"/>
          </p:cNvSpPr>
          <p:nvPr>
            <p:ph idx="1"/>
          </p:nvPr>
        </p:nvSpPr>
        <p:spPr>
          <a:xfrm>
            <a:off x="457200" y="1752600"/>
            <a:ext cx="3886200" cy="4373563"/>
          </a:xfrm>
        </p:spPr>
        <p:txBody>
          <a:bodyPr>
            <a:normAutofit/>
          </a:bodyPr>
          <a:lstStyle/>
          <a:p>
            <a:r>
              <a:rPr lang="en-US" dirty="0" smtClean="0"/>
              <a:t>We have used social media to reach out to ALL stakeholders: Students, community, parents, other teachers, etc.:</a:t>
            </a:r>
            <a:endParaRPr lang="en-US" dirty="0"/>
          </a:p>
          <a:p>
            <a:r>
              <a:rPr lang="en-US" b="0" dirty="0" smtClean="0">
                <a:hlinkClick r:id="rId2"/>
              </a:rPr>
              <a:t>Facebook</a:t>
            </a:r>
            <a:endParaRPr lang="en-US" b="0" dirty="0" smtClean="0"/>
          </a:p>
          <a:p>
            <a:r>
              <a:rPr lang="en-US" b="0" dirty="0" smtClean="0"/>
              <a:t>Twitter</a:t>
            </a:r>
          </a:p>
          <a:p>
            <a:r>
              <a:rPr lang="en-US" b="0" dirty="0" smtClean="0"/>
              <a:t>Web Presence</a:t>
            </a:r>
          </a:p>
          <a:p>
            <a:pPr marL="342900" indent="-342900">
              <a:buFont typeface="Arial" panose="020B0604020202020204" pitchFamily="34" charset="0"/>
              <a:buChar char="•"/>
            </a:pPr>
            <a:r>
              <a:rPr lang="en-US" b="0" dirty="0" smtClean="0"/>
              <a:t>School Website</a:t>
            </a:r>
          </a:p>
          <a:p>
            <a:pPr marL="342900" indent="-342900">
              <a:buFont typeface="Arial" panose="020B0604020202020204" pitchFamily="34" charset="0"/>
              <a:buChar char="•"/>
            </a:pPr>
            <a:r>
              <a:rPr lang="en-US" b="0" dirty="0" smtClean="0">
                <a:hlinkClick r:id="rId3"/>
              </a:rPr>
              <a:t>Chris and Jim CIM</a:t>
            </a:r>
            <a:endParaRPr lang="en-US" b="0" dirty="0" smtClean="0"/>
          </a:p>
          <a:p>
            <a:pPr marL="342900" indent="-342900">
              <a:buFont typeface="Arial" panose="020B0604020202020204" pitchFamily="34" charset="0"/>
              <a:buChar char="•"/>
            </a:pPr>
            <a:r>
              <a:rPr lang="en-US" b="0" dirty="0" smtClean="0">
                <a:hlinkClick r:id="rId4"/>
              </a:rPr>
              <a:t>YouTube</a:t>
            </a:r>
            <a:endParaRPr lang="en-US" b="0" dirty="0"/>
          </a:p>
        </p:txBody>
      </p:sp>
      <p:pic>
        <p:nvPicPr>
          <p:cNvPr id="8194" name="Picture 2" descr="C:\Users\churd\AppData\Local\Temp\SNAGHTMLabe4a12.PNG">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399" y="4191000"/>
            <a:ext cx="3835071" cy="2209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churd\AppData\Local\Temp\SNAGHTMLabffe43.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4564" y="1219200"/>
            <a:ext cx="2683436"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churd\AppData\Local\Temp\SNAGHTMLac15558.PNG">
            <a:hlinkClick r:id="rId2"/>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1283" y="2819400"/>
            <a:ext cx="4042287" cy="234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5920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7967</TotalTime>
  <Words>581</Words>
  <Application>Microsoft Office PowerPoint</Application>
  <PresentationFormat>On-screen Show (4:3)</PresentationFormat>
  <Paragraphs>47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Essential</vt:lpstr>
      <vt:lpstr>Technology &amp;  Engineering  </vt:lpstr>
      <vt:lpstr>Courses Offered</vt:lpstr>
      <vt:lpstr>Courses Offered</vt:lpstr>
      <vt:lpstr>Courses Offered</vt:lpstr>
      <vt:lpstr>Courses Offered</vt:lpstr>
      <vt:lpstr>Courses Offered</vt:lpstr>
      <vt:lpstr>How do we tie In Math &amp; Science?</vt:lpstr>
      <vt:lpstr>Example: Digital Electronics: HS ELA CCLS</vt:lpstr>
      <vt:lpstr>And it can be a PR Machine!</vt:lpstr>
      <vt:lpstr>STEM + PR = Amazing Projects!</vt:lpstr>
      <vt:lpstr>STEM + PR = Amazing Projects!</vt:lpstr>
      <vt:lpstr>STEM + PR = Amazing Projects!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&amp;  Engineering</dc:title>
  <dc:creator>Chris Hurd</dc:creator>
  <cp:lastModifiedBy>jcraig</cp:lastModifiedBy>
  <cp:revision>13</cp:revision>
  <dcterms:created xsi:type="dcterms:W3CDTF">2015-04-07T22:16:46Z</dcterms:created>
  <dcterms:modified xsi:type="dcterms:W3CDTF">2015-04-16T00:11:25Z</dcterms:modified>
</cp:coreProperties>
</file>