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84" r:id="rId3"/>
    <p:sldMasterId id="2147483720" r:id="rId4"/>
  </p:sldMasterIdLst>
  <p:notesMasterIdLst>
    <p:notesMasterId r:id="rId52"/>
  </p:notesMasterIdLst>
  <p:handoutMasterIdLst>
    <p:handoutMasterId r:id="rId53"/>
  </p:handoutMasterIdLst>
  <p:sldIdLst>
    <p:sldId id="256" r:id="rId5"/>
    <p:sldId id="257" r:id="rId6"/>
    <p:sldId id="566" r:id="rId7"/>
    <p:sldId id="1022" r:id="rId8"/>
    <p:sldId id="1023" r:id="rId9"/>
    <p:sldId id="1024" r:id="rId10"/>
    <p:sldId id="1025" r:id="rId11"/>
    <p:sldId id="1045" r:id="rId12"/>
    <p:sldId id="1026" r:id="rId13"/>
    <p:sldId id="1027" r:id="rId14"/>
    <p:sldId id="1028" r:id="rId15"/>
    <p:sldId id="1029" r:id="rId16"/>
    <p:sldId id="1030" r:id="rId17"/>
    <p:sldId id="1031" r:id="rId18"/>
    <p:sldId id="800" r:id="rId19"/>
    <p:sldId id="1032" r:id="rId20"/>
    <p:sldId id="993" r:id="rId21"/>
    <p:sldId id="1033" r:id="rId22"/>
    <p:sldId id="1034" r:id="rId23"/>
    <p:sldId id="278" r:id="rId24"/>
    <p:sldId id="279" r:id="rId25"/>
    <p:sldId id="489" r:id="rId26"/>
    <p:sldId id="515" r:id="rId27"/>
    <p:sldId id="285" r:id="rId28"/>
    <p:sldId id="807" r:id="rId29"/>
    <p:sldId id="905" r:id="rId30"/>
    <p:sldId id="1035" r:id="rId31"/>
    <p:sldId id="1036" r:id="rId32"/>
    <p:sldId id="1037" r:id="rId33"/>
    <p:sldId id="1038" r:id="rId34"/>
    <p:sldId id="445" r:id="rId35"/>
    <p:sldId id="999" r:id="rId36"/>
    <p:sldId id="1000" r:id="rId37"/>
    <p:sldId id="998" r:id="rId38"/>
    <p:sldId id="1044" r:id="rId39"/>
    <p:sldId id="853" r:id="rId40"/>
    <p:sldId id="983" r:id="rId41"/>
    <p:sldId id="1002" r:id="rId42"/>
    <p:sldId id="981" r:id="rId43"/>
    <p:sldId id="1001" r:id="rId44"/>
    <p:sldId id="986" r:id="rId45"/>
    <p:sldId id="1039" r:id="rId46"/>
    <p:sldId id="1040" r:id="rId47"/>
    <p:sldId id="1041" r:id="rId48"/>
    <p:sldId id="1043" r:id="rId49"/>
    <p:sldId id="987" r:id="rId50"/>
    <p:sldId id="739" r:id="rId51"/>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aina Renfrew"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5388"/>
    <a:srgbClr val="5C6884"/>
    <a:srgbClr val="008FC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47" autoAdjust="0"/>
    <p:restoredTop sz="93770" autoAdjust="0"/>
  </p:normalViewPr>
  <p:slideViewPr>
    <p:cSldViewPr snapToGrid="0" snapToObjects="1">
      <p:cViewPr>
        <p:scale>
          <a:sx n="90" d="100"/>
          <a:sy n="90" d="100"/>
        </p:scale>
        <p:origin x="-1932" y="-360"/>
      </p:cViewPr>
      <p:guideLst>
        <p:guide orient="horz" pos="215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EB87B02C-B21B-4BF0-AE9C-BF7BFFED64FA}" type="datetimeFigureOut">
              <a:rPr lang="en-US" smtClean="0"/>
              <a:t>4/15/2015</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FEA955AC-4B03-4A78-A9E2-A36BAA9743E0}" type="slidenum">
              <a:rPr lang="en-US" smtClean="0"/>
              <a:t>‹#›</a:t>
            </a:fld>
            <a:endParaRPr lang="en-US" dirty="0"/>
          </a:p>
        </p:txBody>
      </p:sp>
    </p:spTree>
    <p:extLst>
      <p:ext uri="{BB962C8B-B14F-4D97-AF65-F5344CB8AC3E}">
        <p14:creationId xmlns:p14="http://schemas.microsoft.com/office/powerpoint/2010/main" val="2015693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7DD0274B-D6C0-4EEB-90AC-61756667238E}" type="datetimeFigureOut">
              <a:rPr lang="en-US" smtClean="0"/>
              <a:t>4/15/2015</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D6EE9C7E-4E1F-4344-9DC8-E124912CB6A0}" type="slidenum">
              <a:rPr lang="en-US" smtClean="0"/>
              <a:t>‹#›</a:t>
            </a:fld>
            <a:endParaRPr lang="en-US" dirty="0"/>
          </a:p>
        </p:txBody>
      </p:sp>
    </p:spTree>
    <p:extLst>
      <p:ext uri="{BB962C8B-B14F-4D97-AF65-F5344CB8AC3E}">
        <p14:creationId xmlns:p14="http://schemas.microsoft.com/office/powerpoint/2010/main" val="83801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EE9C7E-4E1F-4344-9DC8-E124912CB6A0}" type="slidenum">
              <a:rPr lang="en-US" smtClean="0"/>
              <a:t>15</a:t>
            </a:fld>
            <a:endParaRPr lang="en-US" dirty="0"/>
          </a:p>
        </p:txBody>
      </p:sp>
    </p:spTree>
    <p:extLst>
      <p:ext uri="{BB962C8B-B14F-4D97-AF65-F5344CB8AC3E}">
        <p14:creationId xmlns:p14="http://schemas.microsoft.com/office/powerpoint/2010/main" val="1827843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_Main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2176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61099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28252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_Main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42330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15451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23539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7231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95151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14846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12635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2860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621818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34725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375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71819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185199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82200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34832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35347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634690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75729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2453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3903578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195223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35588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660113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 y="0"/>
            <a:ext cx="9142571"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321519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4/15/2015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43528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4/15/2015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4047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4/15/2015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8023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010086-79DA-438B-9207-728D38504C1F}" type="datetimeFigureOut">
              <a:rPr lang="en-US" smtClean="0">
                <a:solidFill>
                  <a:prstClr val="black">
                    <a:tint val="75000"/>
                  </a:prstClr>
                </a:solidFill>
              </a:rPr>
              <a:pPr/>
              <a:t>4/15/2015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7550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010086-79DA-438B-9207-728D38504C1F}" type="datetimeFigureOut">
              <a:rPr lang="en-US" smtClean="0">
                <a:solidFill>
                  <a:prstClr val="black">
                    <a:tint val="75000"/>
                  </a:prstClr>
                </a:solidFill>
              </a:rPr>
              <a:pPr/>
              <a:t>4/15/2015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3637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010086-79DA-438B-9207-728D38504C1F}" type="datetimeFigureOut">
              <a:rPr lang="en-US" smtClean="0">
                <a:solidFill>
                  <a:prstClr val="black">
                    <a:tint val="75000"/>
                  </a:prstClr>
                </a:solidFill>
              </a:rPr>
              <a:pPr/>
              <a:t>4/15/2015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903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5664134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010086-79DA-438B-9207-728D38504C1F}" type="datetimeFigureOut">
              <a:rPr lang="en-US" smtClean="0">
                <a:solidFill>
                  <a:prstClr val="black">
                    <a:tint val="75000"/>
                  </a:prstClr>
                </a:solidFill>
              </a:rPr>
              <a:pPr/>
              <a:t>4/15/2015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948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010086-79DA-438B-9207-728D38504C1F}" type="datetimeFigureOut">
              <a:rPr lang="en-US" smtClean="0">
                <a:solidFill>
                  <a:prstClr val="black">
                    <a:tint val="75000"/>
                  </a:prstClr>
                </a:solidFill>
              </a:rPr>
              <a:pPr/>
              <a:t>4/15/2015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3981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010086-79DA-438B-9207-728D38504C1F}" type="datetimeFigureOut">
              <a:rPr lang="en-US" smtClean="0">
                <a:solidFill>
                  <a:prstClr val="black">
                    <a:tint val="75000"/>
                  </a:prstClr>
                </a:solidFill>
              </a:rPr>
              <a:pPr/>
              <a:t>4/15/2015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8303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4/15/2015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0547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010086-79DA-438B-9207-728D38504C1F}" type="datetimeFigureOut">
              <a:rPr lang="en-US" smtClean="0">
                <a:solidFill>
                  <a:prstClr val="black">
                    <a:tint val="75000"/>
                  </a:prstClr>
                </a:solidFill>
              </a:rPr>
              <a:pPr/>
              <a:t>4/15/2015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182D18-A30B-4090-87C5-C527F11F509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7538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814616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51502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1516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66708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61489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165788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752865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004545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C010086-79DA-438B-9207-728D38504C1F}" type="datetimeFigureOut">
              <a:rPr lang="en-US" smtClean="0">
                <a:solidFill>
                  <a:prstClr val="black">
                    <a:tint val="75000"/>
                  </a:prstClr>
                </a:solidFill>
              </a:rPr>
              <a:pPr defTabSz="914400"/>
              <a:t>4/15/2015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2182D18-A30B-4090-87C5-C527F11F5092}"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427167039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ocmboces.org/teacherpage.cfm?teacher=2877" TargetMode="External"/><Relationship Id="rId2" Type="http://schemas.openxmlformats.org/officeDocument/2006/relationships/hyperlink" Target="http://www.ocmboces.org/tfiles/folder2796/1502_Summer%20Social%20Studies%20Curriculum.pdf" TargetMode="Externa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9.xml.rels><?xml version="1.0" encoding="UTF-8" standalone="yes"?>
<Relationships xmlns="http://schemas.openxmlformats.org/package/2006/relationships"><Relationship Id="rId3" Type="http://schemas.openxmlformats.org/officeDocument/2006/relationships/hyperlink" Target="https://www.mylearningplan.com/WebReg/ActivityProfile.asp?D=15882&amp;I=1602507" TargetMode="External"/><Relationship Id="rId2" Type="http://schemas.openxmlformats.org/officeDocument/2006/relationships/hyperlink" Target="https://www.mylearningplan.com/WebReg/ActivityProfile.asp?D=15882&amp;I=1679114" TargetMode="External"/><Relationship Id="rId1" Type="http://schemas.openxmlformats.org/officeDocument/2006/relationships/slideLayout" Target="../slideLayouts/slideLayout2.xml"/><Relationship Id="rId5" Type="http://schemas.openxmlformats.org/officeDocument/2006/relationships/hyperlink" Target="https://www.mylearningplan.com/WebReg/ActivityProfile.asp?D=15882&amp;I=1601631" TargetMode="External"/><Relationship Id="rId4" Type="http://schemas.openxmlformats.org/officeDocument/2006/relationships/hyperlink" Target="https://www.mylearningplan.com/WebReg/ActivityProfile.asp?D=15882&amp;I=160162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www.mylearningplan.com/WebReg/ActivityProfile.asp?D=15882&amp;I=1694150" TargetMode="External"/><Relationship Id="rId7" Type="http://schemas.openxmlformats.org/officeDocument/2006/relationships/hyperlink" Target="August%2017-20" TargetMode="External"/><Relationship Id="rId2" Type="http://schemas.openxmlformats.org/officeDocument/2006/relationships/hyperlink" Target="https://www.mylearningplan.com/WebReg/ActivityProfile.asp?D=15882&amp;I=1714374" TargetMode="External"/><Relationship Id="rId1" Type="http://schemas.openxmlformats.org/officeDocument/2006/relationships/slideLayout" Target="../slideLayouts/slideLayout24.xml"/><Relationship Id="rId6" Type="http://schemas.openxmlformats.org/officeDocument/2006/relationships/hyperlink" Target="https://www.mylearningplan.com/WebReg/ActivityProfile.asp?D=15882&amp;I=1769126" TargetMode="External"/><Relationship Id="rId5" Type="http://schemas.openxmlformats.org/officeDocument/2006/relationships/hyperlink" Target="https://www.mylearningplan.com/WebReg/ActivityProfile.asp?D=15882&amp;I=1602887" TargetMode="External"/><Relationship Id="rId4" Type="http://schemas.openxmlformats.org/officeDocument/2006/relationships/hyperlink" Target="https://www.mylearningplan.com/WebReg/ActivityProfile.asp?D=15882&amp;I=1694709"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ocmboces.org/teacherpage.cfm?teacher=2423" TargetMode="Externa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mylearningplan.com/WebReg/ActivityProfile.asp?D=15882&amp;I=1751422"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mylearningplan.com/WebReg/ActivityProfile.asp?D=15882&amp;I=1694150" TargetMode="External"/><Relationship Id="rId7" Type="http://schemas.openxmlformats.org/officeDocument/2006/relationships/hyperlink" Target="August%2017-20" TargetMode="External"/><Relationship Id="rId2" Type="http://schemas.openxmlformats.org/officeDocument/2006/relationships/hyperlink" Target="https://www.mylearningplan.com/WebReg/ActivityProfile.asp?D=15882&amp;I=1714374" TargetMode="External"/><Relationship Id="rId1" Type="http://schemas.openxmlformats.org/officeDocument/2006/relationships/slideLayout" Target="../slideLayouts/slideLayout2.xml"/><Relationship Id="rId6" Type="http://schemas.openxmlformats.org/officeDocument/2006/relationships/hyperlink" Target="https://www.mylearningplan.com/WebReg/ActivityProfile.asp?D=15882&amp;I=1769126" TargetMode="External"/><Relationship Id="rId5" Type="http://schemas.openxmlformats.org/officeDocument/2006/relationships/hyperlink" Target="https://www.mylearningplan.com/WebReg/ActivityProfile.asp?D=15882&amp;I=1602887" TargetMode="External"/><Relationship Id="rId4" Type="http://schemas.openxmlformats.org/officeDocument/2006/relationships/hyperlink" Target="https://www.mylearningplan.com/WebReg/ActivityProfile.asp?D=15882&amp;I=1694709"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www.mylearningplan.com/WebReg/ActivityProfile.asp?D=15882&amp;I=1704544" TargetMode="External"/><Relationship Id="rId2" Type="http://schemas.openxmlformats.org/officeDocument/2006/relationships/hyperlink" Target="https://www.mylearningplan.com/WebReg/ActivityProfile.asp?D=15882&amp;I=1751422"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mylearningplan.com/WebReg/ActivityProfile.asp?D=15882&amp;I=1751990" TargetMode="External"/><Relationship Id="rId2" Type="http://schemas.openxmlformats.org/officeDocument/2006/relationships/hyperlink" Target="https://www.mylearningplan.com/WebReg/ActivityProfile.asp?D=15882&amp;I=1739875"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docs.google.com/forms/d/11c6bYZ_tuybIv7vbqVMNJ0Mym0R97KgbxK8QnVs-fVs/viewform"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rPr>
              <a:t>BCIC Meeting</a:t>
            </a:r>
            <a:endParaRPr lang="en-US" dirty="0">
              <a:effectLst/>
            </a:endParaRPr>
          </a:p>
        </p:txBody>
      </p:sp>
      <p:sp>
        <p:nvSpPr>
          <p:cNvPr id="3" name="Subtitle 2"/>
          <p:cNvSpPr>
            <a:spLocks noGrp="1"/>
          </p:cNvSpPr>
          <p:nvPr>
            <p:ph type="subTitle" idx="1"/>
          </p:nvPr>
        </p:nvSpPr>
        <p:spPr/>
        <p:txBody>
          <a:bodyPr/>
          <a:lstStyle/>
          <a:p>
            <a:r>
              <a:rPr lang="en-US" dirty="0" smtClean="0"/>
              <a:t>April 2015</a:t>
            </a:r>
            <a:endParaRPr lang="en-US" dirty="0"/>
          </a:p>
        </p:txBody>
      </p:sp>
    </p:spTree>
    <p:extLst>
      <p:ext uri="{BB962C8B-B14F-4D97-AF65-F5344CB8AC3E}">
        <p14:creationId xmlns:p14="http://schemas.microsoft.com/office/powerpoint/2010/main" val="3395094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Be Determined</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There are many things “TBD:”</a:t>
            </a:r>
          </a:p>
          <a:p>
            <a:r>
              <a:rPr lang="en-US" dirty="0"/>
              <a:t>Scoring ranges for and weights among category </a:t>
            </a:r>
            <a:r>
              <a:rPr lang="en-US" dirty="0" smtClean="0"/>
              <a:t>subcomponents</a:t>
            </a:r>
          </a:p>
          <a:p>
            <a:r>
              <a:rPr lang="en-US" dirty="0"/>
              <a:t>Parameters for growth for the Student Performance </a:t>
            </a:r>
            <a:r>
              <a:rPr lang="en-US" dirty="0" smtClean="0"/>
              <a:t>category</a:t>
            </a:r>
          </a:p>
          <a:p>
            <a:r>
              <a:rPr lang="en-US" dirty="0"/>
              <a:t>Parameters for supplemental student performance </a:t>
            </a:r>
            <a:r>
              <a:rPr lang="en-US" dirty="0" smtClean="0"/>
              <a:t>measures</a:t>
            </a:r>
          </a:p>
          <a:p>
            <a:r>
              <a:rPr lang="en-US" dirty="0"/>
              <a:t>Observation </a:t>
            </a:r>
            <a:r>
              <a:rPr lang="en-US" dirty="0" smtClean="0"/>
              <a:t>rubrics</a:t>
            </a:r>
            <a:endParaRPr lang="en-US" dirty="0"/>
          </a:p>
          <a:p>
            <a:r>
              <a:rPr lang="en-US" dirty="0"/>
              <a:t>Applicability to principals 	</a:t>
            </a:r>
          </a:p>
          <a:p>
            <a:endParaRPr lang="en-US" dirty="0" smtClean="0"/>
          </a:p>
          <a:p>
            <a:endParaRPr lang="en-US" dirty="0"/>
          </a:p>
          <a:p>
            <a:endParaRPr lang="en-US" dirty="0"/>
          </a:p>
        </p:txBody>
      </p:sp>
    </p:spTree>
    <p:extLst>
      <p:ext uri="{BB962C8B-B14F-4D97-AF65-F5344CB8AC3E}">
        <p14:creationId xmlns:p14="http://schemas.microsoft.com/office/powerpoint/2010/main" val="3180428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Dates</a:t>
            </a:r>
            <a:endParaRPr lang="en-US" dirty="0"/>
          </a:p>
        </p:txBody>
      </p:sp>
      <p:sp>
        <p:nvSpPr>
          <p:cNvPr id="3" name="Content Placeholder 2"/>
          <p:cNvSpPr>
            <a:spLocks noGrp="1"/>
          </p:cNvSpPr>
          <p:nvPr>
            <p:ph idx="1"/>
          </p:nvPr>
        </p:nvSpPr>
        <p:spPr/>
        <p:txBody>
          <a:bodyPr/>
          <a:lstStyle/>
          <a:p>
            <a:r>
              <a:rPr lang="en-US" dirty="0"/>
              <a:t>The Board must adopt regulations by June 30, </a:t>
            </a:r>
            <a:r>
              <a:rPr lang="en-US" dirty="0" smtClean="0"/>
              <a:t>2015, to </a:t>
            </a:r>
            <a:r>
              <a:rPr lang="en-US" dirty="0"/>
              <a:t>fully implement the new evaluation system created by the Governor and the legislature.</a:t>
            </a:r>
          </a:p>
          <a:p>
            <a:r>
              <a:rPr lang="en-US" dirty="0" smtClean="0"/>
              <a:t>In </a:t>
            </a:r>
            <a:r>
              <a:rPr lang="en-US" dirty="0"/>
              <a:t>order for school districts to receive their scheduled increase in state aid, their new evaluation plans must be approved by the Department by November 15, 2015.</a:t>
            </a:r>
          </a:p>
        </p:txBody>
      </p:sp>
    </p:spTree>
    <p:extLst>
      <p:ext uri="{BB962C8B-B14F-4D97-AF65-F5344CB8AC3E}">
        <p14:creationId xmlns:p14="http://schemas.microsoft.com/office/powerpoint/2010/main" val="3120037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Tenure</a:t>
            </a:r>
            <a:endParaRPr lang="en-US" dirty="0"/>
          </a:p>
        </p:txBody>
      </p:sp>
      <p:sp>
        <p:nvSpPr>
          <p:cNvPr id="3" name="Content Placeholder 2"/>
          <p:cNvSpPr>
            <a:spLocks noGrp="1"/>
          </p:cNvSpPr>
          <p:nvPr>
            <p:ph idx="1"/>
          </p:nvPr>
        </p:nvSpPr>
        <p:spPr/>
        <p:txBody>
          <a:bodyPr>
            <a:normAutofit fontScale="77500" lnSpcReduction="20000"/>
          </a:bodyPr>
          <a:lstStyle/>
          <a:p>
            <a:r>
              <a:rPr lang="en-US" dirty="0"/>
              <a:t>E</a:t>
            </a:r>
            <a:r>
              <a:rPr lang="en-US" dirty="0" smtClean="0"/>
              <a:t>xtends </a:t>
            </a:r>
            <a:r>
              <a:rPr lang="en-US" dirty="0"/>
              <a:t>tenure appointments for all educators from 3 years to 4 </a:t>
            </a:r>
            <a:r>
              <a:rPr lang="en-US" dirty="0" smtClean="0"/>
              <a:t>years, beginning with appointments after July 1.</a:t>
            </a:r>
            <a:endParaRPr lang="en-US" dirty="0"/>
          </a:p>
          <a:p>
            <a:r>
              <a:rPr lang="en-US" dirty="0" smtClean="0"/>
              <a:t>In </a:t>
            </a:r>
            <a:r>
              <a:rPr lang="en-US" dirty="0"/>
              <a:t>order for educators to be eligible for tenure after the 4-year probationary period, an educator must receive a rating of either Effective or Highly Effective in at least 3 of the 4 probationary years, including the final year. An educator who receives an Ineffective rating in the final year cannot receive </a:t>
            </a:r>
            <a:r>
              <a:rPr lang="en-US" dirty="0" smtClean="0"/>
              <a:t>tenure (needs clarification).</a:t>
            </a:r>
            <a:endParaRPr lang="en-US" dirty="0"/>
          </a:p>
          <a:p>
            <a:r>
              <a:rPr lang="en-US" dirty="0" smtClean="0"/>
              <a:t>If </a:t>
            </a:r>
            <a:r>
              <a:rPr lang="en-US" dirty="0"/>
              <a:t>an educator does not meet this criterion, tenure may be extended by an additional year at the discretion of the school district</a:t>
            </a:r>
            <a:r>
              <a:rPr lang="en-US" dirty="0" smtClean="0"/>
              <a:t>.</a:t>
            </a:r>
            <a:endParaRPr lang="en-US" dirty="0"/>
          </a:p>
        </p:txBody>
      </p:sp>
    </p:spTree>
    <p:extLst>
      <p:ext uri="{BB962C8B-B14F-4D97-AF65-F5344CB8AC3E}">
        <p14:creationId xmlns:p14="http://schemas.microsoft.com/office/powerpoint/2010/main" val="541332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t>
            </a:r>
            <a:r>
              <a:rPr lang="en-US" dirty="0" smtClean="0"/>
              <a:t>3020-b Disciplinary Process</a:t>
            </a:r>
            <a:endParaRPr lang="en-US" dirty="0"/>
          </a:p>
        </p:txBody>
      </p:sp>
      <p:sp>
        <p:nvSpPr>
          <p:cNvPr id="3" name="Content Placeholder 2"/>
          <p:cNvSpPr>
            <a:spLocks noGrp="1"/>
          </p:cNvSpPr>
          <p:nvPr>
            <p:ph idx="1"/>
          </p:nvPr>
        </p:nvSpPr>
        <p:spPr>
          <a:xfrm>
            <a:off x="457200" y="1690915"/>
            <a:ext cx="8477250" cy="4525963"/>
          </a:xfrm>
        </p:spPr>
        <p:txBody>
          <a:bodyPr>
            <a:noAutofit/>
          </a:bodyPr>
          <a:lstStyle/>
          <a:p>
            <a:r>
              <a:rPr lang="en-US" sz="2250" dirty="0"/>
              <a:t>Districts are authorized to bring charges of incompetence for educators with 2 consecutive Ineffective ratings and are required to bring charges of incompetence for educators with 3 consecutive Ineffective ratings.</a:t>
            </a:r>
          </a:p>
          <a:p>
            <a:r>
              <a:rPr lang="en-US" sz="2250" dirty="0" smtClean="0"/>
              <a:t>Hearings </a:t>
            </a:r>
            <a:r>
              <a:rPr lang="en-US" sz="2250" dirty="0"/>
              <a:t>for educators charged for incompetence would be heard by a single hearing officer (as opposed to a panel) and must be completed between 30 (for cases of 3 Ineffective ratings) and 90 days (for cases of 2 Ineffective ratings).</a:t>
            </a:r>
          </a:p>
          <a:p>
            <a:r>
              <a:rPr lang="en-US" sz="2250" dirty="0" smtClean="0"/>
              <a:t>The </a:t>
            </a:r>
            <a:r>
              <a:rPr lang="en-US" sz="2250" dirty="0"/>
              <a:t>statute provides that 2 or more consecutive ratings of Ineffective would constitute prima facie evidence of incompetence that can only be overcome by clear and convincing evidence that the educator is not incompetent and are just cause for removal</a:t>
            </a:r>
            <a:r>
              <a:rPr lang="en-US" sz="2250" dirty="0" smtClean="0"/>
              <a:t>.</a:t>
            </a:r>
            <a:endParaRPr lang="en-US" sz="2250" dirty="0"/>
          </a:p>
        </p:txBody>
      </p:sp>
    </p:spTree>
    <p:extLst>
      <p:ext uri="{BB962C8B-B14F-4D97-AF65-F5344CB8AC3E}">
        <p14:creationId xmlns:p14="http://schemas.microsoft.com/office/powerpoint/2010/main" val="457403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Included Items</a:t>
            </a:r>
            <a:endParaRPr lang="en-US" dirty="0"/>
          </a:p>
        </p:txBody>
      </p:sp>
      <p:sp>
        <p:nvSpPr>
          <p:cNvPr id="3" name="Content Placeholder 2"/>
          <p:cNvSpPr>
            <a:spLocks noGrp="1"/>
          </p:cNvSpPr>
          <p:nvPr>
            <p:ph idx="1"/>
          </p:nvPr>
        </p:nvSpPr>
        <p:spPr/>
        <p:txBody>
          <a:bodyPr/>
          <a:lstStyle/>
          <a:p>
            <a:r>
              <a:rPr lang="en-US" dirty="0" smtClean="0"/>
              <a:t>Teacher training and certification</a:t>
            </a:r>
          </a:p>
          <a:p>
            <a:r>
              <a:rPr lang="en-US" dirty="0" smtClean="0"/>
              <a:t>Re-registration in TEACH</a:t>
            </a:r>
          </a:p>
          <a:p>
            <a:r>
              <a:rPr lang="en-US" dirty="0" smtClean="0"/>
              <a:t>Failing schools </a:t>
            </a:r>
            <a:r>
              <a:rPr lang="en-US" dirty="0" smtClean="0"/>
              <a:t>receivership</a:t>
            </a:r>
          </a:p>
          <a:p>
            <a:r>
              <a:rPr lang="en-US" dirty="0" smtClean="0"/>
              <a:t>Testing Reduction Report</a:t>
            </a:r>
          </a:p>
          <a:p>
            <a:r>
              <a:rPr lang="en-US" dirty="0" smtClean="0"/>
              <a:t>Teacher Centers</a:t>
            </a:r>
          </a:p>
          <a:p>
            <a:endParaRPr lang="en-US" dirty="0" smtClean="0"/>
          </a:p>
          <a:p>
            <a:endParaRPr lang="en-US" dirty="0"/>
          </a:p>
        </p:txBody>
      </p:sp>
    </p:spTree>
    <p:extLst>
      <p:ext uri="{BB962C8B-B14F-4D97-AF65-F5344CB8AC3E}">
        <p14:creationId xmlns:p14="http://schemas.microsoft.com/office/powerpoint/2010/main" val="1108928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SED News</a:t>
            </a:r>
            <a:endParaRPr lang="en-US" dirty="0"/>
          </a:p>
        </p:txBody>
      </p:sp>
      <p:sp>
        <p:nvSpPr>
          <p:cNvPr id="3" name="Content Placeholder 2"/>
          <p:cNvSpPr>
            <a:spLocks noGrp="1"/>
          </p:cNvSpPr>
          <p:nvPr>
            <p:ph idx="1"/>
          </p:nvPr>
        </p:nvSpPr>
        <p:spPr/>
        <p:txBody>
          <a:bodyPr>
            <a:normAutofit/>
          </a:bodyPr>
          <a:lstStyle/>
          <a:p>
            <a:r>
              <a:rPr lang="en-US" dirty="0" smtClean="0"/>
              <a:t>Pathways clarification</a:t>
            </a:r>
          </a:p>
          <a:p>
            <a:r>
              <a:rPr lang="en-US" dirty="0" smtClean="0"/>
              <a:t>School Climate Index</a:t>
            </a:r>
          </a:p>
          <a:p>
            <a:endParaRPr lang="en-US" dirty="0"/>
          </a:p>
        </p:txBody>
      </p:sp>
    </p:spTree>
    <p:extLst>
      <p:ext uri="{BB962C8B-B14F-4D97-AF65-F5344CB8AC3E}">
        <p14:creationId xmlns:p14="http://schemas.microsoft.com/office/powerpoint/2010/main" val="2524502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Refusal Numbers</a:t>
            </a:r>
            <a:endParaRPr lang="en-US" dirty="0"/>
          </a:p>
        </p:txBody>
      </p:sp>
      <p:sp>
        <p:nvSpPr>
          <p:cNvPr id="3" name="Content Placeholder 2"/>
          <p:cNvSpPr>
            <a:spLocks noGrp="1"/>
          </p:cNvSpPr>
          <p:nvPr>
            <p:ph idx="1"/>
          </p:nvPr>
        </p:nvSpPr>
        <p:spPr/>
        <p:txBody>
          <a:bodyPr/>
          <a:lstStyle/>
          <a:p>
            <a:r>
              <a:rPr lang="en-US" dirty="0" smtClean="0"/>
              <a:t>Request for data went out</a:t>
            </a:r>
          </a:p>
          <a:p>
            <a:r>
              <a:rPr lang="en-US" dirty="0" smtClean="0"/>
              <a:t>When you can</a:t>
            </a:r>
          </a:p>
          <a:p>
            <a:r>
              <a:rPr lang="en-US" dirty="0" smtClean="0"/>
              <a:t>We will share data when compiled</a:t>
            </a:r>
            <a:endParaRPr lang="en-US" dirty="0"/>
          </a:p>
        </p:txBody>
      </p:sp>
    </p:spTree>
    <p:extLst>
      <p:ext uri="{BB962C8B-B14F-4D97-AF65-F5344CB8AC3E}">
        <p14:creationId xmlns:p14="http://schemas.microsoft.com/office/powerpoint/2010/main" val="2455391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effectLst/>
              </a:rPr>
              <a:t>CI&amp;A and Network Updates</a:t>
            </a:r>
            <a:endParaRPr lang="en-US" dirty="0">
              <a:effectLst/>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87306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a:t>
            </a:r>
            <a:endParaRPr lang="en-US" dirty="0"/>
          </a:p>
        </p:txBody>
      </p:sp>
      <p:sp>
        <p:nvSpPr>
          <p:cNvPr id="3" name="Content Placeholder 2"/>
          <p:cNvSpPr>
            <a:spLocks noGrp="1"/>
          </p:cNvSpPr>
          <p:nvPr>
            <p:ph idx="1"/>
          </p:nvPr>
        </p:nvSpPr>
        <p:spPr/>
        <p:txBody>
          <a:bodyPr/>
          <a:lstStyle/>
          <a:p>
            <a:r>
              <a:rPr lang="en-US" dirty="0" smtClean="0"/>
              <a:t>Input requested please!</a:t>
            </a:r>
          </a:p>
          <a:p>
            <a:endParaRPr lang="en-US" dirty="0"/>
          </a:p>
          <a:p>
            <a:r>
              <a:rPr lang="en-US" dirty="0" smtClean="0"/>
              <a:t>Guides the development and capacity planning</a:t>
            </a:r>
          </a:p>
          <a:p>
            <a:endParaRPr lang="en-US" dirty="0"/>
          </a:p>
          <a:p>
            <a:r>
              <a:rPr lang="en-US" dirty="0" smtClean="0"/>
              <a:t>Survey closes April 30</a:t>
            </a:r>
            <a:endParaRPr lang="en-US" dirty="0"/>
          </a:p>
        </p:txBody>
      </p:sp>
    </p:spTree>
    <p:extLst>
      <p:ext uri="{BB962C8B-B14F-4D97-AF65-F5344CB8AC3E}">
        <p14:creationId xmlns:p14="http://schemas.microsoft.com/office/powerpoint/2010/main" val="143333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352"/>
            <a:ext cx="8229600" cy="1463447"/>
          </a:xfrm>
        </p:spPr>
        <p:txBody>
          <a:bodyPr>
            <a:normAutofit fontScale="90000"/>
          </a:bodyPr>
          <a:lstStyle/>
          <a:p>
            <a:r>
              <a:rPr lang="en-US" dirty="0" smtClean="0"/>
              <a:t>SUMMER 2015: Registration is open.  Decisions based on enrollment made June 12</a:t>
            </a:r>
            <a:endParaRPr lang="en-US" dirty="0"/>
          </a:p>
        </p:txBody>
      </p:sp>
      <p:sp>
        <p:nvSpPr>
          <p:cNvPr id="3" name="Content Placeholder 2"/>
          <p:cNvSpPr>
            <a:spLocks noGrp="1"/>
          </p:cNvSpPr>
          <p:nvPr>
            <p:ph idx="1"/>
          </p:nvPr>
        </p:nvSpPr>
        <p:spPr>
          <a:xfrm>
            <a:off x="457200" y="2057400"/>
            <a:ext cx="8077200" cy="4159478"/>
          </a:xfrm>
        </p:spPr>
        <p:txBody>
          <a:bodyPr>
            <a:normAutofit fontScale="92500"/>
          </a:bodyPr>
          <a:lstStyle/>
          <a:p>
            <a:r>
              <a:rPr lang="en-US" dirty="0" smtClean="0"/>
              <a:t>Conferences: PBLNY and PLC</a:t>
            </a:r>
          </a:p>
          <a:p>
            <a:r>
              <a:rPr lang="en-US" dirty="0" smtClean="0"/>
              <a:t>PBL 101 Institutes</a:t>
            </a:r>
          </a:p>
          <a:p>
            <a:r>
              <a:rPr lang="en-US" dirty="0" smtClean="0"/>
              <a:t>PBL 400</a:t>
            </a:r>
          </a:p>
          <a:p>
            <a:r>
              <a:rPr lang="en-US" dirty="0" smtClean="0"/>
              <a:t>Standards Based Planning- Instruction for All</a:t>
            </a:r>
          </a:p>
          <a:p>
            <a:r>
              <a:rPr lang="en-US" dirty="0" smtClean="0"/>
              <a:t>Social Studies Curriculum Work</a:t>
            </a:r>
          </a:p>
          <a:p>
            <a:r>
              <a:rPr lang="en-US" dirty="0" smtClean="0"/>
              <a:t>Math CCLS- Secondary</a:t>
            </a:r>
          </a:p>
          <a:p>
            <a:r>
              <a:rPr lang="en-US" dirty="0" smtClean="0"/>
              <a:t>Responsive Classroom-Level One</a:t>
            </a:r>
          </a:p>
          <a:p>
            <a:endParaRPr lang="en-US" dirty="0"/>
          </a:p>
        </p:txBody>
      </p:sp>
    </p:spTree>
    <p:extLst>
      <p:ext uri="{BB962C8B-B14F-4D97-AF65-F5344CB8AC3E}">
        <p14:creationId xmlns:p14="http://schemas.microsoft.com/office/powerpoint/2010/main" val="204469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idx="1"/>
          </p:nvPr>
        </p:nvSpPr>
        <p:spPr/>
        <p:txBody>
          <a:bodyPr/>
          <a:lstStyle/>
          <a:p>
            <a:r>
              <a:rPr lang="en-US" dirty="0" smtClean="0"/>
              <a:t>Introductions</a:t>
            </a:r>
          </a:p>
          <a:p>
            <a:r>
              <a:rPr lang="en-US" dirty="0" smtClean="0"/>
              <a:t>Overview of Agenda</a:t>
            </a:r>
          </a:p>
          <a:p>
            <a:pPr lvl="1"/>
            <a:r>
              <a:rPr lang="en-US" dirty="0" smtClean="0"/>
              <a:t>Updates</a:t>
            </a:r>
          </a:p>
          <a:p>
            <a:pPr lvl="1"/>
            <a:r>
              <a:rPr lang="en-US" dirty="0" smtClean="0"/>
              <a:t>RTI discussion and sharing</a:t>
            </a:r>
          </a:p>
          <a:p>
            <a:pPr lvl="1"/>
            <a:r>
              <a:rPr lang="en-US" dirty="0" smtClean="0"/>
              <a:t>Future events</a:t>
            </a:r>
          </a:p>
        </p:txBody>
      </p:sp>
    </p:spTree>
    <p:extLst>
      <p:ext uri="{BB962C8B-B14F-4D97-AF65-F5344CB8AC3E}">
        <p14:creationId xmlns:p14="http://schemas.microsoft.com/office/powerpoint/2010/main" val="4228456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ITD</a:t>
            </a:r>
            <a:endParaRPr lang="en-US" dirty="0"/>
          </a:p>
        </p:txBody>
      </p:sp>
    </p:spTree>
    <p:extLst>
      <p:ext uri="{BB962C8B-B14F-4D97-AF65-F5344CB8AC3E}">
        <p14:creationId xmlns:p14="http://schemas.microsoft.com/office/powerpoint/2010/main" val="10907483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Centers</a:t>
            </a:r>
            <a:endParaRPr lang="en-US" dirty="0"/>
          </a:p>
        </p:txBody>
      </p:sp>
      <p:sp>
        <p:nvSpPr>
          <p:cNvPr id="3" name="Content Placeholder 2"/>
          <p:cNvSpPr>
            <a:spLocks noGrp="1"/>
          </p:cNvSpPr>
          <p:nvPr>
            <p:ph idx="1"/>
          </p:nvPr>
        </p:nvSpPr>
        <p:spPr>
          <a:xfrm>
            <a:off x="457200" y="1350335"/>
            <a:ext cx="8229600" cy="5146158"/>
          </a:xfrm>
        </p:spPr>
        <p:txBody>
          <a:bodyPr>
            <a:normAutofit/>
          </a:bodyPr>
          <a:lstStyle/>
          <a:p>
            <a:r>
              <a:rPr lang="en-US" dirty="0" smtClean="0"/>
              <a:t>Michael Grinder</a:t>
            </a:r>
          </a:p>
          <a:p>
            <a:pPr lvl="1"/>
            <a:r>
              <a:rPr lang="en-US" dirty="0" smtClean="0"/>
              <a:t>April 29</a:t>
            </a:r>
            <a:r>
              <a:rPr lang="en-US" baseline="30000" dirty="0" smtClean="0"/>
              <a:t>th </a:t>
            </a:r>
            <a:r>
              <a:rPr lang="en-US" dirty="0" smtClean="0"/>
              <a:t>leader emphasis</a:t>
            </a:r>
          </a:p>
          <a:p>
            <a:pPr lvl="1"/>
            <a:r>
              <a:rPr lang="en-US" dirty="0" smtClean="0"/>
              <a:t>April 30</a:t>
            </a:r>
            <a:r>
              <a:rPr lang="en-US" baseline="30000" dirty="0" smtClean="0"/>
              <a:t>th</a:t>
            </a:r>
            <a:r>
              <a:rPr lang="en-US" dirty="0" smtClean="0"/>
              <a:t> teacher emphasis</a:t>
            </a:r>
          </a:p>
          <a:p>
            <a:r>
              <a:rPr lang="en-US" dirty="0"/>
              <a:t>Turning High-Poverty Schools </a:t>
            </a:r>
            <a:r>
              <a:rPr lang="en-US" dirty="0" smtClean="0"/>
              <a:t>into</a:t>
            </a:r>
            <a:br>
              <a:rPr lang="en-US" dirty="0" smtClean="0"/>
            </a:br>
            <a:r>
              <a:rPr lang="en-US" dirty="0" smtClean="0"/>
              <a:t>High-Performing Schools</a:t>
            </a:r>
          </a:p>
          <a:p>
            <a:pPr lvl="1"/>
            <a:r>
              <a:rPr lang="en-US" dirty="0" smtClean="0"/>
              <a:t>Kathleen Budge</a:t>
            </a:r>
          </a:p>
          <a:p>
            <a:pPr lvl="1"/>
            <a:r>
              <a:rPr lang="en-US" dirty="0" smtClean="0"/>
              <a:t>Takes it to practical level</a:t>
            </a:r>
          </a:p>
          <a:p>
            <a:pPr lvl="1"/>
            <a:r>
              <a:rPr lang="en-US" dirty="0" smtClean="0"/>
              <a:t>May 19</a:t>
            </a:r>
            <a:r>
              <a:rPr lang="en-US" baseline="30000" dirty="0" smtClean="0"/>
              <a:t>th</a:t>
            </a:r>
            <a:r>
              <a:rPr lang="en-US" dirty="0" smtClean="0"/>
              <a:t> </a:t>
            </a:r>
          </a:p>
        </p:txBody>
      </p:sp>
    </p:spTree>
    <p:extLst>
      <p:ext uri="{BB962C8B-B14F-4D97-AF65-F5344CB8AC3E}">
        <p14:creationId xmlns:p14="http://schemas.microsoft.com/office/powerpoint/2010/main" val="3841853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Higher Education</a:t>
            </a:r>
            <a:endParaRPr lang="en-US" dirty="0"/>
          </a:p>
        </p:txBody>
      </p:sp>
      <p:sp>
        <p:nvSpPr>
          <p:cNvPr id="4" name="Oval 3"/>
          <p:cNvSpPr/>
          <p:nvPr/>
        </p:nvSpPr>
        <p:spPr>
          <a:xfrm>
            <a:off x="5465131" y="1796889"/>
            <a:ext cx="616689" cy="54226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690915"/>
            <a:ext cx="8229600" cy="4525963"/>
          </a:xfrm>
        </p:spPr>
        <p:txBody>
          <a:bodyPr>
            <a:normAutofit/>
          </a:bodyPr>
          <a:lstStyle/>
          <a:p>
            <a:pPr marL="0" indent="0">
              <a:buNone/>
            </a:pPr>
            <a:endParaRPr lang="en-US" dirty="0" smtClean="0"/>
          </a:p>
        </p:txBody>
      </p:sp>
    </p:spTree>
    <p:extLst>
      <p:ext uri="{BB962C8B-B14F-4D97-AF65-F5344CB8AC3E}">
        <p14:creationId xmlns:p14="http://schemas.microsoft.com/office/powerpoint/2010/main" val="2536268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CNY NYS ASCD</a:t>
            </a:r>
            <a:endParaRPr lang="en-US" dirty="0"/>
          </a:p>
        </p:txBody>
      </p:sp>
      <p:sp>
        <p:nvSpPr>
          <p:cNvPr id="3" name="Content Placeholder 2"/>
          <p:cNvSpPr>
            <a:spLocks noGrp="1"/>
          </p:cNvSpPr>
          <p:nvPr>
            <p:ph idx="1"/>
          </p:nvPr>
        </p:nvSpPr>
        <p:spPr>
          <a:xfrm>
            <a:off x="457200" y="1690915"/>
            <a:ext cx="8686800" cy="4525963"/>
          </a:xfrm>
        </p:spPr>
        <p:txBody>
          <a:bodyPr>
            <a:normAutofit/>
          </a:bodyPr>
          <a:lstStyle/>
          <a:p>
            <a:pPr marL="0" indent="0">
              <a:buNone/>
            </a:pPr>
            <a:r>
              <a:rPr lang="en-US" dirty="0" smtClean="0"/>
              <a:t>2014-2015 Schedule:</a:t>
            </a:r>
          </a:p>
          <a:p>
            <a:r>
              <a:rPr lang="en-US" dirty="0" smtClean="0"/>
              <a:t>May </a:t>
            </a:r>
            <a:r>
              <a:rPr lang="en-US" dirty="0"/>
              <a:t>13, 2015   Annual Meeting</a:t>
            </a:r>
          </a:p>
          <a:p>
            <a:endParaRPr lang="en-US" dirty="0"/>
          </a:p>
          <a:p>
            <a:endParaRPr lang="en-US" dirty="0" smtClean="0"/>
          </a:p>
        </p:txBody>
      </p:sp>
    </p:spTree>
    <p:extLst>
      <p:ext uri="{BB962C8B-B14F-4D97-AF65-F5344CB8AC3E}">
        <p14:creationId xmlns:p14="http://schemas.microsoft.com/office/powerpoint/2010/main" val="13892409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District Sharing</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524973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Schedule</a:t>
            </a:r>
            <a:endParaRPr lang="en-US" dirty="0"/>
          </a:p>
        </p:txBody>
      </p:sp>
      <p:sp>
        <p:nvSpPr>
          <p:cNvPr id="3" name="Content Placeholder 2"/>
          <p:cNvSpPr>
            <a:spLocks noGrp="1"/>
          </p:cNvSpPr>
          <p:nvPr>
            <p:ph idx="1"/>
          </p:nvPr>
        </p:nvSpPr>
        <p:spPr/>
        <p:txBody>
          <a:bodyPr/>
          <a:lstStyle/>
          <a:p>
            <a:r>
              <a:rPr lang="en-US" dirty="0" smtClean="0"/>
              <a:t>April: Cazenovia</a:t>
            </a:r>
          </a:p>
          <a:p>
            <a:r>
              <a:rPr lang="en-US" dirty="0" smtClean="0"/>
              <a:t>June: __________</a:t>
            </a:r>
            <a:endParaRPr lang="en-US" dirty="0"/>
          </a:p>
        </p:txBody>
      </p:sp>
    </p:spTree>
    <p:extLst>
      <p:ext uri="{BB962C8B-B14F-4D97-AF65-F5344CB8AC3E}">
        <p14:creationId xmlns:p14="http://schemas.microsoft.com/office/powerpoint/2010/main" val="21786665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Standards</a:t>
            </a:r>
            <a:endParaRPr lang="en-US" dirty="0"/>
          </a:p>
        </p:txBody>
      </p:sp>
    </p:spTree>
    <p:extLst>
      <p:ext uri="{BB962C8B-B14F-4D97-AF65-F5344CB8AC3E}">
        <p14:creationId xmlns:p14="http://schemas.microsoft.com/office/powerpoint/2010/main" val="39447555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Studies-Getting Ready</a:t>
            </a:r>
            <a:endParaRPr lang="en-US" dirty="0"/>
          </a:p>
        </p:txBody>
      </p:sp>
      <p:sp>
        <p:nvSpPr>
          <p:cNvPr id="3" name="Content Placeholder 2"/>
          <p:cNvSpPr>
            <a:spLocks noGrp="1"/>
          </p:cNvSpPr>
          <p:nvPr>
            <p:ph idx="1"/>
          </p:nvPr>
        </p:nvSpPr>
        <p:spPr/>
        <p:txBody>
          <a:bodyPr>
            <a:normAutofit/>
          </a:bodyPr>
          <a:lstStyle/>
          <a:p>
            <a:endParaRPr lang="en-US" sz="2400" dirty="0"/>
          </a:p>
          <a:p>
            <a:r>
              <a:rPr lang="en-US" sz="2400" dirty="0"/>
              <a:t>Opening the Toolkit w/ </a:t>
            </a:r>
            <a:r>
              <a:rPr lang="en-US" sz="2400" dirty="0" smtClean="0"/>
              <a:t>Patricia </a:t>
            </a:r>
            <a:r>
              <a:rPr lang="en-US" sz="2400" dirty="0"/>
              <a:t>Polan (April 16, </a:t>
            </a:r>
            <a:r>
              <a:rPr lang="en-US" sz="2400" dirty="0" smtClean="0"/>
              <a:t>4-6 pm) </a:t>
            </a:r>
          </a:p>
          <a:p>
            <a:endParaRPr lang="en-US" sz="2400" dirty="0"/>
          </a:p>
          <a:p>
            <a:r>
              <a:rPr lang="en-US" sz="2400" dirty="0"/>
              <a:t>UbD and Social Studies w/ Jay McTighe May 14 &amp; </a:t>
            </a:r>
            <a:r>
              <a:rPr lang="en-US" sz="2400" dirty="0" smtClean="0"/>
              <a:t>15</a:t>
            </a:r>
          </a:p>
          <a:p>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4648200"/>
            <a:ext cx="3810000" cy="1676400"/>
          </a:xfrm>
          <a:prstGeom prst="rect">
            <a:avLst/>
          </a:prstGeom>
        </p:spPr>
      </p:pic>
    </p:spTree>
    <p:extLst>
      <p:ext uri="{BB962C8B-B14F-4D97-AF65-F5344CB8AC3E}">
        <p14:creationId xmlns:p14="http://schemas.microsoft.com/office/powerpoint/2010/main" val="3010232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hlinkClick r:id="rId2"/>
              </a:rPr>
              <a:t>Summer Curriculum Work</a:t>
            </a:r>
            <a:r>
              <a:rPr lang="en-US" dirty="0" smtClean="0"/>
              <a:t>:</a:t>
            </a:r>
            <a:endParaRPr lang="en-US" dirty="0"/>
          </a:p>
        </p:txBody>
      </p:sp>
      <p:sp>
        <p:nvSpPr>
          <p:cNvPr id="3" name="Content Placeholder 2"/>
          <p:cNvSpPr>
            <a:spLocks noGrp="1"/>
          </p:cNvSpPr>
          <p:nvPr>
            <p:ph idx="1"/>
          </p:nvPr>
        </p:nvSpPr>
        <p:spPr>
          <a:xfrm>
            <a:off x="457200" y="1369146"/>
            <a:ext cx="8229600" cy="4525963"/>
          </a:xfrm>
        </p:spPr>
        <p:txBody>
          <a:bodyPr>
            <a:normAutofit/>
          </a:bodyPr>
          <a:lstStyle/>
          <a:p>
            <a:pPr lvl="1"/>
            <a:r>
              <a:rPr lang="en-US" dirty="0" smtClean="0"/>
              <a:t>Grounded in backwards design with emphasis on standards based planning</a:t>
            </a:r>
          </a:p>
          <a:p>
            <a:pPr lvl="1"/>
            <a:r>
              <a:rPr lang="en-US" dirty="0" smtClean="0"/>
              <a:t>June 29-July 2 OR July 7-10</a:t>
            </a:r>
          </a:p>
          <a:p>
            <a:pPr lvl="1"/>
            <a:r>
              <a:rPr lang="en-US" u="sng" dirty="0" smtClean="0">
                <a:hlinkClick r:id="rId3"/>
              </a:rPr>
              <a:t>Registration</a:t>
            </a:r>
            <a:r>
              <a:rPr lang="en-US" dirty="0" smtClean="0"/>
              <a:t> </a:t>
            </a:r>
            <a:r>
              <a:rPr lang="en-US" dirty="0"/>
              <a:t>for Summer Curriculum work for grades 5-8 is open.  This is NOT through MLP- this alternative registration enables district representatives to register an entire team.  For </a:t>
            </a:r>
            <a:r>
              <a:rPr lang="en-US" u="sng" dirty="0">
                <a:hlinkClick r:id="rId2"/>
              </a:rPr>
              <a:t>further information click here.</a:t>
            </a:r>
            <a:endParaRPr lang="en-US" dirty="0"/>
          </a:p>
          <a:p>
            <a:pPr lvl="1"/>
            <a:endParaRPr lang="en-US" dirty="0" smtClean="0"/>
          </a:p>
          <a:p>
            <a:pPr lvl="1"/>
            <a:endParaRPr lang="en-US" dirty="0"/>
          </a:p>
          <a:p>
            <a:pPr lvl="1"/>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5424055"/>
            <a:ext cx="2424545" cy="1066800"/>
          </a:xfrm>
          <a:prstGeom prst="rect">
            <a:avLst/>
          </a:prstGeom>
        </p:spPr>
      </p:pic>
      <p:sp>
        <p:nvSpPr>
          <p:cNvPr id="5" name="Rectangular Callout 4"/>
          <p:cNvSpPr/>
          <p:nvPr/>
        </p:nvSpPr>
        <p:spPr>
          <a:xfrm>
            <a:off x="9296400" y="1981200"/>
            <a:ext cx="2667000" cy="1295400"/>
          </a:xfrm>
          <a:prstGeom prst="wedge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Thoughts?  Interest?  Do we plan?</a:t>
            </a:r>
            <a:endParaRPr lang="en-US" dirty="0"/>
          </a:p>
        </p:txBody>
      </p:sp>
    </p:spTree>
    <p:extLst>
      <p:ext uri="{BB962C8B-B14F-4D97-AF65-F5344CB8AC3E}">
        <p14:creationId xmlns:p14="http://schemas.microsoft.com/office/powerpoint/2010/main" val="78807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Groups</a:t>
            </a:r>
            <a:endParaRPr lang="en-US" dirty="0"/>
          </a:p>
        </p:txBody>
      </p:sp>
      <p:sp>
        <p:nvSpPr>
          <p:cNvPr id="3" name="Content Placeholder 2"/>
          <p:cNvSpPr>
            <a:spLocks noGrp="1"/>
          </p:cNvSpPr>
          <p:nvPr>
            <p:ph idx="1"/>
          </p:nvPr>
        </p:nvSpPr>
        <p:spPr>
          <a:xfrm>
            <a:off x="457200" y="1371599"/>
            <a:ext cx="8077200" cy="4845279"/>
          </a:xfrm>
        </p:spPr>
        <p:txBody>
          <a:bodyPr>
            <a:normAutofit lnSpcReduction="10000"/>
          </a:bodyPr>
          <a:lstStyle/>
          <a:p>
            <a:r>
              <a:rPr lang="en-US" dirty="0" smtClean="0"/>
              <a:t>Social Studies Leadership Group next meets </a:t>
            </a:r>
            <a:r>
              <a:rPr lang="en-US" dirty="0" smtClean="0">
                <a:hlinkClick r:id="rId2"/>
              </a:rPr>
              <a:t>April 22</a:t>
            </a:r>
            <a:r>
              <a:rPr lang="en-US" dirty="0" smtClean="0"/>
              <a:t>.</a:t>
            </a:r>
          </a:p>
          <a:p>
            <a:endParaRPr lang="en-US" dirty="0" smtClean="0"/>
          </a:p>
          <a:p>
            <a:r>
              <a:rPr lang="en-US" dirty="0" smtClean="0"/>
              <a:t>Literacy Leadership Network continues </a:t>
            </a:r>
            <a:r>
              <a:rPr lang="en-US" dirty="0" smtClean="0">
                <a:hlinkClick r:id="rId3"/>
              </a:rPr>
              <a:t>May 27 </a:t>
            </a:r>
            <a:r>
              <a:rPr lang="en-US" dirty="0" smtClean="0"/>
              <a:t>. Join the conversation!</a:t>
            </a:r>
          </a:p>
          <a:p>
            <a:endParaRPr lang="en-US" dirty="0" smtClean="0"/>
          </a:p>
          <a:p>
            <a:r>
              <a:rPr lang="en-US" dirty="0" smtClean="0"/>
              <a:t>Algebra 2:  </a:t>
            </a:r>
            <a:r>
              <a:rPr lang="en-US" dirty="0" smtClean="0">
                <a:hlinkClick r:id="rId4"/>
              </a:rPr>
              <a:t>May 15 </a:t>
            </a:r>
            <a:endParaRPr lang="en-US" dirty="0" smtClean="0"/>
          </a:p>
          <a:p>
            <a:pPr lvl="0"/>
            <a:r>
              <a:rPr lang="en-US" dirty="0"/>
              <a:t>Geometry teachers continue the conversations and work  </a:t>
            </a:r>
            <a:r>
              <a:rPr lang="en-US" u="sng" dirty="0">
                <a:hlinkClick r:id="rId5"/>
              </a:rPr>
              <a:t>April 17</a:t>
            </a:r>
            <a:r>
              <a:rPr lang="en-US" dirty="0"/>
              <a:t>. </a:t>
            </a:r>
          </a:p>
          <a:p>
            <a:endParaRPr lang="en-US" dirty="0" smtClean="0"/>
          </a:p>
          <a:p>
            <a:endParaRPr lang="en-US" dirty="0" smtClean="0"/>
          </a:p>
          <a:p>
            <a:endParaRPr lang="en-US" dirty="0"/>
          </a:p>
        </p:txBody>
      </p:sp>
    </p:spTree>
    <p:extLst>
      <p:ext uri="{BB962C8B-B14F-4D97-AF65-F5344CB8AC3E}">
        <p14:creationId xmlns:p14="http://schemas.microsoft.com/office/powerpoint/2010/main" val="302904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Update and News</a:t>
            </a:r>
            <a:endParaRPr lang="en-US" dirty="0"/>
          </a:p>
        </p:txBody>
      </p:sp>
    </p:spTree>
    <p:extLst>
      <p:ext uri="{BB962C8B-B14F-4D97-AF65-F5344CB8AC3E}">
        <p14:creationId xmlns:p14="http://schemas.microsoft.com/office/powerpoint/2010/main" val="32911458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a:t>
            </a:r>
            <a:endParaRPr lang="en-US" dirty="0"/>
          </a:p>
        </p:txBody>
      </p:sp>
      <p:sp>
        <p:nvSpPr>
          <p:cNvPr id="3" name="Content Placeholder 2"/>
          <p:cNvSpPr>
            <a:spLocks noGrp="1"/>
          </p:cNvSpPr>
          <p:nvPr>
            <p:ph idx="1"/>
          </p:nvPr>
        </p:nvSpPr>
        <p:spPr/>
        <p:txBody>
          <a:bodyPr/>
          <a:lstStyle/>
          <a:p>
            <a:pPr marL="0" indent="0">
              <a:buNone/>
            </a:pPr>
            <a:r>
              <a:rPr lang="en-US" dirty="0" smtClean="0"/>
              <a:t>Leadership Network </a:t>
            </a:r>
          </a:p>
          <a:p>
            <a:r>
              <a:rPr lang="en-US" dirty="0" smtClean="0"/>
              <a:t>Met yesterday</a:t>
            </a:r>
          </a:p>
          <a:p>
            <a:r>
              <a:rPr lang="en-US" dirty="0" smtClean="0"/>
              <a:t>Reviewed NGSS/NYSSLS, PD, and AP exam structure</a:t>
            </a:r>
          </a:p>
          <a:p>
            <a:r>
              <a:rPr lang="en-US" dirty="0" smtClean="0"/>
              <a:t>Identify your rep (if you haven’t already)</a:t>
            </a:r>
          </a:p>
          <a:p>
            <a:endParaRPr lang="en-US" dirty="0"/>
          </a:p>
          <a:p>
            <a:endParaRPr lang="en-US" dirty="0" smtClean="0"/>
          </a:p>
        </p:txBody>
      </p:sp>
    </p:spTree>
    <p:extLst>
      <p:ext uri="{BB962C8B-B14F-4D97-AF65-F5344CB8AC3E}">
        <p14:creationId xmlns:p14="http://schemas.microsoft.com/office/powerpoint/2010/main" val="1463690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Data</a:t>
            </a:r>
            <a:endParaRPr lang="en-US" dirty="0"/>
          </a:p>
        </p:txBody>
      </p:sp>
    </p:spTree>
    <p:extLst>
      <p:ext uri="{BB962C8B-B14F-4D97-AF65-F5344CB8AC3E}">
        <p14:creationId xmlns:p14="http://schemas.microsoft.com/office/powerpoint/2010/main" val="29860729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Content Placeholder 2"/>
          <p:cNvSpPr>
            <a:spLocks noGrp="1"/>
          </p:cNvSpPr>
          <p:nvPr>
            <p:ph idx="1"/>
          </p:nvPr>
        </p:nvSpPr>
        <p:spPr/>
        <p:txBody>
          <a:bodyPr/>
          <a:lstStyle/>
          <a:p>
            <a:r>
              <a:rPr lang="en-US" dirty="0" smtClean="0"/>
              <a:t>What are we doing about double-testing in math?</a:t>
            </a:r>
          </a:p>
          <a:p>
            <a:r>
              <a:rPr lang="en-US" dirty="0" smtClean="0"/>
              <a:t>What are you doing for ELA 11?</a:t>
            </a:r>
          </a:p>
          <a:p>
            <a:r>
              <a:rPr lang="en-US" dirty="0" smtClean="0"/>
              <a:t>What are we doing for Geometry?</a:t>
            </a:r>
            <a:endParaRPr lang="en-US" dirty="0"/>
          </a:p>
        </p:txBody>
      </p:sp>
    </p:spTree>
    <p:extLst>
      <p:ext uri="{BB962C8B-B14F-4D97-AF65-F5344CB8AC3E}">
        <p14:creationId xmlns:p14="http://schemas.microsoft.com/office/powerpoint/2010/main" val="1386775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Standards-Based Reporting</a:t>
            </a:r>
            <a:endParaRPr lang="en-US" dirty="0"/>
          </a:p>
        </p:txBody>
      </p:sp>
      <p:sp>
        <p:nvSpPr>
          <p:cNvPr id="3" name="Content Placeholder 2"/>
          <p:cNvSpPr>
            <a:spLocks noGrp="1"/>
          </p:cNvSpPr>
          <p:nvPr>
            <p:ph idx="1"/>
          </p:nvPr>
        </p:nvSpPr>
        <p:spPr>
          <a:xfrm>
            <a:off x="457200" y="1690915"/>
            <a:ext cx="8229600" cy="4389251"/>
          </a:xfrm>
        </p:spPr>
        <p:txBody>
          <a:bodyPr/>
          <a:lstStyle/>
          <a:p>
            <a:pPr marL="0" indent="0">
              <a:buNone/>
            </a:pPr>
            <a:r>
              <a:rPr lang="en-US" dirty="0" smtClean="0"/>
              <a:t>Regional support and leadership</a:t>
            </a:r>
          </a:p>
          <a:p>
            <a:r>
              <a:rPr lang="en-US" dirty="0" smtClean="0"/>
              <a:t>Guskey and Jun on November 3</a:t>
            </a:r>
            <a:r>
              <a:rPr lang="en-US" baseline="30000" dirty="0" smtClean="0"/>
              <a:t>rd</a:t>
            </a:r>
            <a:r>
              <a:rPr lang="en-US" dirty="0" smtClean="0"/>
              <a:t> at SRC</a:t>
            </a:r>
          </a:p>
          <a:p>
            <a:r>
              <a:rPr lang="en-US" dirty="0" smtClean="0"/>
              <a:t>Ken O’Connor? Myron Dueck?</a:t>
            </a:r>
          </a:p>
          <a:p>
            <a:r>
              <a:rPr lang="en-US" dirty="0" smtClean="0"/>
              <a:t>What else would help?</a:t>
            </a:r>
          </a:p>
          <a:p>
            <a:endParaRPr lang="en-US" dirty="0"/>
          </a:p>
        </p:txBody>
      </p:sp>
    </p:spTree>
    <p:extLst>
      <p:ext uri="{BB962C8B-B14F-4D97-AF65-F5344CB8AC3E}">
        <p14:creationId xmlns:p14="http://schemas.microsoft.com/office/powerpoint/2010/main" val="3392287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Professional Practice</a:t>
            </a:r>
            <a:endParaRPr lang="en-US" dirty="0"/>
          </a:p>
        </p:txBody>
      </p:sp>
    </p:spTree>
    <p:extLst>
      <p:ext uri="{BB962C8B-B14F-4D97-AF65-F5344CB8AC3E}">
        <p14:creationId xmlns:p14="http://schemas.microsoft.com/office/powerpoint/2010/main" val="9092750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Based Learning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Especially for school media specialists/librarians- </a:t>
            </a:r>
            <a:r>
              <a:rPr lang="en-US" dirty="0" smtClean="0">
                <a:hlinkClick r:id="rId2"/>
              </a:rPr>
              <a:t>April 23- Leadership for PBL Implementation</a:t>
            </a:r>
            <a:endParaRPr lang="en-US" dirty="0" smtClean="0"/>
          </a:p>
          <a:p>
            <a:r>
              <a:rPr lang="en-US" dirty="0" smtClean="0"/>
              <a:t>PBL 101:</a:t>
            </a:r>
          </a:p>
          <a:p>
            <a:pPr lvl="1"/>
            <a:r>
              <a:rPr lang="en-US" dirty="0" smtClean="0">
                <a:hlinkClick r:id="rId3"/>
              </a:rPr>
              <a:t>Secondary Education Teachers </a:t>
            </a:r>
            <a:r>
              <a:rPr lang="en-US" dirty="0" smtClean="0"/>
              <a:t>only- sessions start April 23</a:t>
            </a:r>
          </a:p>
          <a:p>
            <a:pPr lvl="1"/>
            <a:r>
              <a:rPr lang="en-US" dirty="0" smtClean="0"/>
              <a:t>Registration is also open for </a:t>
            </a:r>
            <a:r>
              <a:rPr lang="en-US" dirty="0" smtClean="0">
                <a:hlinkClick r:id="rId4"/>
              </a:rPr>
              <a:t>sessions beginning May 6</a:t>
            </a:r>
            <a:r>
              <a:rPr lang="en-US" dirty="0" smtClean="0"/>
              <a:t> or </a:t>
            </a:r>
            <a:r>
              <a:rPr lang="en-US" u="sng" dirty="0" smtClean="0">
                <a:hlinkClick r:id="rId5"/>
              </a:rPr>
              <a:t>May </a:t>
            </a:r>
            <a:r>
              <a:rPr lang="en-US" u="sng" dirty="0">
                <a:hlinkClick r:id="rId5"/>
              </a:rPr>
              <a:t>19</a:t>
            </a:r>
            <a:r>
              <a:rPr lang="en-US" dirty="0"/>
              <a:t>.</a:t>
            </a:r>
          </a:p>
          <a:p>
            <a:pPr lvl="1"/>
            <a:endParaRPr lang="en-US" dirty="0" smtClean="0"/>
          </a:p>
          <a:p>
            <a:pPr lvl="1"/>
            <a:r>
              <a:rPr lang="en-US" b="1" dirty="0" smtClean="0"/>
              <a:t>Summer Institutes</a:t>
            </a:r>
            <a:r>
              <a:rPr lang="en-US" dirty="0" smtClean="0"/>
              <a:t>:  Four-day PBL 101 </a:t>
            </a:r>
            <a:r>
              <a:rPr lang="en-US" dirty="0" smtClean="0">
                <a:hlinkClick r:id="rId6"/>
              </a:rPr>
              <a:t>July 14-17 </a:t>
            </a:r>
            <a:r>
              <a:rPr lang="en-US" dirty="0" smtClean="0"/>
              <a:t>OR </a:t>
            </a:r>
            <a:r>
              <a:rPr lang="en-US" dirty="0" smtClean="0">
                <a:hlinkClick r:id="rId7" action="ppaction://hlinkfile"/>
              </a:rPr>
              <a:t>August 17-20</a:t>
            </a:r>
            <a:endParaRPr lang="en-US" dirty="0" smtClean="0"/>
          </a:p>
          <a:p>
            <a:pPr lvl="1"/>
            <a:endParaRPr lang="en-US" dirty="0"/>
          </a:p>
          <a:p>
            <a:pPr lvl="0"/>
            <a:r>
              <a:rPr lang="en-US" b="1" dirty="0" smtClean="0">
                <a:solidFill>
                  <a:prstClr val="black"/>
                </a:solidFill>
              </a:rPr>
              <a:t>Coaching</a:t>
            </a:r>
            <a:r>
              <a:rPr lang="en-US" b="1" dirty="0">
                <a:solidFill>
                  <a:prstClr val="black"/>
                </a:solidFill>
              </a:rPr>
              <a:t>:</a:t>
            </a:r>
            <a:r>
              <a:rPr lang="en-US" dirty="0">
                <a:solidFill>
                  <a:prstClr val="black"/>
                </a:solidFill>
              </a:rPr>
              <a:t>  schedule and capacity for next year is underway!</a:t>
            </a:r>
          </a:p>
          <a:p>
            <a:pPr lvl="0"/>
            <a:endParaRPr lang="en-US" dirty="0">
              <a:solidFill>
                <a:prstClr val="black"/>
              </a:solidFill>
            </a:endParaRPr>
          </a:p>
          <a:p>
            <a:pPr lvl="0"/>
            <a:endParaRPr lang="en-US" dirty="0" smtClean="0">
              <a:solidFill>
                <a:prstClr val="black"/>
              </a:solidFill>
            </a:endParaRPr>
          </a:p>
          <a:p>
            <a:pPr marL="457200" lvl="1" indent="0">
              <a:buNone/>
            </a:pPr>
            <a:endParaRPr lang="en-US" dirty="0" smtClean="0"/>
          </a:p>
          <a:p>
            <a:pPr lvl="1"/>
            <a:endParaRPr lang="en-US" dirty="0"/>
          </a:p>
          <a:p>
            <a:pPr lvl="1"/>
            <a:endParaRPr lang="en-US" dirty="0" smtClean="0"/>
          </a:p>
          <a:p>
            <a:pPr lvl="1"/>
            <a:endParaRPr lang="en-US" dirty="0" smtClean="0"/>
          </a:p>
        </p:txBody>
      </p:sp>
    </p:spTree>
    <p:extLst>
      <p:ext uri="{BB962C8B-B14F-4D97-AF65-F5344CB8AC3E}">
        <p14:creationId xmlns:p14="http://schemas.microsoft.com/office/powerpoint/2010/main" val="2747033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81656"/>
            <a:ext cx="8229600" cy="4727812"/>
          </a:xfrm>
        </p:spPr>
        <p:txBody>
          <a:bodyPr>
            <a:normAutofit/>
          </a:bodyPr>
          <a:lstStyle/>
          <a:p>
            <a:pPr marL="0" indent="0">
              <a:buNone/>
            </a:pPr>
            <a:r>
              <a:rPr lang="en-US" dirty="0" smtClean="0">
                <a:latin typeface="Arial" panose="020B0604020202020204" pitchFamily="34" charset="0"/>
                <a:cs typeface="Arial" panose="020B0604020202020204" pitchFamily="34" charset="0"/>
              </a:rPr>
              <a:t>PBL</a:t>
            </a:r>
            <a:r>
              <a:rPr lang="en-US" baseline="30000" dirty="0" smtClean="0">
                <a:latin typeface="Arial" panose="020B0604020202020204" pitchFamily="34" charset="0"/>
                <a:cs typeface="Arial" panose="020B0604020202020204" pitchFamily="34" charset="0"/>
              </a:rPr>
              <a:t>NY</a:t>
            </a:r>
            <a:r>
              <a:rPr lang="en-US" dirty="0" smtClean="0">
                <a:latin typeface="Arial" panose="020B0604020202020204" pitchFamily="34" charset="0"/>
                <a:cs typeface="Arial" panose="020B0604020202020204" pitchFamily="34" charset="0"/>
              </a:rPr>
              <a:t> 2015 is scheduled for August 3-4-5</a:t>
            </a:r>
          </a:p>
          <a:p>
            <a:pPr lvl="1"/>
            <a:r>
              <a:rPr lang="en-US" dirty="0" smtClean="0">
                <a:latin typeface="Arial" panose="020B0604020202020204" pitchFamily="34" charset="0"/>
                <a:cs typeface="Arial" panose="020B0604020202020204" pitchFamily="34" charset="0"/>
                <a:hlinkClick r:id="rId2"/>
              </a:rPr>
              <a:t>Expanded format</a:t>
            </a:r>
            <a:endParaRPr lang="en-US" dirty="0" smtClean="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No PBL 101 embedded</a:t>
            </a:r>
          </a:p>
          <a:p>
            <a:pPr lvl="1"/>
            <a:r>
              <a:rPr lang="en-US" dirty="0" smtClean="0">
                <a:latin typeface="Arial" panose="020B0604020202020204" pitchFamily="34" charset="0"/>
                <a:cs typeface="Arial" panose="020B0604020202020204" pitchFamily="34" charset="0"/>
              </a:rPr>
              <a:t>Registration open?</a:t>
            </a:r>
          </a:p>
          <a:p>
            <a:pPr lvl="1"/>
            <a:r>
              <a:rPr lang="en-US" dirty="0" smtClean="0">
                <a:latin typeface="Arial" panose="020B0604020202020204" pitchFamily="34" charset="0"/>
                <a:cs typeface="Arial" panose="020B0604020202020204" pitchFamily="34" charset="0"/>
              </a:rPr>
              <a:t>Tiered registration:</a:t>
            </a:r>
          </a:p>
          <a:p>
            <a:pPr lvl="2"/>
            <a:r>
              <a:rPr lang="en-US" dirty="0" smtClean="0">
                <a:latin typeface="Arial" panose="020B0604020202020204" pitchFamily="34" charset="0"/>
                <a:cs typeface="Arial" panose="020B0604020202020204" pitchFamily="34" charset="0"/>
              </a:rPr>
              <a:t>OCM $450</a:t>
            </a:r>
          </a:p>
          <a:p>
            <a:pPr lvl="2"/>
            <a:r>
              <a:rPr lang="en-US" dirty="0" smtClean="0">
                <a:latin typeface="Arial" panose="020B0604020202020204" pitchFamily="34" charset="0"/>
                <a:cs typeface="Arial" panose="020B0604020202020204" pitchFamily="34" charset="0"/>
              </a:rPr>
              <a:t>Non-Components $550</a:t>
            </a:r>
          </a:p>
          <a:p>
            <a:pPr lvl="2"/>
            <a:r>
              <a:rPr lang="en-US" dirty="0" smtClean="0">
                <a:latin typeface="Arial" panose="020B0604020202020204" pitchFamily="34" charset="0"/>
                <a:cs typeface="Arial" panose="020B0604020202020204" pitchFamily="34" charset="0"/>
              </a:rPr>
              <a:t>Out-of-state $650</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56254" y="4612533"/>
            <a:ext cx="3507274" cy="1589964"/>
          </a:xfrm>
          <a:prstGeom prst="rect">
            <a:avLst/>
          </a:prstGeom>
        </p:spPr>
      </p:pic>
      <p:sp>
        <p:nvSpPr>
          <p:cNvPr id="5" name="Title 1"/>
          <p:cNvSpPr>
            <a:spLocks noGrp="1"/>
          </p:cNvSpPr>
          <p:nvPr>
            <p:ph type="title"/>
          </p:nvPr>
        </p:nvSpPr>
        <p:spPr>
          <a:xfrm>
            <a:off x="457200" y="274638"/>
            <a:ext cx="8229600" cy="1143000"/>
          </a:xfrm>
        </p:spPr>
        <p:txBody>
          <a:bodyPr>
            <a:normAutofit/>
          </a:bodyPr>
          <a:lstStyle/>
          <a:p>
            <a:r>
              <a:rPr lang="en-US" dirty="0" smtClean="0"/>
              <a:t>PBLNY – The Event</a:t>
            </a:r>
            <a:endParaRPr lang="en-US" dirty="0"/>
          </a:p>
        </p:txBody>
      </p:sp>
    </p:spTree>
    <p:extLst>
      <p:ext uri="{BB962C8B-B14F-4D97-AF65-F5344CB8AC3E}">
        <p14:creationId xmlns:p14="http://schemas.microsoft.com/office/powerpoint/2010/main" val="1785458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Counselors</a:t>
            </a:r>
            <a:endParaRPr lang="en-US" dirty="0"/>
          </a:p>
        </p:txBody>
      </p:sp>
      <p:sp>
        <p:nvSpPr>
          <p:cNvPr id="3" name="Content Placeholder 2"/>
          <p:cNvSpPr>
            <a:spLocks noGrp="1"/>
          </p:cNvSpPr>
          <p:nvPr>
            <p:ph idx="1"/>
          </p:nvPr>
        </p:nvSpPr>
        <p:spPr/>
        <p:txBody>
          <a:bodyPr/>
          <a:lstStyle/>
          <a:p>
            <a:pPr marL="0" indent="0">
              <a:buNone/>
            </a:pPr>
            <a:r>
              <a:rPr lang="en-US" dirty="0" smtClean="0"/>
              <a:t>Professional Development</a:t>
            </a:r>
          </a:p>
          <a:p>
            <a:r>
              <a:rPr lang="en-US" dirty="0" smtClean="0"/>
              <a:t>November 3</a:t>
            </a:r>
            <a:r>
              <a:rPr lang="en-US" baseline="30000" dirty="0" smtClean="0"/>
              <a:t>rd</a:t>
            </a:r>
            <a:r>
              <a:rPr lang="en-US" dirty="0" smtClean="0"/>
              <a:t> </a:t>
            </a:r>
          </a:p>
          <a:p>
            <a:r>
              <a:rPr lang="en-US" dirty="0" smtClean="0"/>
              <a:t>Likely at OCC</a:t>
            </a:r>
          </a:p>
          <a:p>
            <a:r>
              <a:rPr lang="en-US" dirty="0" smtClean="0"/>
              <a:t>Keynote: Liz Murray</a:t>
            </a:r>
          </a:p>
          <a:p>
            <a:r>
              <a:rPr lang="en-US" dirty="0" smtClean="0"/>
              <a:t>Workshops</a:t>
            </a:r>
          </a:p>
          <a:p>
            <a:pPr lvl="1"/>
            <a:r>
              <a:rPr lang="en-US" dirty="0" smtClean="0"/>
              <a:t>Regs, plans, admissions, data, panels, opportunities, future, etc.</a:t>
            </a:r>
            <a:endParaRPr lang="en-US" dirty="0"/>
          </a:p>
        </p:txBody>
      </p:sp>
    </p:spTree>
    <p:extLst>
      <p:ext uri="{BB962C8B-B14F-4D97-AF65-F5344CB8AC3E}">
        <p14:creationId xmlns:p14="http://schemas.microsoft.com/office/powerpoint/2010/main" val="12899847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Teacher Leadership</a:t>
            </a:r>
            <a:endParaRPr lang="en-US" dirty="0"/>
          </a:p>
        </p:txBody>
      </p:sp>
      <p:sp>
        <p:nvSpPr>
          <p:cNvPr id="3" name="Content Placeholder 2"/>
          <p:cNvSpPr>
            <a:spLocks noGrp="1"/>
          </p:cNvSpPr>
          <p:nvPr>
            <p:ph idx="1"/>
          </p:nvPr>
        </p:nvSpPr>
        <p:spPr/>
        <p:txBody>
          <a:bodyPr/>
          <a:lstStyle/>
          <a:p>
            <a:pPr marL="0" indent="0">
              <a:buNone/>
            </a:pPr>
            <a:r>
              <a:rPr lang="en-US" dirty="0" smtClean="0"/>
              <a:t>6</a:t>
            </a:r>
            <a:r>
              <a:rPr lang="en-US" baseline="30000" dirty="0" smtClean="0"/>
              <a:t>th</a:t>
            </a:r>
            <a:r>
              <a:rPr lang="en-US" dirty="0" smtClean="0"/>
              <a:t> Annual Conference</a:t>
            </a:r>
          </a:p>
          <a:p>
            <a:r>
              <a:rPr lang="en-US" dirty="0" smtClean="0"/>
              <a:t>May 16th</a:t>
            </a:r>
          </a:p>
          <a:p>
            <a:r>
              <a:rPr lang="en-US" dirty="0" smtClean="0"/>
              <a:t>Drumlins</a:t>
            </a:r>
          </a:p>
          <a:p>
            <a:r>
              <a:rPr lang="en-US" dirty="0" smtClean="0"/>
              <a:t>Keynote: Tim Kremer</a:t>
            </a:r>
          </a:p>
          <a:p>
            <a:r>
              <a:rPr lang="en-US" dirty="0" smtClean="0"/>
              <a:t>Workshops</a:t>
            </a:r>
          </a:p>
          <a:p>
            <a:pPr lvl="1"/>
            <a:r>
              <a:rPr lang="en-US" dirty="0" smtClean="0"/>
              <a:t>Examples, culture &amp; relationships, career ladder, etc.</a:t>
            </a:r>
            <a:endParaRPr lang="en-US" dirty="0"/>
          </a:p>
        </p:txBody>
      </p:sp>
    </p:spTree>
    <p:extLst>
      <p:ext uri="{BB962C8B-B14F-4D97-AF65-F5344CB8AC3E}">
        <p14:creationId xmlns:p14="http://schemas.microsoft.com/office/powerpoint/2010/main" val="40832475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Culture</a:t>
            </a:r>
            <a:endParaRPr lang="en-US" dirty="0"/>
          </a:p>
        </p:txBody>
      </p:sp>
    </p:spTree>
    <p:extLst>
      <p:ext uri="{BB962C8B-B14F-4D97-AF65-F5344CB8AC3E}">
        <p14:creationId xmlns:p14="http://schemas.microsoft.com/office/powerpoint/2010/main" val="384453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in the Budget</a:t>
            </a:r>
            <a:endParaRPr lang="en-US" dirty="0"/>
          </a:p>
        </p:txBody>
      </p:sp>
      <p:sp>
        <p:nvSpPr>
          <p:cNvPr id="3" name="Content Placeholder 2"/>
          <p:cNvSpPr>
            <a:spLocks noGrp="1"/>
          </p:cNvSpPr>
          <p:nvPr>
            <p:ph idx="1"/>
          </p:nvPr>
        </p:nvSpPr>
        <p:spPr/>
        <p:txBody>
          <a:bodyPr/>
          <a:lstStyle/>
          <a:p>
            <a:r>
              <a:rPr lang="en-US" dirty="0"/>
              <a:t>Evaluation;</a:t>
            </a:r>
          </a:p>
          <a:p>
            <a:r>
              <a:rPr lang="en-US" dirty="0" smtClean="0"/>
              <a:t>Tenure</a:t>
            </a:r>
            <a:r>
              <a:rPr lang="en-US" dirty="0"/>
              <a:t>;</a:t>
            </a:r>
          </a:p>
          <a:p>
            <a:r>
              <a:rPr lang="en-US" dirty="0"/>
              <a:t>T</a:t>
            </a:r>
            <a:r>
              <a:rPr lang="en-US" dirty="0" smtClean="0"/>
              <a:t>enured </a:t>
            </a:r>
            <a:r>
              <a:rPr lang="en-US" dirty="0"/>
              <a:t>teacher disciplinary hearings;</a:t>
            </a:r>
          </a:p>
          <a:p>
            <a:r>
              <a:rPr lang="en-US" dirty="0" smtClean="0"/>
              <a:t>Teacher </a:t>
            </a:r>
            <a:r>
              <a:rPr lang="en-US" dirty="0"/>
              <a:t>preparation and certification; and</a:t>
            </a:r>
          </a:p>
          <a:p>
            <a:r>
              <a:rPr lang="en-US" dirty="0" smtClean="0"/>
              <a:t>Intervention </a:t>
            </a:r>
            <a:r>
              <a:rPr lang="en-US" dirty="0"/>
              <a:t>in struggling schools.</a:t>
            </a:r>
          </a:p>
        </p:txBody>
      </p:sp>
    </p:spTree>
    <p:extLst>
      <p:ext uri="{BB962C8B-B14F-4D97-AF65-F5344CB8AC3E}">
        <p14:creationId xmlns:p14="http://schemas.microsoft.com/office/powerpoint/2010/main" val="23613094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RTI</a:t>
            </a:r>
            <a:endParaRPr lang="en-US" dirty="0"/>
          </a:p>
        </p:txBody>
      </p:sp>
      <p:sp>
        <p:nvSpPr>
          <p:cNvPr id="3" name="Content Placeholder 2"/>
          <p:cNvSpPr>
            <a:spLocks noGrp="1"/>
          </p:cNvSpPr>
          <p:nvPr>
            <p:ph idx="1"/>
          </p:nvPr>
        </p:nvSpPr>
        <p:spPr/>
        <p:txBody>
          <a:bodyPr/>
          <a:lstStyle/>
          <a:p>
            <a:pPr marL="0" indent="0">
              <a:buNone/>
            </a:pPr>
            <a:r>
              <a:rPr lang="en-US" dirty="0" smtClean="0"/>
              <a:t>Discussion:</a:t>
            </a:r>
          </a:p>
          <a:p>
            <a:r>
              <a:rPr lang="en-US" dirty="0" smtClean="0"/>
              <a:t>What’s going on? Progress?</a:t>
            </a:r>
          </a:p>
          <a:p>
            <a:r>
              <a:rPr lang="en-US" dirty="0" smtClean="0"/>
              <a:t>Questions?</a:t>
            </a:r>
          </a:p>
          <a:p>
            <a:r>
              <a:rPr lang="en-US" dirty="0" smtClean="0"/>
              <a:t>Go around the room</a:t>
            </a:r>
          </a:p>
          <a:p>
            <a:r>
              <a:rPr lang="en-US" i="1" dirty="0" smtClean="0"/>
              <a:t>RTI at Work </a:t>
            </a:r>
            <a:r>
              <a:rPr lang="en-US" dirty="0" smtClean="0"/>
              <a:t>Institute???</a:t>
            </a:r>
            <a:endParaRPr lang="en-US" dirty="0"/>
          </a:p>
        </p:txBody>
      </p:sp>
    </p:spTree>
    <p:extLst>
      <p:ext uri="{BB962C8B-B14F-4D97-AF65-F5344CB8AC3E}">
        <p14:creationId xmlns:p14="http://schemas.microsoft.com/office/powerpoint/2010/main" val="33088396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PLC</a:t>
            </a:r>
            <a:endParaRPr lang="en-US" dirty="0"/>
          </a:p>
        </p:txBody>
      </p:sp>
      <p:sp>
        <p:nvSpPr>
          <p:cNvPr id="3" name="Content Placeholder 2"/>
          <p:cNvSpPr>
            <a:spLocks noGrp="1"/>
          </p:cNvSpPr>
          <p:nvPr>
            <p:ph idx="1"/>
          </p:nvPr>
        </p:nvSpPr>
        <p:spPr/>
        <p:txBody>
          <a:bodyPr>
            <a:normAutofit/>
          </a:bodyPr>
          <a:lstStyle/>
          <a:p>
            <a:pPr marL="0" marR="0">
              <a:lnSpc>
                <a:spcPct val="115000"/>
              </a:lnSpc>
              <a:spcBef>
                <a:spcPts val="0"/>
              </a:spcBef>
              <a:spcAft>
                <a:spcPts val="1000"/>
              </a:spcAft>
            </a:pPr>
            <a:r>
              <a:rPr lang="en-US" dirty="0">
                <a:latin typeface="Verdana"/>
                <a:ea typeface="Calibri"/>
                <a:cs typeface="Times New Roman"/>
              </a:rPr>
              <a:t>Next is </a:t>
            </a:r>
            <a:r>
              <a:rPr lang="en-US" u="sng" dirty="0">
                <a:solidFill>
                  <a:srgbClr val="0000FF"/>
                </a:solidFill>
                <a:latin typeface="Verdana"/>
                <a:ea typeface="Calibri"/>
                <a:cs typeface="Times New Roman"/>
                <a:hlinkClick r:id="rId2"/>
              </a:rPr>
              <a:t>Tim Brown</a:t>
            </a:r>
            <a:r>
              <a:rPr lang="en-US" dirty="0">
                <a:latin typeface="Verdana"/>
                <a:ea typeface="Calibri"/>
                <a:cs typeface="Times New Roman"/>
              </a:rPr>
              <a:t> on April 22 (this is the rescheduled session from January). </a:t>
            </a:r>
            <a:endParaRPr lang="en-US" sz="2400" dirty="0">
              <a:effectLst/>
              <a:latin typeface="Calibri"/>
              <a:ea typeface="Calibri"/>
              <a:cs typeface="Times New Roman"/>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684" t="16154" r="73521" b="58306"/>
          <a:stretch/>
        </p:blipFill>
        <p:spPr bwMode="auto">
          <a:xfrm>
            <a:off x="6237018" y="667853"/>
            <a:ext cx="1596779" cy="916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754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Based Learning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Especially for school media specialists/librarians- </a:t>
            </a:r>
            <a:r>
              <a:rPr lang="en-US" dirty="0" smtClean="0">
                <a:hlinkClick r:id="rId2"/>
              </a:rPr>
              <a:t>April 23- Leadership for PBL Implementation</a:t>
            </a:r>
            <a:endParaRPr lang="en-US" dirty="0" smtClean="0"/>
          </a:p>
          <a:p>
            <a:r>
              <a:rPr lang="en-US" dirty="0" smtClean="0"/>
              <a:t>PBL 101:</a:t>
            </a:r>
          </a:p>
          <a:p>
            <a:pPr lvl="1"/>
            <a:r>
              <a:rPr lang="en-US" dirty="0" smtClean="0">
                <a:hlinkClick r:id="rId3"/>
              </a:rPr>
              <a:t>Secondary Education Teachers </a:t>
            </a:r>
            <a:r>
              <a:rPr lang="en-US" dirty="0" smtClean="0"/>
              <a:t>only- sessions start April 23</a:t>
            </a:r>
          </a:p>
          <a:p>
            <a:pPr lvl="1"/>
            <a:r>
              <a:rPr lang="en-US" dirty="0" smtClean="0"/>
              <a:t>Registration is also open for </a:t>
            </a:r>
            <a:r>
              <a:rPr lang="en-US" dirty="0" smtClean="0">
                <a:hlinkClick r:id="rId4"/>
              </a:rPr>
              <a:t>sessions beginning May 6</a:t>
            </a:r>
            <a:r>
              <a:rPr lang="en-US" dirty="0" smtClean="0"/>
              <a:t> or </a:t>
            </a:r>
            <a:r>
              <a:rPr lang="en-US" u="sng" dirty="0" smtClean="0">
                <a:hlinkClick r:id="rId5"/>
              </a:rPr>
              <a:t>May </a:t>
            </a:r>
            <a:r>
              <a:rPr lang="en-US" u="sng" dirty="0">
                <a:hlinkClick r:id="rId5"/>
              </a:rPr>
              <a:t>19</a:t>
            </a:r>
            <a:r>
              <a:rPr lang="en-US" dirty="0"/>
              <a:t>.</a:t>
            </a:r>
          </a:p>
          <a:p>
            <a:pPr lvl="1"/>
            <a:endParaRPr lang="en-US" dirty="0" smtClean="0"/>
          </a:p>
          <a:p>
            <a:pPr lvl="1"/>
            <a:r>
              <a:rPr lang="en-US" b="1" dirty="0" smtClean="0"/>
              <a:t>Summer Institutes</a:t>
            </a:r>
            <a:r>
              <a:rPr lang="en-US" dirty="0" smtClean="0"/>
              <a:t>:  Four-day PBL 101 </a:t>
            </a:r>
            <a:r>
              <a:rPr lang="en-US" dirty="0" smtClean="0">
                <a:hlinkClick r:id="rId6"/>
              </a:rPr>
              <a:t>July 14-17 </a:t>
            </a:r>
            <a:r>
              <a:rPr lang="en-US" dirty="0" smtClean="0"/>
              <a:t>OR </a:t>
            </a:r>
            <a:r>
              <a:rPr lang="en-US" dirty="0" smtClean="0">
                <a:hlinkClick r:id="rId7" action="ppaction://hlinkfile"/>
              </a:rPr>
              <a:t>August 17-20</a:t>
            </a:r>
            <a:endParaRPr lang="en-US" dirty="0" smtClean="0"/>
          </a:p>
          <a:p>
            <a:pPr lvl="1"/>
            <a:endParaRPr lang="en-US" dirty="0"/>
          </a:p>
          <a:p>
            <a:pPr lvl="0"/>
            <a:r>
              <a:rPr lang="en-US" b="1" dirty="0" smtClean="0">
                <a:solidFill>
                  <a:prstClr val="black"/>
                </a:solidFill>
              </a:rPr>
              <a:t>Coaching</a:t>
            </a:r>
            <a:r>
              <a:rPr lang="en-US" b="1" dirty="0">
                <a:solidFill>
                  <a:prstClr val="black"/>
                </a:solidFill>
              </a:rPr>
              <a:t>:</a:t>
            </a:r>
            <a:r>
              <a:rPr lang="en-US" dirty="0">
                <a:solidFill>
                  <a:prstClr val="black"/>
                </a:solidFill>
              </a:rPr>
              <a:t>  schedule and capacity for next year is underway!</a:t>
            </a:r>
          </a:p>
          <a:p>
            <a:pPr lvl="0"/>
            <a:endParaRPr lang="en-US" dirty="0">
              <a:solidFill>
                <a:prstClr val="black"/>
              </a:solidFill>
            </a:endParaRPr>
          </a:p>
          <a:p>
            <a:pPr lvl="0"/>
            <a:endParaRPr lang="en-US" dirty="0" smtClean="0">
              <a:solidFill>
                <a:prstClr val="black"/>
              </a:solidFill>
            </a:endParaRPr>
          </a:p>
          <a:p>
            <a:pPr marL="457200" lvl="1" indent="0">
              <a:buNone/>
            </a:pPr>
            <a:endParaRPr lang="en-US" dirty="0" smtClean="0"/>
          </a:p>
          <a:p>
            <a:pPr lvl="1"/>
            <a:endParaRPr lang="en-US" dirty="0"/>
          </a:p>
          <a:p>
            <a:pPr lvl="1"/>
            <a:endParaRPr lang="en-US" dirty="0" smtClean="0"/>
          </a:p>
          <a:p>
            <a:pPr lvl="1"/>
            <a:endParaRPr lang="en-US" dirty="0" smtClean="0"/>
          </a:p>
        </p:txBody>
      </p:sp>
    </p:spTree>
    <p:extLst>
      <p:ext uri="{BB962C8B-B14F-4D97-AF65-F5344CB8AC3E}">
        <p14:creationId xmlns:p14="http://schemas.microsoft.com/office/powerpoint/2010/main" val="79885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Culture</a:t>
            </a:r>
            <a:endParaRPr lang="en-US" dirty="0"/>
          </a:p>
        </p:txBody>
      </p:sp>
    </p:spTree>
    <p:extLst>
      <p:ext uri="{BB962C8B-B14F-4D97-AF65-F5344CB8AC3E}">
        <p14:creationId xmlns:p14="http://schemas.microsoft.com/office/powerpoint/2010/main" val="818252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PLC</a:t>
            </a:r>
            <a:endParaRPr lang="en-US" dirty="0"/>
          </a:p>
        </p:txBody>
      </p:sp>
      <p:sp>
        <p:nvSpPr>
          <p:cNvPr id="3" name="Content Placeholder 2"/>
          <p:cNvSpPr>
            <a:spLocks noGrp="1"/>
          </p:cNvSpPr>
          <p:nvPr>
            <p:ph idx="1"/>
          </p:nvPr>
        </p:nvSpPr>
        <p:spPr/>
        <p:txBody>
          <a:bodyPr>
            <a:normAutofit/>
          </a:bodyPr>
          <a:lstStyle/>
          <a:p>
            <a:pPr marL="0" marR="0">
              <a:lnSpc>
                <a:spcPct val="115000"/>
              </a:lnSpc>
              <a:spcBef>
                <a:spcPts val="0"/>
              </a:spcBef>
              <a:spcAft>
                <a:spcPts val="1000"/>
              </a:spcAft>
            </a:pPr>
            <a:r>
              <a:rPr lang="en-US" dirty="0">
                <a:latin typeface="Verdana"/>
                <a:ea typeface="Calibri"/>
                <a:cs typeface="Times New Roman"/>
              </a:rPr>
              <a:t>Next is </a:t>
            </a:r>
            <a:r>
              <a:rPr lang="en-US" u="sng" dirty="0">
                <a:solidFill>
                  <a:srgbClr val="0000FF"/>
                </a:solidFill>
                <a:latin typeface="Verdana"/>
                <a:ea typeface="Calibri"/>
                <a:cs typeface="Times New Roman"/>
                <a:hlinkClick r:id="rId2"/>
              </a:rPr>
              <a:t>Tim Brown</a:t>
            </a:r>
            <a:r>
              <a:rPr lang="en-US" dirty="0">
                <a:latin typeface="Verdana"/>
                <a:ea typeface="Calibri"/>
                <a:cs typeface="Times New Roman"/>
              </a:rPr>
              <a:t> on April 22 (this is the rescheduled session from January). </a:t>
            </a:r>
            <a:endParaRPr lang="en-US" dirty="0" smtClean="0">
              <a:latin typeface="Verdana"/>
              <a:ea typeface="Calibri"/>
              <a:cs typeface="Times New Roman"/>
            </a:endParaRPr>
          </a:p>
          <a:p>
            <a:pPr marL="0" marR="0">
              <a:lnSpc>
                <a:spcPct val="115000"/>
              </a:lnSpc>
              <a:spcBef>
                <a:spcPts val="0"/>
              </a:spcBef>
              <a:spcAft>
                <a:spcPts val="1000"/>
              </a:spcAft>
            </a:pPr>
            <a:endParaRPr lang="en-US" sz="2400" dirty="0">
              <a:effectLst/>
              <a:latin typeface="Verdana"/>
              <a:ea typeface="Calibri"/>
              <a:cs typeface="Times New Roman"/>
            </a:endParaRPr>
          </a:p>
          <a:p>
            <a:pPr marL="0" marR="0">
              <a:lnSpc>
                <a:spcPct val="115000"/>
              </a:lnSpc>
              <a:spcBef>
                <a:spcPts val="0"/>
              </a:spcBef>
              <a:spcAft>
                <a:spcPts val="1000"/>
              </a:spcAft>
            </a:pPr>
            <a:r>
              <a:rPr lang="en-US" dirty="0" smtClean="0">
                <a:latin typeface="Verdana"/>
                <a:ea typeface="Calibri"/>
                <a:cs typeface="Times New Roman"/>
                <a:hlinkClick r:id="rId3"/>
              </a:rPr>
              <a:t>May 7</a:t>
            </a:r>
            <a:r>
              <a:rPr lang="en-US" dirty="0" smtClean="0">
                <a:latin typeface="Verdana"/>
                <a:ea typeface="Calibri"/>
                <a:cs typeface="Times New Roman"/>
              </a:rPr>
              <a:t> David </a:t>
            </a:r>
            <a:r>
              <a:rPr lang="en-US" dirty="0" smtClean="0">
                <a:latin typeface="Verdana"/>
                <a:ea typeface="Calibri"/>
                <a:cs typeface="Times New Roman"/>
              </a:rPr>
              <a:t>Karam</a:t>
            </a:r>
            <a:r>
              <a:rPr lang="en-US" dirty="0" smtClean="0">
                <a:latin typeface="Verdana"/>
                <a:ea typeface="Calibri"/>
                <a:cs typeface="Times New Roman"/>
              </a:rPr>
              <a:t> and Jim Wright will be here in person to share A PLC Approach to Behavior.</a:t>
            </a:r>
            <a:endParaRPr lang="en-US" dirty="0">
              <a:effectLst/>
              <a:latin typeface="Calibri"/>
              <a:ea typeface="Calibri"/>
              <a:cs typeface="Times New Roman"/>
            </a:endParaRPr>
          </a:p>
        </p:txBody>
      </p:sp>
    </p:spTree>
    <p:extLst>
      <p:ext uri="{BB962C8B-B14F-4D97-AF65-F5344CB8AC3E}">
        <p14:creationId xmlns:p14="http://schemas.microsoft.com/office/powerpoint/2010/main" val="174354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u="sng" dirty="0">
                <a:hlinkClick r:id="rId2"/>
              </a:rPr>
              <a:t>Developing Collaborative Groups:  Adaptive Schools</a:t>
            </a:r>
            <a:r>
              <a:rPr lang="en-US" dirty="0"/>
              <a:t> .  The four day session begins </a:t>
            </a:r>
            <a:r>
              <a:rPr lang="en-US" u="sng" dirty="0">
                <a:hlinkClick r:id="rId3"/>
              </a:rPr>
              <a:t>May 5.</a:t>
            </a:r>
            <a:r>
              <a:rPr lang="en-US" u="sng" dirty="0"/>
              <a:t> </a:t>
            </a:r>
            <a:r>
              <a:rPr lang="en-US" dirty="0"/>
              <a:t>  This is rescheduled from February and registration is </a:t>
            </a:r>
            <a:r>
              <a:rPr lang="en-US" dirty="0" smtClean="0"/>
              <a:t>open</a:t>
            </a:r>
            <a:endParaRPr lang="en-US" dirty="0"/>
          </a:p>
        </p:txBody>
      </p:sp>
    </p:spTree>
    <p:extLst>
      <p:ext uri="{BB962C8B-B14F-4D97-AF65-F5344CB8AC3E}">
        <p14:creationId xmlns:p14="http://schemas.microsoft.com/office/powerpoint/2010/main" val="387921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PLC at Work Institute</a:t>
            </a:r>
            <a:endParaRPr lang="en-US" dirty="0"/>
          </a:p>
        </p:txBody>
      </p:sp>
      <p:sp>
        <p:nvSpPr>
          <p:cNvPr id="3" name="Content Placeholder 2"/>
          <p:cNvSpPr>
            <a:spLocks noGrp="1"/>
          </p:cNvSpPr>
          <p:nvPr>
            <p:ph idx="1"/>
          </p:nvPr>
        </p:nvSpPr>
        <p:spPr/>
        <p:txBody>
          <a:bodyPr>
            <a:normAutofit/>
          </a:bodyPr>
          <a:lstStyle/>
          <a:p>
            <a:r>
              <a:rPr lang="en-US" dirty="0" smtClean="0">
                <a:hlinkClick r:id="rId2"/>
              </a:rPr>
              <a:t>Registration</a:t>
            </a:r>
            <a:r>
              <a:rPr lang="en-US" dirty="0" smtClean="0"/>
              <a:t> is open for discounted price of $477</a:t>
            </a:r>
            <a:endParaRPr lang="en-US" dirty="0"/>
          </a:p>
          <a:p>
            <a:r>
              <a:rPr lang="en-US" dirty="0" smtClean="0"/>
              <a:t>OnCenter</a:t>
            </a:r>
            <a:endParaRPr lang="en-US" dirty="0"/>
          </a:p>
          <a:p>
            <a:r>
              <a:rPr lang="en-US" dirty="0" smtClean="0"/>
              <a:t>August 12-14, 2015</a:t>
            </a:r>
          </a:p>
          <a:p>
            <a:r>
              <a:rPr lang="en-US" dirty="0" smtClean="0"/>
              <a:t>Including: DuFours, Mattos, Brown, Kanold, Cruz, Nielson, Williams</a:t>
            </a:r>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684" t="16154" r="73521" b="58306"/>
          <a:stretch/>
        </p:blipFill>
        <p:spPr bwMode="auto">
          <a:xfrm>
            <a:off x="6381750" y="5103099"/>
            <a:ext cx="2305050" cy="1323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682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BCIC Meeting</a:t>
            </a:r>
            <a:endParaRPr lang="en-US" dirty="0"/>
          </a:p>
        </p:txBody>
      </p:sp>
      <p:sp>
        <p:nvSpPr>
          <p:cNvPr id="3" name="Subtitle 2"/>
          <p:cNvSpPr>
            <a:spLocks noGrp="1"/>
          </p:cNvSpPr>
          <p:nvPr>
            <p:ph type="subTitle" idx="1"/>
          </p:nvPr>
        </p:nvSpPr>
        <p:spPr>
          <a:xfrm>
            <a:off x="1371600" y="3236732"/>
            <a:ext cx="6400800" cy="1752600"/>
          </a:xfrm>
        </p:spPr>
        <p:txBody>
          <a:bodyPr>
            <a:normAutofit/>
          </a:bodyPr>
          <a:lstStyle/>
          <a:p>
            <a:r>
              <a:rPr lang="en-US" dirty="0" smtClean="0"/>
              <a:t>June11, 2015</a:t>
            </a:r>
          </a:p>
          <a:p>
            <a:r>
              <a:rPr lang="en-US" dirty="0" smtClean="0"/>
              <a:t>Rodax 8 </a:t>
            </a:r>
            <a:r>
              <a:rPr lang="en-US" dirty="0"/>
              <a:t>L</a:t>
            </a:r>
            <a:r>
              <a:rPr lang="en-US" dirty="0" smtClean="0"/>
              <a:t>arge Conference Room</a:t>
            </a:r>
          </a:p>
        </p:txBody>
      </p:sp>
      <p:sp>
        <p:nvSpPr>
          <p:cNvPr id="4" name="TextBox 3"/>
          <p:cNvSpPr txBox="1"/>
          <p:nvPr/>
        </p:nvSpPr>
        <p:spPr>
          <a:xfrm rot="19993139">
            <a:off x="1623849" y="1718441"/>
            <a:ext cx="2112579" cy="769441"/>
          </a:xfrm>
          <a:prstGeom prst="rect">
            <a:avLst/>
          </a:prstGeom>
          <a:noFill/>
        </p:spPr>
        <p:txBody>
          <a:bodyPr wrap="square" rtlCol="0">
            <a:spAutoFit/>
          </a:bodyPr>
          <a:lstStyle/>
          <a:p>
            <a:pPr algn="ctr"/>
            <a:r>
              <a:rPr lang="en-US" sz="4400" dirty="0" smtClean="0">
                <a:solidFill>
                  <a:srgbClr val="FFFF00"/>
                </a:solidFill>
                <a:latin typeface="Stencil" panose="040409050D0802020404" pitchFamily="82" charset="0"/>
              </a:rPr>
              <a:t>NEXT</a:t>
            </a:r>
            <a:endParaRPr lang="en-US" sz="4400" dirty="0">
              <a:solidFill>
                <a:srgbClr val="FFFF00"/>
              </a:solidFill>
              <a:latin typeface="Stencil" panose="040409050D0802020404" pitchFamily="82" charset="0"/>
            </a:endParaRPr>
          </a:p>
        </p:txBody>
      </p:sp>
    </p:spTree>
    <p:extLst>
      <p:ext uri="{BB962C8B-B14F-4D97-AF65-F5344CB8AC3E}">
        <p14:creationId xmlns:p14="http://schemas.microsoft.com/office/powerpoint/2010/main" val="769191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 Changes</a:t>
            </a:r>
            <a:endParaRPr lang="en-US" dirty="0"/>
          </a:p>
        </p:txBody>
      </p:sp>
      <p:sp>
        <p:nvSpPr>
          <p:cNvPr id="3" name="Content Placeholder 2"/>
          <p:cNvSpPr>
            <a:spLocks noGrp="1"/>
          </p:cNvSpPr>
          <p:nvPr>
            <p:ph idx="1"/>
          </p:nvPr>
        </p:nvSpPr>
        <p:spPr>
          <a:xfrm>
            <a:off x="457199" y="1527139"/>
            <a:ext cx="8686801" cy="4525963"/>
          </a:xfrm>
        </p:spPr>
        <p:txBody>
          <a:bodyPr>
            <a:noAutofit/>
          </a:bodyPr>
          <a:lstStyle/>
          <a:p>
            <a:pPr marL="0" indent="0">
              <a:buNone/>
            </a:pPr>
            <a:r>
              <a:rPr lang="en-US" sz="2000" dirty="0" smtClean="0"/>
              <a:t>The </a:t>
            </a:r>
            <a:r>
              <a:rPr lang="en-US" sz="2000" dirty="0"/>
              <a:t>new evaluation system is comprised of two components that determine each educator’s rating:</a:t>
            </a:r>
          </a:p>
          <a:p>
            <a:r>
              <a:rPr lang="en-US" sz="2000" dirty="0" smtClean="0"/>
              <a:t>Student </a:t>
            </a:r>
            <a:r>
              <a:rPr lang="en-US" sz="2000" dirty="0"/>
              <a:t>performance: Requires the use of a state-provided growth </a:t>
            </a:r>
            <a:r>
              <a:rPr lang="en-US" sz="2000" dirty="0" smtClean="0"/>
              <a:t>score if course has a state test, </a:t>
            </a:r>
            <a:r>
              <a:rPr lang="en-US" sz="2000" dirty="0"/>
              <a:t>if available; otherwise requires the use of a student learning objective (SLO). SLOs must use State assessments, as available.</a:t>
            </a:r>
          </a:p>
          <a:p>
            <a:pPr lvl="1"/>
            <a:r>
              <a:rPr lang="en-US" sz="1600" dirty="0" smtClean="0"/>
              <a:t>If </a:t>
            </a:r>
            <a:r>
              <a:rPr lang="en-US" sz="1600" dirty="0"/>
              <a:t>added by local collective bargaining, an optional second subcomponent could be used, comprised of an additional state-provided growth score on a state test or a growth score from a state-designed supplemental assessment calculated using a state-provided or approved growth model. These state-designed supplemental assessments include those developed, designed, purchased, or acquired by SED.</a:t>
            </a:r>
          </a:p>
          <a:p>
            <a:r>
              <a:rPr lang="en-US" sz="2000" dirty="0" smtClean="0"/>
              <a:t>Observations</a:t>
            </a:r>
            <a:r>
              <a:rPr lang="en-US" sz="2000" dirty="0"/>
              <a:t>: Requires observations by a supervisor and an independent evaluator from outside the school building.</a:t>
            </a:r>
          </a:p>
          <a:p>
            <a:r>
              <a:rPr lang="en-US" sz="2000" dirty="0" smtClean="0"/>
              <a:t>Districts </a:t>
            </a:r>
            <a:r>
              <a:rPr lang="en-US" sz="2000" dirty="0"/>
              <a:t>also have the option of having observations conducted by a trained peer who has been rated Effective or Highly Effective</a:t>
            </a:r>
            <a:r>
              <a:rPr lang="en-US" sz="2000" dirty="0" smtClean="0"/>
              <a:t>.</a:t>
            </a:r>
            <a:endParaRPr lang="en-US" sz="2000" dirty="0"/>
          </a:p>
        </p:txBody>
      </p:sp>
    </p:spTree>
    <p:extLst>
      <p:ext uri="{BB962C8B-B14F-4D97-AF65-F5344CB8AC3E}">
        <p14:creationId xmlns:p14="http://schemas.microsoft.com/office/powerpoint/2010/main" val="135263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Matrix</a:t>
            </a:r>
            <a:endParaRPr lang="en-US" dirty="0"/>
          </a:p>
        </p:txBody>
      </p:sp>
      <p:sp>
        <p:nvSpPr>
          <p:cNvPr id="3" name="Content Placeholder 2"/>
          <p:cNvSpPr>
            <a:spLocks noGrp="1"/>
          </p:cNvSpPr>
          <p:nvPr>
            <p:ph idx="1"/>
          </p:nvPr>
        </p:nvSpPr>
        <p:spPr/>
        <p:txBody>
          <a:bodyPr/>
          <a:lstStyle/>
          <a:p>
            <a:pPr marL="0" indent="0">
              <a:buNone/>
            </a:pPr>
            <a:r>
              <a:rPr lang="en-US" dirty="0" smtClean="0"/>
              <a:t>A “matrix” will be used:</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437" t="40222" r="61813" b="20000"/>
          <a:stretch/>
        </p:blipFill>
        <p:spPr bwMode="auto">
          <a:xfrm>
            <a:off x="685800" y="2552700"/>
            <a:ext cx="7848600" cy="340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3066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Out</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The statute prohibits certain elements from being used as part of an evaluation, </a:t>
            </a:r>
            <a:r>
              <a:rPr lang="en-US" dirty="0" smtClean="0"/>
              <a:t>including:</a:t>
            </a:r>
          </a:p>
          <a:p>
            <a:r>
              <a:rPr lang="en-US" dirty="0" smtClean="0"/>
              <a:t>Lesson </a:t>
            </a:r>
            <a:r>
              <a:rPr lang="en-US" dirty="0"/>
              <a:t>plans, artifacts of teacher practice, and student </a:t>
            </a:r>
            <a:r>
              <a:rPr lang="en-US" dirty="0" smtClean="0"/>
              <a:t>portfolios;</a:t>
            </a:r>
          </a:p>
          <a:p>
            <a:r>
              <a:rPr lang="en-US" dirty="0" smtClean="0"/>
              <a:t>Instruments </a:t>
            </a:r>
            <a:r>
              <a:rPr lang="en-US" dirty="0"/>
              <a:t>of parent or student </a:t>
            </a:r>
            <a:r>
              <a:rPr lang="en-US" dirty="0" smtClean="0"/>
              <a:t>feedback</a:t>
            </a:r>
          </a:p>
          <a:p>
            <a:r>
              <a:rPr lang="en-US" dirty="0" smtClean="0"/>
              <a:t>Use </a:t>
            </a:r>
            <a:r>
              <a:rPr lang="en-US" dirty="0"/>
              <a:t>of professional </a:t>
            </a:r>
            <a:r>
              <a:rPr lang="en-US" dirty="0" smtClean="0"/>
              <a:t>goal-setting</a:t>
            </a:r>
          </a:p>
          <a:p>
            <a:r>
              <a:rPr lang="en-US" dirty="0" smtClean="0"/>
              <a:t>Locally </a:t>
            </a:r>
            <a:r>
              <a:rPr lang="en-US" dirty="0"/>
              <a:t>developed assessments not approved by the Department as a state-designated supplemental assessment; </a:t>
            </a:r>
            <a:r>
              <a:rPr lang="en-US" dirty="0" smtClean="0"/>
              <a:t>and</a:t>
            </a:r>
          </a:p>
          <a:p>
            <a:r>
              <a:rPr lang="en-US" dirty="0" smtClean="0"/>
              <a:t>Growth </a:t>
            </a:r>
            <a:r>
              <a:rPr lang="en-US" dirty="0"/>
              <a:t>or achievement targets that do not meet minimum standards established by the regulations of the commissioner</a:t>
            </a:r>
            <a:r>
              <a:rPr lang="en-US" dirty="0" smtClean="0"/>
              <a:t>.</a:t>
            </a:r>
            <a:endParaRPr lang="en-US" dirty="0"/>
          </a:p>
        </p:txBody>
      </p:sp>
    </p:spTree>
    <p:extLst>
      <p:ext uri="{BB962C8B-B14F-4D97-AF65-F5344CB8AC3E}">
        <p14:creationId xmlns:p14="http://schemas.microsoft.com/office/powerpoint/2010/main" val="2033032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Negotiations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There is less to be bargained:</a:t>
            </a:r>
          </a:p>
          <a:p>
            <a:r>
              <a:rPr lang="en-US" dirty="0" smtClean="0"/>
              <a:t>Whether there will be a second measure</a:t>
            </a:r>
          </a:p>
          <a:p>
            <a:endParaRPr lang="en-US" dirty="0"/>
          </a:p>
          <a:p>
            <a:pPr marL="0" indent="0">
              <a:buNone/>
            </a:pPr>
            <a:r>
              <a:rPr lang="en-US" dirty="0" smtClean="0"/>
              <a:t>Note: the old APPR would stay in place until a new one is approved (by November 15th)</a:t>
            </a:r>
            <a:endParaRPr lang="en-US" dirty="0"/>
          </a:p>
          <a:p>
            <a:endParaRPr lang="en-US" dirty="0" smtClean="0"/>
          </a:p>
          <a:p>
            <a:pPr marL="0" indent="0">
              <a:buNone/>
            </a:pPr>
            <a:r>
              <a:rPr lang="en-US" dirty="0" smtClean="0"/>
              <a:t>Note: This will likely be the subject of litigation.</a:t>
            </a:r>
          </a:p>
          <a:p>
            <a:endParaRPr lang="en-US" dirty="0"/>
          </a:p>
        </p:txBody>
      </p:sp>
    </p:spTree>
    <p:extLst>
      <p:ext uri="{BB962C8B-B14F-4D97-AF65-F5344CB8AC3E}">
        <p14:creationId xmlns:p14="http://schemas.microsoft.com/office/powerpoint/2010/main" val="375422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Placement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Districts </a:t>
            </a:r>
            <a:r>
              <a:rPr lang="en-US" dirty="0"/>
              <a:t>will be prohibited from assigning a student to two Ineffective teachers for two consecutive school years</a:t>
            </a:r>
            <a:r>
              <a:rPr lang="en-US" dirty="0" smtClean="0"/>
              <a:t>.</a:t>
            </a:r>
          </a:p>
          <a:p>
            <a:pPr marL="0" indent="0">
              <a:buNone/>
            </a:pPr>
            <a:endParaRPr lang="en-US" dirty="0"/>
          </a:p>
          <a:p>
            <a:pPr marL="0" indent="0">
              <a:buNone/>
            </a:pPr>
            <a:r>
              <a:rPr lang="en-US" dirty="0" smtClean="0"/>
              <a:t>There might be waivers for this for small schools.</a:t>
            </a:r>
            <a:endParaRPr lang="en-US" dirty="0"/>
          </a:p>
        </p:txBody>
      </p:sp>
    </p:spTree>
    <p:extLst>
      <p:ext uri="{BB962C8B-B14F-4D97-AF65-F5344CB8AC3E}">
        <p14:creationId xmlns:p14="http://schemas.microsoft.com/office/powerpoint/2010/main" val="3999566778"/>
      </p:ext>
    </p:extLst>
  </p:cSld>
  <p:clrMapOvr>
    <a:masterClrMapping/>
  </p:clrMapOvr>
</p:sld>
</file>

<file path=ppt/theme/theme1.xml><?xml version="1.0" encoding="utf-8"?>
<a:theme xmlns:a="http://schemas.openxmlformats.org/drawingml/2006/main" name="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211_sc_pp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5168</TotalTime>
  <Words>1381</Words>
  <Application>Microsoft Office PowerPoint</Application>
  <PresentationFormat>On-screen Show (4:3)</PresentationFormat>
  <Paragraphs>215</Paragraphs>
  <Slides>47</Slides>
  <Notes>1</Notes>
  <HiddenSlides>0</HiddenSlides>
  <MMClips>0</MMClips>
  <ScaleCrop>false</ScaleCrop>
  <HeadingPairs>
    <vt:vector size="4" baseType="variant">
      <vt:variant>
        <vt:lpstr>Theme</vt:lpstr>
      </vt:variant>
      <vt:variant>
        <vt:i4>4</vt:i4>
      </vt:variant>
      <vt:variant>
        <vt:lpstr>Slide Titles</vt:lpstr>
      </vt:variant>
      <vt:variant>
        <vt:i4>47</vt:i4>
      </vt:variant>
    </vt:vector>
  </HeadingPairs>
  <TitlesOfParts>
    <vt:vector size="51" baseType="lpstr">
      <vt:lpstr>IS_template</vt:lpstr>
      <vt:lpstr>1_IS_template</vt:lpstr>
      <vt:lpstr>1211_sc_pptemplate</vt:lpstr>
      <vt:lpstr>Office Theme</vt:lpstr>
      <vt:lpstr>BCIC Meeting</vt:lpstr>
      <vt:lpstr>Welcome</vt:lpstr>
      <vt:lpstr>Update and News</vt:lpstr>
      <vt:lpstr>Education in the Budget</vt:lpstr>
      <vt:lpstr>APPR Changes</vt:lpstr>
      <vt:lpstr>The Matrix</vt:lpstr>
      <vt:lpstr>What’s Out</vt:lpstr>
      <vt:lpstr>Negotiations</vt:lpstr>
      <vt:lpstr>Student Placement</vt:lpstr>
      <vt:lpstr>To Be Determined</vt:lpstr>
      <vt:lpstr>Dates</vt:lpstr>
      <vt:lpstr>Tenure</vt:lpstr>
      <vt:lpstr>§3020-b Disciplinary Process</vt:lpstr>
      <vt:lpstr>Other Included Items</vt:lpstr>
      <vt:lpstr>SED News</vt:lpstr>
      <vt:lpstr>Refusal Numbers</vt:lpstr>
      <vt:lpstr>CI&amp;A and Network Updates</vt:lpstr>
      <vt:lpstr>Survey</vt:lpstr>
      <vt:lpstr>SUMMER 2015: Registration is open.  Decisions based on enrollment made June 12</vt:lpstr>
      <vt:lpstr>ITD</vt:lpstr>
      <vt:lpstr>Teacher Centers</vt:lpstr>
      <vt:lpstr>Higher Education</vt:lpstr>
      <vt:lpstr>CNY NYS ASCD</vt:lpstr>
      <vt:lpstr>District Sharing</vt:lpstr>
      <vt:lpstr>Sharing Schedule</vt:lpstr>
      <vt:lpstr>Standards</vt:lpstr>
      <vt:lpstr>Social Studies-Getting Ready</vt:lpstr>
      <vt:lpstr>Summer Curriculum Work:</vt:lpstr>
      <vt:lpstr>Leadership Groups</vt:lpstr>
      <vt:lpstr>Science</vt:lpstr>
      <vt:lpstr>Data</vt:lpstr>
      <vt:lpstr>Assessment</vt:lpstr>
      <vt:lpstr>Standards-Based Reporting</vt:lpstr>
      <vt:lpstr>Professional Practice</vt:lpstr>
      <vt:lpstr>Project Based Learning</vt:lpstr>
      <vt:lpstr>PBLNY – The Event</vt:lpstr>
      <vt:lpstr>School Counselors</vt:lpstr>
      <vt:lpstr>School Teacher Leadership</vt:lpstr>
      <vt:lpstr>Culture</vt:lpstr>
      <vt:lpstr>RTI</vt:lpstr>
      <vt:lpstr>PLC</vt:lpstr>
      <vt:lpstr>Project Based Learning</vt:lpstr>
      <vt:lpstr>Culture</vt:lpstr>
      <vt:lpstr>PLC</vt:lpstr>
      <vt:lpstr>PowerPoint Presentation</vt:lpstr>
      <vt:lpstr>PLC at Work Institute</vt:lpstr>
      <vt:lpstr>BCIC Meeting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Craig</dc:creator>
  <cp:lastModifiedBy>jcraig</cp:lastModifiedBy>
  <cp:revision>542</cp:revision>
  <cp:lastPrinted>2015-03-12T11:09:09Z</cp:lastPrinted>
  <dcterms:created xsi:type="dcterms:W3CDTF">2012-08-15T11:27:34Z</dcterms:created>
  <dcterms:modified xsi:type="dcterms:W3CDTF">2015-04-16T00:06:21Z</dcterms:modified>
</cp:coreProperties>
</file>