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566" r:id="rId2"/>
    <p:sldId id="1022" r:id="rId3"/>
    <p:sldId id="1023" r:id="rId4"/>
    <p:sldId id="1024" r:id="rId5"/>
    <p:sldId id="1025" r:id="rId6"/>
    <p:sldId id="1045" r:id="rId7"/>
    <p:sldId id="1026" r:id="rId8"/>
    <p:sldId id="1027" r:id="rId9"/>
    <p:sldId id="1028" r:id="rId10"/>
    <p:sldId id="1029" r:id="rId11"/>
    <p:sldId id="1030" r:id="rId12"/>
    <p:sldId id="1031" r:id="rId13"/>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aina Renfrew"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5388"/>
    <a:srgbClr val="5C6884"/>
    <a:srgbClr val="008FC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47" autoAdjust="0"/>
    <p:restoredTop sz="93770" autoAdjust="0"/>
  </p:normalViewPr>
  <p:slideViewPr>
    <p:cSldViewPr snapToGrid="0" snapToObjects="1">
      <p:cViewPr>
        <p:scale>
          <a:sx n="90" d="100"/>
          <a:sy n="90" d="100"/>
        </p:scale>
        <p:origin x="-1794" y="-48"/>
      </p:cViewPr>
      <p:guideLst>
        <p:guide orient="horz" pos="215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EB87B02C-B21B-4BF0-AE9C-BF7BFFED64FA}" type="datetimeFigureOut">
              <a:rPr lang="en-US" smtClean="0"/>
              <a:t>4/20/2015</a:t>
            </a:fld>
            <a:endParaRPr lang="en-US" dirty="0"/>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FEA955AC-4B03-4A78-A9E2-A36BAA9743E0}" type="slidenum">
              <a:rPr lang="en-US" smtClean="0"/>
              <a:t>‹#›</a:t>
            </a:fld>
            <a:endParaRPr lang="en-US" dirty="0"/>
          </a:p>
        </p:txBody>
      </p:sp>
    </p:spTree>
    <p:extLst>
      <p:ext uri="{BB962C8B-B14F-4D97-AF65-F5344CB8AC3E}">
        <p14:creationId xmlns:p14="http://schemas.microsoft.com/office/powerpoint/2010/main" val="2015693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7DD0274B-D6C0-4EEB-90AC-61756667238E}" type="datetimeFigureOut">
              <a:rPr lang="en-US" smtClean="0"/>
              <a:t>4/20/2015</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D6EE9C7E-4E1F-4344-9DC8-E124912CB6A0}" type="slidenum">
              <a:rPr lang="en-US" smtClean="0"/>
              <a:t>‹#›</a:t>
            </a:fld>
            <a:endParaRPr lang="en-US" dirty="0"/>
          </a:p>
        </p:txBody>
      </p:sp>
    </p:spTree>
    <p:extLst>
      <p:ext uri="{BB962C8B-B14F-4D97-AF65-F5344CB8AC3E}">
        <p14:creationId xmlns:p14="http://schemas.microsoft.com/office/powerpoint/2010/main" val="83801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_Main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767565"/>
            <a:ext cx="7772400" cy="1470025"/>
          </a:xfrm>
        </p:spPr>
        <p:txBody>
          <a:bodyPr>
            <a:normAutofit/>
          </a:bodyPr>
          <a:lstStyle>
            <a:lvl1pPr>
              <a:defRPr sz="4400" b="1" i="0" cap="none" spc="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23340"/>
            <a:ext cx="6400800" cy="1752600"/>
          </a:xfrm>
        </p:spPr>
        <p:txBody>
          <a:bodyPr/>
          <a:lstStyle>
            <a:lvl1pPr marL="0" indent="0" algn="ctr">
              <a:buNone/>
              <a:defRPr>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7217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6068"/>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781630"/>
            <a:ext cx="8229600" cy="4525963"/>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61099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629400" y="45606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606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28252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90915"/>
            <a:ext cx="8229600"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621818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39035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3566413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25828"/>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74448"/>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25828"/>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5630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381461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8"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515023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7"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51516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448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454480"/>
            <a:ext cx="5111750" cy="5853113"/>
          </a:xfrm>
        </p:spPr>
        <p:txBody>
          <a:bodyPr/>
          <a:lstStyle>
            <a:lvl1pPr>
              <a:defRPr sz="3200" b="1">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1653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566708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614897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606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6348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4"/>
          </p:nvPr>
        </p:nvSpPr>
        <p:spPr>
          <a:xfrm>
            <a:off x="493488" y="6447065"/>
            <a:ext cx="2133600" cy="365125"/>
          </a:xfrm>
          <a:prstGeom prst="rect">
            <a:avLst/>
          </a:prstGeom>
        </p:spPr>
        <p:txBody>
          <a:bodyPr/>
          <a:lstStyle>
            <a:lvl1pPr algn="l">
              <a:defRPr>
                <a:latin typeface="Arial" pitchFamily="34" charset="0"/>
                <a:cs typeface="Arial" pitchFamily="34" charset="0"/>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16578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 and News</a:t>
            </a:r>
            <a:endParaRPr lang="en-US" dirty="0"/>
          </a:p>
        </p:txBody>
      </p:sp>
      <p:sp>
        <p:nvSpPr>
          <p:cNvPr id="3" name="TextBox 2"/>
          <p:cNvSpPr txBox="1"/>
          <p:nvPr/>
        </p:nvSpPr>
        <p:spPr>
          <a:xfrm>
            <a:off x="2254102" y="3413051"/>
            <a:ext cx="4614531" cy="584775"/>
          </a:xfrm>
          <a:prstGeom prst="rect">
            <a:avLst/>
          </a:prstGeom>
          <a:noFill/>
        </p:spPr>
        <p:txBody>
          <a:bodyPr wrap="square" rtlCol="0">
            <a:spAutoFit/>
          </a:bodyPr>
          <a:lstStyle/>
          <a:p>
            <a:pPr algn="ctr"/>
            <a:r>
              <a:rPr lang="en-US" sz="3200" dirty="0" smtClean="0">
                <a:solidFill>
                  <a:schemeClr val="bg1"/>
                </a:solidFill>
                <a:latin typeface="Arial" panose="020B0604020202020204" pitchFamily="34" charset="0"/>
                <a:cs typeface="Arial" panose="020B0604020202020204" pitchFamily="34" charset="0"/>
              </a:rPr>
              <a:t>April 2015</a:t>
            </a:r>
            <a:endParaRPr lang="en-US" sz="3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11458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Tenure</a:t>
            </a:r>
            <a:endParaRPr lang="en-US" dirty="0"/>
          </a:p>
        </p:txBody>
      </p:sp>
      <p:sp>
        <p:nvSpPr>
          <p:cNvPr id="3" name="Content Placeholder 2"/>
          <p:cNvSpPr>
            <a:spLocks noGrp="1"/>
          </p:cNvSpPr>
          <p:nvPr>
            <p:ph idx="1"/>
          </p:nvPr>
        </p:nvSpPr>
        <p:spPr/>
        <p:txBody>
          <a:bodyPr>
            <a:normAutofit fontScale="77500" lnSpcReduction="20000"/>
          </a:bodyPr>
          <a:lstStyle/>
          <a:p>
            <a:r>
              <a:rPr lang="en-US" dirty="0"/>
              <a:t>E</a:t>
            </a:r>
            <a:r>
              <a:rPr lang="en-US" dirty="0" smtClean="0"/>
              <a:t>xtends </a:t>
            </a:r>
            <a:r>
              <a:rPr lang="en-US" dirty="0"/>
              <a:t>tenure appointments for all educators from 3 years to 4 </a:t>
            </a:r>
            <a:r>
              <a:rPr lang="en-US" dirty="0" smtClean="0"/>
              <a:t>years, beginning with appointments after July 1.</a:t>
            </a:r>
            <a:endParaRPr lang="en-US" dirty="0"/>
          </a:p>
          <a:p>
            <a:r>
              <a:rPr lang="en-US" dirty="0" smtClean="0"/>
              <a:t>In </a:t>
            </a:r>
            <a:r>
              <a:rPr lang="en-US" dirty="0"/>
              <a:t>order for educators to be eligible for tenure after the 4-year probationary period, an educator must receive a rating of either Effective or Highly Effective in at least 3 of the 4 probationary years, including the final year. An educator who receives an Ineffective rating in the final year cannot receive </a:t>
            </a:r>
            <a:r>
              <a:rPr lang="en-US" dirty="0" smtClean="0"/>
              <a:t>tenure (needs clarification).</a:t>
            </a:r>
            <a:endParaRPr lang="en-US" dirty="0"/>
          </a:p>
          <a:p>
            <a:r>
              <a:rPr lang="en-US" dirty="0" smtClean="0"/>
              <a:t>If </a:t>
            </a:r>
            <a:r>
              <a:rPr lang="en-US" dirty="0"/>
              <a:t>an educator does not meet this criterion, tenure may be extended by an additional year at the discretion of the school district</a:t>
            </a:r>
            <a:r>
              <a:rPr lang="en-US" dirty="0" smtClean="0"/>
              <a:t>.</a:t>
            </a:r>
            <a:endParaRPr lang="en-US" dirty="0"/>
          </a:p>
        </p:txBody>
      </p:sp>
    </p:spTree>
    <p:extLst>
      <p:ext uri="{BB962C8B-B14F-4D97-AF65-F5344CB8AC3E}">
        <p14:creationId xmlns:p14="http://schemas.microsoft.com/office/powerpoint/2010/main" val="541332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t>
            </a:r>
            <a:r>
              <a:rPr lang="en-US" dirty="0" smtClean="0"/>
              <a:t>3020-b Disciplinary Process</a:t>
            </a:r>
            <a:endParaRPr lang="en-US" dirty="0"/>
          </a:p>
        </p:txBody>
      </p:sp>
      <p:sp>
        <p:nvSpPr>
          <p:cNvPr id="3" name="Content Placeholder 2"/>
          <p:cNvSpPr>
            <a:spLocks noGrp="1"/>
          </p:cNvSpPr>
          <p:nvPr>
            <p:ph idx="1"/>
          </p:nvPr>
        </p:nvSpPr>
        <p:spPr>
          <a:xfrm>
            <a:off x="457200" y="1690915"/>
            <a:ext cx="8477250" cy="4525963"/>
          </a:xfrm>
        </p:spPr>
        <p:txBody>
          <a:bodyPr>
            <a:noAutofit/>
          </a:bodyPr>
          <a:lstStyle/>
          <a:p>
            <a:r>
              <a:rPr lang="en-US" sz="2250" dirty="0"/>
              <a:t>Districts are authorized to bring charges of incompetence for educators with 2 consecutive Ineffective ratings and are required to bring charges of incompetence for educators with 3 consecutive Ineffective ratings.</a:t>
            </a:r>
          </a:p>
          <a:p>
            <a:r>
              <a:rPr lang="en-US" sz="2250" dirty="0" smtClean="0"/>
              <a:t>Hearings </a:t>
            </a:r>
            <a:r>
              <a:rPr lang="en-US" sz="2250" dirty="0"/>
              <a:t>for educators charged for incompetence would be heard by a single hearing officer (as opposed to a panel) and must be completed between 30 (for cases of 3 Ineffective ratings) and 90 days (for cases of 2 Ineffective ratings).</a:t>
            </a:r>
          </a:p>
          <a:p>
            <a:r>
              <a:rPr lang="en-US" sz="2250" dirty="0" smtClean="0"/>
              <a:t>The </a:t>
            </a:r>
            <a:r>
              <a:rPr lang="en-US" sz="2250" dirty="0"/>
              <a:t>statute provides that 2 or more consecutive ratings of Ineffective would constitute prima facie evidence of incompetence that can only be overcome by clear and convincing evidence that the educator is not incompetent and are just cause for removal</a:t>
            </a:r>
            <a:r>
              <a:rPr lang="en-US" sz="2250" dirty="0" smtClean="0"/>
              <a:t>.</a:t>
            </a:r>
            <a:endParaRPr lang="en-US" sz="2250" dirty="0"/>
          </a:p>
        </p:txBody>
      </p:sp>
    </p:spTree>
    <p:extLst>
      <p:ext uri="{BB962C8B-B14F-4D97-AF65-F5344CB8AC3E}">
        <p14:creationId xmlns:p14="http://schemas.microsoft.com/office/powerpoint/2010/main" val="457403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Included Items</a:t>
            </a:r>
            <a:endParaRPr lang="en-US" dirty="0"/>
          </a:p>
        </p:txBody>
      </p:sp>
      <p:sp>
        <p:nvSpPr>
          <p:cNvPr id="3" name="Content Placeholder 2"/>
          <p:cNvSpPr>
            <a:spLocks noGrp="1"/>
          </p:cNvSpPr>
          <p:nvPr>
            <p:ph idx="1"/>
          </p:nvPr>
        </p:nvSpPr>
        <p:spPr/>
        <p:txBody>
          <a:bodyPr/>
          <a:lstStyle/>
          <a:p>
            <a:r>
              <a:rPr lang="en-US" dirty="0" smtClean="0"/>
              <a:t>Teacher training and certification</a:t>
            </a:r>
          </a:p>
          <a:p>
            <a:r>
              <a:rPr lang="en-US" dirty="0" smtClean="0"/>
              <a:t>Re-registration in TEACH</a:t>
            </a:r>
          </a:p>
          <a:p>
            <a:r>
              <a:rPr lang="en-US" dirty="0" smtClean="0"/>
              <a:t>Failing schools receivership</a:t>
            </a:r>
          </a:p>
          <a:p>
            <a:r>
              <a:rPr lang="en-US" dirty="0" smtClean="0"/>
              <a:t>Testing Reduction Report</a:t>
            </a:r>
          </a:p>
          <a:p>
            <a:r>
              <a:rPr lang="en-US" dirty="0" smtClean="0"/>
              <a:t>Teacher Centers</a:t>
            </a:r>
          </a:p>
          <a:p>
            <a:endParaRPr lang="en-US" dirty="0" smtClean="0"/>
          </a:p>
          <a:p>
            <a:endParaRPr lang="en-US" dirty="0"/>
          </a:p>
        </p:txBody>
      </p:sp>
    </p:spTree>
    <p:extLst>
      <p:ext uri="{BB962C8B-B14F-4D97-AF65-F5344CB8AC3E}">
        <p14:creationId xmlns:p14="http://schemas.microsoft.com/office/powerpoint/2010/main" val="110892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in the Budget</a:t>
            </a:r>
            <a:endParaRPr lang="en-US" dirty="0"/>
          </a:p>
        </p:txBody>
      </p:sp>
      <p:sp>
        <p:nvSpPr>
          <p:cNvPr id="3" name="Content Placeholder 2"/>
          <p:cNvSpPr>
            <a:spLocks noGrp="1"/>
          </p:cNvSpPr>
          <p:nvPr>
            <p:ph idx="1"/>
          </p:nvPr>
        </p:nvSpPr>
        <p:spPr/>
        <p:txBody>
          <a:bodyPr/>
          <a:lstStyle/>
          <a:p>
            <a:r>
              <a:rPr lang="en-US" dirty="0"/>
              <a:t>Evaluation;</a:t>
            </a:r>
          </a:p>
          <a:p>
            <a:r>
              <a:rPr lang="en-US" dirty="0" smtClean="0"/>
              <a:t>Tenure</a:t>
            </a:r>
            <a:r>
              <a:rPr lang="en-US" dirty="0"/>
              <a:t>;</a:t>
            </a:r>
          </a:p>
          <a:p>
            <a:r>
              <a:rPr lang="en-US" dirty="0"/>
              <a:t>T</a:t>
            </a:r>
            <a:r>
              <a:rPr lang="en-US" dirty="0" smtClean="0"/>
              <a:t>enured </a:t>
            </a:r>
            <a:r>
              <a:rPr lang="en-US" dirty="0"/>
              <a:t>teacher disciplinary hearings;</a:t>
            </a:r>
          </a:p>
          <a:p>
            <a:r>
              <a:rPr lang="en-US" dirty="0" smtClean="0"/>
              <a:t>Teacher </a:t>
            </a:r>
            <a:r>
              <a:rPr lang="en-US" dirty="0"/>
              <a:t>preparation and certification; and</a:t>
            </a:r>
          </a:p>
          <a:p>
            <a:r>
              <a:rPr lang="en-US" dirty="0" smtClean="0"/>
              <a:t>Intervention </a:t>
            </a:r>
            <a:r>
              <a:rPr lang="en-US" dirty="0"/>
              <a:t>in struggling schools.</a:t>
            </a:r>
          </a:p>
        </p:txBody>
      </p:sp>
    </p:spTree>
    <p:extLst>
      <p:ext uri="{BB962C8B-B14F-4D97-AF65-F5344CB8AC3E}">
        <p14:creationId xmlns:p14="http://schemas.microsoft.com/office/powerpoint/2010/main" val="236130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 Changes</a:t>
            </a:r>
            <a:endParaRPr lang="en-US" dirty="0"/>
          </a:p>
        </p:txBody>
      </p:sp>
      <p:sp>
        <p:nvSpPr>
          <p:cNvPr id="3" name="Content Placeholder 2"/>
          <p:cNvSpPr>
            <a:spLocks noGrp="1"/>
          </p:cNvSpPr>
          <p:nvPr>
            <p:ph idx="1"/>
          </p:nvPr>
        </p:nvSpPr>
        <p:spPr>
          <a:xfrm>
            <a:off x="457199" y="1527139"/>
            <a:ext cx="8686801" cy="4525963"/>
          </a:xfrm>
        </p:spPr>
        <p:txBody>
          <a:bodyPr>
            <a:noAutofit/>
          </a:bodyPr>
          <a:lstStyle/>
          <a:p>
            <a:pPr marL="0" indent="0">
              <a:buNone/>
            </a:pPr>
            <a:r>
              <a:rPr lang="en-US" sz="2000" dirty="0" smtClean="0"/>
              <a:t>The </a:t>
            </a:r>
            <a:r>
              <a:rPr lang="en-US" sz="2000" dirty="0"/>
              <a:t>new evaluation system is comprised of two components that determine each educator’s rating:</a:t>
            </a:r>
          </a:p>
          <a:p>
            <a:r>
              <a:rPr lang="en-US" sz="2000" dirty="0" smtClean="0"/>
              <a:t>Student </a:t>
            </a:r>
            <a:r>
              <a:rPr lang="en-US" sz="2000" dirty="0"/>
              <a:t>performance: Requires the use of a state-provided growth </a:t>
            </a:r>
            <a:r>
              <a:rPr lang="en-US" sz="2000" dirty="0" smtClean="0"/>
              <a:t>score if course has a state test, </a:t>
            </a:r>
            <a:r>
              <a:rPr lang="en-US" sz="2000" dirty="0"/>
              <a:t>if available; otherwise requires the use of a student learning objective (SLO). SLOs must use State assessments, as available.</a:t>
            </a:r>
          </a:p>
          <a:p>
            <a:pPr lvl="1"/>
            <a:r>
              <a:rPr lang="en-US" sz="1600" dirty="0" smtClean="0"/>
              <a:t>If </a:t>
            </a:r>
            <a:r>
              <a:rPr lang="en-US" sz="1600" dirty="0"/>
              <a:t>added by local collective bargaining, an optional second subcomponent could be used, comprised of an additional state-provided growth score on a state test or a growth score from a state-designed supplemental assessment calculated using a state-provided or approved growth model. These state-designed supplemental assessments include those developed, designed, purchased, or acquired by SED.</a:t>
            </a:r>
          </a:p>
          <a:p>
            <a:r>
              <a:rPr lang="en-US" sz="2000" dirty="0" smtClean="0"/>
              <a:t>Observations</a:t>
            </a:r>
            <a:r>
              <a:rPr lang="en-US" sz="2000" dirty="0"/>
              <a:t>: Requires observations by a supervisor and an independent evaluator from outside the school building.</a:t>
            </a:r>
          </a:p>
          <a:p>
            <a:r>
              <a:rPr lang="en-US" sz="2000" dirty="0" smtClean="0"/>
              <a:t>Districts </a:t>
            </a:r>
            <a:r>
              <a:rPr lang="en-US" sz="2000" dirty="0"/>
              <a:t>also have the option of having observations conducted by a trained peer who has been rated Effective or Highly Effective</a:t>
            </a:r>
            <a:r>
              <a:rPr lang="en-US" sz="2000" dirty="0" smtClean="0"/>
              <a:t>.</a:t>
            </a:r>
            <a:endParaRPr lang="en-US" sz="2000" dirty="0"/>
          </a:p>
        </p:txBody>
      </p:sp>
    </p:spTree>
    <p:extLst>
      <p:ext uri="{BB962C8B-B14F-4D97-AF65-F5344CB8AC3E}">
        <p14:creationId xmlns:p14="http://schemas.microsoft.com/office/powerpoint/2010/main" val="135263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Matrix</a:t>
            </a:r>
            <a:endParaRPr lang="en-US" dirty="0"/>
          </a:p>
        </p:txBody>
      </p:sp>
      <p:sp>
        <p:nvSpPr>
          <p:cNvPr id="3" name="Content Placeholder 2"/>
          <p:cNvSpPr>
            <a:spLocks noGrp="1"/>
          </p:cNvSpPr>
          <p:nvPr>
            <p:ph idx="1"/>
          </p:nvPr>
        </p:nvSpPr>
        <p:spPr/>
        <p:txBody>
          <a:bodyPr/>
          <a:lstStyle/>
          <a:p>
            <a:pPr marL="0" indent="0">
              <a:buNone/>
            </a:pPr>
            <a:r>
              <a:rPr lang="en-US" dirty="0" smtClean="0"/>
              <a:t>A “matrix” will be used:</a:t>
            </a:r>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437" t="40222" r="61813" b="20000"/>
          <a:stretch/>
        </p:blipFill>
        <p:spPr bwMode="auto">
          <a:xfrm>
            <a:off x="685800" y="2552700"/>
            <a:ext cx="7848600" cy="3409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3066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Out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 statute prohibits certain elements from being used as part of an evaluation, </a:t>
            </a:r>
            <a:r>
              <a:rPr lang="en-US" dirty="0" smtClean="0"/>
              <a:t>including:</a:t>
            </a:r>
          </a:p>
          <a:p>
            <a:r>
              <a:rPr lang="en-US" dirty="0" smtClean="0"/>
              <a:t>Lesson </a:t>
            </a:r>
            <a:r>
              <a:rPr lang="en-US" dirty="0"/>
              <a:t>plans, artifacts of teacher practice, and student </a:t>
            </a:r>
            <a:r>
              <a:rPr lang="en-US" dirty="0" smtClean="0"/>
              <a:t>portfolios;</a:t>
            </a:r>
          </a:p>
          <a:p>
            <a:r>
              <a:rPr lang="en-US" dirty="0" smtClean="0"/>
              <a:t>Instruments </a:t>
            </a:r>
            <a:r>
              <a:rPr lang="en-US" dirty="0"/>
              <a:t>of parent or student </a:t>
            </a:r>
            <a:r>
              <a:rPr lang="en-US" dirty="0" smtClean="0"/>
              <a:t>feedback</a:t>
            </a:r>
          </a:p>
          <a:p>
            <a:r>
              <a:rPr lang="en-US" dirty="0" smtClean="0"/>
              <a:t>Use </a:t>
            </a:r>
            <a:r>
              <a:rPr lang="en-US" dirty="0"/>
              <a:t>of professional </a:t>
            </a:r>
            <a:r>
              <a:rPr lang="en-US" dirty="0" smtClean="0"/>
              <a:t>goal-setting</a:t>
            </a:r>
          </a:p>
          <a:p>
            <a:r>
              <a:rPr lang="en-US" dirty="0" smtClean="0"/>
              <a:t>Locally </a:t>
            </a:r>
            <a:r>
              <a:rPr lang="en-US" dirty="0"/>
              <a:t>developed assessments not approved by the Department as a state-designated supplemental assessment; </a:t>
            </a:r>
            <a:r>
              <a:rPr lang="en-US" dirty="0" smtClean="0"/>
              <a:t>and</a:t>
            </a:r>
          </a:p>
          <a:p>
            <a:r>
              <a:rPr lang="en-US" dirty="0" smtClean="0"/>
              <a:t>Growth </a:t>
            </a:r>
            <a:r>
              <a:rPr lang="en-US" dirty="0"/>
              <a:t>or achievement targets that do not meet minimum standards established by the regulations of the commissioner</a:t>
            </a:r>
            <a:r>
              <a:rPr lang="en-US" dirty="0" smtClean="0"/>
              <a:t>.</a:t>
            </a:r>
            <a:endParaRPr lang="en-US" dirty="0"/>
          </a:p>
        </p:txBody>
      </p:sp>
    </p:spTree>
    <p:extLst>
      <p:ext uri="{BB962C8B-B14F-4D97-AF65-F5344CB8AC3E}">
        <p14:creationId xmlns:p14="http://schemas.microsoft.com/office/powerpoint/2010/main" val="2033032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Negotiations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There is less to be bargained:</a:t>
            </a:r>
          </a:p>
          <a:p>
            <a:r>
              <a:rPr lang="en-US" dirty="0" smtClean="0"/>
              <a:t>Whether there will be a second measure</a:t>
            </a:r>
          </a:p>
          <a:p>
            <a:endParaRPr lang="en-US" dirty="0"/>
          </a:p>
          <a:p>
            <a:pPr marL="0" indent="0">
              <a:buNone/>
            </a:pPr>
            <a:r>
              <a:rPr lang="en-US" dirty="0" smtClean="0"/>
              <a:t>Note: the old APPR would stay in place until a new one is approved (by November 15th)</a:t>
            </a:r>
            <a:endParaRPr lang="en-US" dirty="0"/>
          </a:p>
          <a:p>
            <a:endParaRPr lang="en-US" dirty="0" smtClean="0"/>
          </a:p>
          <a:p>
            <a:pPr marL="0" indent="0">
              <a:buNone/>
            </a:pPr>
            <a:r>
              <a:rPr lang="en-US" dirty="0" smtClean="0"/>
              <a:t>Note: This will likely be the subject of litigation.</a:t>
            </a:r>
          </a:p>
          <a:p>
            <a:endParaRPr lang="en-US" dirty="0"/>
          </a:p>
        </p:txBody>
      </p:sp>
    </p:spTree>
    <p:extLst>
      <p:ext uri="{BB962C8B-B14F-4D97-AF65-F5344CB8AC3E}">
        <p14:creationId xmlns:p14="http://schemas.microsoft.com/office/powerpoint/2010/main" val="37542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Placement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Districts </a:t>
            </a:r>
            <a:r>
              <a:rPr lang="en-US" dirty="0"/>
              <a:t>will be prohibited from assigning a student to two Ineffective teachers for two consecutive school years</a:t>
            </a:r>
            <a:r>
              <a:rPr lang="en-US" dirty="0" smtClean="0"/>
              <a:t>.</a:t>
            </a:r>
          </a:p>
          <a:p>
            <a:pPr marL="0" indent="0">
              <a:buNone/>
            </a:pPr>
            <a:endParaRPr lang="en-US" dirty="0"/>
          </a:p>
          <a:p>
            <a:pPr marL="0" indent="0">
              <a:buNone/>
            </a:pPr>
            <a:r>
              <a:rPr lang="en-US" dirty="0" smtClean="0"/>
              <a:t>There might be waivers for this for small schools.</a:t>
            </a:r>
            <a:endParaRPr lang="en-US" dirty="0"/>
          </a:p>
        </p:txBody>
      </p:sp>
    </p:spTree>
    <p:extLst>
      <p:ext uri="{BB962C8B-B14F-4D97-AF65-F5344CB8AC3E}">
        <p14:creationId xmlns:p14="http://schemas.microsoft.com/office/powerpoint/2010/main" val="3999566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Determined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There are many things “TBD:”</a:t>
            </a:r>
          </a:p>
          <a:p>
            <a:r>
              <a:rPr lang="en-US" dirty="0"/>
              <a:t>Scoring ranges for and weights among category </a:t>
            </a:r>
            <a:r>
              <a:rPr lang="en-US" dirty="0" smtClean="0"/>
              <a:t>subcomponents</a:t>
            </a:r>
          </a:p>
          <a:p>
            <a:r>
              <a:rPr lang="en-US" dirty="0"/>
              <a:t>Parameters for growth for the Student Performance </a:t>
            </a:r>
            <a:r>
              <a:rPr lang="en-US" dirty="0" smtClean="0"/>
              <a:t>category</a:t>
            </a:r>
          </a:p>
          <a:p>
            <a:r>
              <a:rPr lang="en-US" dirty="0"/>
              <a:t>Parameters for supplemental student performance </a:t>
            </a:r>
            <a:r>
              <a:rPr lang="en-US" dirty="0" smtClean="0"/>
              <a:t>measures</a:t>
            </a:r>
          </a:p>
          <a:p>
            <a:r>
              <a:rPr lang="en-US" dirty="0"/>
              <a:t>Observation </a:t>
            </a:r>
            <a:r>
              <a:rPr lang="en-US" dirty="0" smtClean="0"/>
              <a:t>rubrics</a:t>
            </a:r>
            <a:endParaRPr lang="en-US" dirty="0"/>
          </a:p>
          <a:p>
            <a:r>
              <a:rPr lang="en-US" dirty="0"/>
              <a:t>Applicability to principals 	</a:t>
            </a:r>
          </a:p>
          <a:p>
            <a:endParaRPr lang="en-US" dirty="0" smtClean="0"/>
          </a:p>
          <a:p>
            <a:endParaRPr lang="en-US" dirty="0"/>
          </a:p>
          <a:p>
            <a:endParaRPr lang="en-US" dirty="0"/>
          </a:p>
        </p:txBody>
      </p:sp>
    </p:spTree>
    <p:extLst>
      <p:ext uri="{BB962C8B-B14F-4D97-AF65-F5344CB8AC3E}">
        <p14:creationId xmlns:p14="http://schemas.microsoft.com/office/powerpoint/2010/main" val="318042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Dates</a:t>
            </a:r>
            <a:endParaRPr lang="en-US" dirty="0"/>
          </a:p>
        </p:txBody>
      </p:sp>
      <p:sp>
        <p:nvSpPr>
          <p:cNvPr id="3" name="Content Placeholder 2"/>
          <p:cNvSpPr>
            <a:spLocks noGrp="1"/>
          </p:cNvSpPr>
          <p:nvPr>
            <p:ph idx="1"/>
          </p:nvPr>
        </p:nvSpPr>
        <p:spPr/>
        <p:txBody>
          <a:bodyPr/>
          <a:lstStyle/>
          <a:p>
            <a:r>
              <a:rPr lang="en-US" dirty="0"/>
              <a:t>The Board must adopt regulations by June 30, </a:t>
            </a:r>
            <a:r>
              <a:rPr lang="en-US" dirty="0" smtClean="0"/>
              <a:t>2015, to </a:t>
            </a:r>
            <a:r>
              <a:rPr lang="en-US" dirty="0"/>
              <a:t>fully implement the new evaluation system created by the Governor and the legislature.</a:t>
            </a:r>
          </a:p>
          <a:p>
            <a:r>
              <a:rPr lang="en-US" dirty="0" smtClean="0"/>
              <a:t>In </a:t>
            </a:r>
            <a:r>
              <a:rPr lang="en-US" dirty="0"/>
              <a:t>order for school districts to receive their scheduled increase in state aid, their new evaluation plans must be approved by the Department by November 15, 2015.</a:t>
            </a:r>
          </a:p>
        </p:txBody>
      </p:sp>
    </p:spTree>
    <p:extLst>
      <p:ext uri="{BB962C8B-B14F-4D97-AF65-F5344CB8AC3E}">
        <p14:creationId xmlns:p14="http://schemas.microsoft.com/office/powerpoint/2010/main" val="3120037185"/>
      </p:ext>
    </p:extLst>
  </p:cSld>
  <p:clrMapOvr>
    <a:masterClrMapping/>
  </p:clrMapOvr>
</p:sld>
</file>

<file path=ppt/theme/theme1.xml><?xml version="1.0" encoding="utf-8"?>
<a:theme xmlns:a="http://schemas.openxmlformats.org/drawingml/2006/main" name="IS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5169</TotalTime>
  <Words>687</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IS_template</vt:lpstr>
      <vt:lpstr>Update and News</vt:lpstr>
      <vt:lpstr>Education in the Budget</vt:lpstr>
      <vt:lpstr>APPR Changes</vt:lpstr>
      <vt:lpstr>The Matrix</vt:lpstr>
      <vt:lpstr>What’s Out</vt:lpstr>
      <vt:lpstr>Negotiations</vt:lpstr>
      <vt:lpstr>Student Placement</vt:lpstr>
      <vt:lpstr>To Be Determined</vt:lpstr>
      <vt:lpstr>Dates</vt:lpstr>
      <vt:lpstr>Tenure</vt:lpstr>
      <vt:lpstr>§3020-b Disciplinary Process</vt:lpstr>
      <vt:lpstr>Other Included Items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Craig</dc:creator>
  <cp:lastModifiedBy>ocm boces</cp:lastModifiedBy>
  <cp:revision>544</cp:revision>
  <cp:lastPrinted>2015-03-12T11:09:09Z</cp:lastPrinted>
  <dcterms:created xsi:type="dcterms:W3CDTF">2012-08-15T11:27:34Z</dcterms:created>
  <dcterms:modified xsi:type="dcterms:W3CDTF">2015-04-20T13:31:51Z</dcterms:modified>
</cp:coreProperties>
</file>