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20" r:id="rId4"/>
  </p:sldMasterIdLst>
  <p:notesMasterIdLst>
    <p:notesMasterId r:id="rId57"/>
  </p:notesMasterIdLst>
  <p:handoutMasterIdLst>
    <p:handoutMasterId r:id="rId58"/>
  </p:handoutMasterIdLst>
  <p:sldIdLst>
    <p:sldId id="256" r:id="rId5"/>
    <p:sldId id="257" r:id="rId6"/>
    <p:sldId id="566" r:id="rId7"/>
    <p:sldId id="800" r:id="rId8"/>
    <p:sldId id="801" r:id="rId9"/>
    <p:sldId id="993" r:id="rId10"/>
    <p:sldId id="994" r:id="rId11"/>
    <p:sldId id="995" r:id="rId12"/>
    <p:sldId id="996" r:id="rId13"/>
    <p:sldId id="278" r:id="rId14"/>
    <p:sldId id="279" r:id="rId15"/>
    <p:sldId id="489" r:id="rId16"/>
    <p:sldId id="515" r:id="rId17"/>
    <p:sldId id="1005" r:id="rId18"/>
    <p:sldId id="1006" r:id="rId19"/>
    <p:sldId id="1007" r:id="rId20"/>
    <p:sldId id="1008" r:id="rId21"/>
    <p:sldId id="1009" r:id="rId22"/>
    <p:sldId id="1010" r:id="rId23"/>
    <p:sldId id="1011" r:id="rId24"/>
    <p:sldId id="1012" r:id="rId25"/>
    <p:sldId id="1013" r:id="rId26"/>
    <p:sldId id="1014" r:id="rId27"/>
    <p:sldId id="1015" r:id="rId28"/>
    <p:sldId id="1016" r:id="rId29"/>
    <p:sldId id="1017" r:id="rId30"/>
    <p:sldId id="1018" r:id="rId31"/>
    <p:sldId id="1019" r:id="rId32"/>
    <p:sldId id="285" r:id="rId33"/>
    <p:sldId id="807" r:id="rId34"/>
    <p:sldId id="905" r:id="rId35"/>
    <p:sldId id="971" r:id="rId36"/>
    <p:sldId id="985" r:id="rId37"/>
    <p:sldId id="991" r:id="rId38"/>
    <p:sldId id="1021" r:id="rId39"/>
    <p:sldId id="989" r:id="rId40"/>
    <p:sldId id="974" r:id="rId41"/>
    <p:sldId id="445" r:id="rId42"/>
    <p:sldId id="999" r:id="rId43"/>
    <p:sldId id="1000" r:id="rId44"/>
    <p:sldId id="998" r:id="rId45"/>
    <p:sldId id="902" r:id="rId46"/>
    <p:sldId id="988" r:id="rId47"/>
    <p:sldId id="853" r:id="rId48"/>
    <p:sldId id="1003" r:id="rId49"/>
    <p:sldId id="983" r:id="rId50"/>
    <p:sldId id="1002" r:id="rId51"/>
    <p:sldId id="981" r:id="rId52"/>
    <p:sldId id="1001" r:id="rId53"/>
    <p:sldId id="986" r:id="rId54"/>
    <p:sldId id="987" r:id="rId55"/>
    <p:sldId id="739" r:id="rId5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7" autoAdjust="0"/>
    <p:restoredTop sz="94676" autoAdjust="0"/>
  </p:normalViewPr>
  <p:slideViewPr>
    <p:cSldViewPr snapToGrid="0" snapToObjects="1">
      <p:cViewPr>
        <p:scale>
          <a:sx n="70" d="100"/>
          <a:sy n="70" d="100"/>
        </p:scale>
        <p:origin x="-2364" y="-468"/>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Jeff - Should we remove this slide?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3/12/2015</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3/12/2015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4</a:t>
            </a:fld>
            <a:endParaRPr lang="en-US" dirty="0"/>
          </a:p>
        </p:txBody>
      </p:sp>
    </p:spTree>
    <p:extLst>
      <p:ext uri="{BB962C8B-B14F-4D97-AF65-F5344CB8AC3E}">
        <p14:creationId xmlns:p14="http://schemas.microsoft.com/office/powerpoint/2010/main" val="18278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23" name="Shape 1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29" name="Shape 1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35" name="Shape 13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41" name="Shape 1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47" name="Shape 14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56" name="Shape 15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77" name="Shape 1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74" name="Shape 7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80" name="Shape 8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86" name="Shape 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endParaRPr>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17</a:t>
            </a:fld>
            <a:endParaRPr lang="en-US">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99" name="Shape 9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05" name="Shape 1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11" name="Shape 11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a:p>
        </p:txBody>
      </p:sp>
      <p:sp>
        <p:nvSpPr>
          <p:cNvPr id="117" name="Shape 1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52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04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02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55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3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3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948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98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30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054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3/12/2015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53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3/12/2015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71670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learningplan.com/webreg/activityprofile.asp?I=1649500" TargetMode="External"/><Relationship Id="rId2" Type="http://schemas.openxmlformats.org/officeDocument/2006/relationships/hyperlink" Target="http://www.cnyric.org/teacherpage.cfm?teacher=135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prezi.com/irbiy2r2d-mb/edit/?auth_key=jg8g6cr&amp;follow=9wxdyreqmkmj"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www.ocmboces.org/teacherpage.cfm?teacher=2877" TargetMode="External"/><Relationship Id="rId2" Type="http://schemas.openxmlformats.org/officeDocument/2006/relationships/hyperlink" Target="http://www.ocmboces.org/tfiles/folder2796/1502_Summer%20Social%20Studies%20Curriculum.pdf" TargetMode="Externa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2" Type="http://schemas.openxmlformats.org/officeDocument/2006/relationships/hyperlink" Target="http://www.ocmboces.org/teacherpage.cfm?teacher=404"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8" Type="http://schemas.openxmlformats.org/officeDocument/2006/relationships/hyperlink" Target="https://www.mylearningplan.com/WebReg/ActivityProfile.asp?D=15882&amp;I=1769126" TargetMode="External"/><Relationship Id="rId3" Type="http://schemas.openxmlformats.org/officeDocument/2006/relationships/hyperlink" Target="https://www.mylearningplan.com/WebReg/ActivityProfile.asp?D=15882&amp;I=1711694" TargetMode="External"/><Relationship Id="rId7" Type="http://schemas.openxmlformats.org/officeDocument/2006/relationships/hyperlink" Target="https://www.mylearningplan.com/WebReg/ActivityProfile.asp?D=15882&amp;I=1602887" TargetMode="External"/><Relationship Id="rId2" Type="http://schemas.openxmlformats.org/officeDocument/2006/relationships/hyperlink" Target="https://www.mylearningplan.com/WebReg/ActivityProfile.asp?D=15882&amp;I=1711662" TargetMode="External"/><Relationship Id="rId1" Type="http://schemas.openxmlformats.org/officeDocument/2006/relationships/slideLayout" Target="../slideLayouts/slideLayout24.xml"/><Relationship Id="rId6" Type="http://schemas.openxmlformats.org/officeDocument/2006/relationships/hyperlink" Target="https://www.mylearningplan.com/WebReg/ActivityProfile.asp?D=15882&amp;I=1694709" TargetMode="External"/><Relationship Id="rId5" Type="http://schemas.openxmlformats.org/officeDocument/2006/relationships/hyperlink" Target="https://www.mylearningplan.com/WebReg/ActivityProfile.asp?D=15882&amp;I=1694150" TargetMode="External"/><Relationship Id="rId4" Type="http://schemas.openxmlformats.org/officeDocument/2006/relationships/hyperlink" Target="https://www.mylearningplan.com/WebReg/ActivityProfile.asp?D=15882&amp;I=1711703" TargetMode="External"/><Relationship Id="rId9" Type="http://schemas.openxmlformats.org/officeDocument/2006/relationships/hyperlink" Target="August%2017-2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ocmboces.org/teacherpage.cfm?teacher=2423" TargetMode="Externa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ylearningplan.com/WebReg/ActivityProfile.asp?D=15882&amp;I=175142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cs.google.com/forms/d/11c6bYZ_tuybIv7vbqVMNJ0Mym0R97KgbxK8QnVs-fVs/viewfor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ocmboces.org/teacherpage.cfm?teacher=40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BCIC Meeting</a:t>
            </a:r>
            <a:endParaRPr lang="en-US" dirty="0">
              <a:effectLst/>
            </a:endParaRPr>
          </a:p>
        </p:txBody>
      </p:sp>
      <p:sp>
        <p:nvSpPr>
          <p:cNvPr id="3" name="Subtitle 2"/>
          <p:cNvSpPr>
            <a:spLocks noGrp="1"/>
          </p:cNvSpPr>
          <p:nvPr>
            <p:ph type="subTitle" idx="1"/>
          </p:nvPr>
        </p:nvSpPr>
        <p:spPr/>
        <p:txBody>
          <a:bodyPr/>
          <a:lstStyle/>
          <a:p>
            <a:r>
              <a:rPr lang="en-US" dirty="0" smtClean="0"/>
              <a:t>March 2015</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sp>
        <p:nvSpPr>
          <p:cNvPr id="5" name="TextBox 4"/>
          <p:cNvSpPr txBox="1"/>
          <p:nvPr/>
        </p:nvSpPr>
        <p:spPr>
          <a:xfrm>
            <a:off x="457200" y="1869743"/>
            <a:ext cx="8229600" cy="4893647"/>
          </a:xfrm>
          <a:prstGeom prst="rect">
            <a:avLst/>
          </a:prstGeom>
          <a:noFill/>
        </p:spPr>
        <p:txBody>
          <a:bodyPr wrap="square" rtlCol="0">
            <a:spAutoFit/>
          </a:bodyPr>
          <a:lstStyle/>
          <a:p>
            <a:r>
              <a:rPr lang="en-US" sz="2400" dirty="0"/>
              <a:t>On 3/19, ITD TALKS welcomes a panel of flipped classroom practitioners to discuss the process by which they have transformed their instruction and the impact it has had on student learning. See the link below to view some videos each of the panelists has created in anticipation of the event. It is not too late to register.</a:t>
            </a:r>
          </a:p>
          <a:p>
            <a:endParaRPr lang="en-US" sz="2400" dirty="0"/>
          </a:p>
          <a:p>
            <a:r>
              <a:rPr lang="en-US" sz="2400" dirty="0"/>
              <a:t>Link to panelist videos</a:t>
            </a:r>
            <a:r>
              <a:rPr lang="en-US" sz="2400"/>
              <a:t>: </a:t>
            </a:r>
            <a:r>
              <a:rPr lang="en-US" sz="2400">
                <a:hlinkClick r:id="rId2" tooltip="http://www.cnyric.org/teacherpage.cfm?teacher=1356"/>
              </a:rPr>
              <a:t>http://www.cnyric.org/teacherpage.cfm?teacher=1356</a:t>
            </a:r>
            <a:endParaRPr lang="en-US" sz="2400" dirty="0"/>
          </a:p>
          <a:p>
            <a:r>
              <a:rPr lang="en-US" sz="2400" dirty="0"/>
              <a:t>Link to register: </a:t>
            </a:r>
            <a:r>
              <a:rPr lang="en-US" sz="2400" dirty="0">
                <a:hlinkClick r:id="rId3" tooltip="https://www.mylearningplan.com/webreg/activityprofile.asp?I=1649500"/>
              </a:rPr>
              <a:t>https://www.mylearningplan.com/webreg/activityprofile.asp?I=1649500</a:t>
            </a:r>
            <a:endParaRPr lang="en-US" sz="2400" dirty="0"/>
          </a:p>
          <a:p>
            <a:endParaRPr lang="en-US" sz="2400" dirty="0"/>
          </a:p>
        </p:txBody>
      </p:sp>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350335"/>
            <a:ext cx="8229600" cy="5146158"/>
          </a:xfrm>
        </p:spPr>
        <p:txBody>
          <a:bodyPr>
            <a:normAutofit/>
          </a:bodyPr>
          <a:lstStyle/>
          <a:p>
            <a:r>
              <a:rPr lang="en-US" dirty="0" smtClean="0"/>
              <a:t>Michael Grinder</a:t>
            </a:r>
          </a:p>
          <a:p>
            <a:pPr lvl="1"/>
            <a:r>
              <a:rPr lang="en-US" dirty="0" smtClean="0"/>
              <a:t>April 29</a:t>
            </a:r>
            <a:r>
              <a:rPr lang="en-US" baseline="30000" dirty="0" smtClean="0"/>
              <a:t>th </a:t>
            </a:r>
            <a:r>
              <a:rPr lang="en-US" dirty="0" smtClean="0"/>
              <a:t>leader emphasis</a:t>
            </a:r>
          </a:p>
          <a:p>
            <a:pPr lvl="1"/>
            <a:r>
              <a:rPr lang="en-US" dirty="0" smtClean="0"/>
              <a:t>April 30</a:t>
            </a:r>
            <a:r>
              <a:rPr lang="en-US" baseline="30000" dirty="0" smtClean="0"/>
              <a:t>th</a:t>
            </a:r>
            <a:r>
              <a:rPr lang="en-US" dirty="0" smtClean="0"/>
              <a:t> teacher emphasis</a:t>
            </a:r>
          </a:p>
          <a:p>
            <a:r>
              <a:rPr lang="en-US" dirty="0"/>
              <a:t>Turning High-Poverty Schools </a:t>
            </a:r>
            <a:r>
              <a:rPr lang="en-US" dirty="0" smtClean="0"/>
              <a:t>into</a:t>
            </a:r>
            <a:br>
              <a:rPr lang="en-US" dirty="0" smtClean="0"/>
            </a:br>
            <a:r>
              <a:rPr lang="en-US" dirty="0" smtClean="0"/>
              <a:t>High-Performing Schools</a:t>
            </a:r>
          </a:p>
          <a:p>
            <a:pPr lvl="1"/>
            <a:r>
              <a:rPr lang="en-US" dirty="0" smtClean="0"/>
              <a:t>Kathleen Budge</a:t>
            </a:r>
          </a:p>
          <a:p>
            <a:pPr lvl="1"/>
            <a:r>
              <a:rPr lang="en-US" dirty="0" smtClean="0"/>
              <a:t>Takes it to practical level</a:t>
            </a:r>
          </a:p>
          <a:p>
            <a:pPr lvl="1"/>
            <a:r>
              <a:rPr lang="en-US" dirty="0" smtClean="0"/>
              <a:t>May 19</a:t>
            </a:r>
            <a:r>
              <a:rPr lang="en-US" baseline="30000" dirty="0" smtClean="0"/>
              <a:t>th</a:t>
            </a:r>
            <a:r>
              <a:rPr lang="en-US" dirty="0" smtClean="0"/>
              <a:t> </a:t>
            </a:r>
          </a:p>
        </p:txBody>
      </p:sp>
    </p:spTree>
    <p:extLst>
      <p:ext uri="{BB962C8B-B14F-4D97-AF65-F5344CB8AC3E}">
        <p14:creationId xmlns:p14="http://schemas.microsoft.com/office/powerpoint/2010/main" val="384185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4" name="Oval 3"/>
          <p:cNvSpPr/>
          <p:nvPr/>
        </p:nvSpPr>
        <p:spPr>
          <a:xfrm>
            <a:off x="5465131" y="1796889"/>
            <a:ext cx="616689" cy="5422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r>
              <a:rPr lang="en-US" dirty="0" smtClean="0"/>
              <a:t>SUNY Cortland inviting us to March 20</a:t>
            </a:r>
            <a:r>
              <a:rPr lang="en-US" baseline="30000" dirty="0" smtClean="0"/>
              <a:t>th</a:t>
            </a:r>
            <a:r>
              <a:rPr lang="en-US" dirty="0" smtClean="0"/>
              <a:t> tour of Tech Valley High School</a:t>
            </a:r>
          </a:p>
          <a:p>
            <a:endParaRPr lang="en-US" dirty="0" smtClean="0"/>
          </a:p>
          <a:p>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686800" cy="4525963"/>
          </a:xfrm>
        </p:spPr>
        <p:txBody>
          <a:bodyPr>
            <a:normAutofit/>
          </a:bodyPr>
          <a:lstStyle/>
          <a:p>
            <a:pPr marL="0" indent="0">
              <a:buNone/>
            </a:pPr>
            <a:r>
              <a:rPr lang="en-US" dirty="0" smtClean="0"/>
              <a:t>2014-2015 Schedule:</a:t>
            </a:r>
          </a:p>
          <a:p>
            <a:r>
              <a:rPr lang="en-US" dirty="0" smtClean="0"/>
              <a:t>March </a:t>
            </a:r>
            <a:r>
              <a:rPr lang="en-US" dirty="0"/>
              <a:t>18, 2015   Visible </a:t>
            </a:r>
            <a:r>
              <a:rPr lang="en-US" dirty="0" smtClean="0"/>
              <a:t>Learning</a:t>
            </a:r>
          </a:p>
          <a:p>
            <a:r>
              <a:rPr lang="en-US" dirty="0"/>
              <a:t>May 13, 2015   Annual Meeting</a:t>
            </a:r>
          </a:p>
          <a:p>
            <a:endParaRPr lang="en-US" dirty="0"/>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80" y="4377046"/>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76756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4400" b="1" i="0" u="none" strike="noStrike" cap="none" baseline="0">
                <a:solidFill>
                  <a:srgbClr val="FFFFFF"/>
                </a:solidFill>
                <a:latin typeface="Arial"/>
                <a:ea typeface="Arial"/>
                <a:cs typeface="Arial"/>
                <a:sym typeface="Arial"/>
              </a:rPr>
              <a:t>Regional Summer School</a:t>
            </a:r>
          </a:p>
        </p:txBody>
      </p:sp>
      <p:sp>
        <p:nvSpPr>
          <p:cNvPr id="71" name="Shape 71"/>
          <p:cNvSpPr txBox="1">
            <a:spLocks noGrp="1"/>
          </p:cNvSpPr>
          <p:nvPr>
            <p:ph type="subTitle" idx="1"/>
          </p:nvPr>
        </p:nvSpPr>
        <p:spPr>
          <a:xfrm>
            <a:off x="1371600" y="3523339"/>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Font typeface="Arial"/>
              <a:buNone/>
            </a:pPr>
            <a:endParaRPr sz="3200" b="0" i="0" u="none" strike="noStrike" cap="none" baseline="0">
              <a:solidFill>
                <a:schemeClr val="lt1"/>
              </a:solidFill>
              <a:latin typeface="Arial"/>
              <a:ea typeface="Arial"/>
              <a:cs typeface="Arial"/>
              <a:sym typeface="Arial"/>
            </a:endParaRPr>
          </a:p>
          <a:p>
            <a:pPr marL="0" marR="0" lvl="0" indent="0" algn="ctr" rtl="0">
              <a:spcBef>
                <a:spcPts val="640"/>
              </a:spcBef>
              <a:buClr>
                <a:schemeClr val="lt1"/>
              </a:buClr>
              <a:buSzPct val="25000"/>
              <a:buFont typeface="Arial"/>
              <a:buNone/>
            </a:pPr>
            <a:r>
              <a:rPr lang="en-US" sz="3200" b="0" i="0" u="none" strike="noStrike" cap="none" baseline="0">
                <a:solidFill>
                  <a:schemeClr val="lt1"/>
                </a:solidFill>
                <a:latin typeface="Arial"/>
                <a:ea typeface="Arial"/>
                <a:cs typeface="Arial"/>
                <a:sym typeface="Arial"/>
              </a:rPr>
              <a:t>Administration Presentations</a:t>
            </a:r>
          </a:p>
          <a:p>
            <a:pPr marL="0" marR="0" lvl="0" indent="0" algn="ctr" rtl="0">
              <a:spcBef>
                <a:spcPts val="640"/>
              </a:spcBef>
              <a:buClr>
                <a:schemeClr val="lt1"/>
              </a:buClr>
              <a:buSzPct val="25000"/>
              <a:buFont typeface="Arial"/>
              <a:buNone/>
            </a:pPr>
            <a:r>
              <a:rPr lang="en-US" sz="3200" b="0" i="0" u="none" strike="noStrike" cap="none" baseline="0">
                <a:solidFill>
                  <a:schemeClr val="lt1"/>
                </a:solidFill>
                <a:latin typeface="Arial"/>
                <a:ea typeface="Arial"/>
                <a:cs typeface="Arial"/>
                <a:sym typeface="Arial"/>
              </a:rPr>
              <a:t>March 2015</a:t>
            </a:r>
          </a:p>
        </p:txBody>
      </p:sp>
    </p:spTree>
    <p:extLst>
      <p:ext uri="{BB962C8B-B14F-4D97-AF65-F5344CB8AC3E}">
        <p14:creationId xmlns:p14="http://schemas.microsoft.com/office/powerpoint/2010/main" val="16434223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Regional Summer School</a:t>
            </a:r>
          </a:p>
        </p:txBody>
      </p:sp>
      <p:sp>
        <p:nvSpPr>
          <p:cNvPr id="77" name="Shape 77"/>
          <p:cNvSpPr txBox="1">
            <a:spLocks noGrp="1"/>
          </p:cNvSpPr>
          <p:nvPr>
            <p:ph type="body" idx="1"/>
          </p:nvPr>
        </p:nvSpPr>
        <p:spPr>
          <a:xfrm>
            <a:off x="300251" y="1690915"/>
            <a:ext cx="8543497"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800" b="0" i="0" u="none" strike="noStrike" cap="none" baseline="0">
                <a:solidFill>
                  <a:schemeClr val="dk1"/>
                </a:solidFill>
                <a:latin typeface="Arial"/>
                <a:ea typeface="Arial"/>
                <a:cs typeface="Arial"/>
                <a:sym typeface="Arial"/>
              </a:rPr>
              <a:t>Our primary mission is to provide credit recovery opportunities in order to give students a second chance to demonstrate learning. All course work is aligned with the Common Core Learning Standards. Additionally:</a:t>
            </a:r>
          </a:p>
          <a:p>
            <a:pPr marL="342900" marR="0" lvl="0" indent="-34290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We provide some opportunities for the earning of initial credit.</a:t>
            </a:r>
          </a:p>
          <a:p>
            <a:pPr marL="342900" marR="0" lvl="0" indent="-34290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Students can take a Regents exam(s) in August without </a:t>
            </a:r>
            <a:r>
              <a:rPr lang="en-US" sz="2800">
                <a:solidFill>
                  <a:schemeClr val="dk1"/>
                </a:solidFill>
              </a:rPr>
              <a:t>taking </a:t>
            </a:r>
            <a:r>
              <a:rPr lang="en-US" sz="2800" b="0" i="0" u="none" strike="noStrike" cap="none" baseline="0">
                <a:solidFill>
                  <a:schemeClr val="dk1"/>
                </a:solidFill>
                <a:latin typeface="Arial"/>
                <a:ea typeface="Arial"/>
                <a:cs typeface="Arial"/>
                <a:sym typeface="Arial"/>
              </a:rPr>
              <a:t>for a course.</a:t>
            </a:r>
          </a:p>
          <a:p>
            <a:pPr marL="0" marR="0" lvl="0" indent="0" algn="l" rtl="0">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40611026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2015 Sites</a:t>
            </a:r>
          </a:p>
        </p:txBody>
      </p:sp>
      <p:sp>
        <p:nvSpPr>
          <p:cNvPr id="83" name="Shape 83"/>
          <p:cNvSpPr txBox="1">
            <a:spLocks noGrp="1"/>
          </p:cNvSpPr>
          <p:nvPr>
            <p:ph type="body" idx="1"/>
          </p:nvPr>
        </p:nvSpPr>
        <p:spPr>
          <a:xfrm>
            <a:off x="457200" y="1690915"/>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Cicero-North Syracuse High School</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Cortland High School</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Fayetteville-Manlius Wellwood Middle School</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West Genesee High School</a:t>
            </a:r>
          </a:p>
        </p:txBody>
      </p:sp>
    </p:spTree>
    <p:extLst>
      <p:ext uri="{BB962C8B-B14F-4D97-AF65-F5344CB8AC3E}">
        <p14:creationId xmlns:p14="http://schemas.microsoft.com/office/powerpoint/2010/main" val="117809052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Schedules and Courses</a:t>
            </a:r>
          </a:p>
        </p:txBody>
      </p:sp>
      <p:sp>
        <p:nvSpPr>
          <p:cNvPr id="89" name="Shape 89"/>
          <p:cNvSpPr txBox="1">
            <a:spLocks noGrp="1"/>
          </p:cNvSpPr>
          <p:nvPr>
            <p:ph type="body" idx="1"/>
          </p:nvPr>
        </p:nvSpPr>
        <p:spPr>
          <a:xfrm>
            <a:off x="457200" y="169091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Three blocks offered at all sites (consistency among sites)</a:t>
            </a:r>
          </a:p>
          <a:p>
            <a:pPr marL="0" marR="0" lvl="0" indent="0" algn="l" rtl="0">
              <a:spcBef>
                <a:spcPts val="0"/>
              </a:spcBef>
              <a:buNone/>
            </a:pPr>
            <a:endParaRPr sz="3200">
              <a:solidFill>
                <a:schemeClr val="dk1"/>
              </a:solidFill>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Expanded course offerings (based on district requests yet customized to districts)</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664496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Support for SWDs in 2015</a:t>
            </a:r>
          </a:p>
        </p:txBody>
      </p:sp>
      <p:sp>
        <p:nvSpPr>
          <p:cNvPr id="96" name="Shape 96"/>
          <p:cNvSpPr txBox="1">
            <a:spLocks noGrp="1"/>
          </p:cNvSpPr>
          <p:nvPr>
            <p:ph type="body" idx="1"/>
          </p:nvPr>
        </p:nvSpPr>
        <p:spPr>
          <a:xfrm>
            <a:off x="457200" y="1388250"/>
            <a:ext cx="8229600" cy="4578600"/>
          </a:xfrm>
          <a:prstGeom prst="rect">
            <a:avLst/>
          </a:prstGeom>
          <a:noFill/>
          <a:ln>
            <a:noFill/>
          </a:ln>
        </p:spPr>
        <p:txBody>
          <a:bodyPr lIns="91425" tIns="45700" rIns="91425" bIns="45700" anchor="b" anchorCtr="0">
            <a:noAutofit/>
          </a:bodyPr>
          <a:lstStyle/>
          <a:p>
            <a:pPr lvl="0" indent="0" rtl="0">
              <a:spcBef>
                <a:spcPts val="0"/>
              </a:spcBef>
              <a:buClr>
                <a:schemeClr val="dk1"/>
              </a:buClr>
              <a:buSzPct val="100000"/>
              <a:buFont typeface="Arial"/>
              <a:buChar char="•"/>
            </a:pPr>
            <a:r>
              <a:rPr lang="en-US" sz="2400">
                <a:solidFill>
                  <a:schemeClr val="dk1"/>
                </a:solidFill>
              </a:rPr>
              <a:t>Support block available - districts determine whether a student will attend the extra block or not (not meant to be a punishment)</a:t>
            </a:r>
          </a:p>
          <a:p>
            <a:pPr lvl="0" indent="0" rtl="0">
              <a:spcBef>
                <a:spcPts val="480"/>
              </a:spcBef>
              <a:buClr>
                <a:schemeClr val="dk1"/>
              </a:buClr>
              <a:buSzPct val="100000"/>
              <a:buFont typeface="Arial"/>
              <a:buChar char="•"/>
            </a:pPr>
            <a:r>
              <a:rPr lang="en-US" sz="2400">
                <a:solidFill>
                  <a:schemeClr val="dk1"/>
                </a:solidFill>
              </a:rPr>
              <a:t>Some push-in by special educators and  paraprofessionals</a:t>
            </a:r>
          </a:p>
          <a:p>
            <a:pPr lvl="0" indent="0" rtl="0">
              <a:spcBef>
                <a:spcPts val="480"/>
              </a:spcBef>
              <a:buClr>
                <a:schemeClr val="dk1"/>
              </a:buClr>
              <a:buSzPct val="100000"/>
              <a:buFont typeface="Arial"/>
              <a:buChar char="•"/>
            </a:pPr>
            <a:r>
              <a:rPr lang="en-US" sz="2400">
                <a:solidFill>
                  <a:schemeClr val="dk1"/>
                </a:solidFill>
              </a:rPr>
              <a:t>Consultation with teachers</a:t>
            </a:r>
          </a:p>
          <a:p>
            <a:pPr lvl="0" indent="0" rtl="0">
              <a:spcBef>
                <a:spcPts val="480"/>
              </a:spcBef>
              <a:buClr>
                <a:schemeClr val="dk1"/>
              </a:buClr>
              <a:buSzPct val="100000"/>
              <a:buFont typeface="Arial"/>
              <a:buChar char="•"/>
            </a:pPr>
            <a:r>
              <a:rPr lang="en-US" sz="2400">
                <a:solidFill>
                  <a:schemeClr val="dk1"/>
                </a:solidFill>
              </a:rPr>
              <a:t>Testing Center</a:t>
            </a:r>
          </a:p>
          <a:p>
            <a:pPr marL="0" marR="0" lvl="0" indent="0" rtl="0">
              <a:spcBef>
                <a:spcPts val="0"/>
              </a:spcBef>
              <a:buClr>
                <a:schemeClr val="dk1"/>
              </a:buClr>
              <a:buFont typeface="Arial"/>
              <a:buNone/>
            </a:pPr>
            <a:endParaRPr sz="2400" b="1">
              <a:solidFill>
                <a:schemeClr val="dk1"/>
              </a:solidFill>
            </a:endParaRPr>
          </a:p>
        </p:txBody>
      </p:sp>
    </p:spTree>
    <p:extLst>
      <p:ext uri="{BB962C8B-B14F-4D97-AF65-F5344CB8AC3E}">
        <p14:creationId xmlns:p14="http://schemas.microsoft.com/office/powerpoint/2010/main" val="392877406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Support for SWDs</a:t>
            </a:r>
          </a:p>
        </p:txBody>
      </p:sp>
      <p:sp>
        <p:nvSpPr>
          <p:cNvPr id="102" name="Shape 102"/>
          <p:cNvSpPr txBox="1">
            <a:spLocks noGrp="1"/>
          </p:cNvSpPr>
          <p:nvPr>
            <p:ph type="body" idx="1"/>
          </p:nvPr>
        </p:nvSpPr>
        <p:spPr>
          <a:xfrm>
            <a:off x="457200" y="1690915"/>
            <a:ext cx="8229600" cy="4696236"/>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3200" b="0" i="0" u="none" strike="noStrike" cap="none" baseline="0">
                <a:solidFill>
                  <a:schemeClr val="dk1"/>
                </a:solidFill>
                <a:latin typeface="Arial"/>
                <a:ea typeface="Arial"/>
                <a:cs typeface="Arial"/>
                <a:sym typeface="Arial"/>
              </a:rPr>
              <a:t>Special education teachers will:</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Participate in organizational meetings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Participate in strategic scheduling of students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Have days prior to the start of summer school to review IEPs/504 plans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Create information sheets for teachers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Provide blended support – push-in and extra support block</a:t>
            </a:r>
          </a:p>
        </p:txBody>
      </p:sp>
    </p:spTree>
    <p:extLst>
      <p:ext uri="{BB962C8B-B14F-4D97-AF65-F5344CB8AC3E}">
        <p14:creationId xmlns:p14="http://schemas.microsoft.com/office/powerpoint/2010/main" val="285390419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p>
          <a:p>
            <a:pPr lvl="1"/>
            <a:r>
              <a:rPr lang="en-US" dirty="0" smtClean="0"/>
              <a:t>Updates</a:t>
            </a:r>
          </a:p>
          <a:p>
            <a:pPr lvl="1"/>
            <a:r>
              <a:rPr lang="en-US" dirty="0" smtClean="0"/>
              <a:t>Discussion of assessment decisions (and update chart)</a:t>
            </a:r>
          </a:p>
          <a:p>
            <a:pPr lvl="1"/>
            <a:r>
              <a:rPr lang="en-US" dirty="0" smtClean="0"/>
              <a:t>Big events</a:t>
            </a:r>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Support for ELLs</a:t>
            </a:r>
          </a:p>
        </p:txBody>
      </p:sp>
      <p:sp>
        <p:nvSpPr>
          <p:cNvPr id="108" name="Shape 108"/>
          <p:cNvSpPr txBox="1">
            <a:spLocks noGrp="1"/>
          </p:cNvSpPr>
          <p:nvPr>
            <p:ph type="body" idx="1"/>
          </p:nvPr>
        </p:nvSpPr>
        <p:spPr>
          <a:xfrm>
            <a:off x="457200" y="1690923"/>
            <a:ext cx="8229600" cy="3620399"/>
          </a:xfrm>
          <a:prstGeom prst="rect">
            <a:avLst/>
          </a:prstGeom>
          <a:noFill/>
          <a:ln>
            <a:noFill/>
          </a:ln>
        </p:spPr>
        <p:txBody>
          <a:bodyPr lIns="91425" tIns="45700" rIns="91425" bIns="45700" anchor="b" anchorCtr="0">
            <a:noAutofit/>
          </a:bodyPr>
          <a:lstStyle/>
          <a:p>
            <a:pPr lvl="0" indent="0" rtl="0">
              <a:spcBef>
                <a:spcPts val="480"/>
              </a:spcBef>
              <a:buClr>
                <a:schemeClr val="dk1"/>
              </a:buClr>
              <a:buSzPct val="100000"/>
              <a:buFont typeface="Arial"/>
              <a:buChar char="•"/>
            </a:pPr>
            <a:r>
              <a:rPr lang="en-US" sz="2400">
                <a:solidFill>
                  <a:schemeClr val="dk1"/>
                </a:solidFill>
              </a:rPr>
              <a:t>Transitioning to be aligned with part 154 changes</a:t>
            </a:r>
          </a:p>
          <a:p>
            <a:pPr lvl="0" indent="0" rtl="0">
              <a:spcBef>
                <a:spcPts val="480"/>
              </a:spcBef>
              <a:buClr>
                <a:schemeClr val="dk1"/>
              </a:buClr>
              <a:buSzPct val="100000"/>
              <a:buFont typeface="Arial"/>
              <a:buChar char="•"/>
            </a:pPr>
            <a:r>
              <a:rPr lang="en-US" sz="2400">
                <a:solidFill>
                  <a:schemeClr val="dk1"/>
                </a:solidFill>
              </a:rPr>
              <a:t>One teacher and paraprofessionals all the time</a:t>
            </a:r>
          </a:p>
          <a:p>
            <a:pPr lvl="0" indent="0" rtl="0">
              <a:spcBef>
                <a:spcPts val="480"/>
              </a:spcBef>
              <a:buClr>
                <a:schemeClr val="dk1"/>
              </a:buClr>
              <a:buSzPct val="100000"/>
              <a:buFont typeface="Arial"/>
              <a:buChar char="•"/>
            </a:pPr>
            <a:r>
              <a:rPr lang="en-US" sz="2400">
                <a:solidFill>
                  <a:schemeClr val="dk1"/>
                </a:solidFill>
              </a:rPr>
              <a:t>Additional support as needed</a:t>
            </a:r>
          </a:p>
          <a:p>
            <a:pPr lvl="0" indent="0" rtl="0">
              <a:spcBef>
                <a:spcPts val="480"/>
              </a:spcBef>
              <a:buClr>
                <a:schemeClr val="dk1"/>
              </a:buClr>
              <a:buSzPct val="100000"/>
              <a:buFont typeface="Arial"/>
              <a:buChar char="•"/>
            </a:pPr>
            <a:r>
              <a:rPr lang="en-US" sz="2400">
                <a:solidFill>
                  <a:schemeClr val="dk1"/>
                </a:solidFill>
              </a:rPr>
              <a:t>Provide summary sheets to classroom teachers outlining level of ESL services</a:t>
            </a:r>
          </a:p>
          <a:p>
            <a:pPr lvl="0" indent="0" rtl="0">
              <a:spcBef>
                <a:spcPts val="480"/>
              </a:spcBef>
              <a:buClr>
                <a:schemeClr val="dk1"/>
              </a:buClr>
              <a:buSzPct val="100000"/>
              <a:buFont typeface="Arial"/>
              <a:buChar char="•"/>
            </a:pPr>
            <a:r>
              <a:rPr lang="en-US" sz="2400">
                <a:solidFill>
                  <a:schemeClr val="dk1"/>
                </a:solidFill>
              </a:rPr>
              <a:t>Coordinate translators, interpreters, etc. as needed</a:t>
            </a:r>
          </a:p>
          <a:p>
            <a:pPr lvl="0" indent="0" rtl="0">
              <a:spcBef>
                <a:spcPts val="480"/>
              </a:spcBef>
              <a:buClr>
                <a:schemeClr val="dk1"/>
              </a:buClr>
              <a:buSzPct val="100000"/>
              <a:buFont typeface="Arial"/>
              <a:buChar char="•"/>
            </a:pPr>
            <a:r>
              <a:rPr lang="en-US" sz="2400">
                <a:solidFill>
                  <a:schemeClr val="dk1"/>
                </a:solidFill>
              </a:rPr>
              <a:t>Consultant model</a:t>
            </a:r>
          </a:p>
          <a:p>
            <a:pPr lvl="0" indent="0" rtl="0">
              <a:spcBef>
                <a:spcPts val="480"/>
              </a:spcBef>
              <a:buClr>
                <a:schemeClr val="dk1"/>
              </a:buClr>
              <a:buSzPct val="100000"/>
              <a:buFont typeface="Arial"/>
              <a:buChar char="•"/>
            </a:pPr>
            <a:r>
              <a:rPr lang="en-US" sz="2400">
                <a:solidFill>
                  <a:schemeClr val="dk1"/>
                </a:solidFill>
              </a:rPr>
              <a:t>Maintain test center</a:t>
            </a:r>
          </a:p>
          <a:p>
            <a:pPr marL="0" marR="0" lvl="0" indent="0" rtl="0">
              <a:spcBef>
                <a:spcPts val="0"/>
              </a:spcBef>
              <a:buClr>
                <a:schemeClr val="dk1"/>
              </a:buClr>
              <a:buFont typeface="Arial"/>
              <a:buNone/>
            </a:pPr>
            <a:endParaRPr sz="2400" b="1">
              <a:solidFill>
                <a:schemeClr val="dk1"/>
              </a:solidFill>
            </a:endParaRPr>
          </a:p>
        </p:txBody>
      </p:sp>
    </p:spTree>
    <p:extLst>
      <p:ext uri="{BB962C8B-B14F-4D97-AF65-F5344CB8AC3E}">
        <p14:creationId xmlns:p14="http://schemas.microsoft.com/office/powerpoint/2010/main" val="403976293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0" b="1" i="0" u="none" strike="noStrike" cap="none" baseline="0">
                <a:solidFill>
                  <a:schemeClr val="dk1"/>
                </a:solidFill>
                <a:latin typeface="Arial"/>
                <a:ea typeface="Arial"/>
                <a:cs typeface="Arial"/>
                <a:sym typeface="Arial"/>
              </a:rPr>
              <a:t>Final Grade and Credit Flexibility</a:t>
            </a:r>
          </a:p>
        </p:txBody>
      </p:sp>
      <p:sp>
        <p:nvSpPr>
          <p:cNvPr id="114" name="Shape 114"/>
          <p:cNvSpPr txBox="1">
            <a:spLocks noGrp="1"/>
          </p:cNvSpPr>
          <p:nvPr>
            <p:ph type="body" idx="1"/>
          </p:nvPr>
        </p:nvSpPr>
        <p:spPr>
          <a:xfrm>
            <a:off x="457200" y="1690915"/>
            <a:ext cx="8229600" cy="4526100"/>
          </a:xfrm>
          <a:prstGeom prst="rect">
            <a:avLst/>
          </a:prstGeom>
          <a:noFill/>
          <a:ln>
            <a:noFill/>
          </a:ln>
        </p:spPr>
        <p:txBody>
          <a:bodyPr lIns="91425" tIns="45700" rIns="91425" bIns="45700" anchor="t" anchorCtr="0">
            <a:noAutofit/>
          </a:bodyPr>
          <a:lstStyle/>
          <a:p>
            <a:pPr lvl="0" indent="0" rtl="0">
              <a:lnSpc>
                <a:spcPct val="90000"/>
              </a:lnSpc>
              <a:spcBef>
                <a:spcPts val="0"/>
              </a:spcBef>
              <a:buClr>
                <a:schemeClr val="dk1"/>
              </a:buClr>
              <a:buSzPct val="100000"/>
              <a:buFont typeface="Arial"/>
              <a:buChar char="•"/>
            </a:pPr>
            <a:r>
              <a:rPr lang="en-US" sz="2400">
                <a:solidFill>
                  <a:schemeClr val="dk1"/>
                </a:solidFill>
              </a:rPr>
              <a:t>Two spreadsheets will be sent to the Principal:</a:t>
            </a:r>
          </a:p>
          <a:p>
            <a:pPr marL="0" lvl="0" indent="0" rtl="0">
              <a:lnSpc>
                <a:spcPct val="90000"/>
              </a:lnSpc>
              <a:spcBef>
                <a:spcPts val="0"/>
              </a:spcBef>
              <a:buNone/>
            </a:pPr>
            <a:endParaRPr sz="2400">
              <a:solidFill>
                <a:schemeClr val="dk1"/>
              </a:solidFill>
            </a:endParaRPr>
          </a:p>
          <a:p>
            <a:pPr marL="1371600" lvl="0" indent="-355600" rtl="0">
              <a:lnSpc>
                <a:spcPct val="90000"/>
              </a:lnSpc>
              <a:spcBef>
                <a:spcPts val="400"/>
              </a:spcBef>
              <a:buClr>
                <a:schemeClr val="dk1"/>
              </a:buClr>
              <a:buSzPct val="100000"/>
              <a:buFont typeface="Arial"/>
              <a:buAutoNum type="arabicPeriod"/>
            </a:pPr>
            <a:r>
              <a:rPr lang="en-US" sz="2000">
                <a:solidFill>
                  <a:schemeClr val="dk1"/>
                </a:solidFill>
              </a:rPr>
              <a:t>One spreadsheet will have the past grading formula:</a:t>
            </a:r>
          </a:p>
          <a:p>
            <a:pPr marL="914400" lvl="0" indent="457200" rtl="0">
              <a:lnSpc>
                <a:spcPct val="90000"/>
              </a:lnSpc>
              <a:spcBef>
                <a:spcPts val="400"/>
              </a:spcBef>
              <a:buNone/>
            </a:pPr>
            <a:r>
              <a:rPr lang="en-US" sz="2000">
                <a:solidFill>
                  <a:schemeClr val="dk1"/>
                </a:solidFill>
              </a:rPr>
              <a:t>40% MP1 + 40% MP2 + 20% final exam = Final Average</a:t>
            </a:r>
          </a:p>
          <a:p>
            <a:pPr marL="0" lvl="0" indent="0" rtl="0">
              <a:lnSpc>
                <a:spcPct val="90000"/>
              </a:lnSpc>
              <a:spcBef>
                <a:spcPts val="400"/>
              </a:spcBef>
              <a:buNone/>
            </a:pPr>
            <a:endParaRPr sz="2000">
              <a:solidFill>
                <a:schemeClr val="dk1"/>
              </a:solidFill>
            </a:endParaRPr>
          </a:p>
          <a:p>
            <a:pPr marL="1371600" lvl="0" indent="-355600" rtl="0">
              <a:lnSpc>
                <a:spcPct val="90000"/>
              </a:lnSpc>
              <a:spcBef>
                <a:spcPts val="400"/>
              </a:spcBef>
              <a:buClr>
                <a:schemeClr val="dk1"/>
              </a:buClr>
              <a:buSzPct val="100000"/>
              <a:buFont typeface="Arial"/>
              <a:buAutoNum type="arabicPeriod"/>
            </a:pPr>
            <a:r>
              <a:rPr lang="en-US" sz="2000">
                <a:solidFill>
                  <a:schemeClr val="dk1"/>
                </a:solidFill>
              </a:rPr>
              <a:t>The second spreadsheet will have data only (MP1, MP2, Final Exam and Regents Exam); districts have the opportunity to customize grading formula based on their home district’s grading policy.</a:t>
            </a:r>
          </a:p>
          <a:p>
            <a:pPr marL="0" lvl="0" indent="0" rtl="0">
              <a:lnSpc>
                <a:spcPct val="90000"/>
              </a:lnSpc>
              <a:spcBef>
                <a:spcPts val="400"/>
              </a:spcBef>
              <a:buNone/>
            </a:pPr>
            <a:endParaRPr sz="2000">
              <a:solidFill>
                <a:schemeClr val="dk1"/>
              </a:solidFill>
            </a:endParaRPr>
          </a:p>
          <a:p>
            <a:pPr lvl="0" indent="0" rtl="0">
              <a:lnSpc>
                <a:spcPct val="90000"/>
              </a:lnSpc>
              <a:spcBef>
                <a:spcPts val="480"/>
              </a:spcBef>
              <a:buClr>
                <a:schemeClr val="dk1"/>
              </a:buClr>
              <a:buSzPct val="100000"/>
              <a:buFont typeface="Arial"/>
              <a:buChar char="•"/>
            </a:pPr>
            <a:r>
              <a:rPr lang="en-US" sz="2400">
                <a:solidFill>
                  <a:schemeClr val="dk1"/>
                </a:solidFill>
              </a:rPr>
              <a:t>Principal must approve grades and credits earned before report cards are mailed home.</a:t>
            </a:r>
          </a:p>
          <a:p>
            <a:pPr marL="0" lvl="0" indent="0" rtl="0">
              <a:lnSpc>
                <a:spcPct val="90000"/>
              </a:lnSpc>
              <a:spcBef>
                <a:spcPts val="480"/>
              </a:spcBef>
              <a:buNone/>
            </a:pPr>
            <a:endParaRPr sz="2400">
              <a:solidFill>
                <a:schemeClr val="dk1"/>
              </a:solidFill>
            </a:endParaRPr>
          </a:p>
        </p:txBody>
      </p:sp>
    </p:spTree>
    <p:extLst>
      <p:ext uri="{BB962C8B-B14F-4D97-AF65-F5344CB8AC3E}">
        <p14:creationId xmlns:p14="http://schemas.microsoft.com/office/powerpoint/2010/main" val="3436229278"/>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Changes for 2015</a:t>
            </a:r>
          </a:p>
        </p:txBody>
      </p:sp>
      <p:sp>
        <p:nvSpPr>
          <p:cNvPr id="120" name="Shape 120"/>
          <p:cNvSpPr txBox="1">
            <a:spLocks noGrp="1"/>
          </p:cNvSpPr>
          <p:nvPr>
            <p:ph type="body" idx="1"/>
          </p:nvPr>
        </p:nvSpPr>
        <p:spPr>
          <a:xfrm>
            <a:off x="457200" y="1690915"/>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baseline="0">
                <a:solidFill>
                  <a:schemeClr val="dk1"/>
                </a:solidFill>
                <a:latin typeface="Arial"/>
                <a:ea typeface="Arial"/>
                <a:cs typeface="Arial"/>
                <a:sym typeface="Arial"/>
              </a:rPr>
              <a:t>Registration and reporting:</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SIS phase-out</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Schooltool not yet ready for summer school use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We will be using a system called </a:t>
            </a:r>
            <a:r>
              <a:rPr lang="en-US" sz="3200">
                <a:solidFill>
                  <a:schemeClr val="dk1"/>
                </a:solidFill>
              </a:rPr>
              <a:t>“Summer School SIS” which is used by eight BOCES</a:t>
            </a:r>
          </a:p>
        </p:txBody>
      </p:sp>
    </p:spTree>
    <p:extLst>
      <p:ext uri="{BB962C8B-B14F-4D97-AF65-F5344CB8AC3E}">
        <p14:creationId xmlns:p14="http://schemas.microsoft.com/office/powerpoint/2010/main" val="380669820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Registration Process/Reports</a:t>
            </a:r>
          </a:p>
        </p:txBody>
      </p:sp>
      <p:sp>
        <p:nvSpPr>
          <p:cNvPr id="126" name="Shape 126"/>
          <p:cNvSpPr txBox="1">
            <a:spLocks noGrp="1"/>
          </p:cNvSpPr>
          <p:nvPr>
            <p:ph type="body" idx="1"/>
          </p:nvPr>
        </p:nvSpPr>
        <p:spPr>
          <a:xfrm>
            <a:off x="457200" y="1690915"/>
            <a:ext cx="8229600" cy="4525963"/>
          </a:xfrm>
          <a:prstGeom prst="rect">
            <a:avLst/>
          </a:prstGeom>
          <a:noFill/>
          <a:ln>
            <a:noFill/>
          </a:ln>
        </p:spPr>
        <p:txBody>
          <a:bodyPr lIns="91425" tIns="45700" rIns="91425" bIns="45700" anchor="t" anchorCtr="0">
            <a:noAutofit/>
          </a:bodyPr>
          <a:lstStyle/>
          <a:p>
            <a:pPr marL="457200" marR="0" lvl="0" indent="-406400" algn="l" rtl="0">
              <a:spcBef>
                <a:spcPts val="0"/>
              </a:spcBef>
              <a:buClr>
                <a:schemeClr val="dk1"/>
              </a:buClr>
              <a:buSzPct val="100000"/>
              <a:buFont typeface="Arial"/>
              <a:buChar char="●"/>
            </a:pPr>
            <a:r>
              <a:rPr lang="en-US" sz="2800">
                <a:solidFill>
                  <a:schemeClr val="dk1"/>
                </a:solidFill>
              </a:rPr>
              <a:t>Each district will have training on how to use this system at our guidance counselor meetings.</a:t>
            </a:r>
          </a:p>
          <a:p>
            <a:pPr marL="457200" marR="0" lvl="0" indent="-406400" algn="l" rtl="0">
              <a:spcBef>
                <a:spcPts val="0"/>
              </a:spcBef>
              <a:buClr>
                <a:schemeClr val="dk1"/>
              </a:buClr>
              <a:buSzPct val="100000"/>
              <a:buFont typeface="Arial"/>
              <a:buChar char="●"/>
            </a:pPr>
            <a:r>
              <a:rPr lang="en-US" sz="2800">
                <a:solidFill>
                  <a:schemeClr val="dk1"/>
                </a:solidFill>
              </a:rPr>
              <a:t>Districts will receive login information and tutorials on how to register students, view attendance, view grades, and view report cards.</a:t>
            </a:r>
          </a:p>
          <a:p>
            <a:pPr marL="457200" marR="0" lvl="0" indent="-406400" algn="l" rtl="0">
              <a:spcBef>
                <a:spcPts val="0"/>
              </a:spcBef>
              <a:buClr>
                <a:schemeClr val="dk1"/>
              </a:buClr>
              <a:buSzPct val="100000"/>
              <a:buFont typeface="Arial"/>
              <a:buChar char="●"/>
            </a:pPr>
            <a:r>
              <a:rPr lang="en-US" sz="2800">
                <a:solidFill>
                  <a:schemeClr val="dk1"/>
                </a:solidFill>
              </a:rPr>
              <a:t>There will be a password protected part of our site that will also have pertinent information.</a:t>
            </a:r>
          </a:p>
        </p:txBody>
      </p:sp>
    </p:spTree>
    <p:extLst>
      <p:ext uri="{BB962C8B-B14F-4D97-AF65-F5344CB8AC3E}">
        <p14:creationId xmlns:p14="http://schemas.microsoft.com/office/powerpoint/2010/main" val="392273275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Trainings</a:t>
            </a:r>
          </a:p>
        </p:txBody>
      </p:sp>
      <p:sp>
        <p:nvSpPr>
          <p:cNvPr id="132" name="Shape 132"/>
          <p:cNvSpPr txBox="1">
            <a:spLocks noGrp="1"/>
          </p:cNvSpPr>
          <p:nvPr>
            <p:ph type="body" idx="1"/>
          </p:nvPr>
        </p:nvSpPr>
        <p:spPr>
          <a:xfrm>
            <a:off x="457200" y="169091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Trainings will be offered for guidance counselors and administrators on:</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How to register</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Important dates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Programming for SWDs</a:t>
            </a:r>
          </a:p>
          <a:p>
            <a:pPr marL="457200" marR="0" lvl="1" indent="0" algn="l" rtl="0">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457200" marR="0" lvl="1" indent="0" algn="l" rtl="0">
              <a:spcBef>
                <a:spcPts val="560"/>
              </a:spcBef>
              <a:buClr>
                <a:schemeClr val="dk1"/>
              </a:buClr>
              <a:buSzPct val="25000"/>
              <a:buFont typeface="Arial"/>
              <a:buNone/>
            </a:pPr>
            <a:r>
              <a:rPr lang="en-US" sz="2800" b="0" i="0" u="none" strike="noStrike" cap="none" baseline="0">
                <a:solidFill>
                  <a:schemeClr val="dk1"/>
                </a:solidFill>
                <a:latin typeface="Arial"/>
                <a:ea typeface="Arial"/>
                <a:cs typeface="Arial"/>
                <a:sym typeface="Arial"/>
              </a:rPr>
              <a:t>These 2-hour trainings will be coordinated through the office of Educational Programs between 4/27 and 5/15. </a:t>
            </a:r>
          </a:p>
        </p:txBody>
      </p:sp>
    </p:spTree>
    <p:extLst>
      <p:ext uri="{BB962C8B-B14F-4D97-AF65-F5344CB8AC3E}">
        <p14:creationId xmlns:p14="http://schemas.microsoft.com/office/powerpoint/2010/main" val="232013267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Registration Deadlines</a:t>
            </a:r>
          </a:p>
        </p:txBody>
      </p:sp>
      <p:sp>
        <p:nvSpPr>
          <p:cNvPr id="138" name="Shape 138"/>
          <p:cNvSpPr txBox="1">
            <a:spLocks noGrp="1"/>
          </p:cNvSpPr>
          <p:nvPr>
            <p:ph type="body" idx="1"/>
          </p:nvPr>
        </p:nvSpPr>
        <p:spPr>
          <a:xfrm>
            <a:off x="259307" y="1690915"/>
            <a:ext cx="8734567"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Open registration closes at 4:00 pm on 6/29</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Late Registration ends on 7/10</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Regents only registration ends 8/5</a:t>
            </a:r>
          </a:p>
          <a:p>
            <a:pPr marL="742950" marR="0" lvl="1" indent="-285750" algn="l" rtl="0">
              <a:spcBef>
                <a:spcPts val="560"/>
              </a:spcBef>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Note:  Earth Science exam only ends 7/31</a:t>
            </a:r>
          </a:p>
          <a:p>
            <a:pPr marL="742950" marR="0" lvl="1" indent="-285750" algn="l" rtl="0">
              <a:spcBef>
                <a:spcPts val="560"/>
              </a:spcBef>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Earth Science lab practical will be 8/5 and 8/6</a:t>
            </a:r>
          </a:p>
          <a:p>
            <a:pPr marL="457200" marR="0" lvl="1" indent="0" algn="l" rtl="0">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457200" marR="0" lvl="1" indent="0" algn="l" rtl="0">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65054803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Professional Development</a:t>
            </a:r>
          </a:p>
        </p:txBody>
      </p:sp>
      <p:sp>
        <p:nvSpPr>
          <p:cNvPr id="144" name="Shape 144"/>
          <p:cNvSpPr txBox="1">
            <a:spLocks noGrp="1"/>
          </p:cNvSpPr>
          <p:nvPr>
            <p:ph type="body" idx="1"/>
          </p:nvPr>
        </p:nvSpPr>
        <p:spPr>
          <a:xfrm>
            <a:off x="457200" y="169091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“Teaching in the Block” will be offered in 4 sessions from 4:00 pm – 7:00 pm</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The dates are: 5/18, 6/1, 6/8, and 6/15.</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Resource being referenced is “</a:t>
            </a:r>
            <a:r>
              <a:rPr lang="en-US" sz="3200" b="0" i="1" u="none" strike="noStrike" cap="none" baseline="0">
                <a:solidFill>
                  <a:schemeClr val="dk1"/>
                </a:solidFill>
                <a:latin typeface="Arial"/>
                <a:ea typeface="Arial"/>
                <a:cs typeface="Arial"/>
                <a:sym typeface="Arial"/>
              </a:rPr>
              <a:t>Meeting the Needs of Diverse Learners”</a:t>
            </a:r>
            <a:r>
              <a:rPr lang="en-US" sz="3200" b="0" i="0" u="none" strike="noStrike" cap="none" baseline="0">
                <a:solidFill>
                  <a:schemeClr val="dk1"/>
                </a:solidFill>
                <a:latin typeface="Arial"/>
                <a:ea typeface="Arial"/>
                <a:cs typeface="Arial"/>
                <a:sym typeface="Arial"/>
              </a:rPr>
              <a:t> by Paula Rutherford from Just Ask Publications</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a:p>
            <a:pPr marL="0" marR="0" lvl="0" indent="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9066568"/>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1" i="0" u="none" strike="noStrike" cap="none" baseline="0">
                <a:solidFill>
                  <a:schemeClr val="dk1"/>
                </a:solidFill>
                <a:latin typeface="Arial"/>
                <a:ea typeface="Arial"/>
                <a:cs typeface="Arial"/>
                <a:sym typeface="Arial"/>
              </a:rPr>
              <a:t>Summer School Calendar</a:t>
            </a:r>
          </a:p>
        </p:txBody>
      </p:sp>
      <p:pic>
        <p:nvPicPr>
          <p:cNvPr id="150" name="Shape 150"/>
          <p:cNvPicPr preferRelativeResize="0"/>
          <p:nvPr/>
        </p:nvPicPr>
        <p:blipFill rotWithShape="1">
          <a:blip r:embed="rId3">
            <a:alphaModFix/>
          </a:blip>
          <a:srcRect/>
          <a:stretch/>
        </p:blipFill>
        <p:spPr>
          <a:xfrm>
            <a:off x="3772751" y="4735773"/>
            <a:ext cx="5049262" cy="1689577"/>
          </a:xfrm>
          <a:prstGeom prst="rect">
            <a:avLst/>
          </a:prstGeom>
          <a:noFill/>
          <a:ln>
            <a:noFill/>
          </a:ln>
        </p:spPr>
      </p:pic>
      <p:pic>
        <p:nvPicPr>
          <p:cNvPr id="151" name="Shape 151"/>
          <p:cNvPicPr preferRelativeResize="0">
            <a:picLocks noGrp="1"/>
          </p:cNvPicPr>
          <p:nvPr>
            <p:ph type="body" idx="1"/>
          </p:nvPr>
        </p:nvPicPr>
        <p:blipFill rotWithShape="1">
          <a:blip r:embed="rId4">
            <a:alphaModFix/>
          </a:blip>
          <a:srcRect/>
          <a:stretch/>
        </p:blipFill>
        <p:spPr>
          <a:xfrm>
            <a:off x="341194" y="1820850"/>
            <a:ext cx="4872251" cy="2866029"/>
          </a:xfrm>
          <a:prstGeom prst="rect">
            <a:avLst/>
          </a:prstGeom>
          <a:noFill/>
          <a:ln>
            <a:noFill/>
          </a:ln>
        </p:spPr>
      </p:pic>
      <p:sp>
        <p:nvSpPr>
          <p:cNvPr id="152" name="Shape 152"/>
          <p:cNvSpPr txBox="1"/>
          <p:nvPr/>
        </p:nvSpPr>
        <p:spPr>
          <a:xfrm>
            <a:off x="2293750" y="1412975"/>
            <a:ext cx="867299"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a:solidFill>
                  <a:schemeClr val="dk1"/>
                </a:solidFill>
                <a:latin typeface="Arial Black"/>
                <a:ea typeface="Arial Black"/>
                <a:cs typeface="Arial Black"/>
                <a:sym typeface="Arial Black"/>
              </a:rPr>
              <a:t>July</a:t>
            </a:r>
          </a:p>
        </p:txBody>
      </p:sp>
      <p:sp>
        <p:nvSpPr>
          <p:cNvPr id="153" name="Shape 153"/>
          <p:cNvSpPr txBox="1"/>
          <p:nvPr/>
        </p:nvSpPr>
        <p:spPr>
          <a:xfrm>
            <a:off x="5714174" y="4349525"/>
            <a:ext cx="1330199"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a:solidFill>
                  <a:schemeClr val="dk1"/>
                </a:solidFill>
                <a:latin typeface="Arial Black"/>
                <a:ea typeface="Arial Black"/>
                <a:cs typeface="Arial Black"/>
                <a:sym typeface="Arial Black"/>
              </a:rPr>
              <a:t>August</a:t>
            </a:r>
          </a:p>
        </p:txBody>
      </p:sp>
    </p:spTree>
    <p:extLst>
      <p:ext uri="{BB962C8B-B14F-4D97-AF65-F5344CB8AC3E}">
        <p14:creationId xmlns:p14="http://schemas.microsoft.com/office/powerpoint/2010/main" val="6782221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36535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4400" b="1" i="0" u="none" strike="noStrike" cap="none" baseline="0">
              <a:solidFill>
                <a:schemeClr val="dk1"/>
              </a:solidFill>
              <a:latin typeface="Arial"/>
              <a:ea typeface="Arial"/>
              <a:cs typeface="Arial"/>
              <a:sym typeface="Arial"/>
            </a:endParaRPr>
          </a:p>
        </p:txBody>
      </p:sp>
      <p:sp>
        <p:nvSpPr>
          <p:cNvPr id="159" name="Shape 159"/>
          <p:cNvSpPr txBox="1">
            <a:spLocks noGrp="1"/>
          </p:cNvSpPr>
          <p:nvPr>
            <p:ph type="body" idx="1"/>
          </p:nvPr>
        </p:nvSpPr>
        <p:spPr>
          <a:xfrm>
            <a:off x="457200" y="1690915"/>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160" name="Shape 160"/>
          <p:cNvPicPr preferRelativeResize="0"/>
          <p:nvPr/>
        </p:nvPicPr>
        <p:blipFill rotWithShape="1">
          <a:blip r:embed="rId3">
            <a:alphaModFix/>
          </a:blip>
          <a:srcRect t="12329" b="17555"/>
          <a:stretch/>
        </p:blipFill>
        <p:spPr>
          <a:xfrm>
            <a:off x="1016759" y="365353"/>
            <a:ext cx="6711062" cy="6090038"/>
          </a:xfrm>
          <a:prstGeom prst="rect">
            <a:avLst/>
          </a:prstGeom>
          <a:noFill/>
          <a:ln>
            <a:noFill/>
          </a:ln>
        </p:spPr>
      </p:pic>
      <p:sp>
        <p:nvSpPr>
          <p:cNvPr id="161" name="Shape 161"/>
          <p:cNvSpPr/>
          <p:nvPr/>
        </p:nvSpPr>
        <p:spPr>
          <a:xfrm>
            <a:off x="1746911" y="3330053"/>
            <a:ext cx="2019868" cy="31389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2" name="Shape 162"/>
          <p:cNvSpPr/>
          <p:nvPr/>
        </p:nvSpPr>
        <p:spPr>
          <a:xfrm>
            <a:off x="4383205" y="5188423"/>
            <a:ext cx="2019868" cy="31389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3" name="Shape 163"/>
          <p:cNvSpPr txBox="1"/>
          <p:nvPr/>
        </p:nvSpPr>
        <p:spPr>
          <a:xfrm>
            <a:off x="1408358" y="2540000"/>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1</a:t>
            </a:r>
          </a:p>
        </p:txBody>
      </p:sp>
      <p:sp>
        <p:nvSpPr>
          <p:cNvPr id="164" name="Shape 164"/>
          <p:cNvSpPr txBox="1"/>
          <p:nvPr/>
        </p:nvSpPr>
        <p:spPr>
          <a:xfrm>
            <a:off x="1408358" y="2910364"/>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2</a:t>
            </a:r>
          </a:p>
        </p:txBody>
      </p:sp>
      <p:sp>
        <p:nvSpPr>
          <p:cNvPr id="165" name="Shape 165"/>
          <p:cNvSpPr txBox="1"/>
          <p:nvPr/>
        </p:nvSpPr>
        <p:spPr>
          <a:xfrm>
            <a:off x="1408358" y="3330053"/>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3</a:t>
            </a:r>
          </a:p>
        </p:txBody>
      </p:sp>
      <p:sp>
        <p:nvSpPr>
          <p:cNvPr id="166" name="Shape 166"/>
          <p:cNvSpPr txBox="1"/>
          <p:nvPr/>
        </p:nvSpPr>
        <p:spPr>
          <a:xfrm>
            <a:off x="1408358" y="4419600"/>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4</a:t>
            </a:r>
          </a:p>
        </p:txBody>
      </p:sp>
      <p:sp>
        <p:nvSpPr>
          <p:cNvPr id="167" name="Shape 167"/>
          <p:cNvSpPr txBox="1"/>
          <p:nvPr/>
        </p:nvSpPr>
        <p:spPr>
          <a:xfrm>
            <a:off x="1391480" y="4743966"/>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5</a:t>
            </a:r>
          </a:p>
        </p:txBody>
      </p:sp>
      <p:sp>
        <p:nvSpPr>
          <p:cNvPr id="168" name="Shape 168"/>
          <p:cNvSpPr txBox="1"/>
          <p:nvPr/>
        </p:nvSpPr>
        <p:spPr>
          <a:xfrm>
            <a:off x="1391480" y="5003757"/>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6</a:t>
            </a:r>
          </a:p>
        </p:txBody>
      </p:sp>
      <p:sp>
        <p:nvSpPr>
          <p:cNvPr id="169" name="Shape 169"/>
          <p:cNvSpPr txBox="1"/>
          <p:nvPr/>
        </p:nvSpPr>
        <p:spPr>
          <a:xfrm>
            <a:off x="4213928" y="2547898"/>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7</a:t>
            </a:r>
          </a:p>
        </p:txBody>
      </p:sp>
      <p:sp>
        <p:nvSpPr>
          <p:cNvPr id="170" name="Shape 170"/>
          <p:cNvSpPr txBox="1"/>
          <p:nvPr/>
        </p:nvSpPr>
        <p:spPr>
          <a:xfrm>
            <a:off x="4213928" y="2852182"/>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8</a:t>
            </a:r>
          </a:p>
        </p:txBody>
      </p:sp>
      <p:sp>
        <p:nvSpPr>
          <p:cNvPr id="171" name="Shape 171"/>
          <p:cNvSpPr txBox="1"/>
          <p:nvPr/>
        </p:nvSpPr>
        <p:spPr>
          <a:xfrm>
            <a:off x="4213928" y="4484132"/>
            <a:ext cx="3385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9</a:t>
            </a:r>
          </a:p>
        </p:txBody>
      </p:sp>
      <p:sp>
        <p:nvSpPr>
          <p:cNvPr id="172" name="Shape 172"/>
          <p:cNvSpPr txBox="1"/>
          <p:nvPr/>
        </p:nvSpPr>
        <p:spPr>
          <a:xfrm>
            <a:off x="4136982" y="4853464"/>
            <a:ext cx="49244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10</a:t>
            </a:r>
          </a:p>
        </p:txBody>
      </p:sp>
      <p:sp>
        <p:nvSpPr>
          <p:cNvPr id="173" name="Shape 173"/>
          <p:cNvSpPr txBox="1"/>
          <p:nvPr/>
        </p:nvSpPr>
        <p:spPr>
          <a:xfrm>
            <a:off x="3913689" y="5160705"/>
            <a:ext cx="49244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FF0000"/>
                </a:solidFill>
                <a:latin typeface="Arial Black"/>
                <a:ea typeface="Arial Black"/>
                <a:cs typeface="Arial Black"/>
                <a:sym typeface="Arial Black"/>
              </a:rPr>
              <a:t>11</a:t>
            </a:r>
          </a:p>
        </p:txBody>
      </p:sp>
      <p:sp>
        <p:nvSpPr>
          <p:cNvPr id="174" name="Shape 174"/>
          <p:cNvSpPr/>
          <p:nvPr/>
        </p:nvSpPr>
        <p:spPr>
          <a:xfrm>
            <a:off x="1730033" y="4743966"/>
            <a:ext cx="2019868" cy="313899"/>
          </a:xfrm>
          <a:prstGeom prst="ellipse">
            <a:avLst/>
          </a:prstGeom>
          <a:noFill/>
          <a:ln w="285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31205423"/>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and News</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p:txBody>
          <a:bodyPr/>
          <a:lstStyle/>
          <a:p>
            <a:r>
              <a:rPr lang="en-US" dirty="0" smtClean="0"/>
              <a:t>March: </a:t>
            </a:r>
            <a:r>
              <a:rPr lang="en-US" dirty="0" smtClean="0">
                <a:hlinkClick r:id="rId2"/>
              </a:rPr>
              <a:t>Lyncourt</a:t>
            </a:r>
            <a:r>
              <a:rPr lang="en-US" dirty="0" smtClean="0"/>
              <a:t> (PLC and RTI)</a:t>
            </a:r>
          </a:p>
          <a:p>
            <a:r>
              <a:rPr lang="en-US" dirty="0" smtClean="0"/>
              <a:t>April: Cazenovia</a:t>
            </a:r>
          </a:p>
          <a:p>
            <a:r>
              <a:rPr lang="en-US" dirty="0" smtClean="0"/>
              <a:t>June: __________</a:t>
            </a:r>
            <a:endParaRPr lang="en-US" dirty="0"/>
          </a:p>
        </p:txBody>
      </p:sp>
    </p:spTree>
    <p:extLst>
      <p:ext uri="{BB962C8B-B14F-4D97-AF65-F5344CB8AC3E}">
        <p14:creationId xmlns:p14="http://schemas.microsoft.com/office/powerpoint/2010/main" val="2178666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a:t>
            </a:r>
            <a:endParaRPr lang="en-US" dirty="0"/>
          </a:p>
        </p:txBody>
      </p:sp>
    </p:spTree>
    <p:extLst>
      <p:ext uri="{BB962C8B-B14F-4D97-AF65-F5344CB8AC3E}">
        <p14:creationId xmlns:p14="http://schemas.microsoft.com/office/powerpoint/2010/main" val="3944755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Studies-Getting Ready</a:t>
            </a:r>
            <a:endParaRPr lang="en-US" dirty="0"/>
          </a:p>
        </p:txBody>
      </p:sp>
      <p:sp>
        <p:nvSpPr>
          <p:cNvPr id="3" name="Content Placeholder 2"/>
          <p:cNvSpPr>
            <a:spLocks noGrp="1"/>
          </p:cNvSpPr>
          <p:nvPr>
            <p:ph idx="1"/>
          </p:nvPr>
        </p:nvSpPr>
        <p:spPr/>
        <p:txBody>
          <a:bodyPr>
            <a:normAutofit/>
          </a:bodyPr>
          <a:lstStyle/>
          <a:p>
            <a:r>
              <a:rPr lang="en-US" dirty="0" smtClean="0"/>
              <a:t>Opening </a:t>
            </a:r>
            <a:r>
              <a:rPr lang="en-US" dirty="0"/>
              <a:t>the Toolkit w/ </a:t>
            </a:r>
            <a:r>
              <a:rPr lang="en-US" dirty="0" smtClean="0"/>
              <a:t>Patricia </a:t>
            </a:r>
            <a:r>
              <a:rPr lang="en-US" dirty="0"/>
              <a:t>Polan (April 16, </a:t>
            </a:r>
            <a:r>
              <a:rPr lang="en-US" dirty="0" smtClean="0"/>
              <a:t>4-6 pm) </a:t>
            </a:r>
            <a:endParaRPr lang="en-US" dirty="0"/>
          </a:p>
          <a:p>
            <a:r>
              <a:rPr lang="en-US" dirty="0"/>
              <a:t>UbD and Social Studies w/ Jay McTighe May 14 &amp; </a:t>
            </a:r>
            <a:r>
              <a:rPr lang="en-US" dirty="0" smtClean="0"/>
              <a:t>15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648200"/>
            <a:ext cx="3810000" cy="1676400"/>
          </a:xfrm>
          <a:prstGeom prst="rect">
            <a:avLst/>
          </a:prstGeom>
        </p:spPr>
      </p:pic>
    </p:spTree>
    <p:extLst>
      <p:ext uri="{BB962C8B-B14F-4D97-AF65-F5344CB8AC3E}">
        <p14:creationId xmlns:p14="http://schemas.microsoft.com/office/powerpoint/2010/main" val="21514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irecting - Google Chrome"/>
          <p:cNvPicPr>
            <a:picLocks noChangeAspect="1"/>
          </p:cNvPicPr>
          <p:nvPr/>
        </p:nvPicPr>
        <p:blipFill rotWithShape="1">
          <a:blip r:embed="rId2">
            <a:extLst>
              <a:ext uri="{28A0092B-C50C-407E-A947-70E740481C1C}">
                <a14:useLocalDpi xmlns:a14="http://schemas.microsoft.com/office/drawing/2010/main" val="0"/>
              </a:ext>
            </a:extLst>
          </a:blip>
          <a:srcRect l="26623" t="14843" r="27143" b="8254"/>
          <a:stretch/>
        </p:blipFill>
        <p:spPr>
          <a:xfrm>
            <a:off x="1276174" y="457200"/>
            <a:ext cx="6591653" cy="5943600"/>
          </a:xfrm>
          <a:prstGeom prst="rect">
            <a:avLst/>
          </a:prstGeom>
        </p:spPr>
      </p:pic>
    </p:spTree>
    <p:extLst>
      <p:ext uri="{BB962C8B-B14F-4D97-AF65-F5344CB8AC3E}">
        <p14:creationId xmlns:p14="http://schemas.microsoft.com/office/powerpoint/2010/main" val="5390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Summer Curriculum Work</a:t>
            </a:r>
            <a:r>
              <a:rPr lang="en-US" dirty="0" smtClean="0"/>
              <a:t>:</a:t>
            </a:r>
            <a:endParaRPr lang="en-US" dirty="0"/>
          </a:p>
        </p:txBody>
      </p:sp>
      <p:sp>
        <p:nvSpPr>
          <p:cNvPr id="3" name="Content Placeholder 2"/>
          <p:cNvSpPr>
            <a:spLocks noGrp="1"/>
          </p:cNvSpPr>
          <p:nvPr>
            <p:ph idx="1"/>
          </p:nvPr>
        </p:nvSpPr>
        <p:spPr>
          <a:xfrm>
            <a:off x="457200" y="1369146"/>
            <a:ext cx="8229600" cy="4525963"/>
          </a:xfrm>
        </p:spPr>
        <p:txBody>
          <a:bodyPr>
            <a:normAutofit/>
          </a:bodyPr>
          <a:lstStyle/>
          <a:p>
            <a:pPr lvl="1"/>
            <a:r>
              <a:rPr lang="en-US" dirty="0" smtClean="0"/>
              <a:t>Grounded in </a:t>
            </a:r>
            <a:r>
              <a:rPr lang="en-US" dirty="0" err="1" smtClean="0"/>
              <a:t>UbD</a:t>
            </a:r>
            <a:r>
              <a:rPr lang="en-US" dirty="0" smtClean="0"/>
              <a:t>/backwards-design with emphasis on standards-based planning</a:t>
            </a:r>
          </a:p>
          <a:p>
            <a:pPr lvl="1"/>
            <a:r>
              <a:rPr lang="en-US" dirty="0" smtClean="0"/>
              <a:t>June 29-July 2 OR July 7-10</a:t>
            </a:r>
          </a:p>
          <a:p>
            <a:pPr lvl="1"/>
            <a:r>
              <a:rPr lang="en-US" u="sng" dirty="0" smtClean="0">
                <a:hlinkClick r:id="rId3"/>
              </a:rPr>
              <a:t>Registration</a:t>
            </a:r>
            <a:r>
              <a:rPr lang="en-US" dirty="0" smtClean="0"/>
              <a:t> </a:t>
            </a:r>
            <a:r>
              <a:rPr lang="en-US" dirty="0"/>
              <a:t>for Summer Curriculum work for grades 5-8 is open.  This is NOT through MLP- this alternative registration enables district representatives to register an entire team.  For </a:t>
            </a:r>
            <a:r>
              <a:rPr lang="en-US" u="sng" dirty="0">
                <a:hlinkClick r:id="rId2"/>
              </a:rPr>
              <a:t>further information click here.</a:t>
            </a:r>
            <a:endParaRPr lang="en-US" dirty="0"/>
          </a:p>
          <a:p>
            <a:pPr lvl="1"/>
            <a:endParaRPr lang="en-US" dirty="0" smtClean="0"/>
          </a:p>
          <a:p>
            <a:pPr lvl="1"/>
            <a:endParaRPr lang="en-US" dirty="0"/>
          </a:p>
          <a:p>
            <a:pPr lvl="1"/>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5424055"/>
            <a:ext cx="2424545" cy="1066800"/>
          </a:xfrm>
          <a:prstGeom prst="rect">
            <a:avLst/>
          </a:prstGeom>
        </p:spPr>
      </p:pic>
    </p:spTree>
    <p:extLst>
      <p:ext uri="{BB962C8B-B14F-4D97-AF65-F5344CB8AC3E}">
        <p14:creationId xmlns:p14="http://schemas.microsoft.com/office/powerpoint/2010/main" val="13403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REIMBURSEMENTS:</a:t>
            </a:r>
            <a:br>
              <a:rPr lang="en-US" dirty="0"/>
            </a:br>
            <a:r>
              <a:rPr lang="en-US" dirty="0" smtClean="0">
                <a:hlinkClick r:id="rId2"/>
              </a:rPr>
              <a:t>Summer Curriculum Work</a:t>
            </a:r>
            <a:endParaRPr lang="en-US" dirty="0"/>
          </a:p>
        </p:txBody>
      </p:sp>
      <p:sp>
        <p:nvSpPr>
          <p:cNvPr id="3" name="Content Placeholder 2"/>
          <p:cNvSpPr>
            <a:spLocks noGrp="1"/>
          </p:cNvSpPr>
          <p:nvPr>
            <p:ph idx="1"/>
          </p:nvPr>
        </p:nvSpPr>
        <p:spPr/>
        <p:txBody>
          <a:bodyPr>
            <a:normAutofit lnSpcReduction="10000"/>
          </a:bodyPr>
          <a:lstStyle/>
          <a:p>
            <a:pPr lvl="0"/>
            <a:r>
              <a:rPr lang="en-US" sz="2000" b="1" dirty="0">
                <a:solidFill>
                  <a:prstClr val="black"/>
                </a:solidFill>
              </a:rPr>
              <a:t>Teacher Stipends Professional staff at BOCES activities can be paid as BOCES employees.  This typically applies to summer sessions or others outside the school calendar. </a:t>
            </a:r>
          </a:p>
          <a:p>
            <a:pPr lvl="0"/>
            <a:r>
              <a:rPr lang="en-US" sz="2000" dirty="0">
                <a:solidFill>
                  <a:prstClr val="black"/>
                </a:solidFill>
              </a:rPr>
              <a:t>All professional staff attending sessions must complete an abridged BOCES application form, and complete Federal and State W-4 forms.</a:t>
            </a:r>
          </a:p>
          <a:p>
            <a:pPr lvl="0"/>
            <a:r>
              <a:rPr lang="en-US" sz="2000" dirty="0">
                <a:solidFill>
                  <a:prstClr val="black"/>
                </a:solidFill>
              </a:rPr>
              <a:t>Each participant will be appointed by the BOCES Board of Education.  The participant will also need to complete a time sheet in order to be paid.  The BOCES hourly staff and curriculum </a:t>
            </a:r>
            <a:r>
              <a:rPr lang="en-US" sz="2000" dirty="0" smtClean="0">
                <a:solidFill>
                  <a:prstClr val="black"/>
                </a:solidFill>
              </a:rPr>
              <a:t>development </a:t>
            </a:r>
            <a:r>
              <a:rPr lang="en-US" sz="2000" dirty="0">
                <a:solidFill>
                  <a:prstClr val="black"/>
                </a:solidFill>
              </a:rPr>
              <a:t>rate will be paid, and deductions for federal and state tax, FICA, and, where appropriate, retirement will be taken.</a:t>
            </a:r>
          </a:p>
          <a:p>
            <a:pPr lvl="0"/>
            <a:r>
              <a:rPr lang="en-US" sz="2000" dirty="0">
                <a:solidFill>
                  <a:prstClr val="black"/>
                </a:solidFill>
              </a:rPr>
              <a:t>The district will be charged the cost of the stipend, FICA contribution, retirement contribution, unemployment compensation, worker's compensation and a 10% administrative fee.</a:t>
            </a:r>
          </a:p>
          <a:p>
            <a:endParaRPr lang="en-US" dirty="0"/>
          </a:p>
        </p:txBody>
      </p:sp>
    </p:spTree>
    <p:extLst>
      <p:ext uri="{BB962C8B-B14F-4D97-AF65-F5344CB8AC3E}">
        <p14:creationId xmlns:p14="http://schemas.microsoft.com/office/powerpoint/2010/main" val="41009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Literacy Programs: Interventions</a:t>
            </a:r>
            <a:endParaRPr lang="en-US" dirty="0"/>
          </a:p>
        </p:txBody>
      </p:sp>
      <p:sp>
        <p:nvSpPr>
          <p:cNvPr id="3" name="Content Placeholder 2"/>
          <p:cNvSpPr>
            <a:spLocks noGrp="1"/>
          </p:cNvSpPr>
          <p:nvPr>
            <p:ph idx="1"/>
          </p:nvPr>
        </p:nvSpPr>
        <p:spPr/>
        <p:txBody>
          <a:bodyPr/>
          <a:lstStyle/>
          <a:p>
            <a:r>
              <a:rPr lang="en-US" dirty="0" smtClean="0"/>
              <a:t>In process of contracting with LETRS for the foundational course</a:t>
            </a:r>
          </a:p>
          <a:p>
            <a:endParaRPr lang="en-US" dirty="0"/>
          </a:p>
          <a:p>
            <a:r>
              <a:rPr lang="en-US" dirty="0" smtClean="0"/>
              <a:t>Wilson Language Systems- costly to pursue at this time</a:t>
            </a:r>
            <a:endParaRPr lang="en-US" dirty="0"/>
          </a:p>
          <a:p>
            <a:endParaRPr lang="en-US" dirty="0" smtClean="0"/>
          </a:p>
          <a:p>
            <a:endParaRPr lang="en-US" dirty="0"/>
          </a:p>
        </p:txBody>
      </p:sp>
    </p:spTree>
    <p:extLst>
      <p:ext uri="{BB962C8B-B14F-4D97-AF65-F5344CB8AC3E}">
        <p14:creationId xmlns:p14="http://schemas.microsoft.com/office/powerpoint/2010/main" val="280935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62" y="2220571"/>
            <a:ext cx="30861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51263" y="2363357"/>
            <a:ext cx="637954" cy="1200329"/>
          </a:xfrm>
          <a:prstGeom prst="rect">
            <a:avLst/>
          </a:prstGeom>
          <a:noFill/>
        </p:spPr>
        <p:txBody>
          <a:bodyPr wrap="square" rtlCol="0">
            <a:spAutoFit/>
          </a:bodyPr>
          <a:lstStyle/>
          <a:p>
            <a:pPr algn="ctr"/>
            <a:r>
              <a:rPr lang="en-US" sz="7200" dirty="0"/>
              <a:t>+</a:t>
            </a:r>
          </a:p>
        </p:txBody>
      </p:sp>
      <p:sp>
        <p:nvSpPr>
          <p:cNvPr id="6" name="TextBox 5"/>
          <p:cNvSpPr txBox="1"/>
          <p:nvPr/>
        </p:nvSpPr>
        <p:spPr>
          <a:xfrm>
            <a:off x="6138519" y="2363357"/>
            <a:ext cx="637954" cy="1200329"/>
          </a:xfrm>
          <a:prstGeom prst="rect">
            <a:avLst/>
          </a:prstGeom>
          <a:noFill/>
        </p:spPr>
        <p:txBody>
          <a:bodyPr wrap="square" rtlCol="0">
            <a:spAutoFit/>
          </a:bodyPr>
          <a:lstStyle/>
          <a:p>
            <a:pPr algn="ctr"/>
            <a:r>
              <a:rPr lang="en-US" sz="7200" dirty="0" smtClean="0"/>
              <a:t>=</a:t>
            </a:r>
            <a:endParaRPr lang="en-US" sz="7200" dirty="0"/>
          </a:p>
        </p:txBody>
      </p:sp>
      <p:pic>
        <p:nvPicPr>
          <p:cNvPr id="2051" name="Picture 3" descr="C:\Users\jcraig\AppData\Local\Microsoft\Windows\Temporary Internet Files\Content.IE5\0Y3IYCED\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11" y="2163536"/>
            <a:ext cx="1599971" cy="15999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505" y="1934251"/>
            <a:ext cx="1477926" cy="205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7529" y="4180114"/>
            <a:ext cx="2303813"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85-90%</a:t>
            </a:r>
            <a:endParaRPr lang="en-US" sz="4800" dirty="0">
              <a:latin typeface="Arial" panose="020B0604020202020204" pitchFamily="34" charset="0"/>
              <a:cs typeface="Arial" panose="020B0604020202020204" pitchFamily="34" charset="0"/>
            </a:endParaRPr>
          </a:p>
        </p:txBody>
      </p:sp>
      <p:sp>
        <p:nvSpPr>
          <p:cNvPr id="10" name="TextBox 9"/>
          <p:cNvSpPr txBox="1"/>
          <p:nvPr/>
        </p:nvSpPr>
        <p:spPr>
          <a:xfrm>
            <a:off x="3762061" y="4180114"/>
            <a:ext cx="2303813"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10-15%</a:t>
            </a:r>
            <a:endParaRPr lang="en-US" sz="4800" dirty="0">
              <a:latin typeface="Arial" panose="020B0604020202020204" pitchFamily="34" charset="0"/>
              <a:cs typeface="Arial" panose="020B0604020202020204" pitchFamily="34" charset="0"/>
            </a:endParaRPr>
          </a:p>
        </p:txBody>
      </p:sp>
      <p:sp>
        <p:nvSpPr>
          <p:cNvPr id="11" name="TextBox 10"/>
          <p:cNvSpPr txBox="1"/>
          <p:nvPr/>
        </p:nvSpPr>
        <p:spPr>
          <a:xfrm>
            <a:off x="6345069" y="4237513"/>
            <a:ext cx="2303813"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NYSSLS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789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What are we doing about double-testing in math?</a:t>
            </a:r>
          </a:p>
          <a:p>
            <a:r>
              <a:rPr lang="en-US" dirty="0" smtClean="0"/>
              <a:t>What are you doing for ELA 11?</a:t>
            </a:r>
          </a:p>
          <a:p>
            <a:r>
              <a:rPr lang="en-US" dirty="0" smtClean="0"/>
              <a:t>What are we doing for Geometry?</a:t>
            </a:r>
            <a:endParaRPr lang="en-US" dirty="0"/>
          </a:p>
        </p:txBody>
      </p:sp>
    </p:spTree>
    <p:extLst>
      <p:ext uri="{BB962C8B-B14F-4D97-AF65-F5344CB8AC3E}">
        <p14:creationId xmlns:p14="http://schemas.microsoft.com/office/powerpoint/2010/main" val="138677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News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Guidance/School Counselors</a:t>
            </a:r>
          </a:p>
          <a:p>
            <a:r>
              <a:rPr lang="en-US" dirty="0" smtClean="0"/>
              <a:t>Old plans/new plans</a:t>
            </a:r>
          </a:p>
          <a:p>
            <a:r>
              <a:rPr lang="en-US" dirty="0" smtClean="0"/>
              <a:t>Requirements/certification will be changing</a:t>
            </a:r>
          </a:p>
          <a:p>
            <a:endParaRPr lang="en-US" dirty="0"/>
          </a:p>
        </p:txBody>
      </p:sp>
    </p:spTree>
    <p:extLst>
      <p:ext uri="{BB962C8B-B14F-4D97-AF65-F5344CB8AC3E}">
        <p14:creationId xmlns:p14="http://schemas.microsoft.com/office/powerpoint/2010/main" val="2524502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Standards-Based Reporting</a:t>
            </a:r>
            <a:endParaRPr lang="en-US" dirty="0"/>
          </a:p>
        </p:txBody>
      </p:sp>
      <p:sp>
        <p:nvSpPr>
          <p:cNvPr id="3" name="Content Placeholder 2"/>
          <p:cNvSpPr>
            <a:spLocks noGrp="1"/>
          </p:cNvSpPr>
          <p:nvPr>
            <p:ph idx="1"/>
          </p:nvPr>
        </p:nvSpPr>
        <p:spPr>
          <a:xfrm>
            <a:off x="457200" y="1690915"/>
            <a:ext cx="8229600" cy="4389251"/>
          </a:xfrm>
        </p:spPr>
        <p:txBody>
          <a:bodyPr/>
          <a:lstStyle/>
          <a:p>
            <a:pPr marL="0" indent="0">
              <a:buNone/>
            </a:pPr>
            <a:r>
              <a:rPr lang="en-US" dirty="0" smtClean="0"/>
              <a:t>Regional support and leadership</a:t>
            </a:r>
          </a:p>
          <a:p>
            <a:r>
              <a:rPr lang="en-US" dirty="0" smtClean="0"/>
              <a:t>Guskey and Jun on November 3</a:t>
            </a:r>
            <a:r>
              <a:rPr lang="en-US" baseline="30000" dirty="0" smtClean="0"/>
              <a:t>rd</a:t>
            </a:r>
            <a:r>
              <a:rPr lang="en-US" dirty="0" smtClean="0"/>
              <a:t> at SRC</a:t>
            </a:r>
          </a:p>
          <a:p>
            <a:r>
              <a:rPr lang="en-US" dirty="0" smtClean="0"/>
              <a:t>Ken O’Connor? Myron Dueck?</a:t>
            </a:r>
          </a:p>
          <a:p>
            <a:r>
              <a:rPr lang="en-US" dirty="0" smtClean="0"/>
              <a:t>What else would help?</a:t>
            </a:r>
          </a:p>
          <a:p>
            <a:endParaRPr lang="en-US" dirty="0"/>
          </a:p>
        </p:txBody>
      </p:sp>
    </p:spTree>
    <p:extLst>
      <p:ext uri="{BB962C8B-B14F-4D97-AF65-F5344CB8AC3E}">
        <p14:creationId xmlns:p14="http://schemas.microsoft.com/office/powerpoint/2010/main" val="339228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909275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Fullan’s Three Keys</a:t>
            </a:r>
            <a:endParaRPr lang="en-US" dirty="0"/>
          </a:p>
        </p:txBody>
      </p:sp>
      <p:sp>
        <p:nvSpPr>
          <p:cNvPr id="4" name="Oval 3"/>
          <p:cNvSpPr/>
          <p:nvPr/>
        </p:nvSpPr>
        <p:spPr>
          <a:xfrm>
            <a:off x="286603" y="3521122"/>
            <a:ext cx="4858603" cy="225188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r>
              <a:rPr lang="en-US" dirty="0" smtClean="0"/>
              <a:t>Leading Learning</a:t>
            </a:r>
          </a:p>
          <a:p>
            <a:r>
              <a:rPr lang="en-US" dirty="0" smtClean="0"/>
              <a:t>Being a District and System Player</a:t>
            </a:r>
          </a:p>
          <a:p>
            <a:r>
              <a:rPr lang="en-US" dirty="0" smtClean="0"/>
              <a:t>Becoming a Change Agent</a:t>
            </a:r>
          </a:p>
          <a:p>
            <a:endParaRPr lang="en-US" dirty="0"/>
          </a:p>
          <a:p>
            <a:r>
              <a:rPr lang="en-US" sz="3600" b="1" dirty="0" smtClean="0"/>
              <a:t>Discuss Chapters</a:t>
            </a:r>
            <a:br>
              <a:rPr lang="en-US" sz="3600" b="1" dirty="0" smtClean="0"/>
            </a:br>
            <a:r>
              <a:rPr lang="en-US" sz="3600" b="1" dirty="0" smtClean="0"/>
              <a:t>3, 4 &amp; 5</a:t>
            </a:r>
            <a:endParaRPr lang="en-US"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390" y="2863886"/>
            <a:ext cx="2420094" cy="360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49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PBL 400’s for </a:t>
            </a:r>
            <a:r>
              <a:rPr lang="en-US" b="1" dirty="0" smtClean="0"/>
              <a:t>Administrators</a:t>
            </a:r>
          </a:p>
          <a:p>
            <a:pPr lvl="1"/>
            <a:r>
              <a:rPr lang="en-US" dirty="0" smtClean="0"/>
              <a:t>PBL </a:t>
            </a:r>
            <a:r>
              <a:rPr lang="en-US" dirty="0"/>
              <a:t>401:  </a:t>
            </a:r>
            <a:r>
              <a:rPr lang="en-US" u="sng" dirty="0">
                <a:hlinkClick r:id="rId2"/>
              </a:rPr>
              <a:t>Bringing PBL to Scale</a:t>
            </a:r>
            <a:r>
              <a:rPr lang="en-US" dirty="0"/>
              <a:t> is March 31</a:t>
            </a:r>
          </a:p>
          <a:p>
            <a:pPr lvl="1"/>
            <a:r>
              <a:rPr lang="en-US" dirty="0"/>
              <a:t>PBL 402: </a:t>
            </a:r>
            <a:r>
              <a:rPr lang="en-US" u="sng" dirty="0">
                <a:hlinkClick r:id="rId3"/>
              </a:rPr>
              <a:t>Creating a Supportive PBL School Culture</a:t>
            </a:r>
            <a:r>
              <a:rPr lang="en-US" dirty="0"/>
              <a:t> is April 2</a:t>
            </a:r>
          </a:p>
          <a:p>
            <a:pPr lvl="1"/>
            <a:r>
              <a:rPr lang="en-US" dirty="0"/>
              <a:t>PBL 403: </a:t>
            </a:r>
            <a:r>
              <a:rPr lang="en-US" u="sng" dirty="0">
                <a:hlinkClick r:id="rId4"/>
              </a:rPr>
              <a:t>Teacher Evaluation in a PBL Classroom</a:t>
            </a:r>
            <a:r>
              <a:rPr lang="en-US" dirty="0"/>
              <a:t> is April </a:t>
            </a:r>
            <a:r>
              <a:rPr lang="en-US" dirty="0" smtClean="0"/>
              <a:t>17</a:t>
            </a:r>
            <a:endParaRPr lang="en-US" dirty="0"/>
          </a:p>
          <a:p>
            <a:endParaRPr lang="en-US" dirty="0"/>
          </a:p>
          <a:p>
            <a:r>
              <a:rPr lang="en-US" dirty="0" smtClean="0"/>
              <a:t>PBL 101:</a:t>
            </a:r>
          </a:p>
          <a:p>
            <a:pPr lvl="1"/>
            <a:r>
              <a:rPr lang="en-US" dirty="0" smtClean="0">
                <a:hlinkClick r:id="rId5"/>
              </a:rPr>
              <a:t>Secondary Education Teachers </a:t>
            </a:r>
            <a:r>
              <a:rPr lang="en-US" dirty="0" smtClean="0"/>
              <a:t>only- sessions start April 23</a:t>
            </a:r>
          </a:p>
          <a:p>
            <a:pPr lvl="1"/>
            <a:r>
              <a:rPr lang="en-US" dirty="0" smtClean="0"/>
              <a:t>Registration is also open for </a:t>
            </a:r>
            <a:r>
              <a:rPr lang="en-US" dirty="0" smtClean="0">
                <a:hlinkClick r:id="rId6"/>
              </a:rPr>
              <a:t>sessions beginning May 6</a:t>
            </a:r>
            <a:r>
              <a:rPr lang="en-US" dirty="0" smtClean="0"/>
              <a:t> or </a:t>
            </a:r>
            <a:r>
              <a:rPr lang="en-US" u="sng" dirty="0" smtClean="0">
                <a:hlinkClick r:id="rId7"/>
              </a:rPr>
              <a:t>May </a:t>
            </a:r>
            <a:r>
              <a:rPr lang="en-US" u="sng" dirty="0">
                <a:hlinkClick r:id="rId7"/>
              </a:rPr>
              <a:t>19</a:t>
            </a:r>
            <a:r>
              <a:rPr lang="en-US" dirty="0"/>
              <a:t>.</a:t>
            </a:r>
          </a:p>
          <a:p>
            <a:pPr lvl="1"/>
            <a:endParaRPr lang="en-US" dirty="0" smtClean="0"/>
          </a:p>
          <a:p>
            <a:pPr lvl="1"/>
            <a:r>
              <a:rPr lang="en-US" b="1" dirty="0" smtClean="0"/>
              <a:t>Summer Institutes</a:t>
            </a:r>
            <a:r>
              <a:rPr lang="en-US" dirty="0" smtClean="0"/>
              <a:t>:  Four-day PBL 101 </a:t>
            </a:r>
            <a:r>
              <a:rPr lang="en-US" dirty="0" smtClean="0">
                <a:hlinkClick r:id="rId8"/>
              </a:rPr>
              <a:t>July 14-17 </a:t>
            </a:r>
            <a:r>
              <a:rPr lang="en-US" dirty="0" smtClean="0"/>
              <a:t>OR </a:t>
            </a:r>
            <a:r>
              <a:rPr lang="en-US" dirty="0" smtClean="0">
                <a:hlinkClick r:id="rId9" action="ppaction://hlinkfile"/>
              </a:rPr>
              <a:t>August 17-20</a:t>
            </a:r>
            <a:endParaRPr lang="en-US" dirty="0" smtClean="0"/>
          </a:p>
          <a:p>
            <a:pPr lvl="1"/>
            <a:endParaRPr lang="en-US" dirty="0"/>
          </a:p>
          <a:p>
            <a:pPr lvl="0"/>
            <a:r>
              <a:rPr lang="en-US" b="1" dirty="0" smtClean="0">
                <a:solidFill>
                  <a:prstClr val="black"/>
                </a:solidFill>
              </a:rPr>
              <a:t>Coaching</a:t>
            </a:r>
            <a:r>
              <a:rPr lang="en-US" b="1" dirty="0">
                <a:solidFill>
                  <a:prstClr val="black"/>
                </a:solidFill>
              </a:rPr>
              <a:t>:</a:t>
            </a:r>
            <a:r>
              <a:rPr lang="en-US" dirty="0">
                <a:solidFill>
                  <a:prstClr val="black"/>
                </a:solidFill>
              </a:rPr>
              <a:t>  schedule and capacity for next year is underway!</a:t>
            </a:r>
          </a:p>
          <a:p>
            <a:pPr lvl="0"/>
            <a:endParaRPr lang="en-US" dirty="0">
              <a:solidFill>
                <a:prstClr val="black"/>
              </a:solidFill>
            </a:endParaRPr>
          </a:p>
          <a:p>
            <a:pPr lvl="0"/>
            <a:endParaRPr lang="en-US" dirty="0" smtClean="0">
              <a:solidFill>
                <a:prstClr val="black"/>
              </a:solidFill>
            </a:endParaRPr>
          </a:p>
          <a:p>
            <a:pPr marL="457200" lvl="1" indent="0">
              <a:buNone/>
            </a:pPr>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23911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656"/>
            <a:ext cx="8229600" cy="4727812"/>
          </a:xfrm>
        </p:spPr>
        <p:txBody>
          <a:bodyPr>
            <a:normAutofit/>
          </a:bodyPr>
          <a:lstStyle/>
          <a:p>
            <a:pPr marL="0" indent="0">
              <a:buNone/>
            </a:pPr>
            <a:r>
              <a:rPr lang="en-US" dirty="0" smtClean="0">
                <a:latin typeface="Arial" panose="020B0604020202020204" pitchFamily="34" charset="0"/>
                <a:cs typeface="Arial" panose="020B0604020202020204" pitchFamily="34" charset="0"/>
              </a:rPr>
              <a:t>PBL</a:t>
            </a:r>
            <a:r>
              <a:rPr lang="en-US" baseline="30000" dirty="0" smtClean="0">
                <a:latin typeface="Arial" panose="020B0604020202020204" pitchFamily="34" charset="0"/>
                <a:cs typeface="Arial" panose="020B0604020202020204" pitchFamily="34" charset="0"/>
              </a:rPr>
              <a:t>NY</a:t>
            </a:r>
            <a:r>
              <a:rPr lang="en-US" dirty="0" smtClean="0">
                <a:latin typeface="Arial" panose="020B0604020202020204" pitchFamily="34" charset="0"/>
                <a:cs typeface="Arial" panose="020B0604020202020204" pitchFamily="34" charset="0"/>
              </a:rPr>
              <a:t> 2015 is scheduled for August 3-4-5</a:t>
            </a:r>
          </a:p>
          <a:p>
            <a:pPr lvl="1"/>
            <a:r>
              <a:rPr lang="en-US" dirty="0" smtClean="0">
                <a:latin typeface="Arial" panose="020B0604020202020204" pitchFamily="34" charset="0"/>
                <a:cs typeface="Arial" panose="020B0604020202020204" pitchFamily="34" charset="0"/>
                <a:hlinkClick r:id="rId2"/>
              </a:rPr>
              <a:t>Expanded format</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No PBL 101 embedded</a:t>
            </a:r>
          </a:p>
          <a:p>
            <a:pPr lvl="1"/>
            <a:r>
              <a:rPr lang="en-US" dirty="0" smtClean="0">
                <a:latin typeface="Arial" panose="020B0604020202020204" pitchFamily="34" charset="0"/>
                <a:cs typeface="Arial" panose="020B0604020202020204" pitchFamily="34" charset="0"/>
              </a:rPr>
              <a:t>Registration open?</a:t>
            </a:r>
          </a:p>
          <a:p>
            <a:pPr lvl="1"/>
            <a:r>
              <a:rPr lang="en-US" dirty="0" smtClean="0">
                <a:latin typeface="Arial" panose="020B0604020202020204" pitchFamily="34" charset="0"/>
                <a:cs typeface="Arial" panose="020B0604020202020204" pitchFamily="34" charset="0"/>
              </a:rPr>
              <a:t>Tiered registration:</a:t>
            </a:r>
          </a:p>
          <a:p>
            <a:pPr lvl="2"/>
            <a:r>
              <a:rPr lang="en-US" dirty="0" smtClean="0">
                <a:latin typeface="Arial" panose="020B0604020202020204" pitchFamily="34" charset="0"/>
                <a:cs typeface="Arial" panose="020B0604020202020204" pitchFamily="34" charset="0"/>
              </a:rPr>
              <a:t>OCM $450</a:t>
            </a:r>
          </a:p>
          <a:p>
            <a:pPr lvl="2"/>
            <a:r>
              <a:rPr lang="en-US" dirty="0" smtClean="0">
                <a:latin typeface="Arial" panose="020B0604020202020204" pitchFamily="34" charset="0"/>
                <a:cs typeface="Arial" panose="020B0604020202020204" pitchFamily="34" charset="0"/>
              </a:rPr>
              <a:t>Non-Components $550</a:t>
            </a:r>
          </a:p>
          <a:p>
            <a:pPr lvl="2"/>
            <a:r>
              <a:rPr lang="en-US" dirty="0" smtClean="0">
                <a:latin typeface="Arial" panose="020B0604020202020204" pitchFamily="34" charset="0"/>
                <a:cs typeface="Arial" panose="020B0604020202020204" pitchFamily="34" charset="0"/>
              </a:rPr>
              <a:t>Out-of-state $650</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56254" y="4612533"/>
            <a:ext cx="3507274" cy="1589964"/>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dirty="0" smtClean="0"/>
              <a:t>PBLNY – The Event</a:t>
            </a:r>
            <a:endParaRPr lang="en-US" dirty="0"/>
          </a:p>
        </p:txBody>
      </p:sp>
    </p:spTree>
    <p:extLst>
      <p:ext uri="{BB962C8B-B14F-4D97-AF65-F5344CB8AC3E}">
        <p14:creationId xmlns:p14="http://schemas.microsoft.com/office/powerpoint/2010/main" val="178545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Deeper Learning &amp; PBL</a:t>
            </a:r>
            <a:endParaRPr lang="en-US" dirty="0"/>
          </a:p>
        </p:txBody>
      </p:sp>
      <p:sp>
        <p:nvSpPr>
          <p:cNvPr id="3" name="Content Placeholder 2"/>
          <p:cNvSpPr>
            <a:spLocks noGrp="1"/>
          </p:cNvSpPr>
          <p:nvPr>
            <p:ph idx="1"/>
          </p:nvPr>
        </p:nvSpPr>
        <p:spPr/>
        <p:txBody>
          <a:bodyPr>
            <a:normAutofit/>
          </a:bodyPr>
          <a:lstStyle/>
          <a:p>
            <a:r>
              <a:rPr lang="en-US" dirty="0" smtClean="0"/>
              <a:t>Following April BCIC Meeting</a:t>
            </a:r>
          </a:p>
          <a:p>
            <a:r>
              <a:rPr lang="en-US" dirty="0" smtClean="0"/>
              <a:t>Some tools to help you develop a long-term plan for PBL/Deeper learning</a:t>
            </a:r>
            <a:endParaRPr lang="en-US" dirty="0"/>
          </a:p>
        </p:txBody>
      </p:sp>
    </p:spTree>
    <p:extLst>
      <p:ext uri="{BB962C8B-B14F-4D97-AF65-F5344CB8AC3E}">
        <p14:creationId xmlns:p14="http://schemas.microsoft.com/office/powerpoint/2010/main" val="284848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Counselors</a:t>
            </a:r>
            <a:endParaRPr lang="en-US" dirty="0"/>
          </a:p>
        </p:txBody>
      </p:sp>
      <p:sp>
        <p:nvSpPr>
          <p:cNvPr id="3" name="Content Placeholder 2"/>
          <p:cNvSpPr>
            <a:spLocks noGrp="1"/>
          </p:cNvSpPr>
          <p:nvPr>
            <p:ph idx="1"/>
          </p:nvPr>
        </p:nvSpPr>
        <p:spPr/>
        <p:txBody>
          <a:bodyPr/>
          <a:lstStyle/>
          <a:p>
            <a:pPr marL="0" indent="0">
              <a:buNone/>
            </a:pPr>
            <a:r>
              <a:rPr lang="en-US" dirty="0" smtClean="0"/>
              <a:t>Professional Development</a:t>
            </a:r>
          </a:p>
          <a:p>
            <a:r>
              <a:rPr lang="en-US" dirty="0" smtClean="0"/>
              <a:t>November 3</a:t>
            </a:r>
            <a:r>
              <a:rPr lang="en-US" baseline="30000" dirty="0" smtClean="0"/>
              <a:t>rd</a:t>
            </a:r>
            <a:r>
              <a:rPr lang="en-US" dirty="0" smtClean="0"/>
              <a:t> </a:t>
            </a:r>
          </a:p>
          <a:p>
            <a:r>
              <a:rPr lang="en-US" dirty="0" smtClean="0"/>
              <a:t>Likely at OCC</a:t>
            </a:r>
          </a:p>
          <a:p>
            <a:r>
              <a:rPr lang="en-US" dirty="0" smtClean="0"/>
              <a:t>Keynote: Liz Murray</a:t>
            </a:r>
          </a:p>
          <a:p>
            <a:r>
              <a:rPr lang="en-US" dirty="0" smtClean="0"/>
              <a:t>Workshops</a:t>
            </a:r>
          </a:p>
          <a:p>
            <a:pPr lvl="1"/>
            <a:r>
              <a:rPr lang="en-US" dirty="0" smtClean="0"/>
              <a:t>Regs, plans, admissions, data, panels, opportunities, future, etc.</a:t>
            </a:r>
            <a:endParaRPr lang="en-US" dirty="0"/>
          </a:p>
        </p:txBody>
      </p:sp>
    </p:spTree>
    <p:extLst>
      <p:ext uri="{BB962C8B-B14F-4D97-AF65-F5344CB8AC3E}">
        <p14:creationId xmlns:p14="http://schemas.microsoft.com/office/powerpoint/2010/main" val="1289984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Teacher Leadership</a:t>
            </a:r>
            <a:endParaRPr lang="en-US" dirty="0"/>
          </a:p>
        </p:txBody>
      </p:sp>
      <p:sp>
        <p:nvSpPr>
          <p:cNvPr id="3" name="Content Placeholder 2"/>
          <p:cNvSpPr>
            <a:spLocks noGrp="1"/>
          </p:cNvSpPr>
          <p:nvPr>
            <p:ph idx="1"/>
          </p:nvPr>
        </p:nvSpPr>
        <p:spPr/>
        <p:txBody>
          <a:bodyPr/>
          <a:lstStyle/>
          <a:p>
            <a:pPr marL="0" indent="0">
              <a:buNone/>
            </a:pPr>
            <a:r>
              <a:rPr lang="en-US" dirty="0" smtClean="0"/>
              <a:t>6</a:t>
            </a:r>
            <a:r>
              <a:rPr lang="en-US" baseline="30000" dirty="0" smtClean="0"/>
              <a:t>th</a:t>
            </a:r>
            <a:r>
              <a:rPr lang="en-US" dirty="0" smtClean="0"/>
              <a:t> Annual Conference</a:t>
            </a:r>
          </a:p>
          <a:p>
            <a:r>
              <a:rPr lang="en-US" dirty="0" smtClean="0"/>
              <a:t>May 16th</a:t>
            </a:r>
          </a:p>
          <a:p>
            <a:r>
              <a:rPr lang="en-US" dirty="0" smtClean="0"/>
              <a:t>Drumlins</a:t>
            </a:r>
          </a:p>
          <a:p>
            <a:r>
              <a:rPr lang="en-US" dirty="0" smtClean="0"/>
              <a:t>Keynote: Tim Kremer</a:t>
            </a:r>
          </a:p>
          <a:p>
            <a:r>
              <a:rPr lang="en-US" dirty="0" smtClean="0"/>
              <a:t>Workshops</a:t>
            </a:r>
          </a:p>
          <a:p>
            <a:pPr lvl="1"/>
            <a:r>
              <a:rPr lang="en-US" dirty="0" smtClean="0"/>
              <a:t>Examples, culture &amp; relationships, career ladder, etc.</a:t>
            </a:r>
            <a:endParaRPr lang="en-US" dirty="0"/>
          </a:p>
        </p:txBody>
      </p:sp>
    </p:spTree>
    <p:extLst>
      <p:ext uri="{BB962C8B-B14F-4D97-AF65-F5344CB8AC3E}">
        <p14:creationId xmlns:p14="http://schemas.microsoft.com/office/powerpoint/2010/main" val="4083247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8445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a:t>
            </a:r>
            <a:endParaRPr lang="en-US" dirty="0"/>
          </a:p>
        </p:txBody>
      </p:sp>
      <p:sp>
        <p:nvSpPr>
          <p:cNvPr id="3" name="Content Placeholder 2"/>
          <p:cNvSpPr>
            <a:spLocks noGrp="1"/>
          </p:cNvSpPr>
          <p:nvPr>
            <p:ph idx="1"/>
          </p:nvPr>
        </p:nvSpPr>
        <p:spPr/>
        <p:txBody>
          <a:bodyPr/>
          <a:lstStyle/>
          <a:p>
            <a:pPr marL="0" indent="0">
              <a:buNone/>
            </a:pPr>
            <a:r>
              <a:rPr lang="en-US" dirty="0" smtClean="0"/>
              <a:t>Discussion:</a:t>
            </a:r>
          </a:p>
          <a:p>
            <a:r>
              <a:rPr lang="en-US" dirty="0" smtClean="0"/>
              <a:t>What’s going on? Progress?</a:t>
            </a:r>
          </a:p>
          <a:p>
            <a:r>
              <a:rPr lang="en-US" dirty="0" smtClean="0"/>
              <a:t>Questions?</a:t>
            </a:r>
          </a:p>
          <a:p>
            <a:r>
              <a:rPr lang="en-US" dirty="0" smtClean="0"/>
              <a:t>Go around the room</a:t>
            </a:r>
            <a:endParaRPr lang="en-US" dirty="0"/>
          </a:p>
        </p:txBody>
      </p:sp>
    </p:spTree>
    <p:extLst>
      <p:ext uri="{BB962C8B-B14F-4D97-AF65-F5344CB8AC3E}">
        <p14:creationId xmlns:p14="http://schemas.microsoft.com/office/powerpoint/2010/main" val="3308839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Capitol News</a:t>
            </a:r>
            <a:endParaRPr lang="en-US" dirty="0"/>
          </a:p>
        </p:txBody>
      </p:sp>
      <p:sp>
        <p:nvSpPr>
          <p:cNvPr id="3" name="Content Placeholder 2"/>
          <p:cNvSpPr>
            <a:spLocks noGrp="1"/>
          </p:cNvSpPr>
          <p:nvPr>
            <p:ph idx="1"/>
          </p:nvPr>
        </p:nvSpPr>
        <p:spPr/>
        <p:txBody>
          <a:bodyPr/>
          <a:lstStyle/>
          <a:p>
            <a:r>
              <a:rPr lang="en-US" dirty="0" smtClean="0"/>
              <a:t>Ending the Public School Monopoly</a:t>
            </a:r>
          </a:p>
          <a:p>
            <a:r>
              <a:rPr lang="en-US" dirty="0" smtClean="0"/>
              <a:t>Charter School Limit</a:t>
            </a:r>
          </a:p>
          <a:p>
            <a:r>
              <a:rPr lang="en-US" dirty="0" smtClean="0"/>
              <a:t>Evaluation changes</a:t>
            </a:r>
          </a:p>
          <a:p>
            <a:r>
              <a:rPr lang="en-US" dirty="0" smtClean="0"/>
              <a:t>Failing schools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00"/>
          <a:stretch/>
        </p:blipFill>
        <p:spPr bwMode="auto">
          <a:xfrm>
            <a:off x="5279355" y="4200237"/>
            <a:ext cx="3772616" cy="234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506" b="24545"/>
          <a:stretch/>
        </p:blipFill>
        <p:spPr bwMode="auto">
          <a:xfrm flipH="1">
            <a:off x="237506" y="4406825"/>
            <a:ext cx="3906982" cy="202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384" y="5074507"/>
            <a:ext cx="1033462"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143" y="5041152"/>
            <a:ext cx="1136171" cy="62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01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a:t>
            </a: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dirty="0">
                <a:latin typeface="Verdana"/>
                <a:ea typeface="Calibri"/>
                <a:cs typeface="Times New Roman"/>
              </a:rPr>
              <a:t>Next is </a:t>
            </a:r>
            <a:r>
              <a:rPr lang="en-US" u="sng" dirty="0">
                <a:solidFill>
                  <a:srgbClr val="0000FF"/>
                </a:solidFill>
                <a:latin typeface="Verdana"/>
                <a:ea typeface="Calibri"/>
                <a:cs typeface="Times New Roman"/>
                <a:hlinkClick r:id="rId2"/>
              </a:rPr>
              <a:t>Tim Brown</a:t>
            </a:r>
            <a:r>
              <a:rPr lang="en-US" dirty="0">
                <a:latin typeface="Verdana"/>
                <a:ea typeface="Calibri"/>
                <a:cs typeface="Times New Roman"/>
              </a:rPr>
              <a:t> on April 22 (this is the rescheduled session from January). </a:t>
            </a:r>
            <a:endParaRPr lang="en-US" sz="2400" dirty="0">
              <a:effectLst/>
              <a:latin typeface="Calibri"/>
              <a:ea typeface="Calibri"/>
              <a:cs typeface="Times New Roman"/>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84" t="16154" r="73521" b="58306"/>
          <a:stretch/>
        </p:blipFill>
        <p:spPr bwMode="auto">
          <a:xfrm>
            <a:off x="6237018" y="667853"/>
            <a:ext cx="1596779" cy="91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5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PLC at Work Institute</a:t>
            </a:r>
            <a:endParaRPr lang="en-US" dirty="0"/>
          </a:p>
        </p:txBody>
      </p:sp>
      <p:sp>
        <p:nvSpPr>
          <p:cNvPr id="3" name="Content Placeholder 2"/>
          <p:cNvSpPr>
            <a:spLocks noGrp="1"/>
          </p:cNvSpPr>
          <p:nvPr>
            <p:ph idx="1"/>
          </p:nvPr>
        </p:nvSpPr>
        <p:spPr/>
        <p:txBody>
          <a:bodyPr>
            <a:normAutofit/>
          </a:bodyPr>
          <a:lstStyle/>
          <a:p>
            <a:r>
              <a:rPr lang="en-US" dirty="0" smtClean="0">
                <a:hlinkClick r:id="rId2"/>
              </a:rPr>
              <a:t>Registration</a:t>
            </a:r>
            <a:r>
              <a:rPr lang="en-US" dirty="0" smtClean="0"/>
              <a:t> is open for discounted price of $477</a:t>
            </a:r>
            <a:endParaRPr lang="en-US" dirty="0"/>
          </a:p>
          <a:p>
            <a:r>
              <a:rPr lang="en-US" dirty="0" smtClean="0"/>
              <a:t>OnCenter</a:t>
            </a:r>
            <a:endParaRPr lang="en-US" dirty="0"/>
          </a:p>
          <a:p>
            <a:r>
              <a:rPr lang="en-US" dirty="0" smtClean="0"/>
              <a:t>August 12-14, 2015</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84" t="16154" r="73521" b="58306"/>
          <a:stretch/>
        </p:blipFill>
        <p:spPr bwMode="auto">
          <a:xfrm>
            <a:off x="5783283" y="4549969"/>
            <a:ext cx="2903517" cy="166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8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April 16, 2015</a:t>
            </a:r>
          </a:p>
          <a:p>
            <a:r>
              <a:rPr lang="en-US" dirty="0" smtClean="0"/>
              <a:t>Rodax 8 </a:t>
            </a:r>
            <a:r>
              <a:rPr lang="en-US" dirty="0"/>
              <a:t>L</a:t>
            </a:r>
            <a:r>
              <a:rPr lang="en-US" dirty="0" smtClean="0"/>
              <a:t>arge Conference Room</a:t>
            </a:r>
          </a:p>
          <a:p>
            <a:r>
              <a:rPr lang="en-US" i="1" dirty="0" smtClean="0"/>
              <a:t>PBL Planning Session to Follow</a:t>
            </a:r>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CI&amp;A and Network Updates</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0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2015-16 CI&amp;A Included Days</a:t>
            </a:r>
            <a:endParaRPr lang="en-US" dirty="0"/>
          </a:p>
        </p:txBody>
      </p:sp>
      <p:sp>
        <p:nvSpPr>
          <p:cNvPr id="3" name="Content Placeholder 2"/>
          <p:cNvSpPr>
            <a:spLocks noGrp="1"/>
          </p:cNvSpPr>
          <p:nvPr>
            <p:ph idx="1"/>
          </p:nvPr>
        </p:nvSpPr>
        <p:spPr/>
        <p:txBody>
          <a:bodyPr>
            <a:normAutofit/>
          </a:bodyPr>
          <a:lstStyle/>
          <a:p>
            <a:r>
              <a:rPr lang="en-US" dirty="0" smtClean="0"/>
              <a:t>Network Team days will be gone</a:t>
            </a:r>
            <a:endParaRPr lang="en-US" dirty="0"/>
          </a:p>
          <a:p>
            <a:r>
              <a:rPr lang="en-US" dirty="0" smtClean="0"/>
              <a:t>Planned for 1.5- 3.5 included days BUT are able to increase to </a:t>
            </a:r>
            <a:r>
              <a:rPr lang="en-US" b="1" dirty="0" smtClean="0"/>
              <a:t>2-4 </a:t>
            </a:r>
            <a:r>
              <a:rPr lang="en-US" dirty="0" smtClean="0"/>
              <a:t>days (dependent on district size).</a:t>
            </a:r>
          </a:p>
          <a:p>
            <a:r>
              <a:rPr lang="en-US" dirty="0" smtClean="0"/>
              <a:t>Will meet with districts to plan (or call to plan now!)</a:t>
            </a:r>
          </a:p>
          <a:p>
            <a:r>
              <a:rPr lang="en-US" dirty="0" smtClean="0"/>
              <a:t>Survey will be sent later this month to gather data for regional opportunities</a:t>
            </a:r>
            <a:endParaRPr lang="en-US" dirty="0"/>
          </a:p>
        </p:txBody>
      </p:sp>
    </p:spTree>
    <p:extLst>
      <p:ext uri="{BB962C8B-B14F-4D97-AF65-F5344CB8AC3E}">
        <p14:creationId xmlns:p14="http://schemas.microsoft.com/office/powerpoint/2010/main" val="51811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On-site agreements for specific days- if cancel within 30 days of scheduled days 50% fee is charged.  This includes included-day allotment. </a:t>
            </a:r>
            <a:endParaRPr lang="en-US" dirty="0"/>
          </a:p>
          <a:p>
            <a:r>
              <a:rPr lang="en-US" dirty="0" smtClean="0"/>
              <a:t>Coaching days- if cancelled within two weeks of scheduled time for reasons other than weather or other school closing or delay, we will try to reschedule but can not guarantee time will be rescheduled.</a:t>
            </a:r>
            <a:endParaRPr lang="en-US" dirty="0"/>
          </a:p>
        </p:txBody>
      </p:sp>
    </p:spTree>
    <p:extLst>
      <p:ext uri="{BB962C8B-B14F-4D97-AF65-F5344CB8AC3E}">
        <p14:creationId xmlns:p14="http://schemas.microsoft.com/office/powerpoint/2010/main" val="203496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996848"/>
          </a:xfrm>
        </p:spPr>
        <p:txBody>
          <a:bodyPr>
            <a:normAutofit fontScale="90000"/>
          </a:bodyPr>
          <a:lstStyle/>
          <a:p>
            <a:r>
              <a:rPr lang="en-US" dirty="0" smtClean="0"/>
              <a:t>REVIEW OF REIMBURSEMENTS:</a:t>
            </a:r>
            <a:br>
              <a:rPr lang="en-US" dirty="0" smtClean="0"/>
            </a:br>
            <a:r>
              <a:rPr lang="en-US" dirty="0" smtClean="0">
                <a:hlinkClick r:id="rId2"/>
              </a:rPr>
              <a:t>Substitutes</a:t>
            </a:r>
            <a:r>
              <a:rPr lang="en-US" dirty="0" smtClean="0"/>
              <a:t>: </a:t>
            </a:r>
            <a:r>
              <a:rPr lang="en-US" dirty="0"/>
              <a:t>Please do not wait until end of June!</a:t>
            </a:r>
            <a:r>
              <a:rPr lang="en-US" dirty="0">
                <a:solidFill>
                  <a:srgbClr val="000000"/>
                </a:solidFill>
                <a:latin typeface="Tahoma"/>
              </a:rPr>
              <a:t> </a:t>
            </a:r>
            <a:br>
              <a:rPr lang="en-US" dirty="0">
                <a:solidFill>
                  <a:srgbClr val="000000"/>
                </a:solidFill>
                <a:latin typeface="Tahoma"/>
              </a:rPr>
            </a:br>
            <a:endParaRPr lang="en-US" dirty="0"/>
          </a:p>
        </p:txBody>
      </p:sp>
      <p:sp>
        <p:nvSpPr>
          <p:cNvPr id="3" name="Content Placeholder 2"/>
          <p:cNvSpPr>
            <a:spLocks noGrp="1"/>
          </p:cNvSpPr>
          <p:nvPr>
            <p:ph idx="1"/>
          </p:nvPr>
        </p:nvSpPr>
        <p:spPr>
          <a:xfrm>
            <a:off x="533400" y="2667000"/>
            <a:ext cx="8153400" cy="3657600"/>
          </a:xfrm>
        </p:spPr>
        <p:txBody>
          <a:bodyPr>
            <a:normAutofit fontScale="62500" lnSpcReduction="20000"/>
          </a:bodyPr>
          <a:lstStyle/>
          <a:p>
            <a:r>
              <a:rPr lang="en-US" b="1" i="1" dirty="0" smtClean="0">
                <a:solidFill>
                  <a:srgbClr val="000000"/>
                </a:solidFill>
                <a:latin typeface="Tahoma"/>
              </a:rPr>
              <a:t>Substitute </a:t>
            </a:r>
            <a:r>
              <a:rPr lang="en-US" b="1" i="1" dirty="0">
                <a:solidFill>
                  <a:srgbClr val="000000"/>
                </a:solidFill>
                <a:latin typeface="Tahoma"/>
              </a:rPr>
              <a:t>Reimbursement Shared activities coordinated through BOCES and related to goals in a district's annual School Improvement Plan are eligible for aid on expenditures for teacher substitutes.</a:t>
            </a:r>
          </a:p>
          <a:p>
            <a:pPr lvl="1"/>
            <a:r>
              <a:rPr lang="en-US" dirty="0">
                <a:solidFill>
                  <a:srgbClr val="000000"/>
                </a:solidFill>
                <a:latin typeface="Arial"/>
              </a:rPr>
              <a:t>Events must be BOCES events or coordinated by BOCES.</a:t>
            </a:r>
          </a:p>
          <a:p>
            <a:pPr lvl="1"/>
            <a:r>
              <a:rPr lang="en-US" dirty="0">
                <a:solidFill>
                  <a:srgbClr val="000000"/>
                </a:solidFill>
                <a:latin typeface="Arial"/>
              </a:rPr>
              <a:t>Districts pays the substitute at the District rate.</a:t>
            </a:r>
          </a:p>
          <a:p>
            <a:pPr lvl="1"/>
            <a:r>
              <a:rPr lang="en-US" dirty="0">
                <a:solidFill>
                  <a:srgbClr val="000000"/>
                </a:solidFill>
                <a:latin typeface="Arial"/>
              </a:rPr>
              <a:t>District submits forms with all required information and Superintendent's signature.</a:t>
            </a:r>
          </a:p>
          <a:p>
            <a:pPr lvl="1"/>
            <a:r>
              <a:rPr lang="en-US" dirty="0">
                <a:solidFill>
                  <a:srgbClr val="000000"/>
                </a:solidFill>
                <a:latin typeface="Arial"/>
              </a:rPr>
              <a:t>BOCES will pay the district the total amount, up to our maximum rate.</a:t>
            </a:r>
          </a:p>
          <a:p>
            <a:pPr lvl="1"/>
            <a:r>
              <a:rPr lang="en-US" dirty="0" smtClean="0">
                <a:solidFill>
                  <a:srgbClr val="000000"/>
                </a:solidFill>
                <a:latin typeface="Arial"/>
              </a:rPr>
              <a:t>BOCES </a:t>
            </a:r>
            <a:r>
              <a:rPr lang="en-US" dirty="0">
                <a:solidFill>
                  <a:srgbClr val="000000"/>
                </a:solidFill>
                <a:latin typeface="Arial"/>
              </a:rPr>
              <a:t>will bill the district for payment through our normal budget adjustment process, ensuring aid for these expenses.</a:t>
            </a:r>
          </a:p>
          <a:p>
            <a:r>
              <a:rPr lang="en-US" sz="5400" b="1" dirty="0"/>
              <a:t>Please do not wait until end of June!</a:t>
            </a:r>
            <a:r>
              <a:rPr lang="en-US" sz="5400" b="1" dirty="0">
                <a:solidFill>
                  <a:srgbClr val="000000"/>
                </a:solidFill>
                <a:latin typeface="Tahoma"/>
              </a:rPr>
              <a:t> </a:t>
            </a:r>
          </a:p>
        </p:txBody>
      </p:sp>
    </p:spTree>
    <p:extLst>
      <p:ext uri="{BB962C8B-B14F-4D97-AF65-F5344CB8AC3E}">
        <p14:creationId xmlns:p14="http://schemas.microsoft.com/office/powerpoint/2010/main" val="90891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4894</TotalTime>
  <Words>1458</Words>
  <Application>Microsoft Office PowerPoint</Application>
  <PresentationFormat>On-screen Show (4:3)</PresentationFormat>
  <Paragraphs>253</Paragraphs>
  <Slides>52</Slides>
  <Notes>16</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IS_template</vt:lpstr>
      <vt:lpstr>1_IS_template</vt:lpstr>
      <vt:lpstr>1211_sc_pptemplate</vt:lpstr>
      <vt:lpstr>Office Theme</vt:lpstr>
      <vt:lpstr>BCIC Meeting</vt:lpstr>
      <vt:lpstr>Welcome</vt:lpstr>
      <vt:lpstr>Update and News</vt:lpstr>
      <vt:lpstr>SED News</vt:lpstr>
      <vt:lpstr>Capitol News</vt:lpstr>
      <vt:lpstr>CI&amp;A and Network Updates</vt:lpstr>
      <vt:lpstr>2015-16 CI&amp;A Included Days</vt:lpstr>
      <vt:lpstr>Cancellations</vt:lpstr>
      <vt:lpstr>REVIEW OF REIMBURSEMENTS: Substitutes: Please do not wait until end of June!  </vt:lpstr>
      <vt:lpstr>ITD</vt:lpstr>
      <vt:lpstr>Teacher Centers</vt:lpstr>
      <vt:lpstr>Higher Education</vt:lpstr>
      <vt:lpstr>CNY NYS ASCD</vt:lpstr>
      <vt:lpstr>Regional Summer School</vt:lpstr>
      <vt:lpstr>Regional Summer School</vt:lpstr>
      <vt:lpstr>2015 Sites</vt:lpstr>
      <vt:lpstr>Schedules and Courses</vt:lpstr>
      <vt:lpstr>Support for SWDs in 2015</vt:lpstr>
      <vt:lpstr>Support for SWDs</vt:lpstr>
      <vt:lpstr>Support for ELLs</vt:lpstr>
      <vt:lpstr>Final Grade and Credit Flexibility</vt:lpstr>
      <vt:lpstr>Changes for 2015</vt:lpstr>
      <vt:lpstr>Registration Process/Reports</vt:lpstr>
      <vt:lpstr>Trainings</vt:lpstr>
      <vt:lpstr>Registration Deadlines</vt:lpstr>
      <vt:lpstr>Professional Development</vt:lpstr>
      <vt:lpstr>Summer School Calendar</vt:lpstr>
      <vt:lpstr>PowerPoint Presentation</vt:lpstr>
      <vt:lpstr>District Sharing</vt:lpstr>
      <vt:lpstr>Sharing Schedule</vt:lpstr>
      <vt:lpstr>Standards</vt:lpstr>
      <vt:lpstr>Social Studies-Getting Ready</vt:lpstr>
      <vt:lpstr>PowerPoint Presentation</vt:lpstr>
      <vt:lpstr>Summer Curriculum Work:</vt:lpstr>
      <vt:lpstr>REVIEW OF REIMBURSEMENTS: Summer Curriculum Work</vt:lpstr>
      <vt:lpstr>Literacy Programs: Interventions</vt:lpstr>
      <vt:lpstr>Science</vt:lpstr>
      <vt:lpstr>Data</vt:lpstr>
      <vt:lpstr>Assessment</vt:lpstr>
      <vt:lpstr>Standards-Based Reporting</vt:lpstr>
      <vt:lpstr>Professional Practice</vt:lpstr>
      <vt:lpstr>Fullan’s Three Keys</vt:lpstr>
      <vt:lpstr>Project Based Learning</vt:lpstr>
      <vt:lpstr>PBLNY – The Event</vt:lpstr>
      <vt:lpstr>Planning for Deeper Learning &amp; PBL</vt:lpstr>
      <vt:lpstr>School Counselors</vt:lpstr>
      <vt:lpstr>School Teacher Leadership</vt:lpstr>
      <vt:lpstr>Culture</vt:lpstr>
      <vt:lpstr>RTI</vt:lpstr>
      <vt:lpstr>PLC</vt:lpstr>
      <vt:lpstr>PLC at Work Institute</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528</cp:revision>
  <cp:lastPrinted>2015-03-12T11:09:09Z</cp:lastPrinted>
  <dcterms:created xsi:type="dcterms:W3CDTF">2012-08-15T11:27:34Z</dcterms:created>
  <dcterms:modified xsi:type="dcterms:W3CDTF">2015-03-12T11:15:57Z</dcterms:modified>
</cp:coreProperties>
</file>