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720" r:id="rId4"/>
  </p:sldMasterIdLst>
  <p:notesMasterIdLst>
    <p:notesMasterId r:id="rId41"/>
  </p:notesMasterIdLst>
  <p:handoutMasterIdLst>
    <p:handoutMasterId r:id="rId42"/>
  </p:handoutMasterIdLst>
  <p:sldIdLst>
    <p:sldId id="256" r:id="rId5"/>
    <p:sldId id="257" r:id="rId6"/>
    <p:sldId id="566" r:id="rId7"/>
    <p:sldId id="800" r:id="rId8"/>
    <p:sldId id="801" r:id="rId9"/>
    <p:sldId id="278" r:id="rId10"/>
    <p:sldId id="279" r:id="rId11"/>
    <p:sldId id="489" r:id="rId12"/>
    <p:sldId id="515" r:id="rId13"/>
    <p:sldId id="957" r:id="rId14"/>
    <p:sldId id="970" r:id="rId15"/>
    <p:sldId id="285" r:id="rId16"/>
    <p:sldId id="807" r:id="rId17"/>
    <p:sldId id="905" r:id="rId18"/>
    <p:sldId id="971" r:id="rId19"/>
    <p:sldId id="972" r:id="rId20"/>
    <p:sldId id="974" r:id="rId21"/>
    <p:sldId id="973" r:id="rId22"/>
    <p:sldId id="788" r:id="rId23"/>
    <p:sldId id="975" r:id="rId24"/>
    <p:sldId id="445" r:id="rId25"/>
    <p:sldId id="487" r:id="rId26"/>
    <p:sldId id="781" r:id="rId27"/>
    <p:sldId id="976" r:id="rId28"/>
    <p:sldId id="902" r:id="rId29"/>
    <p:sldId id="979" r:id="rId30"/>
    <p:sldId id="853" r:id="rId31"/>
    <p:sldId id="980" r:id="rId32"/>
    <p:sldId id="983" r:id="rId33"/>
    <p:sldId id="977" r:id="rId34"/>
    <p:sldId id="981" r:id="rId35"/>
    <p:sldId id="984" r:id="rId36"/>
    <p:sldId id="964" r:id="rId37"/>
    <p:sldId id="982" r:id="rId38"/>
    <p:sldId id="894" r:id="rId39"/>
    <p:sldId id="739" r:id="rId4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7" autoAdjust="0"/>
    <p:restoredTop sz="94676" autoAdjust="0"/>
  </p:normalViewPr>
  <p:slideViewPr>
    <p:cSldViewPr snapToGrid="0" snapToObjects="1">
      <p:cViewPr>
        <p:scale>
          <a:sx n="80" d="100"/>
          <a:sy n="80" d="100"/>
        </p:scale>
        <p:origin x="-2064" y="-240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C7E-4E1F-4344-9DC8-E124912CB6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00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9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1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nyscss.org/convention/2015-conventio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ocmboces.org/tfiles/folder2796/1502_Summer%20Social%20Studies%20Curriculum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679104" TargetMode="External"/><Relationship Id="rId7" Type="http://schemas.openxmlformats.org/officeDocument/2006/relationships/hyperlink" Target="https://www.mylearningplan.com/WebReg/ActivityProfile.asp?D=15882&amp;I=1601627" TargetMode="External"/><Relationship Id="rId2" Type="http://schemas.openxmlformats.org/officeDocument/2006/relationships/hyperlink" Target="https://www.mylearningplan.com/WebReg/ActivityProfile.asp?D=15882&amp;I=16790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learningplan.com/WebReg/ActivityProfile.asp?D=15882&amp;I=1601623" TargetMode="External"/><Relationship Id="rId5" Type="http://schemas.openxmlformats.org/officeDocument/2006/relationships/hyperlink" Target="https://www.mylearningplan.com/WebReg/ActivityProfile.asp?D=15882&amp;I=1602587" TargetMode="External"/><Relationship Id="rId4" Type="http://schemas.openxmlformats.org/officeDocument/2006/relationships/hyperlink" Target="https://www.mylearningplan.com/WebReg/ActivityProfile.asp?D=15882&amp;I=160865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711694" TargetMode="External"/><Relationship Id="rId2" Type="http://schemas.openxmlformats.org/officeDocument/2006/relationships/hyperlink" Target="https://www.mylearningplan.com/WebReg/ActivityProfile.asp?D=15882&amp;I=17116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learningplan.com/WebReg/ActivityProfile.asp?D=15882&amp;I=1694709" TargetMode="External"/><Relationship Id="rId5" Type="http://schemas.openxmlformats.org/officeDocument/2006/relationships/hyperlink" Target="https://www.mylearningplan.com/WebReg/ActivityProfile.asp?D=15882&amp;I=1694150" TargetMode="External"/><Relationship Id="rId4" Type="http://schemas.openxmlformats.org/officeDocument/2006/relationships/hyperlink" Target="https://www.mylearningplan.com/WebReg/ActivityProfile.asp?D=15882&amp;I=171170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cmboces.org/teacherpage.cfm?teacher=2423" TargetMode="Externa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71008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705415" TargetMode="External"/><Relationship Id="rId2" Type="http://schemas.openxmlformats.org/officeDocument/2006/relationships/hyperlink" Target="https://www.mylearningplan.com/WebReg/ActivityProfile.asp?D=15882&amp;I=16557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mylearningplan.com/WebReg/ActivityProfile.asp?D=15882&amp;I=170452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google.com/forms/d/11c6bYZ_tuybIv7vbqVMNJ0Mym0R97KgbxK8QnVs-fVs/viewfor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E-Book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Idea for a Regional Collection</a:t>
            </a:r>
          </a:p>
          <a:p>
            <a:r>
              <a:rPr lang="en-US" dirty="0" smtClean="0"/>
              <a:t>Nonfiction, informational</a:t>
            </a:r>
          </a:p>
          <a:p>
            <a:r>
              <a:rPr lang="en-US" dirty="0" smtClean="0"/>
              <a:t>Durable</a:t>
            </a:r>
          </a:p>
          <a:p>
            <a:r>
              <a:rPr lang="en-US" dirty="0" smtClean="0"/>
              <a:t>Leverage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&amp; Wellness</a:t>
            </a:r>
            <a:br>
              <a:rPr lang="en-US" dirty="0" smtClean="0"/>
            </a:br>
            <a:r>
              <a:rPr lang="en-US" dirty="0" smtClean="0"/>
              <a:t>School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Grant ending; service available</a:t>
            </a:r>
          </a:p>
          <a:p>
            <a:r>
              <a:rPr lang="en-US" dirty="0" smtClean="0"/>
              <a:t>Local wellness policies</a:t>
            </a:r>
          </a:p>
          <a:p>
            <a:r>
              <a:rPr lang="en-US" dirty="0" smtClean="0"/>
              <a:t>Healthy, Hunger-Free Kids Act implementation and support</a:t>
            </a:r>
          </a:p>
          <a:p>
            <a:r>
              <a:rPr lang="en-US" dirty="0" smtClean="0"/>
              <a:t>Comprehensive School Physical Activity Program development</a:t>
            </a:r>
          </a:p>
          <a:p>
            <a:r>
              <a:rPr lang="en-US" dirty="0" smtClean="0"/>
              <a:t>Food and snack practice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0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February: Liverpool (Standards-Based grading and Reporting)</a:t>
            </a:r>
          </a:p>
          <a:p>
            <a:r>
              <a:rPr lang="en-US" dirty="0" smtClean="0"/>
              <a:t>March: Lyncourt (PLC and RTI)</a:t>
            </a:r>
          </a:p>
          <a:p>
            <a:r>
              <a:rPr lang="en-US" dirty="0" smtClean="0"/>
              <a:t>April: __________</a:t>
            </a:r>
          </a:p>
          <a:p>
            <a:r>
              <a:rPr lang="en-US" dirty="0" smtClean="0"/>
              <a:t>May: __________</a:t>
            </a:r>
          </a:p>
          <a:p>
            <a:r>
              <a:rPr lang="en-US" dirty="0" smtClean="0"/>
              <a:t>June: 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Studies-Getting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NYSCSS </a:t>
            </a:r>
            <a:r>
              <a:rPr lang="en-US" sz="2400" dirty="0"/>
              <a:t>Annual Conference, March 11-14, Syracuse </a:t>
            </a:r>
            <a:r>
              <a:rPr lang="en-US" sz="2400" dirty="0">
                <a:hlinkClick r:id="rId2"/>
              </a:rPr>
              <a:t>link to </a:t>
            </a:r>
            <a:r>
              <a:rPr lang="en-US" sz="2400" dirty="0" smtClean="0">
                <a:hlinkClick r:id="rId2"/>
              </a:rPr>
              <a:t>NYSCSS</a:t>
            </a:r>
            <a:r>
              <a:rPr lang="en-US" sz="2400" dirty="0" smtClean="0"/>
              <a:t>-regular conference fees apply</a:t>
            </a:r>
          </a:p>
          <a:p>
            <a:endParaRPr lang="en-US" sz="2400" dirty="0"/>
          </a:p>
          <a:p>
            <a:r>
              <a:rPr lang="en-US" sz="2400" dirty="0"/>
              <a:t>Opening the Toolkit w/ Pat Polan (April 16, </a:t>
            </a:r>
            <a:r>
              <a:rPr lang="en-US" sz="2400" dirty="0" smtClean="0"/>
              <a:t>4-6 pm) </a:t>
            </a:r>
          </a:p>
          <a:p>
            <a:endParaRPr lang="en-US" sz="2400" dirty="0"/>
          </a:p>
          <a:p>
            <a:r>
              <a:rPr lang="en-US" sz="2400" dirty="0"/>
              <a:t>UbD and Social Studies w/ Jay McTighe May 14 &amp; </a:t>
            </a:r>
            <a:r>
              <a:rPr lang="en-US" sz="2400" dirty="0" smtClean="0"/>
              <a:t>15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81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Summer Curriculum Work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Grounded in backwards design with emphasis on standards based planning</a:t>
            </a:r>
          </a:p>
          <a:p>
            <a:pPr lvl="1"/>
            <a:r>
              <a:rPr lang="en-US" dirty="0" smtClean="0"/>
              <a:t>June 29-July 2 OR July 7-10</a:t>
            </a:r>
          </a:p>
          <a:p>
            <a:pPr lvl="1"/>
            <a:r>
              <a:rPr lang="en-US" dirty="0" smtClean="0"/>
              <a:t>Expected Outcomes</a:t>
            </a:r>
          </a:p>
          <a:p>
            <a:pPr lvl="2"/>
            <a:r>
              <a:rPr lang="en-US" dirty="0" smtClean="0"/>
              <a:t>Concepts, practices and content mapped for year</a:t>
            </a:r>
          </a:p>
          <a:p>
            <a:pPr lvl="2"/>
            <a:r>
              <a:rPr lang="en-US" dirty="0" smtClean="0"/>
              <a:t>Compelling questions drafted</a:t>
            </a:r>
          </a:p>
          <a:p>
            <a:pPr lvl="2"/>
            <a:r>
              <a:rPr lang="en-US" dirty="0" smtClean="0"/>
              <a:t>Possible assessment blueprint</a:t>
            </a:r>
          </a:p>
          <a:p>
            <a:pPr lvl="2"/>
            <a:r>
              <a:rPr lang="en-US" dirty="0" smtClean="0"/>
              <a:t>First unit designed</a:t>
            </a:r>
          </a:p>
          <a:p>
            <a:pPr lvl="1"/>
            <a:r>
              <a:rPr lang="en-US" dirty="0" smtClean="0"/>
              <a:t>Format:  Structured sessions intertwined with work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400"/>
            <a:ext cx="242454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to Next Generation Science Standards</a:t>
            </a:r>
          </a:p>
          <a:p>
            <a:r>
              <a:rPr lang="en-US" dirty="0" smtClean="0"/>
              <a:t>Yes to NYS Science Learning Standards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2" y="4001821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1263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8519" y="4144607"/>
            <a:ext cx="63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2051" name="Picture 3" descr="C:\Users\jcraig\AppData\Local\Microsoft\Windows\Temporary Internet Files\Content.IE5\0Y3IYCED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11" y="3944786"/>
            <a:ext cx="1599971" cy="15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05" y="3715501"/>
            <a:ext cx="1477926" cy="20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8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077200" cy="4845279"/>
          </a:xfrm>
        </p:spPr>
        <p:txBody>
          <a:bodyPr>
            <a:normAutofit/>
          </a:bodyPr>
          <a:lstStyle/>
          <a:p>
            <a:r>
              <a:rPr lang="en-US" dirty="0" smtClean="0"/>
              <a:t>Social Studies: </a:t>
            </a:r>
            <a:r>
              <a:rPr lang="en-US" dirty="0" smtClean="0">
                <a:hlinkClick r:id="rId2"/>
              </a:rPr>
              <a:t>February 25 </a:t>
            </a:r>
            <a:r>
              <a:rPr lang="en-US" dirty="0" smtClean="0"/>
              <a:t>and  </a:t>
            </a:r>
            <a:r>
              <a:rPr lang="en-US" dirty="0" smtClean="0">
                <a:hlinkClick r:id="rId3"/>
              </a:rPr>
              <a:t>March 25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Literacy: </a:t>
            </a:r>
            <a:r>
              <a:rPr lang="en-US" dirty="0" smtClean="0">
                <a:hlinkClick r:id="rId4"/>
              </a:rPr>
              <a:t>February 25 </a:t>
            </a:r>
            <a:r>
              <a:rPr lang="en-US" dirty="0" smtClean="0"/>
              <a:t> and </a:t>
            </a:r>
            <a:r>
              <a:rPr lang="en-US" dirty="0" smtClean="0">
                <a:hlinkClick r:id="rId5"/>
              </a:rPr>
              <a:t>March 18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Algebra 2:  </a:t>
            </a:r>
            <a:r>
              <a:rPr lang="en-US" dirty="0" smtClean="0">
                <a:hlinkClick r:id="rId6"/>
              </a:rPr>
              <a:t>March 13</a:t>
            </a:r>
            <a:r>
              <a:rPr lang="en-US" dirty="0" smtClean="0"/>
              <a:t> at Henry Campus and </a:t>
            </a:r>
            <a:r>
              <a:rPr lang="en-US" dirty="0" smtClean="0">
                <a:hlinkClick r:id="rId7"/>
              </a:rPr>
              <a:t>March  27 </a:t>
            </a:r>
            <a:r>
              <a:rPr lang="en-US" dirty="0" smtClean="0"/>
              <a:t>at McEvoy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7565"/>
            <a:ext cx="9144000" cy="1470025"/>
          </a:xfrm>
        </p:spPr>
        <p:txBody>
          <a:bodyPr/>
          <a:lstStyle/>
          <a:p>
            <a:r>
              <a:rPr lang="en-US" dirty="0" smtClean="0"/>
              <a:t>Data and</a:t>
            </a:r>
            <a:br>
              <a:rPr lang="en-US" dirty="0" smtClean="0"/>
            </a:br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Discussion of assessment decisions (and update chart)</a:t>
            </a:r>
          </a:p>
          <a:p>
            <a:pPr lvl="1"/>
            <a:r>
              <a:rPr lang="en-US" dirty="0" smtClean="0"/>
              <a:t>Big events</a:t>
            </a:r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Literacy Programs: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data</a:t>
            </a:r>
          </a:p>
          <a:p>
            <a:r>
              <a:rPr lang="en-US" dirty="0" smtClean="0"/>
              <a:t>Develop extensive knowledge regarding reading instruction (why and how)</a:t>
            </a:r>
          </a:p>
          <a:p>
            <a:r>
              <a:rPr lang="en-US" dirty="0" smtClean="0"/>
              <a:t>Variety of interventions</a:t>
            </a:r>
          </a:p>
          <a:p>
            <a:pPr lvl="1"/>
            <a:r>
              <a:rPr lang="en-US" dirty="0" smtClean="0"/>
              <a:t>Training and support</a:t>
            </a:r>
          </a:p>
          <a:p>
            <a:pPr lvl="1"/>
            <a:r>
              <a:rPr lang="en-US" dirty="0" smtClean="0"/>
              <a:t>Across district connections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2014-15 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44"/>
            <a:ext cx="8229600" cy="5358156"/>
          </a:xfrm>
        </p:spPr>
        <p:txBody>
          <a:bodyPr>
            <a:normAutofit/>
          </a:bodyPr>
          <a:lstStyle/>
          <a:p>
            <a:r>
              <a:rPr lang="en-US" dirty="0"/>
              <a:t>Y</a:t>
            </a:r>
            <a:r>
              <a:rPr lang="en-US" dirty="0" smtClean="0"/>
              <a:t>ear </a:t>
            </a:r>
            <a:r>
              <a:rPr lang="en-US" dirty="0"/>
              <a:t>1 cohort (smaller this year</a:t>
            </a:r>
            <a:r>
              <a:rPr lang="en-US" dirty="0" smtClean="0"/>
              <a:t>) almost done</a:t>
            </a:r>
            <a:endParaRPr lang="en-US" dirty="0"/>
          </a:p>
          <a:p>
            <a:r>
              <a:rPr lang="en-US" dirty="0" smtClean="0"/>
              <a:t>Three ongoing sessions</a:t>
            </a:r>
          </a:p>
          <a:p>
            <a:pPr lvl="1"/>
            <a:r>
              <a:rPr lang="en-US" dirty="0" smtClean="0"/>
              <a:t>Following 6</a:t>
            </a:r>
            <a:r>
              <a:rPr lang="en-US" baseline="30000" dirty="0" smtClean="0"/>
              <a:t>th</a:t>
            </a:r>
            <a:r>
              <a:rPr lang="en-US" dirty="0" smtClean="0"/>
              <a:t> grade teacher</a:t>
            </a:r>
          </a:p>
          <a:p>
            <a:pPr lvl="1"/>
            <a:r>
              <a:rPr lang="en-US" dirty="0" smtClean="0"/>
              <a:t>Growth producing feedback</a:t>
            </a:r>
          </a:p>
          <a:p>
            <a:pPr lvl="1"/>
            <a:r>
              <a:rPr lang="en-US" dirty="0" smtClean="0"/>
              <a:t>Instructional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394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2" y="365353"/>
            <a:ext cx="89802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2014-15 Principal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44"/>
            <a:ext cx="8229600" cy="5358156"/>
          </a:xfrm>
        </p:spPr>
        <p:txBody>
          <a:bodyPr>
            <a:normAutofit/>
          </a:bodyPr>
          <a:lstStyle/>
          <a:p>
            <a:r>
              <a:rPr lang="en-US" dirty="0" smtClean="0"/>
              <a:t>Catch up session</a:t>
            </a:r>
          </a:p>
          <a:p>
            <a:r>
              <a:rPr lang="en-US" dirty="0"/>
              <a:t>Three ongoing sessions</a:t>
            </a:r>
          </a:p>
          <a:p>
            <a:pPr lvl="1"/>
            <a:r>
              <a:rPr lang="en-US" dirty="0" smtClean="0"/>
              <a:t>Connecting to Lead Evaluator Training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Literacy Programs: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data</a:t>
            </a:r>
          </a:p>
          <a:p>
            <a:r>
              <a:rPr lang="en-US" dirty="0" smtClean="0"/>
              <a:t>Develop extensive knowledge regarding reading instruction (why and how)</a:t>
            </a:r>
          </a:p>
          <a:p>
            <a:r>
              <a:rPr lang="en-US" dirty="0" smtClean="0"/>
              <a:t>Variety of interventions</a:t>
            </a:r>
          </a:p>
          <a:p>
            <a:pPr lvl="1"/>
            <a:r>
              <a:rPr lang="en-US" dirty="0" smtClean="0"/>
              <a:t>Training and support</a:t>
            </a:r>
          </a:p>
          <a:p>
            <a:pPr lvl="1"/>
            <a:r>
              <a:rPr lang="en-US" dirty="0" smtClean="0"/>
              <a:t>Across district connections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Fullan’s Three Keys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6603" y="3521122"/>
            <a:ext cx="4858603" cy="225188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Leading Learning</a:t>
            </a:r>
          </a:p>
          <a:p>
            <a:r>
              <a:rPr lang="en-US" dirty="0" smtClean="0"/>
              <a:t>Being a District and System Player</a:t>
            </a:r>
          </a:p>
          <a:p>
            <a:r>
              <a:rPr lang="en-US" dirty="0" smtClean="0"/>
              <a:t>Becoming a Change Agent</a:t>
            </a:r>
          </a:p>
          <a:p>
            <a:endParaRPr lang="en-US" dirty="0"/>
          </a:p>
          <a:p>
            <a:r>
              <a:rPr lang="en-US" sz="3600" b="1" dirty="0" smtClean="0"/>
              <a:t>Discuss Chapters</a:t>
            </a:r>
            <a:br>
              <a:rPr lang="en-US" sz="3600" b="1" dirty="0" smtClean="0"/>
            </a:br>
            <a:r>
              <a:rPr lang="en-US" sz="3600" b="1" dirty="0" smtClean="0"/>
              <a:t>3</a:t>
            </a:r>
            <a:r>
              <a:rPr lang="en-US" sz="3600" b="1" dirty="0" smtClean="0"/>
              <a:t>,</a:t>
            </a:r>
            <a:r>
              <a:rPr lang="en-US" sz="3600" b="1" dirty="0" smtClean="0"/>
              <a:t>4 </a:t>
            </a:r>
            <a:r>
              <a:rPr lang="en-US" sz="3600" b="1" dirty="0" smtClean="0"/>
              <a:t>&amp; 5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90" y="2863886"/>
            <a:ext cx="2420094" cy="36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97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8353"/>
            <a:ext cx="9144000" cy="49993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PBL 400’s for Administrators</a:t>
            </a:r>
          </a:p>
          <a:p>
            <a:pPr lvl="1"/>
            <a:r>
              <a:rPr lang="en-US" dirty="0" smtClean="0"/>
              <a:t>PBL </a:t>
            </a:r>
            <a:r>
              <a:rPr lang="en-US" dirty="0"/>
              <a:t>401:  </a:t>
            </a:r>
            <a:r>
              <a:rPr lang="en-US" u="sng" dirty="0">
                <a:hlinkClick r:id="rId2"/>
              </a:rPr>
              <a:t>Bringing PBL to Scale</a:t>
            </a:r>
            <a:r>
              <a:rPr lang="en-US" dirty="0"/>
              <a:t> is March 31</a:t>
            </a:r>
          </a:p>
          <a:p>
            <a:pPr lvl="1"/>
            <a:r>
              <a:rPr lang="en-US" dirty="0"/>
              <a:t>PBL 402: </a:t>
            </a:r>
            <a:r>
              <a:rPr lang="en-US" u="sng" dirty="0">
                <a:hlinkClick r:id="rId3"/>
              </a:rPr>
              <a:t>Creating a Supportive PBL School Culture</a:t>
            </a:r>
            <a:r>
              <a:rPr lang="en-US" dirty="0"/>
              <a:t> is April 2</a:t>
            </a:r>
          </a:p>
          <a:p>
            <a:pPr lvl="1"/>
            <a:r>
              <a:rPr lang="en-US" dirty="0"/>
              <a:t>PBL 403: </a:t>
            </a:r>
            <a:r>
              <a:rPr lang="en-US" u="sng" dirty="0">
                <a:hlinkClick r:id="rId4"/>
              </a:rPr>
              <a:t>Teacher Evaluation in a PBL Classroom</a:t>
            </a:r>
            <a:r>
              <a:rPr lang="en-US" dirty="0"/>
              <a:t> is April </a:t>
            </a:r>
            <a:r>
              <a:rPr lang="en-US" dirty="0" smtClean="0"/>
              <a:t>17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PBL 101:</a:t>
            </a:r>
          </a:p>
          <a:p>
            <a:pPr lvl="1"/>
            <a:r>
              <a:rPr lang="en-US" dirty="0" smtClean="0">
                <a:hlinkClick r:id="rId5"/>
              </a:rPr>
              <a:t>Secondary Education Teachers </a:t>
            </a:r>
            <a:r>
              <a:rPr lang="en-US" dirty="0" smtClean="0"/>
              <a:t>only- sessions start April </a:t>
            </a:r>
            <a:r>
              <a:rPr lang="en-US" dirty="0" smtClean="0"/>
              <a:t>23</a:t>
            </a:r>
            <a:endParaRPr lang="en-US" dirty="0" smtClean="0"/>
          </a:p>
          <a:p>
            <a:pPr lvl="1"/>
            <a:r>
              <a:rPr lang="en-US" dirty="0" smtClean="0"/>
              <a:t>Registration is also open for </a:t>
            </a:r>
            <a:r>
              <a:rPr lang="en-US" dirty="0" smtClean="0">
                <a:hlinkClick r:id="rId6"/>
              </a:rPr>
              <a:t>sessions beginning May 6</a:t>
            </a:r>
            <a:endParaRPr lang="en-US" dirty="0" smtClean="0"/>
          </a:p>
          <a:p>
            <a:pPr lvl="1"/>
            <a:r>
              <a:rPr lang="en-US" dirty="0" smtClean="0"/>
              <a:t>Summer Institutes:  Four-day PBL 101 July 13-17 OR </a:t>
            </a:r>
            <a:r>
              <a:rPr lang="en-US" dirty="0" smtClean="0"/>
              <a:t>August 17-20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37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656"/>
            <a:ext cx="8229600" cy="4727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PBL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2015 is scheduled for August 3-4-5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Expanded format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PBL 101 embedded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up by end of the month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Tiered registration: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OCM $450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Non-Components $550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Out-of-state $650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254" y="4612533"/>
            <a:ext cx="3507274" cy="15899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PBLNY –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from Evidence- All Year Long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March 4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teachers of grades 3-12</a:t>
            </a:r>
          </a:p>
          <a:p>
            <a:endParaRPr lang="en-US" dirty="0"/>
          </a:p>
          <a:p>
            <a:r>
              <a:rPr lang="en-US" dirty="0" smtClean="0"/>
              <a:t>What does it mean, why and 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Counselors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Professional Development</a:t>
            </a:r>
          </a:p>
          <a:p>
            <a:r>
              <a:rPr lang="en-US" dirty="0" smtClean="0"/>
              <a:t>November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Likely at OCC</a:t>
            </a:r>
          </a:p>
          <a:p>
            <a:r>
              <a:rPr lang="en-US" dirty="0" smtClean="0"/>
              <a:t>Keynote</a:t>
            </a:r>
          </a:p>
          <a:p>
            <a:r>
              <a:rPr lang="en-US" dirty="0" smtClean="0"/>
              <a:t>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8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and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Literacy Programs: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data</a:t>
            </a:r>
          </a:p>
          <a:p>
            <a:r>
              <a:rPr lang="en-US" dirty="0" smtClean="0"/>
              <a:t>Develop extensive knowledge regarding reading instruction (why and how)</a:t>
            </a:r>
          </a:p>
          <a:p>
            <a:r>
              <a:rPr lang="en-US" dirty="0" smtClean="0"/>
              <a:t>Variety of interventions</a:t>
            </a:r>
          </a:p>
          <a:p>
            <a:pPr lvl="1"/>
            <a:r>
              <a:rPr lang="en-US" dirty="0" smtClean="0"/>
              <a:t>Training and support</a:t>
            </a:r>
          </a:p>
          <a:p>
            <a:pPr lvl="1"/>
            <a:r>
              <a:rPr lang="en-US" dirty="0" smtClean="0"/>
              <a:t>Across district connections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DTSDE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How might it translate to a school improvement/reflection/study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68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Standards-Based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3892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Regional support and leadership</a:t>
            </a:r>
          </a:p>
          <a:p>
            <a:r>
              <a:rPr lang="en-US" dirty="0" smtClean="0"/>
              <a:t>Guskey and Jun on November 3</a:t>
            </a:r>
            <a:r>
              <a:rPr lang="en-US" baseline="30000" dirty="0" smtClean="0"/>
              <a:t>rd</a:t>
            </a:r>
            <a:r>
              <a:rPr lang="en-US" dirty="0" smtClean="0"/>
              <a:t> at SRC</a:t>
            </a:r>
          </a:p>
          <a:p>
            <a:r>
              <a:rPr lang="en-US" dirty="0" smtClean="0"/>
              <a:t>Ken O’Connor? Myron Dueck?</a:t>
            </a:r>
          </a:p>
          <a:p>
            <a:r>
              <a:rPr lang="en-US" dirty="0" smtClean="0"/>
              <a:t>What else would help?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Professional Learning Communities-PLC</a:t>
            </a:r>
            <a:r>
              <a:rPr lang="en-US" dirty="0"/>
              <a:t>. </a:t>
            </a:r>
            <a:r>
              <a:rPr lang="en-US" dirty="0" smtClean="0"/>
              <a:t>This </a:t>
            </a:r>
            <a:r>
              <a:rPr lang="en-US" dirty="0"/>
              <a:t>group will meet four times across the </a:t>
            </a:r>
            <a:r>
              <a:rPr lang="en-US" dirty="0" smtClean="0"/>
              <a:t>year. We had a great group in January.  Next meeting is </a:t>
            </a:r>
            <a:r>
              <a:rPr lang="en-US" dirty="0" smtClean="0">
                <a:hlinkClick r:id="rId3"/>
              </a:rPr>
              <a:t>March 2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Connecting the Dots: Series of after school sessions. Ken Williams is </a:t>
            </a:r>
            <a:r>
              <a:rPr lang="en-US" dirty="0" smtClean="0">
                <a:hlinkClick r:id="rId4"/>
              </a:rPr>
              <a:t>March 4</a:t>
            </a:r>
            <a:r>
              <a:rPr lang="en-US" dirty="0" smtClean="0"/>
              <a:t>. Learn first hand about his experiences transforming schools.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6154" r="73521" b="58306"/>
          <a:stretch/>
        </p:blipFill>
        <p:spPr bwMode="auto">
          <a:xfrm>
            <a:off x="6237018" y="667853"/>
            <a:ext cx="1596779" cy="9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PLCs at Work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August 12-14, 2015</a:t>
            </a:r>
          </a:p>
          <a:p>
            <a:r>
              <a:rPr lang="en-US" dirty="0" smtClean="0"/>
              <a:t>OnCenter</a:t>
            </a:r>
          </a:p>
          <a:p>
            <a:r>
              <a:rPr lang="en-US" dirty="0" smtClean="0"/>
              <a:t>$477 per person (discounted from $669)</a:t>
            </a:r>
          </a:p>
          <a:p>
            <a:r>
              <a:rPr lang="en-US" dirty="0" smtClean="0"/>
              <a:t>Through school improvement</a:t>
            </a:r>
            <a:endParaRPr lang="en-US" dirty="0"/>
          </a:p>
          <a:p>
            <a:r>
              <a:rPr lang="en-US" dirty="0" smtClean="0"/>
              <a:t>Staged registration </a:t>
            </a:r>
            <a:r>
              <a:rPr lang="en-US" dirty="0" smtClean="0">
                <a:hlinkClick r:id="rId2"/>
              </a:rPr>
              <a:t>open</a:t>
            </a:r>
            <a:endParaRPr lang="en-US" dirty="0" smtClean="0"/>
          </a:p>
          <a:p>
            <a:pPr lvl="1"/>
            <a:r>
              <a:rPr lang="en-US" dirty="0" smtClean="0"/>
              <a:t>OCM through February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Mid-State JMT through March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NY afterward (if remaining)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8388" r="59342" b="58306"/>
          <a:stretch/>
        </p:blipFill>
        <p:spPr bwMode="auto">
          <a:xfrm>
            <a:off x="5715839" y="1307803"/>
            <a:ext cx="3258716" cy="13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56904" y="4417621"/>
            <a:ext cx="5320145" cy="97377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March12, 2015</a:t>
            </a:r>
          </a:p>
          <a:p>
            <a:r>
              <a:rPr lang="en-US" dirty="0" smtClean="0"/>
              <a:t>Rodax 8 </a:t>
            </a:r>
            <a:r>
              <a:rPr lang="en-US" dirty="0"/>
              <a:t>L</a:t>
            </a:r>
            <a:r>
              <a:rPr lang="en-US" dirty="0" smtClean="0"/>
              <a:t>arge Conference Room</a:t>
            </a:r>
          </a:p>
        </p:txBody>
      </p:sp>
      <p:sp>
        <p:nvSpPr>
          <p:cNvPr id="4" name="TextBox 3"/>
          <p:cNvSpPr txBox="1"/>
          <p:nvPr/>
        </p:nvSpPr>
        <p:spPr>
          <a:xfrm rot="19993139">
            <a:off x="1623849" y="1718441"/>
            <a:ext cx="211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NEXT</a:t>
            </a:r>
            <a:endParaRPr lang="en-US" sz="4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Guidance Plans</a:t>
            </a:r>
          </a:p>
          <a:p>
            <a:r>
              <a:rPr lang="en-US" dirty="0" smtClean="0"/>
              <a:t>Due/posted by June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More information coming in March</a:t>
            </a:r>
          </a:p>
          <a:p>
            <a:r>
              <a:rPr lang="en-US" dirty="0" smtClean="0"/>
              <a:t>Reviewed annually</a:t>
            </a:r>
          </a:p>
          <a:p>
            <a:r>
              <a:rPr lang="en-US" dirty="0" smtClean="0"/>
              <a:t>Not a new requirement</a:t>
            </a:r>
          </a:p>
          <a:p>
            <a:r>
              <a:rPr lang="en-US" dirty="0" smtClean="0"/>
              <a:t>Include </a:t>
            </a:r>
            <a:r>
              <a:rPr lang="en-US" dirty="0"/>
              <a:t>program objectives, </a:t>
            </a:r>
            <a:r>
              <a:rPr lang="en-US" dirty="0" smtClean="0"/>
              <a:t>student objectives; plan to accomplish </a:t>
            </a:r>
            <a:r>
              <a:rPr lang="en-US" dirty="0"/>
              <a:t>the objectives; </a:t>
            </a:r>
            <a:r>
              <a:rPr lang="en-US" dirty="0" smtClean="0"/>
              <a:t>resources </a:t>
            </a:r>
            <a:r>
              <a:rPr lang="en-US" dirty="0"/>
              <a:t>assigned to accomplish the objectives; and provisions for the annual assessment of program </a:t>
            </a:r>
            <a:r>
              <a:rPr lang="en-US" dirty="0" smtClean="0"/>
              <a:t>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0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Capitol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Ending the Public School Monopoly</a:t>
            </a:r>
          </a:p>
          <a:p>
            <a:r>
              <a:rPr lang="en-US" dirty="0" smtClean="0"/>
              <a:t>Charter School Limit</a:t>
            </a:r>
          </a:p>
          <a:p>
            <a:r>
              <a:rPr lang="en-US" dirty="0" smtClean="0"/>
              <a:t>Evaluation changes</a:t>
            </a:r>
          </a:p>
          <a:p>
            <a:r>
              <a:rPr lang="en-US" dirty="0" smtClean="0"/>
              <a:t>Failing schools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/>
        </p:blipFill>
        <p:spPr bwMode="auto">
          <a:xfrm>
            <a:off x="5279355" y="4200237"/>
            <a:ext cx="3772616" cy="234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6" b="24545"/>
          <a:stretch/>
        </p:blipFill>
        <p:spPr bwMode="auto">
          <a:xfrm flipH="1">
            <a:off x="237506" y="4406825"/>
            <a:ext cx="3906982" cy="20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84" y="5074507"/>
            <a:ext cx="103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43" y="5041152"/>
            <a:ext cx="1136171" cy="62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1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r="51842" b="6744"/>
          <a:stretch/>
        </p:blipFill>
        <p:spPr bwMode="auto">
          <a:xfrm>
            <a:off x="1191126" y="1508353"/>
            <a:ext cx="6761747" cy="47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335"/>
            <a:ext cx="8229600" cy="51461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Michael Grinder</a:t>
            </a:r>
          </a:p>
          <a:p>
            <a:pPr lvl="1"/>
            <a:r>
              <a:rPr lang="en-US" dirty="0" smtClean="0"/>
              <a:t>April 29</a:t>
            </a:r>
            <a:r>
              <a:rPr lang="en-US" baseline="30000" dirty="0" smtClean="0"/>
              <a:t>th </a:t>
            </a:r>
            <a:r>
              <a:rPr lang="en-US" dirty="0" smtClean="0"/>
              <a:t>leader emphasis</a:t>
            </a:r>
          </a:p>
          <a:p>
            <a:pPr lvl="1"/>
            <a:r>
              <a:rPr lang="en-US" dirty="0" smtClean="0"/>
              <a:t>April 30</a:t>
            </a:r>
            <a:r>
              <a:rPr lang="en-US" baseline="30000" dirty="0" smtClean="0"/>
              <a:t>th</a:t>
            </a:r>
            <a:r>
              <a:rPr lang="en-US" dirty="0" smtClean="0"/>
              <a:t> teacher emphasis</a:t>
            </a:r>
          </a:p>
          <a:p>
            <a:r>
              <a:rPr lang="en-US" dirty="0"/>
              <a:t>Turning High-Poverty Schools </a:t>
            </a:r>
            <a:r>
              <a:rPr lang="en-US" dirty="0" smtClean="0"/>
              <a:t>into</a:t>
            </a:r>
            <a:br>
              <a:rPr lang="en-US" dirty="0" smtClean="0"/>
            </a:br>
            <a:r>
              <a:rPr lang="en-US" dirty="0" smtClean="0"/>
              <a:t>High-Performing Schools</a:t>
            </a:r>
          </a:p>
          <a:p>
            <a:pPr lvl="1"/>
            <a:r>
              <a:rPr lang="en-US" dirty="0" smtClean="0"/>
              <a:t>Kathleen Budge</a:t>
            </a:r>
          </a:p>
          <a:p>
            <a:pPr lvl="1"/>
            <a:r>
              <a:rPr lang="en-US" dirty="0" smtClean="0"/>
              <a:t>Takes it to practical level</a:t>
            </a:r>
          </a:p>
          <a:p>
            <a:pPr lvl="1"/>
            <a:r>
              <a:rPr lang="en-US" dirty="0" smtClean="0"/>
              <a:t>May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Echoes and Reflections Holocaust PD</a:t>
            </a:r>
          </a:p>
          <a:p>
            <a:pPr lvl="1"/>
            <a:r>
              <a:rPr lang="en-US" dirty="0" smtClean="0"/>
              <a:t>February 27, Cortland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65131" y="1796889"/>
            <a:ext cx="616689" cy="5422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Panel Presentation at GCNYEBC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50000" r="12889"/>
          <a:stretch/>
        </p:blipFill>
        <p:spPr>
          <a:xfrm>
            <a:off x="617517" y="2339149"/>
            <a:ext cx="3649530" cy="222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48484" r="14643"/>
          <a:stretch/>
        </p:blipFill>
        <p:spPr>
          <a:xfrm>
            <a:off x="3700400" y="3621974"/>
            <a:ext cx="4986400" cy="28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2014-2015 Schedule:</a:t>
            </a:r>
          </a:p>
          <a:p>
            <a:r>
              <a:rPr lang="en-US" dirty="0" smtClean="0"/>
              <a:t>February </a:t>
            </a:r>
            <a:r>
              <a:rPr lang="en-US" dirty="0"/>
              <a:t>12, 2015   Evidence of 6 &amp; 7</a:t>
            </a:r>
          </a:p>
          <a:p>
            <a:r>
              <a:rPr lang="en-US" dirty="0"/>
              <a:t>March 18, 2015   Visible </a:t>
            </a:r>
            <a:r>
              <a:rPr lang="en-US" dirty="0" smtClean="0"/>
              <a:t>Learning</a:t>
            </a:r>
          </a:p>
          <a:p>
            <a:r>
              <a:rPr lang="en-US" dirty="0"/>
              <a:t>May 13, 2015   Annual Meeting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11_sc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4836</TotalTime>
  <Words>749</Words>
  <Application>Microsoft Office PowerPoint</Application>
  <PresentationFormat>On-screen Show (4:3)</PresentationFormat>
  <Paragraphs>183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IS_template</vt:lpstr>
      <vt:lpstr>1_IS_template</vt:lpstr>
      <vt:lpstr>1211_sc_pptemplate</vt:lpstr>
      <vt:lpstr>Office Theme</vt:lpstr>
      <vt:lpstr>BCIC Meeting</vt:lpstr>
      <vt:lpstr>Welcome</vt:lpstr>
      <vt:lpstr>Update and News</vt:lpstr>
      <vt:lpstr>SED News</vt:lpstr>
      <vt:lpstr>Capitol News</vt:lpstr>
      <vt:lpstr>ITD</vt:lpstr>
      <vt:lpstr>Teacher Centers</vt:lpstr>
      <vt:lpstr>Higher Education</vt:lpstr>
      <vt:lpstr>CNY NYS ASCD</vt:lpstr>
      <vt:lpstr>Regional E-Book Collection</vt:lpstr>
      <vt:lpstr>Health &amp; Wellness School Services</vt:lpstr>
      <vt:lpstr>District Sharing</vt:lpstr>
      <vt:lpstr>Sharing Schedule</vt:lpstr>
      <vt:lpstr>Standards</vt:lpstr>
      <vt:lpstr>Social Studies-Getting Ready</vt:lpstr>
      <vt:lpstr>Summer Curriculum Work:</vt:lpstr>
      <vt:lpstr>Science</vt:lpstr>
      <vt:lpstr>Leadership Groups</vt:lpstr>
      <vt:lpstr>Data and Data-Driven Instruction</vt:lpstr>
      <vt:lpstr>Literacy Programs: Interventions</vt:lpstr>
      <vt:lpstr>Professional Practice</vt:lpstr>
      <vt:lpstr>2014-15 Lead Evaluator Training</vt:lpstr>
      <vt:lpstr>2014-15 Principal Evaluator Training</vt:lpstr>
      <vt:lpstr>Literacy Programs: Interventions</vt:lpstr>
      <vt:lpstr>Fullan’s Three Keys</vt:lpstr>
      <vt:lpstr>Project Based Learning</vt:lpstr>
      <vt:lpstr>PBLNY – The Event</vt:lpstr>
      <vt:lpstr>Writing from Evidence- All Year Long </vt:lpstr>
      <vt:lpstr>School Counselors</vt:lpstr>
      <vt:lpstr>Literacy Programs: Interventions</vt:lpstr>
      <vt:lpstr>Culture</vt:lpstr>
      <vt:lpstr>DTSDE</vt:lpstr>
      <vt:lpstr>Standards-Based Reporting</vt:lpstr>
      <vt:lpstr>PLC</vt:lpstr>
      <vt:lpstr>PLCs at Work Institute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507</cp:revision>
  <cp:lastPrinted>2015-02-11T12:14:20Z</cp:lastPrinted>
  <dcterms:created xsi:type="dcterms:W3CDTF">2012-08-15T11:27:34Z</dcterms:created>
  <dcterms:modified xsi:type="dcterms:W3CDTF">2015-02-12T11:25:46Z</dcterms:modified>
</cp:coreProperties>
</file>