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34"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373897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ocmboces.org/tfiles/folder2720/Inspirational_Legacy.wm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r>
              <a:rPr lang="en">
                <a:solidFill>
                  <a:schemeClr val="accent6"/>
                </a:solidFill>
              </a:rPr>
              <a:t>PBL Unit</a:t>
            </a:r>
          </a:p>
        </p:txBody>
      </p:sp>
      <p:sp>
        <p:nvSpPr>
          <p:cNvPr id="31" name="Shape 31"/>
          <p:cNvSpPr txBox="1">
            <a:spLocks noGrp="1"/>
          </p:cNvSpPr>
          <p:nvPr>
            <p:ph type="subTitle" idx="1"/>
          </p:nvPr>
        </p:nvSpPr>
        <p:spPr>
          <a:xfrm>
            <a:off x="685800" y="2840050"/>
            <a:ext cx="7772400" cy="1538399"/>
          </a:xfrm>
          <a:prstGeom prst="rect">
            <a:avLst/>
          </a:prstGeom>
        </p:spPr>
        <p:txBody>
          <a:bodyPr lIns="91425" tIns="91425" rIns="91425" bIns="91425" anchor="t" anchorCtr="0">
            <a:noAutofit/>
          </a:bodyPr>
          <a:lstStyle/>
          <a:p>
            <a:pPr rtl="0">
              <a:spcBef>
                <a:spcPts val="0"/>
              </a:spcBef>
              <a:buNone/>
            </a:pPr>
            <a:r>
              <a:rPr lang="en"/>
              <a:t>The Most Amazingly Radical Tectonic Area Project </a:t>
            </a:r>
          </a:p>
          <a:p>
            <a:pPr>
              <a:spcBef>
                <a:spcPts val="0"/>
              </a:spcBef>
              <a:buNone/>
            </a:pPr>
            <a:r>
              <a:rPr lang="en"/>
              <a:t>M.A.R.T.A.</a:t>
            </a:r>
          </a:p>
        </p:txBody>
      </p:sp>
      <p:pic>
        <p:nvPicPr>
          <p:cNvPr id="32" name="Shape 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45037" y="99275"/>
            <a:ext cx="3853924" cy="1866750"/>
          </a:xfrm>
          <a:prstGeom prst="rect">
            <a:avLst/>
          </a:prstGeom>
          <a:noFill/>
          <a:ln>
            <a:noFill/>
          </a:ln>
        </p:spPr>
      </p:pic>
      <p:pic>
        <p:nvPicPr>
          <p:cNvPr id="33" name="Shape 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817050" y="3816550"/>
            <a:ext cx="1326949" cy="13269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31010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18263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223978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34" t="15816" r="64828" b="20919"/>
          <a:stretch/>
        </p:blipFill>
        <p:spPr bwMode="auto">
          <a:xfrm>
            <a:off x="1752600" y="133350"/>
            <a:ext cx="6019800" cy="483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71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19653"/>
            <a:ext cx="8229600" cy="857400"/>
          </a:xfrm>
          <a:prstGeom prst="rect">
            <a:avLst/>
          </a:prstGeom>
        </p:spPr>
        <p:txBody>
          <a:bodyPr lIns="91425" tIns="91425" rIns="91425" bIns="91425" anchor="b" anchorCtr="0">
            <a:noAutofit/>
          </a:bodyPr>
          <a:lstStyle/>
          <a:p>
            <a:pPr algn="ctr">
              <a:spcBef>
                <a:spcPts val="0"/>
              </a:spcBef>
              <a:buNone/>
            </a:pPr>
            <a:r>
              <a:rPr lang="en">
                <a:solidFill>
                  <a:schemeClr val="accent6"/>
                </a:solidFill>
              </a:rPr>
              <a:t>Skype Session  </a:t>
            </a:r>
          </a:p>
        </p:txBody>
      </p:sp>
      <p:sp>
        <p:nvSpPr>
          <p:cNvPr id="47" name="Shape 47"/>
          <p:cNvSpPr txBox="1">
            <a:spLocks noGrp="1"/>
          </p:cNvSpPr>
          <p:nvPr>
            <p:ph type="body" idx="1"/>
          </p:nvPr>
        </p:nvSpPr>
        <p:spPr>
          <a:xfrm>
            <a:off x="457200" y="877050"/>
            <a:ext cx="8229600" cy="15989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With Ranger Mike from Yellowstone National Park kicked off the project.</a:t>
            </a:r>
          </a:p>
          <a:p>
            <a:pPr marL="457200" lvl="0" indent="-381000">
              <a:spcBef>
                <a:spcPts val="0"/>
              </a:spcBef>
              <a:buClr>
                <a:srgbClr val="000000"/>
              </a:buClr>
              <a:buSzPct val="100000"/>
              <a:buFont typeface="Arial"/>
              <a:buChar char="➢"/>
            </a:pPr>
            <a:r>
              <a:rPr lang="en" sz="2400"/>
              <a:t>He spoke to students about how important what goes on inside the Earth is to Yellowstone.</a:t>
            </a:r>
          </a:p>
        </p:txBody>
      </p:sp>
      <p:pic>
        <p:nvPicPr>
          <p:cNvPr id="48" name="Shape 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476050"/>
            <a:ext cx="4187075" cy="2667450"/>
          </a:xfrm>
          <a:prstGeom prst="rect">
            <a:avLst/>
          </a:prstGeom>
          <a:noFill/>
          <a:ln>
            <a:noFill/>
          </a:ln>
        </p:spPr>
      </p:pic>
      <p:pic>
        <p:nvPicPr>
          <p:cNvPr id="49" name="Shape 4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56925" y="2476050"/>
            <a:ext cx="4187075" cy="26674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939200" y="3909000"/>
            <a:ext cx="7204799" cy="536400"/>
          </a:xfrm>
          <a:prstGeom prst="rect">
            <a:avLst/>
          </a:prstGeom>
        </p:spPr>
        <p:txBody>
          <a:bodyPr lIns="91425" tIns="91425" rIns="91425" bIns="91425" anchor="b" anchorCtr="0">
            <a:noAutofit/>
          </a:bodyPr>
          <a:lstStyle/>
          <a:p>
            <a:pPr algn="ctr">
              <a:spcBef>
                <a:spcPts val="0"/>
              </a:spcBef>
              <a:buNone/>
            </a:pPr>
            <a:r>
              <a:rPr lang="en" sz="3000">
                <a:solidFill>
                  <a:schemeClr val="accent6"/>
                </a:solidFill>
              </a:rPr>
              <a:t>Letter from Alfred Wegener</a:t>
            </a:r>
          </a:p>
        </p:txBody>
      </p:sp>
      <p:sp>
        <p:nvSpPr>
          <p:cNvPr id="55" name="Shape 55"/>
          <p:cNvSpPr txBox="1">
            <a:spLocks noGrp="1"/>
          </p:cNvSpPr>
          <p:nvPr>
            <p:ph type="body" idx="1"/>
          </p:nvPr>
        </p:nvSpPr>
        <p:spPr>
          <a:xfrm>
            <a:off x="914400" y="4286100"/>
            <a:ext cx="8229600" cy="857400"/>
          </a:xfrm>
          <a:prstGeom prst="rect">
            <a:avLst/>
          </a:prstGeom>
        </p:spPr>
        <p:txBody>
          <a:bodyPr lIns="91425" tIns="91425" rIns="91425" bIns="91425" anchor="t" anchorCtr="0">
            <a:noAutofit/>
          </a:bodyPr>
          <a:lstStyle/>
          <a:p>
            <a:pPr marL="457200" lvl="0" indent="-342900">
              <a:spcBef>
                <a:spcPts val="0"/>
              </a:spcBef>
              <a:buClr>
                <a:srgbClr val="000000"/>
              </a:buClr>
              <a:buSzPct val="100000"/>
              <a:buFont typeface="Arial"/>
              <a:buChar char="➢"/>
            </a:pPr>
            <a:r>
              <a:rPr lang="en" sz="1800"/>
              <a:t>Students received a letter from Alfred Wegener inviting them to submit a video to the Most Amazingly Radical Tectonic Area Contest.</a:t>
            </a:r>
          </a:p>
        </p:txBody>
      </p:sp>
      <p:pic>
        <p:nvPicPr>
          <p:cNvPr id="56" name="Shape 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2996826" cy="4286101"/>
          </a:xfrm>
          <a:prstGeom prst="rect">
            <a:avLst/>
          </a:prstGeom>
          <a:noFill/>
          <a:ln>
            <a:noFill/>
          </a:ln>
        </p:spPr>
      </p:pic>
      <p:pic>
        <p:nvPicPr>
          <p:cNvPr id="57" name="Shape 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144550" y="-100"/>
            <a:ext cx="4999448" cy="374959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581325" y="3623825"/>
            <a:ext cx="4032600" cy="453599"/>
          </a:xfrm>
          <a:prstGeom prst="rect">
            <a:avLst/>
          </a:prstGeom>
        </p:spPr>
        <p:txBody>
          <a:bodyPr lIns="91425" tIns="91425" rIns="91425" bIns="91425" anchor="b" anchorCtr="0">
            <a:noAutofit/>
          </a:bodyPr>
          <a:lstStyle/>
          <a:p>
            <a:pPr lvl="0" algn="ctr">
              <a:spcBef>
                <a:spcPts val="0"/>
              </a:spcBef>
              <a:buNone/>
            </a:pPr>
            <a:r>
              <a:rPr lang="en" sz="2400">
                <a:solidFill>
                  <a:schemeClr val="accent6"/>
                </a:solidFill>
              </a:rPr>
              <a:t>Busy at Work</a:t>
            </a:r>
          </a:p>
        </p:txBody>
      </p:sp>
      <p:sp>
        <p:nvSpPr>
          <p:cNvPr id="63" name="Shape 63"/>
          <p:cNvSpPr txBox="1">
            <a:spLocks noGrp="1"/>
          </p:cNvSpPr>
          <p:nvPr>
            <p:ph type="body" idx="1"/>
          </p:nvPr>
        </p:nvSpPr>
        <p:spPr>
          <a:xfrm>
            <a:off x="914400" y="3939300"/>
            <a:ext cx="8229600" cy="1204199"/>
          </a:xfrm>
          <a:prstGeom prst="rect">
            <a:avLst/>
          </a:prstGeom>
        </p:spPr>
        <p:txBody>
          <a:bodyPr lIns="91425" tIns="91425" rIns="91425" bIns="91425" anchor="t" anchorCtr="0">
            <a:noAutofit/>
          </a:bodyPr>
          <a:lstStyle/>
          <a:p>
            <a:pPr marL="457200" lvl="0" indent="-323850">
              <a:spcBef>
                <a:spcPts val="0"/>
              </a:spcBef>
              <a:buClr>
                <a:srgbClr val="000000"/>
              </a:buClr>
              <a:buSzPct val="100000"/>
              <a:buFont typeface="Arial"/>
              <a:buChar char="➢"/>
            </a:pPr>
            <a:r>
              <a:rPr lang="en" sz="1500"/>
              <a:t>Students worked as a group to research and select a tectonic area to focus on.  The ensuing tasks led them to discover the </a:t>
            </a:r>
            <a:r>
              <a:rPr lang="en" sz="1500">
                <a:solidFill>
                  <a:schemeClr val="accent1"/>
                </a:solidFill>
              </a:rPr>
              <a:t>knowledge (convection, plate tectonics) </a:t>
            </a:r>
            <a:r>
              <a:rPr lang="en" sz="1500"/>
              <a:t>and build the </a:t>
            </a:r>
            <a:r>
              <a:rPr lang="en" sz="1500">
                <a:solidFill>
                  <a:schemeClr val="accent2"/>
                </a:solidFill>
              </a:rPr>
              <a:t>skills</a:t>
            </a:r>
            <a:r>
              <a:rPr lang="en" sz="1500"/>
              <a:t> </a:t>
            </a:r>
            <a:r>
              <a:rPr lang="en" sz="1500">
                <a:solidFill>
                  <a:schemeClr val="accent2"/>
                </a:solidFill>
              </a:rPr>
              <a:t>(determining reliable sources, persuasive writing, collaboration, calculating density, use of technology)</a:t>
            </a:r>
            <a:r>
              <a:rPr lang="en" sz="1500"/>
              <a:t> that they would need to be able to write and create the video.</a:t>
            </a:r>
          </a:p>
        </p:txBody>
      </p:sp>
      <p:pic>
        <p:nvPicPr>
          <p:cNvPr id="64" name="Shape 64"/>
          <p:cNvPicPr preferRelativeResize="0"/>
          <p:nvPr/>
        </p:nvPicPr>
        <p:blipFill>
          <a:blip r:embed="rId3">
            <a:alphaModFix/>
          </a:blip>
          <a:stretch>
            <a:fillRect/>
          </a:stretch>
        </p:blipFill>
        <p:spPr>
          <a:xfrm>
            <a:off x="6482775" y="2004512"/>
            <a:ext cx="2595499" cy="1619310"/>
          </a:xfrm>
          <a:prstGeom prst="rect">
            <a:avLst/>
          </a:prstGeom>
          <a:noFill/>
          <a:ln>
            <a:noFill/>
          </a:ln>
        </p:spPr>
      </p:pic>
      <p:pic>
        <p:nvPicPr>
          <p:cNvPr id="65" name="Shape 65"/>
          <p:cNvPicPr preferRelativeResize="0"/>
          <p:nvPr/>
        </p:nvPicPr>
        <p:blipFill>
          <a:blip r:embed="rId4">
            <a:alphaModFix/>
          </a:blip>
          <a:stretch>
            <a:fillRect/>
          </a:stretch>
        </p:blipFill>
        <p:spPr>
          <a:xfrm>
            <a:off x="2902850" y="2004512"/>
            <a:ext cx="2595499" cy="1619310"/>
          </a:xfrm>
          <a:prstGeom prst="rect">
            <a:avLst/>
          </a:prstGeom>
          <a:noFill/>
          <a:ln>
            <a:noFill/>
          </a:ln>
        </p:spPr>
      </p:pic>
      <p:pic>
        <p:nvPicPr>
          <p:cNvPr id="66" name="Shape 66"/>
          <p:cNvPicPr preferRelativeResize="0"/>
          <p:nvPr/>
        </p:nvPicPr>
        <p:blipFill>
          <a:blip r:embed="rId5">
            <a:alphaModFix/>
          </a:blip>
          <a:stretch>
            <a:fillRect/>
          </a:stretch>
        </p:blipFill>
        <p:spPr>
          <a:xfrm>
            <a:off x="4197075" y="0"/>
            <a:ext cx="3048975" cy="1902249"/>
          </a:xfrm>
          <a:prstGeom prst="rect">
            <a:avLst/>
          </a:prstGeom>
          <a:noFill/>
          <a:ln>
            <a:noFill/>
          </a:ln>
        </p:spPr>
      </p:pic>
      <p:pic>
        <p:nvPicPr>
          <p:cNvPr id="67" name="Shape 6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 y="0"/>
            <a:ext cx="2781625" cy="37088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3708850"/>
            <a:ext cx="8229600" cy="638399"/>
          </a:xfrm>
          <a:prstGeom prst="rect">
            <a:avLst/>
          </a:prstGeom>
        </p:spPr>
        <p:txBody>
          <a:bodyPr lIns="91425" tIns="91425" rIns="91425" bIns="91425" anchor="b" anchorCtr="0">
            <a:noAutofit/>
          </a:bodyPr>
          <a:lstStyle/>
          <a:p>
            <a:pPr algn="ctr">
              <a:spcBef>
                <a:spcPts val="0"/>
              </a:spcBef>
              <a:buNone/>
            </a:pPr>
            <a:r>
              <a:rPr lang="en">
                <a:solidFill>
                  <a:schemeClr val="accent6"/>
                </a:solidFill>
              </a:rPr>
              <a:t>Aurasma</a:t>
            </a:r>
            <a:r>
              <a:rPr lang="en"/>
              <a:t> </a:t>
            </a:r>
          </a:p>
        </p:txBody>
      </p:sp>
      <p:sp>
        <p:nvSpPr>
          <p:cNvPr id="73" name="Shape 73"/>
          <p:cNvSpPr txBox="1">
            <a:spLocks noGrp="1"/>
          </p:cNvSpPr>
          <p:nvPr>
            <p:ph type="body" idx="1"/>
          </p:nvPr>
        </p:nvSpPr>
        <p:spPr>
          <a:xfrm>
            <a:off x="457200" y="4229400"/>
            <a:ext cx="8229600" cy="914099"/>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Arial"/>
              <a:buChar char="➢"/>
            </a:pPr>
            <a:r>
              <a:rPr lang="en" sz="2400"/>
              <a:t>Students used the Augmented reality app to showcase their knowledge of convection.</a:t>
            </a:r>
          </a:p>
        </p:txBody>
      </p:sp>
      <p:pic>
        <p:nvPicPr>
          <p:cNvPr id="74" name="Shape 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0874" y="106275"/>
            <a:ext cx="2701924" cy="3602574"/>
          </a:xfrm>
          <a:prstGeom prst="rect">
            <a:avLst/>
          </a:prstGeom>
          <a:noFill/>
          <a:ln>
            <a:noFill/>
          </a:ln>
        </p:spPr>
      </p:pic>
      <p:pic>
        <p:nvPicPr>
          <p:cNvPr id="75" name="Shape 7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72475" y="106274"/>
            <a:ext cx="2701924" cy="3602574"/>
          </a:xfrm>
          <a:prstGeom prst="rect">
            <a:avLst/>
          </a:prstGeom>
          <a:noFill/>
          <a:ln>
            <a:noFill/>
          </a:ln>
        </p:spPr>
      </p:pic>
      <p:pic>
        <p:nvPicPr>
          <p:cNvPr id="76" name="Shape 7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425925" y="106273"/>
            <a:ext cx="2646150" cy="3528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0"/>
            <a:ext cx="3926099" cy="676800"/>
          </a:xfrm>
          <a:prstGeom prst="rect">
            <a:avLst/>
          </a:prstGeom>
        </p:spPr>
        <p:txBody>
          <a:bodyPr lIns="91425" tIns="91425" rIns="91425" bIns="91425" anchor="b" anchorCtr="0">
            <a:noAutofit/>
          </a:bodyPr>
          <a:lstStyle/>
          <a:p>
            <a:pPr algn="ctr">
              <a:spcBef>
                <a:spcPts val="0"/>
              </a:spcBef>
              <a:buNone/>
            </a:pPr>
            <a:r>
              <a:rPr lang="en">
                <a:solidFill>
                  <a:schemeClr val="accent6"/>
                </a:solidFill>
              </a:rPr>
              <a:t>Final Project</a:t>
            </a:r>
          </a:p>
        </p:txBody>
      </p:sp>
      <p:sp>
        <p:nvSpPr>
          <p:cNvPr id="82" name="Shape 82"/>
          <p:cNvSpPr txBox="1">
            <a:spLocks noGrp="1"/>
          </p:cNvSpPr>
          <p:nvPr>
            <p:ph type="body" idx="1"/>
          </p:nvPr>
        </p:nvSpPr>
        <p:spPr>
          <a:xfrm>
            <a:off x="42600" y="493250"/>
            <a:ext cx="4981799" cy="1467300"/>
          </a:xfrm>
          <a:prstGeom prst="rect">
            <a:avLst/>
          </a:prstGeom>
        </p:spPr>
        <p:txBody>
          <a:bodyPr lIns="91425" tIns="91425" rIns="91425" bIns="91425" anchor="t" anchorCtr="0">
            <a:noAutofit/>
          </a:bodyPr>
          <a:lstStyle/>
          <a:p>
            <a:pPr marL="457200" lvl="0" indent="-330200">
              <a:spcBef>
                <a:spcPts val="0"/>
              </a:spcBef>
              <a:buClr>
                <a:srgbClr val="000000"/>
              </a:buClr>
              <a:buSzPct val="100000"/>
              <a:buFont typeface="Arial"/>
              <a:buChar char="➢"/>
            </a:pPr>
            <a:r>
              <a:rPr lang="en" sz="1600"/>
              <a:t>The final part of the project was creating the video and sharing it with 8th grade Earth Science students.  The Earth Science students determined which group made the best case for their Tectonic Area.</a:t>
            </a:r>
          </a:p>
        </p:txBody>
      </p:sp>
      <p:pic>
        <p:nvPicPr>
          <p:cNvPr id="83" name="Shape 8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75375" y="2529250"/>
            <a:ext cx="3926099" cy="2550500"/>
          </a:xfrm>
          <a:prstGeom prst="rect">
            <a:avLst/>
          </a:prstGeom>
          <a:noFill/>
          <a:ln>
            <a:noFill/>
          </a:ln>
        </p:spPr>
      </p:pic>
      <p:pic>
        <p:nvPicPr>
          <p:cNvPr id="84" name="Shape 8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75374" y="0"/>
            <a:ext cx="3926099" cy="2453804"/>
          </a:xfrm>
          <a:prstGeom prst="rect">
            <a:avLst/>
          </a:prstGeom>
          <a:noFill/>
          <a:ln>
            <a:noFill/>
          </a:ln>
        </p:spPr>
      </p:pic>
      <p:pic>
        <p:nvPicPr>
          <p:cNvPr id="85" name="Shape 8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242324"/>
            <a:ext cx="5067001" cy="283742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8050" y="1909762"/>
            <a:ext cx="2247900" cy="1323975"/>
          </a:xfrm>
          <a:prstGeom prst="rect">
            <a:avLst/>
          </a:prstGeom>
        </p:spPr>
      </p:pic>
    </p:spTree>
    <p:extLst>
      <p:ext uri="{BB962C8B-B14F-4D97-AF65-F5344CB8AC3E}">
        <p14:creationId xmlns:p14="http://schemas.microsoft.com/office/powerpoint/2010/main" val="326808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9750" y="528637"/>
            <a:ext cx="5524500" cy="4086225"/>
          </a:xfrm>
          <a:prstGeom prst="rect">
            <a:avLst/>
          </a:prstGeom>
        </p:spPr>
      </p:pic>
    </p:spTree>
    <p:extLst>
      <p:ext uri="{BB962C8B-B14F-4D97-AF65-F5344CB8AC3E}">
        <p14:creationId xmlns:p14="http://schemas.microsoft.com/office/powerpoint/2010/main" val="50857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8512" y="1647825"/>
            <a:ext cx="2466975" cy="1847850"/>
          </a:xfrm>
          <a:prstGeom prst="rect">
            <a:avLst/>
          </a:prstGeom>
        </p:spPr>
      </p:pic>
    </p:spTree>
    <p:extLst>
      <p:ext uri="{BB962C8B-B14F-4D97-AF65-F5344CB8AC3E}">
        <p14:creationId xmlns:p14="http://schemas.microsoft.com/office/powerpoint/2010/main" val="3689248292"/>
      </p:ext>
    </p:extLst>
  </p:cSld>
  <p:clrMapOvr>
    <a:masterClrMapping/>
  </p:clrMapOvr>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189</Words>
  <Application>Microsoft Office PowerPoint</Application>
  <PresentationFormat>On-screen Show (16:9)</PresentationFormat>
  <Paragraphs>14</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light-gradient</vt:lpstr>
      <vt:lpstr>PBL Unit</vt:lpstr>
      <vt:lpstr>Skype Session  </vt:lpstr>
      <vt:lpstr>Letter from Alfred Wegener</vt:lpstr>
      <vt:lpstr>Busy at Work</vt:lpstr>
      <vt:lpstr>Aurasma </vt:lpstr>
      <vt:lpstr>Final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 Unit</dc:title>
  <dc:creator>Mike Eiffe</dc:creator>
  <cp:lastModifiedBy>ocm boces</cp:lastModifiedBy>
  <cp:revision>4</cp:revision>
  <dcterms:modified xsi:type="dcterms:W3CDTF">2015-01-07T21:14:27Z</dcterms:modified>
</cp:coreProperties>
</file>