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62"/>
  </p:notesMasterIdLst>
  <p:handoutMasterIdLst>
    <p:handoutMasterId r:id="rId63"/>
  </p:handoutMasterIdLst>
  <p:sldIdLst>
    <p:sldId id="256" r:id="rId6"/>
    <p:sldId id="257" r:id="rId7"/>
    <p:sldId id="566" r:id="rId8"/>
    <p:sldId id="800" r:id="rId9"/>
    <p:sldId id="801" r:id="rId10"/>
    <p:sldId id="961" r:id="rId11"/>
    <p:sldId id="278" r:id="rId12"/>
    <p:sldId id="279" r:id="rId13"/>
    <p:sldId id="489" r:id="rId14"/>
    <p:sldId id="515" r:id="rId15"/>
    <p:sldId id="957" r:id="rId16"/>
    <p:sldId id="285" r:id="rId17"/>
    <p:sldId id="807" r:id="rId18"/>
    <p:sldId id="905" r:id="rId19"/>
    <p:sldId id="870" r:id="rId20"/>
    <p:sldId id="942" r:id="rId21"/>
    <p:sldId id="943" r:id="rId22"/>
    <p:sldId id="944" r:id="rId23"/>
    <p:sldId id="945" r:id="rId24"/>
    <p:sldId id="867" r:id="rId25"/>
    <p:sldId id="946" r:id="rId26"/>
    <p:sldId id="869" r:id="rId27"/>
    <p:sldId id="903" r:id="rId28"/>
    <p:sldId id="904" r:id="rId29"/>
    <p:sldId id="788" r:id="rId30"/>
    <p:sldId id="947" r:id="rId31"/>
    <p:sldId id="950" r:id="rId32"/>
    <p:sldId id="962" r:id="rId33"/>
    <p:sldId id="949" r:id="rId34"/>
    <p:sldId id="577" r:id="rId35"/>
    <p:sldId id="948" r:id="rId36"/>
    <p:sldId id="912" r:id="rId37"/>
    <p:sldId id="913" r:id="rId38"/>
    <p:sldId id="914" r:id="rId39"/>
    <p:sldId id="951" r:id="rId40"/>
    <p:sldId id="952" r:id="rId41"/>
    <p:sldId id="956" r:id="rId42"/>
    <p:sldId id="953" r:id="rId43"/>
    <p:sldId id="959" r:id="rId44"/>
    <p:sldId id="445" r:id="rId45"/>
    <p:sldId id="487" r:id="rId46"/>
    <p:sldId id="781" r:id="rId47"/>
    <p:sldId id="902" r:id="rId48"/>
    <p:sldId id="535" r:id="rId49"/>
    <p:sldId id="963" r:id="rId50"/>
    <p:sldId id="964" r:id="rId51"/>
    <p:sldId id="789" r:id="rId52"/>
    <p:sldId id="792" r:id="rId53"/>
    <p:sldId id="894" r:id="rId54"/>
    <p:sldId id="960" r:id="rId55"/>
    <p:sldId id="536" r:id="rId56"/>
    <p:sldId id="833" r:id="rId57"/>
    <p:sldId id="834" r:id="rId58"/>
    <p:sldId id="895" r:id="rId59"/>
    <p:sldId id="853" r:id="rId60"/>
    <p:sldId id="739" r:id="rId6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7" autoAdjust="0"/>
    <p:restoredTop sz="94676" autoAdjust="0"/>
  </p:normalViewPr>
  <p:slideViewPr>
    <p:cSldViewPr snapToGrid="0" snapToObjects="1">
      <p:cViewPr>
        <p:scale>
          <a:sx n="90" d="100"/>
          <a:sy n="90" d="100"/>
        </p:scale>
        <p:origin x="-636" y="-36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CC58-0B05-4FE6-B155-005E50FB40F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F5B3007C-AA27-41B7-862B-C12CEE7A2B8B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Teaching that Engages</a:t>
          </a:r>
          <a:endParaRPr lang="en-US" dirty="0"/>
        </a:p>
      </dgm:t>
    </dgm:pt>
    <dgm:pt modelId="{26C7B56A-DA8A-4236-B4B7-AFC8967A02CD}" type="parTrans" cxnId="{C4CD6399-D8B0-4B3D-BBAF-922307917F7A}">
      <dgm:prSet/>
      <dgm:spPr/>
      <dgm:t>
        <a:bodyPr/>
        <a:lstStyle/>
        <a:p>
          <a:endParaRPr lang="en-US"/>
        </a:p>
      </dgm:t>
    </dgm:pt>
    <dgm:pt modelId="{7487CE59-9DBC-4395-911F-738CBDA8B282}" type="sibTrans" cxnId="{C4CD6399-D8B0-4B3D-BBAF-922307917F7A}">
      <dgm:prSet/>
      <dgm:spPr/>
      <dgm:t>
        <a:bodyPr/>
        <a:lstStyle/>
        <a:p>
          <a:endParaRPr lang="en-US"/>
        </a:p>
      </dgm:t>
    </dgm:pt>
    <dgm:pt modelId="{38F6DB1A-73E7-497A-9F18-81E4AC253452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Culture that Empowers</a:t>
          </a:r>
          <a:endParaRPr lang="en-US" dirty="0"/>
        </a:p>
      </dgm:t>
    </dgm:pt>
    <dgm:pt modelId="{7150DE87-1F64-4B0C-A5E8-5D645BBD1899}" type="parTrans" cxnId="{DD698685-2F2C-4847-9811-BA56260DDF65}">
      <dgm:prSet/>
      <dgm:spPr/>
      <dgm:t>
        <a:bodyPr/>
        <a:lstStyle/>
        <a:p>
          <a:endParaRPr lang="en-US"/>
        </a:p>
      </dgm:t>
    </dgm:pt>
    <dgm:pt modelId="{092E1C46-B2A7-4174-917F-0E4236ACCC08}" type="sibTrans" cxnId="{DD698685-2F2C-4847-9811-BA56260DDF65}">
      <dgm:prSet/>
      <dgm:spPr/>
      <dgm:t>
        <a:bodyPr/>
        <a:lstStyle/>
        <a:p>
          <a:endParaRPr lang="en-US"/>
        </a:p>
      </dgm:t>
    </dgm:pt>
    <dgm:pt modelId="{CC360C8A-D2B7-400E-8876-2A109DDF57C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Technology that Enables</a:t>
          </a:r>
          <a:endParaRPr lang="en-US" dirty="0"/>
        </a:p>
      </dgm:t>
    </dgm:pt>
    <dgm:pt modelId="{81528EA4-9939-4368-86ED-29449E91AD04}" type="parTrans" cxnId="{DDFEB35C-B2E3-4BB1-BA43-75A432EF3141}">
      <dgm:prSet/>
      <dgm:spPr/>
      <dgm:t>
        <a:bodyPr/>
        <a:lstStyle/>
        <a:p>
          <a:endParaRPr lang="en-US"/>
        </a:p>
      </dgm:t>
    </dgm:pt>
    <dgm:pt modelId="{6CC6486E-CE15-4D98-9586-8BF632C8A6CE}" type="sibTrans" cxnId="{DDFEB35C-B2E3-4BB1-BA43-75A432EF3141}">
      <dgm:prSet/>
      <dgm:spPr/>
      <dgm:t>
        <a:bodyPr/>
        <a:lstStyle/>
        <a:p>
          <a:endParaRPr lang="en-US"/>
        </a:p>
      </dgm:t>
    </dgm:pt>
    <dgm:pt modelId="{D17E8B71-9E48-45B4-AF65-6615AD0178C1}" type="pres">
      <dgm:prSet presAssocID="{3845CC58-0B05-4FE6-B155-005E50FB40FC}" presName="Name0" presStyleCnt="0">
        <dgm:presLayoutVars>
          <dgm:dir/>
          <dgm:resizeHandles val="exact"/>
        </dgm:presLayoutVars>
      </dgm:prSet>
      <dgm:spPr/>
    </dgm:pt>
    <dgm:pt modelId="{35F62321-672B-4E51-A946-BECA99E9519E}" type="pres">
      <dgm:prSet presAssocID="{3845CC58-0B05-4FE6-B155-005E50FB40FC}" presName="fgShape" presStyleLbl="fgShp" presStyleIdx="0" presStyleCnt="1"/>
      <dgm:spPr/>
    </dgm:pt>
    <dgm:pt modelId="{BE37B1CD-D4A3-41BC-8F2A-81E82ADBFF04}" type="pres">
      <dgm:prSet presAssocID="{3845CC58-0B05-4FE6-B155-005E50FB40FC}" presName="linComp" presStyleCnt="0"/>
      <dgm:spPr/>
    </dgm:pt>
    <dgm:pt modelId="{1EE2B5A9-E4BB-485A-B6FE-72B073FDA2B2}" type="pres">
      <dgm:prSet presAssocID="{F5B3007C-AA27-41B7-862B-C12CEE7A2B8B}" presName="compNode" presStyleCnt="0"/>
      <dgm:spPr/>
    </dgm:pt>
    <dgm:pt modelId="{18937CDA-FC51-471A-9EFC-AC7FEBEC33C8}" type="pres">
      <dgm:prSet presAssocID="{F5B3007C-AA27-41B7-862B-C12CEE7A2B8B}" presName="bkgdShape" presStyleLbl="node1" presStyleIdx="0" presStyleCnt="3"/>
      <dgm:spPr/>
      <dgm:t>
        <a:bodyPr/>
        <a:lstStyle/>
        <a:p>
          <a:endParaRPr lang="en-US"/>
        </a:p>
      </dgm:t>
    </dgm:pt>
    <dgm:pt modelId="{7FE09279-ED51-44E9-8657-04775114263B}" type="pres">
      <dgm:prSet presAssocID="{F5B3007C-AA27-41B7-862B-C12CEE7A2B8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EA64A-FA25-4ADB-A357-CB7E514A7D48}" type="pres">
      <dgm:prSet presAssocID="{F5B3007C-AA27-41B7-862B-C12CEE7A2B8B}" presName="invisiNode" presStyleLbl="node1" presStyleIdx="0" presStyleCnt="3"/>
      <dgm:spPr/>
    </dgm:pt>
    <dgm:pt modelId="{9332E01C-E8EC-41EF-80AE-F9E743835228}" type="pres">
      <dgm:prSet presAssocID="{F5B3007C-AA27-41B7-862B-C12CEE7A2B8B}" presName="imagNode" presStyleLbl="fgImgPlace1" presStyleIdx="0" presStyleCnt="3" custScaleX="136510" custScaleY="136510" custLinFactNeighborY="2034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5F200D4-6A33-4A40-B9DC-2C678111790C}" type="pres">
      <dgm:prSet presAssocID="{7487CE59-9DBC-4395-911F-738CBDA8B2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27BC21-54B6-4AD1-8F85-79B0DC917E3D}" type="pres">
      <dgm:prSet presAssocID="{38F6DB1A-73E7-497A-9F18-81E4AC253452}" presName="compNode" presStyleCnt="0"/>
      <dgm:spPr/>
    </dgm:pt>
    <dgm:pt modelId="{1F12BF5E-07A6-401C-92B9-9C0DD5E57E79}" type="pres">
      <dgm:prSet presAssocID="{38F6DB1A-73E7-497A-9F18-81E4AC253452}" presName="bkgdShape" presStyleLbl="node1" presStyleIdx="1" presStyleCnt="3"/>
      <dgm:spPr/>
      <dgm:t>
        <a:bodyPr/>
        <a:lstStyle/>
        <a:p>
          <a:endParaRPr lang="en-US"/>
        </a:p>
      </dgm:t>
    </dgm:pt>
    <dgm:pt modelId="{C5C7F777-B699-4CF3-98F8-AE36C380CBDE}" type="pres">
      <dgm:prSet presAssocID="{38F6DB1A-73E7-497A-9F18-81E4AC25345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959A-FAF7-4F15-93A7-BFF165BFB38F}" type="pres">
      <dgm:prSet presAssocID="{38F6DB1A-73E7-497A-9F18-81E4AC253452}" presName="invisiNode" presStyleLbl="node1" presStyleIdx="1" presStyleCnt="3"/>
      <dgm:spPr/>
    </dgm:pt>
    <dgm:pt modelId="{E54D6E19-1CDE-4C56-8BA3-603B921465F5}" type="pres">
      <dgm:prSet presAssocID="{38F6DB1A-73E7-497A-9F18-81E4AC253452}" presName="imagNode" presStyleLbl="fgImgPlace1" presStyleIdx="1" presStyleCnt="3" custScaleX="136510" custScaleY="136510" custLinFactNeighborY="2034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6BCAA51-00AC-40BD-9E7D-289F4C24F76E}" type="pres">
      <dgm:prSet presAssocID="{092E1C46-B2A7-4174-917F-0E4236ACCC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5B45F8-82E8-40A1-A754-7DEB81AE73C4}" type="pres">
      <dgm:prSet presAssocID="{CC360C8A-D2B7-400E-8876-2A109DDF57CA}" presName="compNode" presStyleCnt="0"/>
      <dgm:spPr/>
    </dgm:pt>
    <dgm:pt modelId="{7D18CD00-73F0-47EE-ADCF-A414732385D1}" type="pres">
      <dgm:prSet presAssocID="{CC360C8A-D2B7-400E-8876-2A109DDF57CA}" presName="bkgdShape" presStyleLbl="node1" presStyleIdx="2" presStyleCnt="3"/>
      <dgm:spPr/>
      <dgm:t>
        <a:bodyPr/>
        <a:lstStyle/>
        <a:p>
          <a:endParaRPr lang="en-US"/>
        </a:p>
      </dgm:t>
    </dgm:pt>
    <dgm:pt modelId="{BD66D26C-7D22-4141-A170-FD1030BC2A57}" type="pres">
      <dgm:prSet presAssocID="{CC360C8A-D2B7-400E-8876-2A109DDF57C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E1D0D-51C1-4C0E-9D32-82FA0215B730}" type="pres">
      <dgm:prSet presAssocID="{CC360C8A-D2B7-400E-8876-2A109DDF57CA}" presName="invisiNode" presStyleLbl="node1" presStyleIdx="2" presStyleCnt="3"/>
      <dgm:spPr/>
    </dgm:pt>
    <dgm:pt modelId="{2F7D043B-88EB-4147-9B35-9F0B344D3C68}" type="pres">
      <dgm:prSet presAssocID="{CC360C8A-D2B7-400E-8876-2A109DDF57CA}" presName="imagNode" presStyleLbl="fgImgPlace1" presStyleIdx="2" presStyleCnt="3" custScaleX="136510" custScaleY="136510" custLinFactNeighborY="20342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6BE18F3-15A6-4F9F-BCFF-B93F540C08FB}" type="presOf" srcId="{F5B3007C-AA27-41B7-862B-C12CEE7A2B8B}" destId="{7FE09279-ED51-44E9-8657-04775114263B}" srcOrd="1" destOrd="0" presId="urn:microsoft.com/office/officeart/2005/8/layout/hList7"/>
    <dgm:cxn modelId="{144F0F73-1A22-42CB-8A4F-85F77415762A}" type="presOf" srcId="{CC360C8A-D2B7-400E-8876-2A109DDF57CA}" destId="{7D18CD00-73F0-47EE-ADCF-A414732385D1}" srcOrd="0" destOrd="0" presId="urn:microsoft.com/office/officeart/2005/8/layout/hList7"/>
    <dgm:cxn modelId="{AADA37FC-9940-4CB2-A82D-F0ED871395ED}" type="presOf" srcId="{38F6DB1A-73E7-497A-9F18-81E4AC253452}" destId="{1F12BF5E-07A6-401C-92B9-9C0DD5E57E79}" srcOrd="0" destOrd="0" presId="urn:microsoft.com/office/officeart/2005/8/layout/hList7"/>
    <dgm:cxn modelId="{8A212A75-43DA-48E0-A20D-C92FCFE0D2A0}" type="presOf" srcId="{38F6DB1A-73E7-497A-9F18-81E4AC253452}" destId="{C5C7F777-B699-4CF3-98F8-AE36C380CBDE}" srcOrd="1" destOrd="0" presId="urn:microsoft.com/office/officeart/2005/8/layout/hList7"/>
    <dgm:cxn modelId="{DD698685-2F2C-4847-9811-BA56260DDF65}" srcId="{3845CC58-0B05-4FE6-B155-005E50FB40FC}" destId="{38F6DB1A-73E7-497A-9F18-81E4AC253452}" srcOrd="1" destOrd="0" parTransId="{7150DE87-1F64-4B0C-A5E8-5D645BBD1899}" sibTransId="{092E1C46-B2A7-4174-917F-0E4236ACCC08}"/>
    <dgm:cxn modelId="{C4CD6399-D8B0-4B3D-BBAF-922307917F7A}" srcId="{3845CC58-0B05-4FE6-B155-005E50FB40FC}" destId="{F5B3007C-AA27-41B7-862B-C12CEE7A2B8B}" srcOrd="0" destOrd="0" parTransId="{26C7B56A-DA8A-4236-B4B7-AFC8967A02CD}" sibTransId="{7487CE59-9DBC-4395-911F-738CBDA8B282}"/>
    <dgm:cxn modelId="{96A4B27F-895E-4235-A05E-59BD2FF17A29}" type="presOf" srcId="{7487CE59-9DBC-4395-911F-738CBDA8B282}" destId="{95F200D4-6A33-4A40-B9DC-2C678111790C}" srcOrd="0" destOrd="0" presId="urn:microsoft.com/office/officeart/2005/8/layout/hList7"/>
    <dgm:cxn modelId="{2BF493DE-C45A-4532-A16C-35B650C10E89}" type="presOf" srcId="{CC360C8A-D2B7-400E-8876-2A109DDF57CA}" destId="{BD66D26C-7D22-4141-A170-FD1030BC2A57}" srcOrd="1" destOrd="0" presId="urn:microsoft.com/office/officeart/2005/8/layout/hList7"/>
    <dgm:cxn modelId="{DDFEB35C-B2E3-4BB1-BA43-75A432EF3141}" srcId="{3845CC58-0B05-4FE6-B155-005E50FB40FC}" destId="{CC360C8A-D2B7-400E-8876-2A109DDF57CA}" srcOrd="2" destOrd="0" parTransId="{81528EA4-9939-4368-86ED-29449E91AD04}" sibTransId="{6CC6486E-CE15-4D98-9586-8BF632C8A6CE}"/>
    <dgm:cxn modelId="{9478D67F-F6C0-47B9-9E22-967458ED876A}" type="presOf" srcId="{F5B3007C-AA27-41B7-862B-C12CEE7A2B8B}" destId="{18937CDA-FC51-471A-9EFC-AC7FEBEC33C8}" srcOrd="0" destOrd="0" presId="urn:microsoft.com/office/officeart/2005/8/layout/hList7"/>
    <dgm:cxn modelId="{864E8E2E-EC73-4260-82D8-2EBF411481E0}" type="presOf" srcId="{3845CC58-0B05-4FE6-B155-005E50FB40FC}" destId="{D17E8B71-9E48-45B4-AF65-6615AD0178C1}" srcOrd="0" destOrd="0" presId="urn:microsoft.com/office/officeart/2005/8/layout/hList7"/>
    <dgm:cxn modelId="{335C0E3B-4A5A-4C6E-96FF-3B4E997454C4}" type="presOf" srcId="{092E1C46-B2A7-4174-917F-0E4236ACCC08}" destId="{46BCAA51-00AC-40BD-9E7D-289F4C24F76E}" srcOrd="0" destOrd="0" presId="urn:microsoft.com/office/officeart/2005/8/layout/hList7"/>
    <dgm:cxn modelId="{232B2456-BD9F-484C-9E5D-D243286D8F5E}" type="presParOf" srcId="{D17E8B71-9E48-45B4-AF65-6615AD0178C1}" destId="{35F62321-672B-4E51-A946-BECA99E9519E}" srcOrd="0" destOrd="0" presId="urn:microsoft.com/office/officeart/2005/8/layout/hList7"/>
    <dgm:cxn modelId="{0C8C4290-B224-4D7C-AED5-0E72210D40D1}" type="presParOf" srcId="{D17E8B71-9E48-45B4-AF65-6615AD0178C1}" destId="{BE37B1CD-D4A3-41BC-8F2A-81E82ADBFF04}" srcOrd="1" destOrd="0" presId="urn:microsoft.com/office/officeart/2005/8/layout/hList7"/>
    <dgm:cxn modelId="{A5FAF45E-2635-4A64-9C7E-C341E9FFA9C3}" type="presParOf" srcId="{BE37B1CD-D4A3-41BC-8F2A-81E82ADBFF04}" destId="{1EE2B5A9-E4BB-485A-B6FE-72B073FDA2B2}" srcOrd="0" destOrd="0" presId="urn:microsoft.com/office/officeart/2005/8/layout/hList7"/>
    <dgm:cxn modelId="{7CE91202-3CFA-4C65-97D1-6EDE236819B3}" type="presParOf" srcId="{1EE2B5A9-E4BB-485A-B6FE-72B073FDA2B2}" destId="{18937CDA-FC51-471A-9EFC-AC7FEBEC33C8}" srcOrd="0" destOrd="0" presId="urn:microsoft.com/office/officeart/2005/8/layout/hList7"/>
    <dgm:cxn modelId="{A0D85DB2-6702-4B23-8147-FBB0EF02DB75}" type="presParOf" srcId="{1EE2B5A9-E4BB-485A-B6FE-72B073FDA2B2}" destId="{7FE09279-ED51-44E9-8657-04775114263B}" srcOrd="1" destOrd="0" presId="urn:microsoft.com/office/officeart/2005/8/layout/hList7"/>
    <dgm:cxn modelId="{46F9D56D-0C1B-4C78-9221-6D837A9CCC65}" type="presParOf" srcId="{1EE2B5A9-E4BB-485A-B6FE-72B073FDA2B2}" destId="{54FEA64A-FA25-4ADB-A357-CB7E514A7D48}" srcOrd="2" destOrd="0" presId="urn:microsoft.com/office/officeart/2005/8/layout/hList7"/>
    <dgm:cxn modelId="{850D3CD9-505E-44F4-8FD5-F483120312CC}" type="presParOf" srcId="{1EE2B5A9-E4BB-485A-B6FE-72B073FDA2B2}" destId="{9332E01C-E8EC-41EF-80AE-F9E743835228}" srcOrd="3" destOrd="0" presId="urn:microsoft.com/office/officeart/2005/8/layout/hList7"/>
    <dgm:cxn modelId="{7064387F-4FC4-45BE-A85C-2325C9AE1051}" type="presParOf" srcId="{BE37B1CD-D4A3-41BC-8F2A-81E82ADBFF04}" destId="{95F200D4-6A33-4A40-B9DC-2C678111790C}" srcOrd="1" destOrd="0" presId="urn:microsoft.com/office/officeart/2005/8/layout/hList7"/>
    <dgm:cxn modelId="{2D1BED12-6E37-4AE3-A1FB-7AA14EA44B98}" type="presParOf" srcId="{BE37B1CD-D4A3-41BC-8F2A-81E82ADBFF04}" destId="{BD27BC21-54B6-4AD1-8F85-79B0DC917E3D}" srcOrd="2" destOrd="0" presId="urn:microsoft.com/office/officeart/2005/8/layout/hList7"/>
    <dgm:cxn modelId="{5C6665F6-59E4-43D7-8CF6-BD7FC1BF21F5}" type="presParOf" srcId="{BD27BC21-54B6-4AD1-8F85-79B0DC917E3D}" destId="{1F12BF5E-07A6-401C-92B9-9C0DD5E57E79}" srcOrd="0" destOrd="0" presId="urn:microsoft.com/office/officeart/2005/8/layout/hList7"/>
    <dgm:cxn modelId="{FD9A9CFC-4FBE-4D3A-AC45-3CA173CCC855}" type="presParOf" srcId="{BD27BC21-54B6-4AD1-8F85-79B0DC917E3D}" destId="{C5C7F777-B699-4CF3-98F8-AE36C380CBDE}" srcOrd="1" destOrd="0" presId="urn:microsoft.com/office/officeart/2005/8/layout/hList7"/>
    <dgm:cxn modelId="{FCFAA388-4E38-488F-8B65-456F1BB91591}" type="presParOf" srcId="{BD27BC21-54B6-4AD1-8F85-79B0DC917E3D}" destId="{BD6E959A-FAF7-4F15-93A7-BFF165BFB38F}" srcOrd="2" destOrd="0" presId="urn:microsoft.com/office/officeart/2005/8/layout/hList7"/>
    <dgm:cxn modelId="{A874A563-B92D-4209-BBB1-EF0AE7215B37}" type="presParOf" srcId="{BD27BC21-54B6-4AD1-8F85-79B0DC917E3D}" destId="{E54D6E19-1CDE-4C56-8BA3-603B921465F5}" srcOrd="3" destOrd="0" presId="urn:microsoft.com/office/officeart/2005/8/layout/hList7"/>
    <dgm:cxn modelId="{0F6C0DD6-DA37-466B-9430-0EF0ECFEE80B}" type="presParOf" srcId="{BE37B1CD-D4A3-41BC-8F2A-81E82ADBFF04}" destId="{46BCAA51-00AC-40BD-9E7D-289F4C24F76E}" srcOrd="3" destOrd="0" presId="urn:microsoft.com/office/officeart/2005/8/layout/hList7"/>
    <dgm:cxn modelId="{E1CABF13-1ADD-4EC4-90F0-4C82D786FF1A}" type="presParOf" srcId="{BE37B1CD-D4A3-41BC-8F2A-81E82ADBFF04}" destId="{8F5B45F8-82E8-40A1-A754-7DEB81AE73C4}" srcOrd="4" destOrd="0" presId="urn:microsoft.com/office/officeart/2005/8/layout/hList7"/>
    <dgm:cxn modelId="{5E7DEADD-EE4B-4051-B581-5CDB12CF20D6}" type="presParOf" srcId="{8F5B45F8-82E8-40A1-A754-7DEB81AE73C4}" destId="{7D18CD00-73F0-47EE-ADCF-A414732385D1}" srcOrd="0" destOrd="0" presId="urn:microsoft.com/office/officeart/2005/8/layout/hList7"/>
    <dgm:cxn modelId="{BEC77BFE-DBF8-40A2-A2F4-A34615BC65DD}" type="presParOf" srcId="{8F5B45F8-82E8-40A1-A754-7DEB81AE73C4}" destId="{BD66D26C-7D22-4141-A170-FD1030BC2A57}" srcOrd="1" destOrd="0" presId="urn:microsoft.com/office/officeart/2005/8/layout/hList7"/>
    <dgm:cxn modelId="{61354979-B22F-48DC-B480-0B09374F051B}" type="presParOf" srcId="{8F5B45F8-82E8-40A1-A754-7DEB81AE73C4}" destId="{0C6E1D0D-51C1-4C0E-9D32-82FA0215B730}" srcOrd="2" destOrd="0" presId="urn:microsoft.com/office/officeart/2005/8/layout/hList7"/>
    <dgm:cxn modelId="{7B482E17-C0A1-436B-AE36-1D2155716C4D}" type="presParOf" srcId="{8F5B45F8-82E8-40A1-A754-7DEB81AE73C4}" destId="{2F7D043B-88EB-4147-9B35-9F0B344D3C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37CDA-FC51-471A-9EFC-AC7FEBEC33C8}">
      <dsp:nvSpPr>
        <dsp:cNvPr id="0" name=""/>
        <dsp:cNvSpPr/>
      </dsp:nvSpPr>
      <dsp:spPr>
        <a:xfrm>
          <a:off x="1727" y="1785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Teaching that Engages</a:t>
          </a:r>
          <a:endParaRPr lang="en-US" sz="2900" kern="1200" dirty="0"/>
        </a:p>
      </dsp:txBody>
      <dsp:txXfrm>
        <a:off x="1727" y="1812171"/>
        <a:ext cx="2688282" cy="1810385"/>
      </dsp:txXfrm>
    </dsp:sp>
    <dsp:sp modelId="{9332E01C-E8EC-41EF-80AE-F9E743835228}">
      <dsp:nvSpPr>
        <dsp:cNvPr id="0" name=""/>
        <dsp:cNvSpPr/>
      </dsp:nvSpPr>
      <dsp:spPr>
        <a:xfrm>
          <a:off x="317166" y="304797"/>
          <a:ext cx="2057404" cy="2057404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2BF5E-07A6-401C-92B9-9C0DD5E57E79}">
      <dsp:nvSpPr>
        <dsp:cNvPr id="0" name=""/>
        <dsp:cNvSpPr/>
      </dsp:nvSpPr>
      <dsp:spPr>
        <a:xfrm>
          <a:off x="2770658" y="1785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Culture that Empowers</a:t>
          </a:r>
          <a:endParaRPr lang="en-US" sz="2900" kern="1200" dirty="0"/>
        </a:p>
      </dsp:txBody>
      <dsp:txXfrm>
        <a:off x="2770658" y="1812171"/>
        <a:ext cx="2688282" cy="1810385"/>
      </dsp:txXfrm>
    </dsp:sp>
    <dsp:sp modelId="{E54D6E19-1CDE-4C56-8BA3-603B921465F5}">
      <dsp:nvSpPr>
        <dsp:cNvPr id="0" name=""/>
        <dsp:cNvSpPr/>
      </dsp:nvSpPr>
      <dsp:spPr>
        <a:xfrm>
          <a:off x="3086097" y="304797"/>
          <a:ext cx="2057404" cy="2057404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8CD00-73F0-47EE-ADCF-A414732385D1}">
      <dsp:nvSpPr>
        <dsp:cNvPr id="0" name=""/>
        <dsp:cNvSpPr/>
      </dsp:nvSpPr>
      <dsp:spPr>
        <a:xfrm>
          <a:off x="5539589" y="1785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Technology that Enables</a:t>
          </a:r>
          <a:endParaRPr lang="en-US" sz="2900" kern="1200" dirty="0"/>
        </a:p>
      </dsp:txBody>
      <dsp:txXfrm>
        <a:off x="5539589" y="1812171"/>
        <a:ext cx="2688282" cy="1810385"/>
      </dsp:txXfrm>
    </dsp:sp>
    <dsp:sp modelId="{2F7D043B-88EB-4147-9B35-9F0B344D3C68}">
      <dsp:nvSpPr>
        <dsp:cNvPr id="0" name=""/>
        <dsp:cNvSpPr/>
      </dsp:nvSpPr>
      <dsp:spPr>
        <a:xfrm>
          <a:off x="5855028" y="304797"/>
          <a:ext cx="2057404" cy="2057404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62321-672B-4E51-A946-BECA99E9519E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nyscss.org/convention/2015-conven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679084" TargetMode="External"/><Relationship Id="rId2" Type="http://schemas.openxmlformats.org/officeDocument/2006/relationships/hyperlink" Target="https://www.mylearningplan.com/WebReg/ActivityProfile.asp?D=15882&amp;I=167906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60250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71923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mBdwKUiRXV9N2eQGbG3ntIijvqchwYJptnMntOjiRk/edit" TargetMode="External"/><Relationship Id="rId2" Type="http://schemas.openxmlformats.org/officeDocument/2006/relationships/hyperlink" Target="https://docs.google.com/forms/d/1hJpSVJAm_EV6Xyp_NcoteZBLfoI5o0PLTMPj4pFHcAU/viewfor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ents.nysed.gov/meetings/2014/October2014/1014p12a3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123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123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ylearningplan.com/WebReg/ActivityProfile.asp?D=15882&amp;I=170536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602892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2014-2015 Schedule:</a:t>
            </a:r>
          </a:p>
          <a:p>
            <a:r>
              <a:rPr lang="en-US" dirty="0" smtClean="0"/>
              <a:t>February </a:t>
            </a:r>
            <a:r>
              <a:rPr lang="en-US" dirty="0"/>
              <a:t>12, 2015   Evidence of 6 &amp; 7</a:t>
            </a:r>
          </a:p>
          <a:p>
            <a:r>
              <a:rPr lang="en-US" dirty="0"/>
              <a:t>March 18, 2015   Visible </a:t>
            </a:r>
            <a:r>
              <a:rPr lang="en-US" dirty="0" smtClean="0"/>
              <a:t>Learning</a:t>
            </a:r>
          </a:p>
          <a:p>
            <a:r>
              <a:rPr lang="en-US" dirty="0"/>
              <a:t>May 13, 2015   Annual Meeting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E-Book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 for a Regional Collection</a:t>
            </a:r>
          </a:p>
          <a:p>
            <a:r>
              <a:rPr lang="en-US" dirty="0" smtClean="0"/>
              <a:t>Nonfiction, informational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Leverage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December: Chittenango</a:t>
            </a:r>
            <a:endParaRPr lang="en-US" dirty="0"/>
          </a:p>
          <a:p>
            <a:r>
              <a:rPr lang="en-US" dirty="0" smtClean="0"/>
              <a:t>January:</a:t>
            </a:r>
          </a:p>
          <a:p>
            <a:r>
              <a:rPr lang="en-US" dirty="0" smtClean="0"/>
              <a:t>February:</a:t>
            </a:r>
          </a:p>
          <a:p>
            <a:r>
              <a:rPr lang="en-US" dirty="0" smtClean="0"/>
              <a:t>March: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Ready…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 smtClean="0"/>
              <a:t>for Social Studies in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Studies-Getting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C3 w/ SG Grant (January 29, </a:t>
            </a:r>
            <a:r>
              <a:rPr lang="en-US" sz="2400" dirty="0" smtClean="0"/>
              <a:t>4-6p) </a:t>
            </a:r>
          </a:p>
          <a:p>
            <a:r>
              <a:rPr lang="en-US" sz="2400" dirty="0" smtClean="0"/>
              <a:t>Bridging </a:t>
            </a:r>
            <a:r>
              <a:rPr lang="en-US" sz="2400" dirty="0"/>
              <a:t>from the C3 to New York w/ Greg Ahlquist (February 10, </a:t>
            </a:r>
            <a:r>
              <a:rPr lang="en-US" sz="2400" dirty="0" smtClean="0"/>
              <a:t>4-6p) </a:t>
            </a:r>
          </a:p>
          <a:p>
            <a:r>
              <a:rPr lang="en-US" sz="2400" dirty="0" smtClean="0"/>
              <a:t>NYSCSS </a:t>
            </a:r>
            <a:r>
              <a:rPr lang="en-US" sz="2400" dirty="0"/>
              <a:t>Annual Conference, March 11-14, Syracuse </a:t>
            </a:r>
            <a:r>
              <a:rPr lang="en-US" sz="2400" dirty="0">
                <a:hlinkClick r:id="rId2"/>
              </a:rPr>
              <a:t>link to </a:t>
            </a:r>
            <a:r>
              <a:rPr lang="en-US" sz="2400" dirty="0" smtClean="0">
                <a:hlinkClick r:id="rId2"/>
              </a:rPr>
              <a:t>NYSCSS</a:t>
            </a:r>
            <a:r>
              <a:rPr lang="en-US" sz="2400" dirty="0" smtClean="0"/>
              <a:t>-regular conference fees apply</a:t>
            </a:r>
            <a:endParaRPr lang="en-US" sz="2400" dirty="0"/>
          </a:p>
          <a:p>
            <a:r>
              <a:rPr lang="en-US" sz="2400" dirty="0"/>
              <a:t>Opening the Toolkit w/ Pat Polan (April 16, </a:t>
            </a:r>
            <a:r>
              <a:rPr lang="en-US" sz="2400" dirty="0" smtClean="0"/>
              <a:t>4-6 pm) </a:t>
            </a:r>
            <a:endParaRPr lang="en-US" sz="2400" dirty="0"/>
          </a:p>
          <a:p>
            <a:r>
              <a:rPr lang="en-US" sz="2400" dirty="0"/>
              <a:t>UbD and Social Studies w/ Jay McTighe May 14 &amp; </a:t>
            </a:r>
            <a:r>
              <a:rPr lang="en-US" sz="2400" dirty="0" smtClean="0"/>
              <a:t>15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Looking to have at minimum one representative from each district</a:t>
            </a:r>
          </a:p>
          <a:p>
            <a:r>
              <a:rPr lang="en-US" dirty="0" smtClean="0"/>
              <a:t>Forum for information and  resource sharing</a:t>
            </a:r>
          </a:p>
          <a:p>
            <a:r>
              <a:rPr lang="en-US" dirty="0" smtClean="0"/>
              <a:t>Opportunity to collaboratively learn and define expectations and  student learning targets</a:t>
            </a:r>
          </a:p>
          <a:p>
            <a:r>
              <a:rPr lang="en-US" dirty="0" smtClean="0">
                <a:hlinkClick r:id="rId2"/>
              </a:rPr>
              <a:t>Next meeting </a:t>
            </a:r>
            <a:r>
              <a:rPr lang="en-US" dirty="0" smtClean="0">
                <a:hlinkClick r:id="rId3"/>
              </a:rPr>
              <a:t>Dec 18</a:t>
            </a:r>
            <a:r>
              <a:rPr lang="en-US" dirty="0" smtClean="0"/>
              <a:t>.  Followed by January 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Curriculum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thinking…</a:t>
            </a:r>
          </a:p>
          <a:p>
            <a:pPr lvl="1"/>
            <a:r>
              <a:rPr lang="en-US" dirty="0" smtClean="0"/>
              <a:t>June 29-July 2  </a:t>
            </a:r>
          </a:p>
          <a:p>
            <a:pPr lvl="1"/>
            <a:r>
              <a:rPr lang="en-US" dirty="0" smtClean="0"/>
              <a:t>July 7-10</a:t>
            </a:r>
          </a:p>
          <a:p>
            <a:pPr lvl="1"/>
            <a:r>
              <a:rPr lang="en-US" dirty="0" smtClean="0"/>
              <a:t>Four days for  grades 5/6</a:t>
            </a:r>
          </a:p>
          <a:p>
            <a:pPr lvl="1"/>
            <a:r>
              <a:rPr lang="en-US" dirty="0" smtClean="0"/>
              <a:t>Four days for grades 7/8</a:t>
            </a:r>
          </a:p>
          <a:p>
            <a:r>
              <a:rPr lang="en-US" dirty="0" smtClean="0"/>
              <a:t>Wondering about the format… 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teachers and develop regional curriculum?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teachers for facilitation but districts work on own curriculum?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74" y="1818168"/>
            <a:ext cx="242454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ELA/Literacy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Discussion of assessment decisions (and update chart)</a:t>
            </a:r>
          </a:p>
          <a:p>
            <a:pPr lvl="1"/>
            <a:r>
              <a:rPr lang="en-US" dirty="0" smtClean="0"/>
              <a:t>DTSDE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Literacy </a:t>
            </a:r>
            <a:r>
              <a:rPr lang="en-US" dirty="0"/>
              <a:t>Leadership- this is an on-going </a:t>
            </a:r>
            <a:r>
              <a:rPr lang="en-US" dirty="0" smtClean="0"/>
              <a:t>group that </a:t>
            </a:r>
            <a:r>
              <a:rPr lang="en-US" dirty="0"/>
              <a:t>you are welcome to join at any time.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Next session </a:t>
            </a:r>
            <a:r>
              <a:rPr lang="en-US" dirty="0" smtClean="0"/>
              <a:t>is December 17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Secondary ELA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Making the Transition </a:t>
            </a:r>
            <a:r>
              <a:rPr lang="en-US" dirty="0" smtClean="0"/>
              <a:t>to CCLS Regents</a:t>
            </a:r>
          </a:p>
          <a:p>
            <a:r>
              <a:rPr lang="en-US" dirty="0" smtClean="0"/>
              <a:t>January 23rd</a:t>
            </a:r>
          </a:p>
          <a:p>
            <a:r>
              <a:rPr lang="en-US" dirty="0"/>
              <a:t>R</a:t>
            </a:r>
            <a:r>
              <a:rPr lang="en-US" dirty="0" smtClean="0"/>
              <a:t>eview of rubric, format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Implementing </a:t>
            </a:r>
            <a:r>
              <a:rPr lang="en-US" dirty="0"/>
              <a:t>Geometry </a:t>
            </a:r>
            <a:r>
              <a:rPr lang="en-US" dirty="0" smtClean="0"/>
              <a:t>CCLS will continue to meet monthly at least through the first implementation</a:t>
            </a:r>
          </a:p>
          <a:p>
            <a:r>
              <a:rPr lang="en-US" dirty="0" smtClean="0"/>
              <a:t>Continuing discussion about math textbooks/resources</a:t>
            </a:r>
          </a:p>
          <a:p>
            <a:r>
              <a:rPr lang="en-US" dirty="0" smtClean="0"/>
              <a:t>Data </a:t>
            </a:r>
            <a:r>
              <a:rPr lang="en-US" dirty="0" smtClean="0">
                <a:hlinkClick r:id="rId2"/>
              </a:rPr>
              <a:t>collection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responses</a:t>
            </a:r>
            <a:r>
              <a:rPr lang="en-US" dirty="0" smtClean="0"/>
              <a:t> (</a:t>
            </a:r>
            <a:r>
              <a:rPr lang="en-US" i="1" dirty="0" smtClean="0"/>
              <a:t>have</a:t>
            </a:r>
            <a:r>
              <a:rPr lang="en-US" dirty="0" smtClean="0"/>
              <a:t> heard from WG, Westhill, Marathon, NS, DeRuyter, Lyncourt, Chittenango, Solvay, Cortland, Cincinnatus, JD)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comment period is underway about the NGSS</a:t>
            </a:r>
          </a:p>
          <a:p>
            <a:r>
              <a:rPr lang="en-US" dirty="0" smtClean="0"/>
              <a:t>Adaption not adoption seems likely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2" y="4001821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1263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519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2051" name="Picture 3" descr="C:\Users\jcraig\AppData\Local\Microsoft\Windows\Temporary Internet Files\Content.IE5\0Y3IYCED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11" y="3944786"/>
            <a:ext cx="1599971" cy="1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05" y="3715501"/>
            <a:ext cx="1477926" cy="20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1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Adapt, not adopt</a:t>
            </a:r>
          </a:p>
          <a:p>
            <a:r>
              <a:rPr lang="en-US" dirty="0" smtClean="0"/>
              <a:t>No timetable at this point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1263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519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" name="Picture 3" descr="C:\Users\jcraig\AppData\Local\Microsoft\Windows\Temporary Internet Files\Content.IE5\0Y3IYCED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11" y="3944786"/>
            <a:ext cx="1599971" cy="1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13" y="3898596"/>
            <a:ext cx="1692349" cy="169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12797" b="16088"/>
          <a:stretch/>
        </p:blipFill>
        <p:spPr bwMode="auto">
          <a:xfrm>
            <a:off x="776177" y="4193900"/>
            <a:ext cx="2636874" cy="115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79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7565"/>
            <a:ext cx="9144000" cy="1470025"/>
          </a:xfrm>
        </p:spPr>
        <p:txBody>
          <a:bodyPr/>
          <a:lstStyle/>
          <a:p>
            <a:r>
              <a:rPr lang="en-US" dirty="0" smtClean="0"/>
              <a:t>Data and</a:t>
            </a:r>
            <a:br>
              <a:rPr lang="en-US" dirty="0" smtClean="0"/>
            </a:br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Odds &amp;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3-8 Schedule is due out ay time</a:t>
            </a:r>
          </a:p>
          <a:p>
            <a:r>
              <a:rPr lang="en-US" dirty="0"/>
              <a:t>Both Algebra 2/Trigonometry and Chemistry Regents Examinations will be offered in August, </a:t>
            </a:r>
            <a:r>
              <a:rPr lang="en-US" dirty="0" smtClean="0"/>
              <a:t>2015</a:t>
            </a:r>
          </a:p>
          <a:p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/>
              <a:t>tests are </a:t>
            </a:r>
            <a:r>
              <a:rPr lang="en-US" dirty="0" smtClean="0"/>
              <a:t>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20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Odds &amp;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under certain circumstances students can appeal scores of 62-64 on any required Regents </a:t>
            </a:r>
            <a:r>
              <a:rPr lang="en-US" dirty="0" smtClean="0"/>
              <a:t>exam.</a:t>
            </a:r>
          </a:p>
          <a:p>
            <a:r>
              <a:rPr lang="en-US" dirty="0" smtClean="0"/>
              <a:t>The </a:t>
            </a:r>
            <a:r>
              <a:rPr lang="en-US" u="sng" dirty="0">
                <a:hlinkClick r:id="rId2"/>
              </a:rPr>
              <a:t>revised regulation</a:t>
            </a:r>
            <a:r>
              <a:rPr lang="en-US" dirty="0"/>
              <a:t> allows students who are identified as English Language Learners to appeal a score of 55-61 on the ELA Regents </a:t>
            </a:r>
            <a:r>
              <a:rPr lang="en-US" dirty="0" smtClean="0"/>
              <a:t>Exam. There is a long list of eligibility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3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Odds &amp;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Hypothetically speaking…</a:t>
            </a:r>
          </a:p>
          <a:p>
            <a:r>
              <a:rPr lang="en-US" dirty="0" smtClean="0"/>
              <a:t>What if the time limits on the 3-8 ELA </a:t>
            </a:r>
            <a:r>
              <a:rPr lang="en-US" smtClean="0"/>
              <a:t>were eliminated?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2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unlikely that there will be an incremental transition of the Common Core Regents expectations for the students in the class of </a:t>
            </a:r>
            <a:r>
              <a:rPr lang="en-US" dirty="0" smtClean="0"/>
              <a:t>2020.</a:t>
            </a:r>
          </a:p>
          <a:p>
            <a:r>
              <a:rPr lang="en-US" dirty="0" smtClean="0"/>
              <a:t>Students </a:t>
            </a:r>
            <a:r>
              <a:rPr lang="en-US" dirty="0"/>
              <a:t>in that class will be required to get at least a 7</a:t>
            </a:r>
            <a:r>
              <a:rPr lang="en-US" u="sng" dirty="0"/>
              <a:t>4</a:t>
            </a:r>
            <a:r>
              <a:rPr lang="en-US" dirty="0"/>
              <a:t> on a Common Core math exam and at least a 7</a:t>
            </a:r>
            <a:r>
              <a:rPr lang="en-US" u="sng" dirty="0"/>
              <a:t>9</a:t>
            </a:r>
            <a:r>
              <a:rPr lang="en-US" dirty="0"/>
              <a:t> on the Common Core exam.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9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CCLS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double-testing</a:t>
            </a:r>
          </a:p>
          <a:p>
            <a:r>
              <a:rPr lang="en-US" dirty="0" smtClean="0"/>
              <a:t>Integrated Algebra Clarification</a:t>
            </a:r>
          </a:p>
          <a:p>
            <a:r>
              <a:rPr lang="en-US" dirty="0"/>
              <a:t>Geometry - what are districts thinking</a:t>
            </a:r>
            <a:r>
              <a:rPr lang="en-US" dirty="0" smtClean="0"/>
              <a:t>?</a:t>
            </a:r>
          </a:p>
          <a:p>
            <a:r>
              <a:rPr lang="en-US" dirty="0"/>
              <a:t>Continue to update the curriculum and assessment </a:t>
            </a:r>
            <a:r>
              <a:rPr lang="en-US" dirty="0">
                <a:hlinkClick r:id="rId2"/>
              </a:rPr>
              <a:t>chart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307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CCLS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 – what are districts thinking?</a:t>
            </a:r>
          </a:p>
          <a:p>
            <a:r>
              <a:rPr lang="en-US" dirty="0" smtClean="0"/>
              <a:t>Continue to update the curriculum and assessment </a:t>
            </a:r>
            <a:r>
              <a:rPr lang="en-US" dirty="0" smtClean="0">
                <a:hlinkClick r:id="rId2"/>
              </a:rPr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7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Board </a:t>
            </a:r>
            <a:r>
              <a:rPr lang="en-US" dirty="0"/>
              <a:t>of Regents has taken </a:t>
            </a:r>
            <a:r>
              <a:rPr lang="en-US" dirty="0" smtClean="0"/>
              <a:t>first step</a:t>
            </a:r>
          </a:p>
          <a:p>
            <a:r>
              <a:rPr lang="en-US" dirty="0" smtClean="0"/>
              <a:t>The </a:t>
            </a:r>
            <a:r>
              <a:rPr lang="en-US" dirty="0"/>
              <a:t>“4” refers to a requirement of passing four </a:t>
            </a:r>
            <a:r>
              <a:rPr lang="en-US" dirty="0" smtClean="0"/>
              <a:t>Regents exams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“1” refers to options that students have for the fifth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Once finalized </a:t>
            </a:r>
            <a:r>
              <a:rPr lang="en-US" dirty="0"/>
              <a:t>by the Regents (according to their procedures), it will go onto effect this </a:t>
            </a:r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94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four required Regents examinations are English language arts, mathematics, </a:t>
            </a:r>
            <a:r>
              <a:rPr lang="en-US" dirty="0" smtClean="0"/>
              <a:t>science</a:t>
            </a:r>
            <a:r>
              <a:rPr lang="en-US" dirty="0"/>
              <a:t>, and </a:t>
            </a:r>
            <a:r>
              <a:rPr lang="en-US" i="1" dirty="0"/>
              <a:t>either</a:t>
            </a:r>
            <a:r>
              <a:rPr lang="en-US" dirty="0"/>
              <a:t> US history or global history and geography.</a:t>
            </a:r>
          </a:p>
        </p:txBody>
      </p:sp>
    </p:spTree>
    <p:extLst>
      <p:ext uri="{BB962C8B-B14F-4D97-AF65-F5344CB8AC3E}">
        <p14:creationId xmlns:p14="http://schemas.microsoft.com/office/powerpoint/2010/main" val="253279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Humanities Pathway </a:t>
            </a:r>
            <a:r>
              <a:rPr lang="en-US" dirty="0"/>
              <a:t>options: </a:t>
            </a:r>
          </a:p>
          <a:p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social studies Regents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English or social </a:t>
            </a:r>
            <a:r>
              <a:rPr lang="en-US" dirty="0"/>
              <a:t>studies assessment from the list of </a:t>
            </a:r>
            <a:r>
              <a:rPr lang="en-US" dirty="0" smtClean="0"/>
              <a:t>found at http</a:t>
            </a:r>
            <a:r>
              <a:rPr lang="en-US" dirty="0"/>
              <a:t>://www.p12.nysed.gov/assessment/hsgen/archive/list.pdf</a:t>
            </a:r>
          </a:p>
        </p:txBody>
      </p:sp>
    </p:spTree>
    <p:extLst>
      <p:ext uri="{BB962C8B-B14F-4D97-AF65-F5344CB8AC3E}">
        <p14:creationId xmlns:p14="http://schemas.microsoft.com/office/powerpoint/2010/main" val="375818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STEM Pathway </a:t>
            </a:r>
            <a:r>
              <a:rPr lang="en-US" dirty="0"/>
              <a:t>options: </a:t>
            </a:r>
          </a:p>
          <a:p>
            <a:r>
              <a:rPr lang="en-US" dirty="0"/>
              <a:t>Any additional science or </a:t>
            </a:r>
            <a:r>
              <a:rPr lang="en-US" dirty="0" smtClean="0"/>
              <a:t>mathematics Regents </a:t>
            </a:r>
            <a:r>
              <a:rPr lang="en-US" dirty="0"/>
              <a:t>Exam</a:t>
            </a:r>
          </a:p>
          <a:p>
            <a:r>
              <a:rPr lang="en-US" dirty="0" smtClean="0"/>
              <a:t>Any </a:t>
            </a:r>
            <a:r>
              <a:rPr lang="en-US" dirty="0"/>
              <a:t>science or mathematics </a:t>
            </a:r>
            <a:r>
              <a:rPr lang="en-US" dirty="0" smtClean="0"/>
              <a:t>examination on </a:t>
            </a:r>
            <a:r>
              <a:rPr lang="en-US" dirty="0"/>
              <a:t>the </a:t>
            </a:r>
            <a:r>
              <a:rPr lang="en-US" dirty="0" smtClean="0"/>
              <a:t>list </a:t>
            </a:r>
            <a:r>
              <a:rPr lang="en-US" dirty="0"/>
              <a:t>found </a:t>
            </a:r>
            <a:r>
              <a:rPr lang="en-US" dirty="0" smtClean="0"/>
              <a:t>at http</a:t>
            </a:r>
            <a:r>
              <a:rPr lang="en-US" dirty="0"/>
              <a:t>://</a:t>
            </a:r>
            <a:r>
              <a:rPr lang="en-US" dirty="0" smtClean="0"/>
              <a:t>www.p12.nysed.gov/assessment/hsgen/archive/list.pdf</a:t>
            </a:r>
          </a:p>
        </p:txBody>
      </p:sp>
    </p:spTree>
    <p:extLst>
      <p:ext uri="{BB962C8B-B14F-4D97-AF65-F5344CB8AC3E}">
        <p14:creationId xmlns:p14="http://schemas.microsoft.com/office/powerpoint/2010/main" val="231413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Bilingual (LOTE) Pathway </a:t>
            </a:r>
            <a:r>
              <a:rPr lang="en-US" dirty="0"/>
              <a:t>options: </a:t>
            </a:r>
          </a:p>
          <a:p>
            <a:r>
              <a:rPr lang="en-US" dirty="0"/>
              <a:t>A</a:t>
            </a:r>
            <a:r>
              <a:rPr lang="en-US" dirty="0" smtClean="0"/>
              <a:t>ssessments have </a:t>
            </a:r>
            <a:r>
              <a:rPr lang="en-US" dirty="0"/>
              <a:t>not </a:t>
            </a:r>
            <a:r>
              <a:rPr lang="en-US" dirty="0" smtClean="0"/>
              <a:t>yet been </a:t>
            </a:r>
            <a:r>
              <a:rPr lang="en-US" dirty="0"/>
              <a:t>approved by the </a:t>
            </a:r>
            <a:r>
              <a:rPr lang="en-US" dirty="0" smtClean="0"/>
              <a:t>Department.</a:t>
            </a:r>
          </a:p>
          <a:p>
            <a:r>
              <a:rPr lang="en-US" dirty="0" smtClean="0"/>
              <a:t>Locally </a:t>
            </a:r>
            <a:r>
              <a:rPr lang="en-US" dirty="0"/>
              <a:t>developed Checkpoint B </a:t>
            </a:r>
            <a:r>
              <a:rPr lang="en-US" dirty="0" smtClean="0"/>
              <a:t>examinations in </a:t>
            </a:r>
            <a:r>
              <a:rPr lang="en-US" dirty="0"/>
              <a:t>LOTE are </a:t>
            </a:r>
            <a:r>
              <a:rPr lang="en-US" i="1" dirty="0"/>
              <a:t>not</a:t>
            </a:r>
            <a:r>
              <a:rPr lang="en-US" dirty="0"/>
              <a:t> approved pathway assessments.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13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Arts Pathway </a:t>
            </a:r>
            <a:r>
              <a:rPr lang="en-US" dirty="0"/>
              <a:t>options: </a:t>
            </a:r>
          </a:p>
          <a:p>
            <a:r>
              <a:rPr lang="en-US" dirty="0"/>
              <a:t>A</a:t>
            </a:r>
            <a:r>
              <a:rPr lang="en-US" dirty="0" smtClean="0"/>
              <a:t>ssessments </a:t>
            </a:r>
            <a:r>
              <a:rPr lang="en-US" dirty="0"/>
              <a:t>in the Arts </a:t>
            </a:r>
            <a:r>
              <a:rPr lang="en-US" dirty="0" smtClean="0"/>
              <a:t>have </a:t>
            </a:r>
            <a:r>
              <a:rPr lang="en-US" dirty="0"/>
              <a:t>not </a:t>
            </a:r>
            <a:r>
              <a:rPr lang="en-US" dirty="0" smtClean="0"/>
              <a:t>yet been </a:t>
            </a:r>
            <a:r>
              <a:rPr lang="en-US" dirty="0"/>
              <a:t>approved by the </a:t>
            </a:r>
            <a:r>
              <a:rPr lang="en-US" dirty="0" smtClean="0"/>
              <a:t>Department.</a:t>
            </a:r>
          </a:p>
        </p:txBody>
      </p:sp>
    </p:spTree>
    <p:extLst>
      <p:ext uri="{BB962C8B-B14F-4D97-AF65-F5344CB8AC3E}">
        <p14:creationId xmlns:p14="http://schemas.microsoft.com/office/powerpoint/2010/main" val="354966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+ 1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CTE Pathway </a:t>
            </a:r>
            <a:r>
              <a:rPr lang="en-US" dirty="0"/>
              <a:t>options: </a:t>
            </a:r>
          </a:p>
          <a:p>
            <a:r>
              <a:rPr lang="en-US" dirty="0" smtClean="0"/>
              <a:t>13 assessments have been approved</a:t>
            </a:r>
          </a:p>
          <a:p>
            <a:r>
              <a:rPr lang="en-US" dirty="0" smtClean="0"/>
              <a:t>Blue Ribbon Commission to continue to consider others</a:t>
            </a:r>
          </a:p>
          <a:p>
            <a:r>
              <a:rPr lang="en-US" dirty="0" smtClean="0"/>
              <a:t>Part of an approved CTE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5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Scoring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3-8</a:t>
            </a:r>
            <a:endParaRPr lang="en-US" dirty="0"/>
          </a:p>
          <a:p>
            <a:pPr lvl="1"/>
            <a:r>
              <a:rPr lang="en-US" dirty="0" smtClean="0"/>
              <a:t>Eastside Group</a:t>
            </a:r>
          </a:p>
          <a:p>
            <a:pPr lvl="1"/>
            <a:r>
              <a:rPr lang="en-US" dirty="0" smtClean="0"/>
              <a:t>Meeting next week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June Regents</a:t>
            </a:r>
          </a:p>
          <a:p>
            <a:pPr lvl="1"/>
            <a:r>
              <a:rPr lang="en-US" dirty="0" smtClean="0"/>
              <a:t>Tully</a:t>
            </a:r>
          </a:p>
          <a:p>
            <a:pPr lvl="1"/>
            <a:r>
              <a:rPr lang="en-US" dirty="0" smtClean="0"/>
              <a:t>LaFayette</a:t>
            </a:r>
          </a:p>
          <a:p>
            <a:pPr lvl="1"/>
            <a:r>
              <a:rPr lang="en-US" dirty="0" smtClean="0"/>
              <a:t>Cortland-Physics only</a:t>
            </a:r>
          </a:p>
          <a:p>
            <a:pPr lvl="1"/>
            <a:r>
              <a:rPr lang="en-US" dirty="0" smtClean="0"/>
              <a:t>Westhill-Physics only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Please meet briefly after BCIC meeting to collectively think this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throughout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2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2014-15 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ear </a:t>
            </a:r>
            <a:r>
              <a:rPr lang="en-US" dirty="0"/>
              <a:t>1 cohort (smaller this year</a:t>
            </a:r>
            <a:r>
              <a:rPr lang="en-US" dirty="0" smtClean="0"/>
              <a:t>) almost done</a:t>
            </a:r>
            <a:endParaRPr lang="en-US" dirty="0"/>
          </a:p>
          <a:p>
            <a:r>
              <a:rPr lang="en-US" dirty="0" smtClean="0"/>
              <a:t>Three ongoing sessions</a:t>
            </a:r>
          </a:p>
          <a:p>
            <a:pPr lvl="1"/>
            <a:r>
              <a:rPr lang="en-US" dirty="0" smtClean="0"/>
              <a:t>Following 6</a:t>
            </a:r>
            <a:r>
              <a:rPr lang="en-US" baseline="30000" dirty="0" smtClean="0"/>
              <a:t>th</a:t>
            </a:r>
            <a:r>
              <a:rPr lang="en-US" dirty="0" smtClean="0"/>
              <a:t> grade teacher</a:t>
            </a:r>
          </a:p>
          <a:p>
            <a:pPr lvl="1"/>
            <a:r>
              <a:rPr lang="en-US" dirty="0" smtClean="0"/>
              <a:t>Growth producing feedback</a:t>
            </a:r>
          </a:p>
          <a:p>
            <a:pPr lvl="1"/>
            <a:r>
              <a:rPr lang="en-US" dirty="0" smtClean="0"/>
              <a:t>Instructional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9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2" y="365353"/>
            <a:ext cx="89802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2014-15 Principal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 smtClean="0"/>
              <a:t>Catch up session</a:t>
            </a:r>
          </a:p>
          <a:p>
            <a:r>
              <a:rPr lang="en-US" dirty="0"/>
              <a:t>Three ongoing sessions</a:t>
            </a:r>
          </a:p>
          <a:p>
            <a:pPr lvl="1"/>
            <a:r>
              <a:rPr lang="en-US" dirty="0" smtClean="0"/>
              <a:t>Connecting to Lead Evaluator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Fullan’s Three Keys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6603" y="3521122"/>
            <a:ext cx="4858603" cy="225188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Learning</a:t>
            </a:r>
          </a:p>
          <a:p>
            <a:r>
              <a:rPr lang="en-US" dirty="0" smtClean="0"/>
              <a:t>Being a District and System Player</a:t>
            </a:r>
          </a:p>
          <a:p>
            <a:r>
              <a:rPr lang="en-US" dirty="0" smtClean="0"/>
              <a:t>Becoming a Change Agent</a:t>
            </a:r>
          </a:p>
          <a:p>
            <a:endParaRPr lang="en-US" dirty="0"/>
          </a:p>
          <a:p>
            <a:r>
              <a:rPr lang="en-US" sz="3600" b="1" dirty="0" smtClean="0"/>
              <a:t>Discuss Chapters</a:t>
            </a:r>
            <a:br>
              <a:rPr lang="en-US" sz="3600" b="1" dirty="0" smtClean="0"/>
            </a:br>
            <a:r>
              <a:rPr lang="en-US" sz="3600" b="1" dirty="0" smtClean="0"/>
              <a:t>3 &amp; 4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90" y="2863886"/>
            <a:ext cx="2420094" cy="36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97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DTSDE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How might it translate to a school improvement/reflection/study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9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Middle-Level Principals ongoing topic</a:t>
            </a:r>
          </a:p>
          <a:p>
            <a:r>
              <a:rPr lang="en-US" smtClean="0"/>
              <a:t>Sharing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Topic for future BCIC?</a:t>
            </a:r>
          </a:p>
          <a:p>
            <a:r>
              <a:rPr lang="en-US" dirty="0" smtClean="0"/>
              <a:t>Regional support and leadership?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7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Reenergize your PLC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PLC Networking: four </a:t>
            </a:r>
            <a:r>
              <a:rPr lang="en-US" dirty="0"/>
              <a:t>meetings across the year with on-line </a:t>
            </a:r>
            <a:r>
              <a:rPr lang="en-US" dirty="0" smtClean="0"/>
              <a:t>community, too.</a:t>
            </a:r>
          </a:p>
          <a:p>
            <a:r>
              <a:rPr lang="en-US" dirty="0" smtClean="0">
                <a:hlinkClick r:id="rId2"/>
              </a:rPr>
              <a:t>Next meeting </a:t>
            </a:r>
            <a:r>
              <a:rPr lang="en-US" dirty="0" smtClean="0"/>
              <a:t>is January 22nd.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6154" r="73521" b="58306"/>
          <a:stretch/>
        </p:blipFill>
        <p:spPr bwMode="auto">
          <a:xfrm>
            <a:off x="6237018" y="667853"/>
            <a:ext cx="1596779" cy="9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Connecting the PLC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072651" cy="48111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Connecting Mattos with the PLC Institute, via Interactive Video Conferences: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smtClean="0"/>
              <a:t>Brown, January </a:t>
            </a:r>
            <a:r>
              <a:rPr lang="en-US" dirty="0"/>
              <a:t>14, 2015 </a:t>
            </a:r>
            <a:r>
              <a:rPr lang="en-US" dirty="0" smtClean="0"/>
              <a:t>, 4:00-5:15 pm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Ken </a:t>
            </a:r>
            <a:r>
              <a:rPr lang="en-US" dirty="0" smtClean="0"/>
              <a:t>Williams, March </a:t>
            </a:r>
            <a:r>
              <a:rPr lang="en-US" dirty="0"/>
              <a:t>4</a:t>
            </a:r>
            <a:r>
              <a:rPr lang="en-US" dirty="0" smtClean="0"/>
              <a:t>, 2015, 4:00-5:15 pm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Anthony </a:t>
            </a:r>
            <a:r>
              <a:rPr lang="en-US" dirty="0" smtClean="0"/>
              <a:t>Muhammad, June </a:t>
            </a:r>
            <a:r>
              <a:rPr lang="en-US" dirty="0"/>
              <a:t>17, </a:t>
            </a:r>
            <a:r>
              <a:rPr lang="en-US" dirty="0" smtClean="0"/>
              <a:t>2015, 4:00-5:15 pm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PLCs at Work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August 12-14, 2015</a:t>
            </a:r>
          </a:p>
          <a:p>
            <a:r>
              <a:rPr lang="en-US" b="1" dirty="0" smtClean="0"/>
              <a:t>OnCenter</a:t>
            </a:r>
            <a:r>
              <a:rPr lang="en-US" b="1" dirty="0"/>
              <a:t> </a:t>
            </a:r>
            <a:r>
              <a:rPr lang="en-US" b="1" dirty="0" smtClean="0"/>
              <a:t>and Civic 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8388" r="59342" b="58306"/>
          <a:stretch/>
        </p:blipFill>
        <p:spPr bwMode="auto">
          <a:xfrm>
            <a:off x="601578" y="2848034"/>
            <a:ext cx="8085222" cy="33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Ending the Public School Monopoly</a:t>
            </a:r>
          </a:p>
          <a:p>
            <a:r>
              <a:rPr lang="en-US" dirty="0" smtClean="0"/>
              <a:t>Charter School Limit</a:t>
            </a:r>
          </a:p>
          <a:p>
            <a:r>
              <a:rPr lang="en-US" dirty="0" smtClean="0"/>
              <a:t>Board of Regents priorities:</a:t>
            </a:r>
          </a:p>
          <a:p>
            <a:pPr lvl="1"/>
            <a:r>
              <a:rPr lang="en-US" dirty="0" smtClean="0"/>
              <a:t>Regional high schools</a:t>
            </a:r>
          </a:p>
          <a:p>
            <a:pPr lvl="1"/>
            <a:r>
              <a:rPr lang="en-US" dirty="0" smtClean="0"/>
              <a:t>BOCES salary cap (CTE, only)?</a:t>
            </a:r>
          </a:p>
          <a:p>
            <a:pPr lvl="1"/>
            <a:r>
              <a:rPr lang="en-US" dirty="0" smtClean="0"/>
              <a:t>Some mandate relief</a:t>
            </a:r>
          </a:p>
          <a:p>
            <a:pPr lvl="1"/>
            <a:r>
              <a:rPr lang="en-US" dirty="0" smtClean="0"/>
              <a:t>Technical changes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018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Responsive Classroom</a:t>
            </a:r>
            <a:r>
              <a:rPr lang="en-US" baseline="30000" dirty="0" smtClean="0"/>
              <a:t>©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Responsive </a:t>
            </a:r>
            <a:r>
              <a:rPr lang="en-US" dirty="0" smtClean="0"/>
              <a:t>Classroom: Advanced</a:t>
            </a:r>
          </a:p>
          <a:p>
            <a:r>
              <a:rPr lang="en-US" dirty="0" smtClean="0"/>
              <a:t>For teachers who are implementing Responsive Classroom</a:t>
            </a:r>
          </a:p>
          <a:p>
            <a:r>
              <a:rPr lang="en-US" dirty="0" smtClean="0">
                <a:hlinkClick r:id="rId2"/>
              </a:rPr>
              <a:t>Cohort </a:t>
            </a:r>
            <a:r>
              <a:rPr lang="en-US" dirty="0" smtClean="0"/>
              <a:t>starts December 17th.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312" y="152400"/>
            <a:ext cx="2166288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Vision for Education in</a:t>
            </a:r>
            <a:br>
              <a:rPr lang="en-US" dirty="0" smtClean="0"/>
            </a:br>
            <a:r>
              <a:rPr lang="en-US" dirty="0" smtClean="0"/>
              <a:t>Central New York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College, Career</a:t>
            </a:r>
            <a:br>
              <a:rPr lang="en-US" dirty="0" smtClean="0"/>
            </a:br>
            <a:r>
              <a:rPr lang="en-US" dirty="0" smtClean="0"/>
              <a:t>&amp; Citizenship Readiness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43278">
            <a:off x="540496" y="1466851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UPDATE</a:t>
            </a:r>
            <a:endParaRPr lang="en-US" sz="66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September 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Education in CNY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655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1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Coaching &amp;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Trainer/Coach hired</a:t>
            </a:r>
          </a:p>
          <a:p>
            <a:r>
              <a:rPr lang="en-US" dirty="0" smtClean="0"/>
              <a:t>In-district coaching for [at least] 11 districts</a:t>
            </a:r>
            <a:br>
              <a:rPr lang="en-US" dirty="0" smtClean="0"/>
            </a:br>
            <a:r>
              <a:rPr lang="en-US" dirty="0" smtClean="0"/>
              <a:t>and 2 BOCES</a:t>
            </a:r>
          </a:p>
          <a:p>
            <a:r>
              <a:rPr lang="en-US" dirty="0" smtClean="0"/>
              <a:t>Our coaches being coached by New Tech Network</a:t>
            </a:r>
          </a:p>
          <a:p>
            <a:r>
              <a:rPr lang="en-US" dirty="0" smtClean="0"/>
              <a:t>PBL 102 has started</a:t>
            </a:r>
          </a:p>
          <a:p>
            <a:r>
              <a:rPr lang="en-US" dirty="0" smtClean="0"/>
              <a:t>PBL 101 will continue with multiple cohorts</a:t>
            </a:r>
          </a:p>
          <a:p>
            <a:r>
              <a:rPr lang="en-US" dirty="0" smtClean="0"/>
              <a:t>Primer to all principal groups</a:t>
            </a:r>
          </a:p>
          <a:p>
            <a:r>
              <a:rPr lang="en-US" dirty="0" smtClean="0"/>
              <a:t>401 Leadership support posted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941" y="5943600"/>
            <a:ext cx="20170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56"/>
            <a:ext cx="8229600" cy="4727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PBL</a:t>
            </a:r>
            <a:r>
              <a:rPr lang="en-US" baseline="30000" dirty="0" smtClean="0"/>
              <a:t>NY</a:t>
            </a:r>
            <a:r>
              <a:rPr lang="en-US" dirty="0" smtClean="0"/>
              <a:t> 2015 is scheduled for August 3-4-5</a:t>
            </a:r>
          </a:p>
          <a:p>
            <a:pPr lvl="1"/>
            <a:r>
              <a:rPr lang="en-US" dirty="0" smtClean="0"/>
              <a:t>Edutopia</a:t>
            </a:r>
            <a:endParaRPr lang="en-US" dirty="0"/>
          </a:p>
          <a:p>
            <a:pPr lvl="1"/>
            <a:r>
              <a:rPr lang="en-US" dirty="0"/>
              <a:t>Buck Institute for </a:t>
            </a:r>
            <a:r>
              <a:rPr lang="en-US" dirty="0" smtClean="0"/>
              <a:t>Education</a:t>
            </a:r>
            <a:endParaRPr lang="en-US" dirty="0"/>
          </a:p>
          <a:p>
            <a:pPr lvl="1"/>
            <a:r>
              <a:rPr lang="en-US" dirty="0"/>
              <a:t>New Tech </a:t>
            </a:r>
            <a:r>
              <a:rPr lang="en-US" dirty="0" smtClean="0"/>
              <a:t>Network</a:t>
            </a:r>
            <a:endParaRPr lang="en-US" dirty="0"/>
          </a:p>
          <a:p>
            <a:pPr lvl="1"/>
            <a:r>
              <a:rPr lang="en-US" dirty="0"/>
              <a:t>Sam Saidel</a:t>
            </a:r>
          </a:p>
          <a:p>
            <a:pPr lvl="1"/>
            <a:r>
              <a:rPr lang="en-US" dirty="0"/>
              <a:t>Sarah Brown Wessling</a:t>
            </a:r>
          </a:p>
          <a:p>
            <a:pPr lvl="1"/>
            <a:r>
              <a:rPr lang="en-US" dirty="0"/>
              <a:t>Michael Gorman</a:t>
            </a:r>
          </a:p>
          <a:p>
            <a:pPr lvl="1"/>
            <a:r>
              <a:rPr lang="en-US" dirty="0"/>
              <a:t>Suzie </a:t>
            </a:r>
            <a:r>
              <a:rPr lang="en-US" dirty="0" smtClean="0"/>
              <a:t>Boss</a:t>
            </a:r>
          </a:p>
          <a:p>
            <a:pPr lvl="1"/>
            <a:r>
              <a:rPr lang="en-US" dirty="0" smtClean="0"/>
              <a:t>Tony </a:t>
            </a:r>
            <a:r>
              <a:rPr lang="en-US" dirty="0"/>
              <a:t>W</a:t>
            </a:r>
            <a:r>
              <a:rPr lang="en-US" dirty="0" smtClean="0"/>
              <a:t>agner</a:t>
            </a:r>
          </a:p>
          <a:p>
            <a:pPr lvl="1"/>
            <a:r>
              <a:rPr lang="en-US" dirty="0" smtClean="0"/>
              <a:t>More confirmations coming…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885" y="3413125"/>
            <a:ext cx="3507274" cy="15899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PBLNY –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January 8</a:t>
            </a:r>
            <a:r>
              <a:rPr lang="en-US" smtClean="0"/>
              <a:t>, 2015</a:t>
            </a:r>
            <a:endParaRPr lang="en-US" dirty="0" smtClean="0"/>
          </a:p>
          <a:p>
            <a:r>
              <a:rPr lang="en-US" dirty="0" smtClean="0"/>
              <a:t>Rodax 8 </a:t>
            </a:r>
            <a:r>
              <a:rPr lang="en-US" dirty="0"/>
              <a:t>L</a:t>
            </a:r>
            <a:r>
              <a:rPr lang="en-US" dirty="0" smtClean="0"/>
              <a:t>arge Conference Room</a:t>
            </a:r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Please…..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have 5.5 CIA and Network </a:t>
            </a:r>
          </a:p>
          <a:p>
            <a:r>
              <a:rPr lang="en-US" dirty="0" smtClean="0"/>
              <a:t>Additional 3 “retirees” on part-time basis</a:t>
            </a:r>
          </a:p>
          <a:p>
            <a:r>
              <a:rPr lang="en-US" dirty="0" smtClean="0"/>
              <a:t>Adding 1 additional in January</a:t>
            </a:r>
          </a:p>
          <a:p>
            <a:endParaRPr lang="en-US" dirty="0"/>
          </a:p>
          <a:p>
            <a:r>
              <a:rPr lang="en-US" dirty="0" smtClean="0"/>
              <a:t>Possibly looking for additional hourly (retirees) with background in curriculum, social studies, group facilitation</a:t>
            </a:r>
          </a:p>
          <a:p>
            <a:r>
              <a:rPr lang="en-US" dirty="0" smtClean="0"/>
              <a:t>Looking for suggestions……</a:t>
            </a:r>
            <a:endParaRPr lang="en-US" dirty="0"/>
          </a:p>
        </p:txBody>
      </p:sp>
      <p:pic>
        <p:nvPicPr>
          <p:cNvPr id="2050" name="Picture 2" descr="C:\Users\lradicel\AppData\Local\Microsoft\Windows\Temporary Internet Files\Content.IE5\ZF75LY7Q\MC9004343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48200"/>
            <a:ext cx="12065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r="51842" b="6744"/>
          <a:stretch/>
        </p:blipFill>
        <p:spPr bwMode="auto">
          <a:xfrm>
            <a:off x="1191126" y="1508353"/>
            <a:ext cx="6761747" cy="47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6320" r="18818" b="3732"/>
          <a:stretch/>
        </p:blipFill>
        <p:spPr bwMode="auto">
          <a:xfrm>
            <a:off x="5560826" y="1881949"/>
            <a:ext cx="3394954" cy="338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Center for the Preparation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21st </a:t>
            </a:r>
            <a:r>
              <a:rPr lang="en-US" dirty="0"/>
              <a:t>Century Teachers </a:t>
            </a:r>
            <a:endParaRPr lang="en-US" dirty="0" smtClean="0"/>
          </a:p>
          <a:p>
            <a:r>
              <a:rPr lang="en-US" dirty="0" smtClean="0"/>
              <a:t>SUNY Cortland</a:t>
            </a:r>
          </a:p>
          <a:p>
            <a:r>
              <a:rPr lang="en-US" dirty="0" smtClean="0"/>
              <a:t>Focus </a:t>
            </a:r>
            <a:r>
              <a:rPr lang="en-US" dirty="0"/>
              <a:t>in five </a:t>
            </a:r>
            <a:r>
              <a:rPr lang="en-US" dirty="0" smtClean="0"/>
              <a:t>areas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Informed Instruction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Project-Based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Clinically Rich Practices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Communicating about Science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High Leverage Practices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Words>1169</Words>
  <Application>Microsoft Office PowerPoint</Application>
  <PresentationFormat>On-screen Show (4:3)</PresentationFormat>
  <Paragraphs>244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IS_template</vt:lpstr>
      <vt:lpstr>1_IS_template</vt:lpstr>
      <vt:lpstr>1211_sc_pptemplate</vt:lpstr>
      <vt:lpstr>1_Office Theme</vt:lpstr>
      <vt:lpstr>Office Theme</vt:lpstr>
      <vt:lpstr>BCIC Meeting</vt:lpstr>
      <vt:lpstr>Welcome</vt:lpstr>
      <vt:lpstr>Update and News</vt:lpstr>
      <vt:lpstr>SED News</vt:lpstr>
      <vt:lpstr>Legislative News</vt:lpstr>
      <vt:lpstr>Help Please…..</vt:lpstr>
      <vt:lpstr>ITD</vt:lpstr>
      <vt:lpstr>Teacher Centers</vt:lpstr>
      <vt:lpstr>Higher Education</vt:lpstr>
      <vt:lpstr>CNY NYS ASCD</vt:lpstr>
      <vt:lpstr>Regional E-Book Collection</vt:lpstr>
      <vt:lpstr>District Sharing</vt:lpstr>
      <vt:lpstr>Sharing Schedule</vt:lpstr>
      <vt:lpstr>Standards</vt:lpstr>
      <vt:lpstr>Getting Ready… </vt:lpstr>
      <vt:lpstr>Social Studies-Getting Ready</vt:lpstr>
      <vt:lpstr>Social Studies Network</vt:lpstr>
      <vt:lpstr>Summer Curriculum Work</vt:lpstr>
      <vt:lpstr>ELA/Literacy</vt:lpstr>
      <vt:lpstr>Literacy Leadership</vt:lpstr>
      <vt:lpstr>For Secondary ELA Teachers</vt:lpstr>
      <vt:lpstr>Math</vt:lpstr>
      <vt:lpstr>Science</vt:lpstr>
      <vt:lpstr>Arts</vt:lpstr>
      <vt:lpstr>Data and Data-Driven Instruction</vt:lpstr>
      <vt:lpstr>Assessment Odds &amp; Ends</vt:lpstr>
      <vt:lpstr>Assessment Odds &amp; Ends</vt:lpstr>
      <vt:lpstr>Assessment Odds &amp; Ends</vt:lpstr>
      <vt:lpstr>2022 Challenge</vt:lpstr>
      <vt:lpstr>CCLS Implementation</vt:lpstr>
      <vt:lpstr>CCLS Implementation</vt:lpstr>
      <vt:lpstr>4 + 1 Pathways</vt:lpstr>
      <vt:lpstr>4 + 1 Pathways</vt:lpstr>
      <vt:lpstr>4 + 1 Pathways</vt:lpstr>
      <vt:lpstr>4 + 1 Pathways</vt:lpstr>
      <vt:lpstr>4 + 1 Pathways</vt:lpstr>
      <vt:lpstr>4 + 1 Pathways</vt:lpstr>
      <vt:lpstr>4 + 1 Pathways</vt:lpstr>
      <vt:lpstr>Collaborative Scoring Districts</vt:lpstr>
      <vt:lpstr>Professional Practice</vt:lpstr>
      <vt:lpstr>2014-15 Lead Evaluator Training</vt:lpstr>
      <vt:lpstr>2014-15 Principal Evaluator Training</vt:lpstr>
      <vt:lpstr>Fullan’s Three Keys</vt:lpstr>
      <vt:lpstr>Culture</vt:lpstr>
      <vt:lpstr>DTSDE</vt:lpstr>
      <vt:lpstr>Standards-based Reporting</vt:lpstr>
      <vt:lpstr>Reenergize your PLC </vt:lpstr>
      <vt:lpstr>Connecting the PLC Dots</vt:lpstr>
      <vt:lpstr>PLCs at Work Institute</vt:lpstr>
      <vt:lpstr>Responsive Classroom©</vt:lpstr>
      <vt:lpstr>Regional Vision</vt:lpstr>
      <vt:lpstr>A Vision for Education in Central New York</vt:lpstr>
      <vt:lpstr>A Vision for Education in CNY</vt:lpstr>
      <vt:lpstr>District Coaching &amp; Training</vt:lpstr>
      <vt:lpstr>PBLNY – The Event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478</cp:revision>
  <cp:lastPrinted>2014-10-03T15:46:47Z</cp:lastPrinted>
  <dcterms:created xsi:type="dcterms:W3CDTF">2012-08-15T11:27:34Z</dcterms:created>
  <dcterms:modified xsi:type="dcterms:W3CDTF">2014-12-09T22:01:10Z</dcterms:modified>
</cp:coreProperties>
</file>