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708" r:id="rId4"/>
    <p:sldMasterId id="2147483720" r:id="rId5"/>
  </p:sldMasterIdLst>
  <p:notesMasterIdLst>
    <p:notesMasterId r:id="rId79"/>
  </p:notesMasterIdLst>
  <p:handoutMasterIdLst>
    <p:handoutMasterId r:id="rId80"/>
  </p:handoutMasterIdLst>
  <p:sldIdLst>
    <p:sldId id="256" r:id="rId6"/>
    <p:sldId id="257" r:id="rId7"/>
    <p:sldId id="566" r:id="rId8"/>
    <p:sldId id="800" r:id="rId9"/>
    <p:sldId id="801" r:id="rId10"/>
    <p:sldId id="803" r:id="rId11"/>
    <p:sldId id="806" r:id="rId12"/>
    <p:sldId id="278" r:id="rId13"/>
    <p:sldId id="279" r:id="rId14"/>
    <p:sldId id="489" r:id="rId15"/>
    <p:sldId id="515" r:id="rId16"/>
    <p:sldId id="285" r:id="rId17"/>
    <p:sldId id="807" r:id="rId18"/>
    <p:sldId id="790" r:id="rId19"/>
    <p:sldId id="808" r:id="rId20"/>
    <p:sldId id="891" r:id="rId21"/>
    <p:sldId id="870" r:id="rId22"/>
    <p:sldId id="871" r:id="rId23"/>
    <p:sldId id="872" r:id="rId24"/>
    <p:sldId id="873" r:id="rId25"/>
    <p:sldId id="874" r:id="rId26"/>
    <p:sldId id="875" r:id="rId27"/>
    <p:sldId id="876" r:id="rId28"/>
    <p:sldId id="877" r:id="rId29"/>
    <p:sldId id="878" r:id="rId30"/>
    <p:sldId id="879" r:id="rId31"/>
    <p:sldId id="880" r:id="rId32"/>
    <p:sldId id="881" r:id="rId33"/>
    <p:sldId id="882" r:id="rId34"/>
    <p:sldId id="883" r:id="rId35"/>
    <p:sldId id="884" r:id="rId36"/>
    <p:sldId id="885" r:id="rId37"/>
    <p:sldId id="886" r:id="rId38"/>
    <p:sldId id="887" r:id="rId39"/>
    <p:sldId id="888" r:id="rId40"/>
    <p:sldId id="889" r:id="rId41"/>
    <p:sldId id="890" r:id="rId42"/>
    <p:sldId id="892" r:id="rId43"/>
    <p:sldId id="893" r:id="rId44"/>
    <p:sldId id="810" r:id="rId45"/>
    <p:sldId id="867" r:id="rId46"/>
    <p:sldId id="868" r:id="rId47"/>
    <p:sldId id="869" r:id="rId48"/>
    <p:sldId id="788" r:id="rId49"/>
    <p:sldId id="577" r:id="rId50"/>
    <p:sldId id="445" r:id="rId51"/>
    <p:sldId id="487" r:id="rId52"/>
    <p:sldId id="781" r:id="rId53"/>
    <p:sldId id="782" r:id="rId54"/>
    <p:sldId id="865" r:id="rId55"/>
    <p:sldId id="902" r:id="rId56"/>
    <p:sldId id="535" r:id="rId57"/>
    <p:sldId id="789" r:id="rId58"/>
    <p:sldId id="791" r:id="rId59"/>
    <p:sldId id="792" r:id="rId60"/>
    <p:sldId id="894" r:id="rId61"/>
    <p:sldId id="866" r:id="rId62"/>
    <p:sldId id="536" r:id="rId63"/>
    <p:sldId id="833" r:id="rId64"/>
    <p:sldId id="834" r:id="rId65"/>
    <p:sldId id="895" r:id="rId66"/>
    <p:sldId id="896" r:id="rId67"/>
    <p:sldId id="853" r:id="rId68"/>
    <p:sldId id="897" r:id="rId69"/>
    <p:sldId id="898" r:id="rId70"/>
    <p:sldId id="901" r:id="rId71"/>
    <p:sldId id="649" r:id="rId72"/>
    <p:sldId id="900" r:id="rId73"/>
    <p:sldId id="794" r:id="rId74"/>
    <p:sldId id="795" r:id="rId75"/>
    <p:sldId id="538" r:id="rId76"/>
    <p:sldId id="864" r:id="rId77"/>
    <p:sldId id="739" r:id="rId7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388"/>
    <a:srgbClr val="5C6884"/>
    <a:srgbClr val="008F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41" autoAdjust="0"/>
    <p:restoredTop sz="86131" autoAdjust="0"/>
  </p:normalViewPr>
  <p:slideViewPr>
    <p:cSldViewPr snapToGrid="0" snapToObjects="1">
      <p:cViewPr>
        <p:scale>
          <a:sx n="70" d="100"/>
          <a:sy n="70" d="100"/>
        </p:scale>
        <p:origin x="-810" y="-522"/>
      </p:cViewPr>
      <p:guideLst>
        <p:guide orient="horz" pos="215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5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_rels/data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_rels/data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45CC58-0B05-4FE6-B155-005E50FB40FC}" type="doc">
      <dgm:prSet loTypeId="urn:microsoft.com/office/officeart/2005/8/layout/hList7" loCatId="relationship" qsTypeId="urn:microsoft.com/office/officeart/2005/8/quickstyle/simple1" qsCatId="simple" csTypeId="urn:microsoft.com/office/officeart/2005/8/colors/accent1_2" csCatId="accent1" phldr="1"/>
      <dgm:spPr/>
    </dgm:pt>
    <dgm:pt modelId="{F5B3007C-AA27-41B7-862B-C12CEE7A2B8B}">
      <dgm:prSet phldrT="[Text]"/>
      <dgm:spPr/>
      <dgm:t>
        <a:bodyPr/>
        <a:lstStyle/>
        <a:p>
          <a:endParaRPr lang="en-US" dirty="0" smtClean="0"/>
        </a:p>
        <a:p>
          <a:r>
            <a:rPr lang="en-US" dirty="0" smtClean="0"/>
            <a:t>Teaching that Engages</a:t>
          </a:r>
          <a:endParaRPr lang="en-US" dirty="0"/>
        </a:p>
      </dgm:t>
    </dgm:pt>
    <dgm:pt modelId="{26C7B56A-DA8A-4236-B4B7-AFC8967A02CD}" type="parTrans" cxnId="{C4CD6399-D8B0-4B3D-BBAF-922307917F7A}">
      <dgm:prSet/>
      <dgm:spPr/>
      <dgm:t>
        <a:bodyPr/>
        <a:lstStyle/>
        <a:p>
          <a:endParaRPr lang="en-US"/>
        </a:p>
      </dgm:t>
    </dgm:pt>
    <dgm:pt modelId="{7487CE59-9DBC-4395-911F-738CBDA8B282}" type="sibTrans" cxnId="{C4CD6399-D8B0-4B3D-BBAF-922307917F7A}">
      <dgm:prSet/>
      <dgm:spPr/>
      <dgm:t>
        <a:bodyPr/>
        <a:lstStyle/>
        <a:p>
          <a:endParaRPr lang="en-US"/>
        </a:p>
      </dgm:t>
    </dgm:pt>
    <dgm:pt modelId="{38F6DB1A-73E7-497A-9F18-81E4AC253452}">
      <dgm:prSet phldrT="[Text]"/>
      <dgm:spPr/>
      <dgm:t>
        <a:bodyPr/>
        <a:lstStyle/>
        <a:p>
          <a:endParaRPr lang="en-US" dirty="0" smtClean="0"/>
        </a:p>
        <a:p>
          <a:r>
            <a:rPr lang="en-US" dirty="0" smtClean="0"/>
            <a:t>Culture that Empowers</a:t>
          </a:r>
          <a:endParaRPr lang="en-US" dirty="0"/>
        </a:p>
      </dgm:t>
    </dgm:pt>
    <dgm:pt modelId="{7150DE87-1F64-4B0C-A5E8-5D645BBD1899}" type="parTrans" cxnId="{DD698685-2F2C-4847-9811-BA56260DDF65}">
      <dgm:prSet/>
      <dgm:spPr/>
      <dgm:t>
        <a:bodyPr/>
        <a:lstStyle/>
        <a:p>
          <a:endParaRPr lang="en-US"/>
        </a:p>
      </dgm:t>
    </dgm:pt>
    <dgm:pt modelId="{092E1C46-B2A7-4174-917F-0E4236ACCC08}" type="sibTrans" cxnId="{DD698685-2F2C-4847-9811-BA56260DDF65}">
      <dgm:prSet/>
      <dgm:spPr/>
      <dgm:t>
        <a:bodyPr/>
        <a:lstStyle/>
        <a:p>
          <a:endParaRPr lang="en-US"/>
        </a:p>
      </dgm:t>
    </dgm:pt>
    <dgm:pt modelId="{CC360C8A-D2B7-400E-8876-2A109DDF57CA}">
      <dgm:prSet phldrT="[Text]"/>
      <dgm:spPr/>
      <dgm:t>
        <a:bodyPr/>
        <a:lstStyle/>
        <a:p>
          <a:endParaRPr lang="en-US" dirty="0" smtClean="0"/>
        </a:p>
        <a:p>
          <a:r>
            <a:rPr lang="en-US" dirty="0" smtClean="0"/>
            <a:t>Technology that Enables</a:t>
          </a:r>
          <a:endParaRPr lang="en-US" dirty="0"/>
        </a:p>
      </dgm:t>
    </dgm:pt>
    <dgm:pt modelId="{81528EA4-9939-4368-86ED-29449E91AD04}" type="parTrans" cxnId="{DDFEB35C-B2E3-4BB1-BA43-75A432EF3141}">
      <dgm:prSet/>
      <dgm:spPr/>
      <dgm:t>
        <a:bodyPr/>
        <a:lstStyle/>
        <a:p>
          <a:endParaRPr lang="en-US"/>
        </a:p>
      </dgm:t>
    </dgm:pt>
    <dgm:pt modelId="{6CC6486E-CE15-4D98-9586-8BF632C8A6CE}" type="sibTrans" cxnId="{DDFEB35C-B2E3-4BB1-BA43-75A432EF3141}">
      <dgm:prSet/>
      <dgm:spPr/>
      <dgm:t>
        <a:bodyPr/>
        <a:lstStyle/>
        <a:p>
          <a:endParaRPr lang="en-US"/>
        </a:p>
      </dgm:t>
    </dgm:pt>
    <dgm:pt modelId="{D17E8B71-9E48-45B4-AF65-6615AD0178C1}" type="pres">
      <dgm:prSet presAssocID="{3845CC58-0B05-4FE6-B155-005E50FB40FC}" presName="Name0" presStyleCnt="0">
        <dgm:presLayoutVars>
          <dgm:dir/>
          <dgm:resizeHandles val="exact"/>
        </dgm:presLayoutVars>
      </dgm:prSet>
      <dgm:spPr/>
    </dgm:pt>
    <dgm:pt modelId="{35F62321-672B-4E51-A946-BECA99E9519E}" type="pres">
      <dgm:prSet presAssocID="{3845CC58-0B05-4FE6-B155-005E50FB40FC}" presName="fgShape" presStyleLbl="fgShp" presStyleIdx="0" presStyleCnt="1"/>
      <dgm:spPr/>
    </dgm:pt>
    <dgm:pt modelId="{BE37B1CD-D4A3-41BC-8F2A-81E82ADBFF04}" type="pres">
      <dgm:prSet presAssocID="{3845CC58-0B05-4FE6-B155-005E50FB40FC}" presName="linComp" presStyleCnt="0"/>
      <dgm:spPr/>
    </dgm:pt>
    <dgm:pt modelId="{1EE2B5A9-E4BB-485A-B6FE-72B073FDA2B2}" type="pres">
      <dgm:prSet presAssocID="{F5B3007C-AA27-41B7-862B-C12CEE7A2B8B}" presName="compNode" presStyleCnt="0"/>
      <dgm:spPr/>
    </dgm:pt>
    <dgm:pt modelId="{18937CDA-FC51-471A-9EFC-AC7FEBEC33C8}" type="pres">
      <dgm:prSet presAssocID="{F5B3007C-AA27-41B7-862B-C12CEE7A2B8B}" presName="bkgdShape" presStyleLbl="node1" presStyleIdx="0" presStyleCnt="3"/>
      <dgm:spPr/>
      <dgm:t>
        <a:bodyPr/>
        <a:lstStyle/>
        <a:p>
          <a:endParaRPr lang="en-US"/>
        </a:p>
      </dgm:t>
    </dgm:pt>
    <dgm:pt modelId="{7FE09279-ED51-44E9-8657-04775114263B}" type="pres">
      <dgm:prSet presAssocID="{F5B3007C-AA27-41B7-862B-C12CEE7A2B8B}" presName="nodeTx" presStyleLbl="node1" presStyleIdx="0" presStyleCnt="3">
        <dgm:presLayoutVars>
          <dgm:bulletEnabled val="1"/>
        </dgm:presLayoutVars>
      </dgm:prSet>
      <dgm:spPr/>
      <dgm:t>
        <a:bodyPr/>
        <a:lstStyle/>
        <a:p>
          <a:endParaRPr lang="en-US"/>
        </a:p>
      </dgm:t>
    </dgm:pt>
    <dgm:pt modelId="{54FEA64A-FA25-4ADB-A357-CB7E514A7D48}" type="pres">
      <dgm:prSet presAssocID="{F5B3007C-AA27-41B7-862B-C12CEE7A2B8B}" presName="invisiNode" presStyleLbl="node1" presStyleIdx="0" presStyleCnt="3"/>
      <dgm:spPr/>
    </dgm:pt>
    <dgm:pt modelId="{9332E01C-E8EC-41EF-80AE-F9E743835228}" type="pres">
      <dgm:prSet presAssocID="{F5B3007C-AA27-41B7-862B-C12CEE7A2B8B}" presName="imagNode" presStyleLbl="fgImgPlace1" presStyleIdx="0" presStyleCnt="3" custScaleX="136510" custScaleY="136510" custLinFactNeighborY="20342"/>
      <dgm:spPr>
        <a:blipFill rotWithShape="1">
          <a:blip xmlns:r="http://schemas.openxmlformats.org/officeDocument/2006/relationships" r:embed="rId1" cstate="print">
            <a:extLst>
              <a:ext uri="{28A0092B-C50C-407E-A947-70E740481C1C}">
                <a14:useLocalDpi xmlns:a14="http://schemas.microsoft.com/office/drawing/2010/main"/>
              </a:ext>
            </a:extLst>
          </a:blip>
          <a:stretch>
            <a:fillRect/>
          </a:stretch>
        </a:blipFill>
      </dgm:spPr>
    </dgm:pt>
    <dgm:pt modelId="{95F200D4-6A33-4A40-B9DC-2C678111790C}" type="pres">
      <dgm:prSet presAssocID="{7487CE59-9DBC-4395-911F-738CBDA8B282}" presName="sibTrans" presStyleLbl="sibTrans2D1" presStyleIdx="0" presStyleCnt="0"/>
      <dgm:spPr/>
      <dgm:t>
        <a:bodyPr/>
        <a:lstStyle/>
        <a:p>
          <a:endParaRPr lang="en-US"/>
        </a:p>
      </dgm:t>
    </dgm:pt>
    <dgm:pt modelId="{BD27BC21-54B6-4AD1-8F85-79B0DC917E3D}" type="pres">
      <dgm:prSet presAssocID="{38F6DB1A-73E7-497A-9F18-81E4AC253452}" presName="compNode" presStyleCnt="0"/>
      <dgm:spPr/>
    </dgm:pt>
    <dgm:pt modelId="{1F12BF5E-07A6-401C-92B9-9C0DD5E57E79}" type="pres">
      <dgm:prSet presAssocID="{38F6DB1A-73E7-497A-9F18-81E4AC253452}" presName="bkgdShape" presStyleLbl="node1" presStyleIdx="1" presStyleCnt="3"/>
      <dgm:spPr/>
      <dgm:t>
        <a:bodyPr/>
        <a:lstStyle/>
        <a:p>
          <a:endParaRPr lang="en-US"/>
        </a:p>
      </dgm:t>
    </dgm:pt>
    <dgm:pt modelId="{C5C7F777-B699-4CF3-98F8-AE36C380CBDE}" type="pres">
      <dgm:prSet presAssocID="{38F6DB1A-73E7-497A-9F18-81E4AC253452}" presName="nodeTx" presStyleLbl="node1" presStyleIdx="1" presStyleCnt="3">
        <dgm:presLayoutVars>
          <dgm:bulletEnabled val="1"/>
        </dgm:presLayoutVars>
      </dgm:prSet>
      <dgm:spPr/>
      <dgm:t>
        <a:bodyPr/>
        <a:lstStyle/>
        <a:p>
          <a:endParaRPr lang="en-US"/>
        </a:p>
      </dgm:t>
    </dgm:pt>
    <dgm:pt modelId="{BD6E959A-FAF7-4F15-93A7-BFF165BFB38F}" type="pres">
      <dgm:prSet presAssocID="{38F6DB1A-73E7-497A-9F18-81E4AC253452}" presName="invisiNode" presStyleLbl="node1" presStyleIdx="1" presStyleCnt="3"/>
      <dgm:spPr/>
    </dgm:pt>
    <dgm:pt modelId="{E54D6E19-1CDE-4C56-8BA3-603B921465F5}" type="pres">
      <dgm:prSet presAssocID="{38F6DB1A-73E7-497A-9F18-81E4AC253452}" presName="imagNode" presStyleLbl="fgImgPlace1" presStyleIdx="1" presStyleCnt="3" custScaleX="136510" custScaleY="136510" custLinFactNeighborY="20342"/>
      <dgm:spPr>
        <a:blipFill rotWithShape="1">
          <a:blip xmlns:r="http://schemas.openxmlformats.org/officeDocument/2006/relationships" r:embed="rId2" cstate="print">
            <a:extLst>
              <a:ext uri="{28A0092B-C50C-407E-A947-70E740481C1C}">
                <a14:useLocalDpi xmlns:a14="http://schemas.microsoft.com/office/drawing/2010/main"/>
              </a:ext>
            </a:extLst>
          </a:blip>
          <a:stretch>
            <a:fillRect/>
          </a:stretch>
        </a:blipFill>
      </dgm:spPr>
    </dgm:pt>
    <dgm:pt modelId="{46BCAA51-00AC-40BD-9E7D-289F4C24F76E}" type="pres">
      <dgm:prSet presAssocID="{092E1C46-B2A7-4174-917F-0E4236ACCC08}" presName="sibTrans" presStyleLbl="sibTrans2D1" presStyleIdx="0" presStyleCnt="0"/>
      <dgm:spPr/>
      <dgm:t>
        <a:bodyPr/>
        <a:lstStyle/>
        <a:p>
          <a:endParaRPr lang="en-US"/>
        </a:p>
      </dgm:t>
    </dgm:pt>
    <dgm:pt modelId="{8F5B45F8-82E8-40A1-A754-7DEB81AE73C4}" type="pres">
      <dgm:prSet presAssocID="{CC360C8A-D2B7-400E-8876-2A109DDF57CA}" presName="compNode" presStyleCnt="0"/>
      <dgm:spPr/>
    </dgm:pt>
    <dgm:pt modelId="{7D18CD00-73F0-47EE-ADCF-A414732385D1}" type="pres">
      <dgm:prSet presAssocID="{CC360C8A-D2B7-400E-8876-2A109DDF57CA}" presName="bkgdShape" presStyleLbl="node1" presStyleIdx="2" presStyleCnt="3"/>
      <dgm:spPr/>
      <dgm:t>
        <a:bodyPr/>
        <a:lstStyle/>
        <a:p>
          <a:endParaRPr lang="en-US"/>
        </a:p>
      </dgm:t>
    </dgm:pt>
    <dgm:pt modelId="{BD66D26C-7D22-4141-A170-FD1030BC2A57}" type="pres">
      <dgm:prSet presAssocID="{CC360C8A-D2B7-400E-8876-2A109DDF57CA}" presName="nodeTx" presStyleLbl="node1" presStyleIdx="2" presStyleCnt="3">
        <dgm:presLayoutVars>
          <dgm:bulletEnabled val="1"/>
        </dgm:presLayoutVars>
      </dgm:prSet>
      <dgm:spPr/>
      <dgm:t>
        <a:bodyPr/>
        <a:lstStyle/>
        <a:p>
          <a:endParaRPr lang="en-US"/>
        </a:p>
      </dgm:t>
    </dgm:pt>
    <dgm:pt modelId="{0C6E1D0D-51C1-4C0E-9D32-82FA0215B730}" type="pres">
      <dgm:prSet presAssocID="{CC360C8A-D2B7-400E-8876-2A109DDF57CA}" presName="invisiNode" presStyleLbl="node1" presStyleIdx="2" presStyleCnt="3"/>
      <dgm:spPr/>
    </dgm:pt>
    <dgm:pt modelId="{2F7D043B-88EB-4147-9B35-9F0B344D3C68}" type="pres">
      <dgm:prSet presAssocID="{CC360C8A-D2B7-400E-8876-2A109DDF57CA}" presName="imagNode" presStyleLbl="fgImgPlace1" presStyleIdx="2" presStyleCnt="3" custScaleX="136510" custScaleY="136510" custLinFactNeighborY="20342"/>
      <dgm:spPr>
        <a:blipFill rotWithShape="1">
          <a:blip xmlns:r="http://schemas.openxmlformats.org/officeDocument/2006/relationships" r:embed="rId3" cstate="print">
            <a:extLst>
              <a:ext uri="{28A0092B-C50C-407E-A947-70E740481C1C}">
                <a14:useLocalDpi xmlns:a14="http://schemas.microsoft.com/office/drawing/2010/main"/>
              </a:ext>
            </a:extLst>
          </a:blip>
          <a:stretch>
            <a:fillRect/>
          </a:stretch>
        </a:blipFill>
      </dgm:spPr>
    </dgm:pt>
  </dgm:ptLst>
  <dgm:cxnLst>
    <dgm:cxn modelId="{F6BE18F3-15A6-4F9F-BCFF-B93F540C08FB}" type="presOf" srcId="{F5B3007C-AA27-41B7-862B-C12CEE7A2B8B}" destId="{7FE09279-ED51-44E9-8657-04775114263B}" srcOrd="1" destOrd="0" presId="urn:microsoft.com/office/officeart/2005/8/layout/hList7"/>
    <dgm:cxn modelId="{144F0F73-1A22-42CB-8A4F-85F77415762A}" type="presOf" srcId="{CC360C8A-D2B7-400E-8876-2A109DDF57CA}" destId="{7D18CD00-73F0-47EE-ADCF-A414732385D1}" srcOrd="0" destOrd="0" presId="urn:microsoft.com/office/officeart/2005/8/layout/hList7"/>
    <dgm:cxn modelId="{AADA37FC-9940-4CB2-A82D-F0ED871395ED}" type="presOf" srcId="{38F6DB1A-73E7-497A-9F18-81E4AC253452}" destId="{1F12BF5E-07A6-401C-92B9-9C0DD5E57E79}" srcOrd="0" destOrd="0" presId="urn:microsoft.com/office/officeart/2005/8/layout/hList7"/>
    <dgm:cxn modelId="{8A212A75-43DA-48E0-A20D-C92FCFE0D2A0}" type="presOf" srcId="{38F6DB1A-73E7-497A-9F18-81E4AC253452}" destId="{C5C7F777-B699-4CF3-98F8-AE36C380CBDE}" srcOrd="1" destOrd="0" presId="urn:microsoft.com/office/officeart/2005/8/layout/hList7"/>
    <dgm:cxn modelId="{DD698685-2F2C-4847-9811-BA56260DDF65}" srcId="{3845CC58-0B05-4FE6-B155-005E50FB40FC}" destId="{38F6DB1A-73E7-497A-9F18-81E4AC253452}" srcOrd="1" destOrd="0" parTransId="{7150DE87-1F64-4B0C-A5E8-5D645BBD1899}" sibTransId="{092E1C46-B2A7-4174-917F-0E4236ACCC08}"/>
    <dgm:cxn modelId="{C4CD6399-D8B0-4B3D-BBAF-922307917F7A}" srcId="{3845CC58-0B05-4FE6-B155-005E50FB40FC}" destId="{F5B3007C-AA27-41B7-862B-C12CEE7A2B8B}" srcOrd="0" destOrd="0" parTransId="{26C7B56A-DA8A-4236-B4B7-AFC8967A02CD}" sibTransId="{7487CE59-9DBC-4395-911F-738CBDA8B282}"/>
    <dgm:cxn modelId="{96A4B27F-895E-4235-A05E-59BD2FF17A29}" type="presOf" srcId="{7487CE59-9DBC-4395-911F-738CBDA8B282}" destId="{95F200D4-6A33-4A40-B9DC-2C678111790C}" srcOrd="0" destOrd="0" presId="urn:microsoft.com/office/officeart/2005/8/layout/hList7"/>
    <dgm:cxn modelId="{2BF493DE-C45A-4532-A16C-35B650C10E89}" type="presOf" srcId="{CC360C8A-D2B7-400E-8876-2A109DDF57CA}" destId="{BD66D26C-7D22-4141-A170-FD1030BC2A57}" srcOrd="1" destOrd="0" presId="urn:microsoft.com/office/officeart/2005/8/layout/hList7"/>
    <dgm:cxn modelId="{DDFEB35C-B2E3-4BB1-BA43-75A432EF3141}" srcId="{3845CC58-0B05-4FE6-B155-005E50FB40FC}" destId="{CC360C8A-D2B7-400E-8876-2A109DDF57CA}" srcOrd="2" destOrd="0" parTransId="{81528EA4-9939-4368-86ED-29449E91AD04}" sibTransId="{6CC6486E-CE15-4D98-9586-8BF632C8A6CE}"/>
    <dgm:cxn modelId="{9478D67F-F6C0-47B9-9E22-967458ED876A}" type="presOf" srcId="{F5B3007C-AA27-41B7-862B-C12CEE7A2B8B}" destId="{18937CDA-FC51-471A-9EFC-AC7FEBEC33C8}" srcOrd="0" destOrd="0" presId="urn:microsoft.com/office/officeart/2005/8/layout/hList7"/>
    <dgm:cxn modelId="{864E8E2E-EC73-4260-82D8-2EBF411481E0}" type="presOf" srcId="{3845CC58-0B05-4FE6-B155-005E50FB40FC}" destId="{D17E8B71-9E48-45B4-AF65-6615AD0178C1}" srcOrd="0" destOrd="0" presId="urn:microsoft.com/office/officeart/2005/8/layout/hList7"/>
    <dgm:cxn modelId="{335C0E3B-4A5A-4C6E-96FF-3B4E997454C4}" type="presOf" srcId="{092E1C46-B2A7-4174-917F-0E4236ACCC08}" destId="{46BCAA51-00AC-40BD-9E7D-289F4C24F76E}" srcOrd="0" destOrd="0" presId="urn:microsoft.com/office/officeart/2005/8/layout/hList7"/>
    <dgm:cxn modelId="{232B2456-BD9F-484C-9E5D-D243286D8F5E}" type="presParOf" srcId="{D17E8B71-9E48-45B4-AF65-6615AD0178C1}" destId="{35F62321-672B-4E51-A946-BECA99E9519E}" srcOrd="0" destOrd="0" presId="urn:microsoft.com/office/officeart/2005/8/layout/hList7"/>
    <dgm:cxn modelId="{0C8C4290-B224-4D7C-AED5-0E72210D40D1}" type="presParOf" srcId="{D17E8B71-9E48-45B4-AF65-6615AD0178C1}" destId="{BE37B1CD-D4A3-41BC-8F2A-81E82ADBFF04}" srcOrd="1" destOrd="0" presId="urn:microsoft.com/office/officeart/2005/8/layout/hList7"/>
    <dgm:cxn modelId="{A5FAF45E-2635-4A64-9C7E-C341E9FFA9C3}" type="presParOf" srcId="{BE37B1CD-D4A3-41BC-8F2A-81E82ADBFF04}" destId="{1EE2B5A9-E4BB-485A-B6FE-72B073FDA2B2}" srcOrd="0" destOrd="0" presId="urn:microsoft.com/office/officeart/2005/8/layout/hList7"/>
    <dgm:cxn modelId="{7CE91202-3CFA-4C65-97D1-6EDE236819B3}" type="presParOf" srcId="{1EE2B5A9-E4BB-485A-B6FE-72B073FDA2B2}" destId="{18937CDA-FC51-471A-9EFC-AC7FEBEC33C8}" srcOrd="0" destOrd="0" presId="urn:microsoft.com/office/officeart/2005/8/layout/hList7"/>
    <dgm:cxn modelId="{A0D85DB2-6702-4B23-8147-FBB0EF02DB75}" type="presParOf" srcId="{1EE2B5A9-E4BB-485A-B6FE-72B073FDA2B2}" destId="{7FE09279-ED51-44E9-8657-04775114263B}" srcOrd="1" destOrd="0" presId="urn:microsoft.com/office/officeart/2005/8/layout/hList7"/>
    <dgm:cxn modelId="{46F9D56D-0C1B-4C78-9221-6D837A9CCC65}" type="presParOf" srcId="{1EE2B5A9-E4BB-485A-B6FE-72B073FDA2B2}" destId="{54FEA64A-FA25-4ADB-A357-CB7E514A7D48}" srcOrd="2" destOrd="0" presId="urn:microsoft.com/office/officeart/2005/8/layout/hList7"/>
    <dgm:cxn modelId="{850D3CD9-505E-44F4-8FD5-F483120312CC}" type="presParOf" srcId="{1EE2B5A9-E4BB-485A-B6FE-72B073FDA2B2}" destId="{9332E01C-E8EC-41EF-80AE-F9E743835228}" srcOrd="3" destOrd="0" presId="urn:microsoft.com/office/officeart/2005/8/layout/hList7"/>
    <dgm:cxn modelId="{7064387F-4FC4-45BE-A85C-2325C9AE1051}" type="presParOf" srcId="{BE37B1CD-D4A3-41BC-8F2A-81E82ADBFF04}" destId="{95F200D4-6A33-4A40-B9DC-2C678111790C}" srcOrd="1" destOrd="0" presId="urn:microsoft.com/office/officeart/2005/8/layout/hList7"/>
    <dgm:cxn modelId="{2D1BED12-6E37-4AE3-A1FB-7AA14EA44B98}" type="presParOf" srcId="{BE37B1CD-D4A3-41BC-8F2A-81E82ADBFF04}" destId="{BD27BC21-54B6-4AD1-8F85-79B0DC917E3D}" srcOrd="2" destOrd="0" presId="urn:microsoft.com/office/officeart/2005/8/layout/hList7"/>
    <dgm:cxn modelId="{5C6665F6-59E4-43D7-8CF6-BD7FC1BF21F5}" type="presParOf" srcId="{BD27BC21-54B6-4AD1-8F85-79B0DC917E3D}" destId="{1F12BF5E-07A6-401C-92B9-9C0DD5E57E79}" srcOrd="0" destOrd="0" presId="urn:microsoft.com/office/officeart/2005/8/layout/hList7"/>
    <dgm:cxn modelId="{FD9A9CFC-4FBE-4D3A-AC45-3CA173CCC855}" type="presParOf" srcId="{BD27BC21-54B6-4AD1-8F85-79B0DC917E3D}" destId="{C5C7F777-B699-4CF3-98F8-AE36C380CBDE}" srcOrd="1" destOrd="0" presId="urn:microsoft.com/office/officeart/2005/8/layout/hList7"/>
    <dgm:cxn modelId="{FCFAA388-4E38-488F-8B65-456F1BB91591}" type="presParOf" srcId="{BD27BC21-54B6-4AD1-8F85-79B0DC917E3D}" destId="{BD6E959A-FAF7-4F15-93A7-BFF165BFB38F}" srcOrd="2" destOrd="0" presId="urn:microsoft.com/office/officeart/2005/8/layout/hList7"/>
    <dgm:cxn modelId="{A874A563-B92D-4209-BBB1-EF0AE7215B37}" type="presParOf" srcId="{BD27BC21-54B6-4AD1-8F85-79B0DC917E3D}" destId="{E54D6E19-1CDE-4C56-8BA3-603B921465F5}" srcOrd="3" destOrd="0" presId="urn:microsoft.com/office/officeart/2005/8/layout/hList7"/>
    <dgm:cxn modelId="{0F6C0DD6-DA37-466B-9430-0EF0ECFEE80B}" type="presParOf" srcId="{BE37B1CD-D4A3-41BC-8F2A-81E82ADBFF04}" destId="{46BCAA51-00AC-40BD-9E7D-289F4C24F76E}" srcOrd="3" destOrd="0" presId="urn:microsoft.com/office/officeart/2005/8/layout/hList7"/>
    <dgm:cxn modelId="{E1CABF13-1ADD-4EC4-90F0-4C82D786FF1A}" type="presParOf" srcId="{BE37B1CD-D4A3-41BC-8F2A-81E82ADBFF04}" destId="{8F5B45F8-82E8-40A1-A754-7DEB81AE73C4}" srcOrd="4" destOrd="0" presId="urn:microsoft.com/office/officeart/2005/8/layout/hList7"/>
    <dgm:cxn modelId="{5E7DEADD-EE4B-4051-B581-5CDB12CF20D6}" type="presParOf" srcId="{8F5B45F8-82E8-40A1-A754-7DEB81AE73C4}" destId="{7D18CD00-73F0-47EE-ADCF-A414732385D1}" srcOrd="0" destOrd="0" presId="urn:microsoft.com/office/officeart/2005/8/layout/hList7"/>
    <dgm:cxn modelId="{BEC77BFE-DBF8-40A2-A2F4-A34615BC65DD}" type="presParOf" srcId="{8F5B45F8-82E8-40A1-A754-7DEB81AE73C4}" destId="{BD66D26C-7D22-4141-A170-FD1030BC2A57}" srcOrd="1" destOrd="0" presId="urn:microsoft.com/office/officeart/2005/8/layout/hList7"/>
    <dgm:cxn modelId="{61354979-B22F-48DC-B480-0B09374F051B}" type="presParOf" srcId="{8F5B45F8-82E8-40A1-A754-7DEB81AE73C4}" destId="{0C6E1D0D-51C1-4C0E-9D32-82FA0215B730}" srcOrd="2" destOrd="0" presId="urn:microsoft.com/office/officeart/2005/8/layout/hList7"/>
    <dgm:cxn modelId="{7B482E17-C0A1-436B-AE36-1D2155716C4D}" type="presParOf" srcId="{8F5B45F8-82E8-40A1-A754-7DEB81AE73C4}" destId="{2F7D043B-88EB-4147-9B35-9F0B344D3C6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795F7A-BE04-49E6-B067-075BAE36CAD4}"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n-US"/>
        </a:p>
      </dgm:t>
    </dgm:pt>
    <dgm:pt modelId="{B0B4A088-CE6A-43E1-AC19-AA5753B070FE}">
      <dgm:prSet phldrT="[Text]"/>
      <dgm:spPr/>
      <dgm:t>
        <a:bodyPr/>
        <a:lstStyle/>
        <a:p>
          <a:r>
            <a:rPr lang="en-US" dirty="0" smtClean="0"/>
            <a:t>New Tech High School</a:t>
          </a:r>
          <a:endParaRPr lang="en-US" dirty="0"/>
        </a:p>
      </dgm:t>
    </dgm:pt>
    <dgm:pt modelId="{6AA00011-BFEE-4343-8D13-A597F659CB1E}" type="parTrans" cxnId="{CD78A286-79C1-4C77-B8C6-EB1EB1951BAB}">
      <dgm:prSet/>
      <dgm:spPr/>
      <dgm:t>
        <a:bodyPr/>
        <a:lstStyle/>
        <a:p>
          <a:endParaRPr lang="en-US"/>
        </a:p>
      </dgm:t>
    </dgm:pt>
    <dgm:pt modelId="{A820E71E-492F-4A3A-8950-EE71DCC965F0}" type="sibTrans" cxnId="{CD78A286-79C1-4C77-B8C6-EB1EB1951BAB}">
      <dgm:prSet/>
      <dgm:spPr/>
      <dgm:t>
        <a:bodyPr/>
        <a:lstStyle/>
        <a:p>
          <a:endParaRPr lang="en-US"/>
        </a:p>
      </dgm:t>
    </dgm:pt>
    <dgm:pt modelId="{15E3CACE-96D5-4A11-8DEA-7F5BBFB31C59}">
      <dgm:prSet phldrT="[Text]" custT="1"/>
      <dgm:spPr/>
      <dgm:t>
        <a:bodyPr/>
        <a:lstStyle/>
        <a:p>
          <a:r>
            <a:rPr lang="en-US" sz="1800" dirty="0" smtClean="0"/>
            <a:t>CNY New Tech High School in Cortland County</a:t>
          </a:r>
          <a:endParaRPr lang="en-US" sz="1800" dirty="0"/>
        </a:p>
      </dgm:t>
    </dgm:pt>
    <dgm:pt modelId="{D930A7DE-B055-4119-B987-721D0A711A02}" type="parTrans" cxnId="{B78A93B9-77DD-47C5-B64F-67DEF3F27E28}">
      <dgm:prSet/>
      <dgm:spPr/>
      <dgm:t>
        <a:bodyPr/>
        <a:lstStyle/>
        <a:p>
          <a:endParaRPr lang="en-US"/>
        </a:p>
      </dgm:t>
    </dgm:pt>
    <dgm:pt modelId="{F3E7E626-09E1-496F-B8C7-F56F1AB6AC1B}" type="sibTrans" cxnId="{B78A93B9-77DD-47C5-B64F-67DEF3F27E28}">
      <dgm:prSet/>
      <dgm:spPr/>
      <dgm:t>
        <a:bodyPr/>
        <a:lstStyle/>
        <a:p>
          <a:endParaRPr lang="en-US"/>
        </a:p>
      </dgm:t>
    </dgm:pt>
    <dgm:pt modelId="{DA07C296-A53A-4B3F-B810-2FB339E651BB}">
      <dgm:prSet phldrT="[Text]"/>
      <dgm:spPr/>
      <dgm:t>
        <a:bodyPr/>
        <a:lstStyle/>
        <a:p>
          <a:r>
            <a:rPr lang="en-US" dirty="0" smtClean="0"/>
            <a:t>OCM BOCES Programs</a:t>
          </a:r>
          <a:endParaRPr lang="en-US" dirty="0"/>
        </a:p>
      </dgm:t>
    </dgm:pt>
    <dgm:pt modelId="{98E45879-E648-4FFD-9203-BB22F5099C25}" type="parTrans" cxnId="{7DA6D987-6261-4EA0-9D6A-5ADBB19027D6}">
      <dgm:prSet/>
      <dgm:spPr/>
      <dgm:t>
        <a:bodyPr/>
        <a:lstStyle/>
        <a:p>
          <a:endParaRPr lang="en-US"/>
        </a:p>
      </dgm:t>
    </dgm:pt>
    <dgm:pt modelId="{270938EA-A251-4A24-8FBA-46692A959FE3}" type="sibTrans" cxnId="{7DA6D987-6261-4EA0-9D6A-5ADBB19027D6}">
      <dgm:prSet/>
      <dgm:spPr/>
      <dgm:t>
        <a:bodyPr/>
        <a:lstStyle/>
        <a:p>
          <a:endParaRPr lang="en-US"/>
        </a:p>
      </dgm:t>
    </dgm:pt>
    <dgm:pt modelId="{03622AAD-D08A-48E5-B4B6-19CEE9A2C457}">
      <dgm:prSet phldrT="[Text]" custT="1"/>
      <dgm:spPr/>
      <dgm:t>
        <a:bodyPr/>
        <a:lstStyle/>
        <a:p>
          <a:r>
            <a:rPr lang="en-US" sz="1800" dirty="0" smtClean="0"/>
            <a:t>Innovation Tech at the Career Academy</a:t>
          </a:r>
          <a:endParaRPr lang="en-US" sz="1800" dirty="0"/>
        </a:p>
      </dgm:t>
    </dgm:pt>
    <dgm:pt modelId="{8C9F428E-F51A-4953-93F5-B6A2FDDD2325}" type="parTrans" cxnId="{981DF9D7-CC4F-4E87-B24B-C4F0B93D5A3E}">
      <dgm:prSet/>
      <dgm:spPr/>
      <dgm:t>
        <a:bodyPr/>
        <a:lstStyle/>
        <a:p>
          <a:endParaRPr lang="en-US"/>
        </a:p>
      </dgm:t>
    </dgm:pt>
    <dgm:pt modelId="{06D6EB88-7ABB-46DE-8F19-3CA04053C068}" type="sibTrans" cxnId="{981DF9D7-CC4F-4E87-B24B-C4F0B93D5A3E}">
      <dgm:prSet/>
      <dgm:spPr/>
      <dgm:t>
        <a:bodyPr/>
        <a:lstStyle/>
        <a:p>
          <a:endParaRPr lang="en-US"/>
        </a:p>
      </dgm:t>
    </dgm:pt>
    <dgm:pt modelId="{738B1193-443A-4A1D-8145-505C46FAAE82}">
      <dgm:prSet phldrT="[Text]"/>
      <dgm:spPr/>
      <dgm:t>
        <a:bodyPr/>
        <a:lstStyle/>
        <a:p>
          <a:r>
            <a:rPr lang="en-US" dirty="0" smtClean="0"/>
            <a:t>District/School-Based</a:t>
          </a:r>
          <a:endParaRPr lang="en-US" dirty="0"/>
        </a:p>
      </dgm:t>
    </dgm:pt>
    <dgm:pt modelId="{90A1FBF6-C047-4090-AA67-BF945B2E00DA}" type="parTrans" cxnId="{E10768FC-EE33-42B8-B08E-BC1DC0532C7D}">
      <dgm:prSet/>
      <dgm:spPr/>
      <dgm:t>
        <a:bodyPr/>
        <a:lstStyle/>
        <a:p>
          <a:endParaRPr lang="en-US"/>
        </a:p>
      </dgm:t>
    </dgm:pt>
    <dgm:pt modelId="{127B2FC7-AD10-4161-B182-868D3772D334}" type="sibTrans" cxnId="{E10768FC-EE33-42B8-B08E-BC1DC0532C7D}">
      <dgm:prSet/>
      <dgm:spPr/>
      <dgm:t>
        <a:bodyPr/>
        <a:lstStyle/>
        <a:p>
          <a:endParaRPr lang="en-US"/>
        </a:p>
      </dgm:t>
    </dgm:pt>
    <dgm:pt modelId="{7726EA1F-609F-4A30-B634-22368272C805}">
      <dgm:prSet phldrT="[Text]"/>
      <dgm:spPr/>
      <dgm:t>
        <a:bodyPr/>
        <a:lstStyle/>
        <a:p>
          <a:r>
            <a:rPr lang="en-US" dirty="0" smtClean="0"/>
            <a:t>Integrated PBL Courses</a:t>
          </a:r>
          <a:endParaRPr lang="en-US" dirty="0"/>
        </a:p>
      </dgm:t>
    </dgm:pt>
    <dgm:pt modelId="{A4EC540E-872D-4370-BAFE-ABB9E5DCEDEC}" type="parTrans" cxnId="{5ED5CFD1-6B38-43DC-813D-4B49044DDE99}">
      <dgm:prSet/>
      <dgm:spPr/>
      <dgm:t>
        <a:bodyPr/>
        <a:lstStyle/>
        <a:p>
          <a:endParaRPr lang="en-US"/>
        </a:p>
      </dgm:t>
    </dgm:pt>
    <dgm:pt modelId="{B236DAA9-6516-49B2-AC7C-E7A89439AAB1}" type="sibTrans" cxnId="{5ED5CFD1-6B38-43DC-813D-4B49044DDE99}">
      <dgm:prSet/>
      <dgm:spPr/>
      <dgm:t>
        <a:bodyPr/>
        <a:lstStyle/>
        <a:p>
          <a:endParaRPr lang="en-US"/>
        </a:p>
      </dgm:t>
    </dgm:pt>
    <dgm:pt modelId="{8C224967-E907-41A5-A5C6-BE1EA52918DF}">
      <dgm:prSet phldrT="[Text]"/>
      <dgm:spPr/>
      <dgm:t>
        <a:bodyPr/>
        <a:lstStyle/>
        <a:p>
          <a:r>
            <a:rPr lang="en-US" dirty="0" smtClean="0"/>
            <a:t>Baldwinsville School-</a:t>
          </a:r>
          <a:br>
            <a:rPr lang="en-US" dirty="0" smtClean="0"/>
          </a:br>
          <a:r>
            <a:rPr lang="en-US" dirty="0" smtClean="0"/>
            <a:t>within-a-School</a:t>
          </a:r>
          <a:endParaRPr lang="en-US" dirty="0"/>
        </a:p>
      </dgm:t>
    </dgm:pt>
    <dgm:pt modelId="{1CD74A48-144C-4A67-A515-5766B05DE7AF}" type="parTrans" cxnId="{E840F403-C4BD-4A8F-BF41-CC71BF6C7698}">
      <dgm:prSet/>
      <dgm:spPr/>
      <dgm:t>
        <a:bodyPr/>
        <a:lstStyle/>
        <a:p>
          <a:endParaRPr lang="en-US"/>
        </a:p>
      </dgm:t>
    </dgm:pt>
    <dgm:pt modelId="{BD812FB2-214B-490E-92CC-D49D98CB16AC}" type="sibTrans" cxnId="{E840F403-C4BD-4A8F-BF41-CC71BF6C7698}">
      <dgm:prSet/>
      <dgm:spPr/>
      <dgm:t>
        <a:bodyPr/>
        <a:lstStyle/>
        <a:p>
          <a:endParaRPr lang="en-US"/>
        </a:p>
      </dgm:t>
    </dgm:pt>
    <dgm:pt modelId="{986A6B43-BE83-4938-B2C5-1B7B8B8136F9}" type="pres">
      <dgm:prSet presAssocID="{7B795F7A-BE04-49E6-B067-075BAE36CAD4}" presName="theList" presStyleCnt="0">
        <dgm:presLayoutVars>
          <dgm:dir/>
          <dgm:animLvl val="lvl"/>
          <dgm:resizeHandles val="exact"/>
        </dgm:presLayoutVars>
      </dgm:prSet>
      <dgm:spPr/>
      <dgm:t>
        <a:bodyPr/>
        <a:lstStyle/>
        <a:p>
          <a:endParaRPr lang="en-US"/>
        </a:p>
      </dgm:t>
    </dgm:pt>
    <dgm:pt modelId="{1A5DF7C9-7E9E-4E54-AA68-2D5F9C6D14ED}" type="pres">
      <dgm:prSet presAssocID="{B0B4A088-CE6A-43E1-AC19-AA5753B070FE}" presName="compNode" presStyleCnt="0"/>
      <dgm:spPr/>
    </dgm:pt>
    <dgm:pt modelId="{F4567CED-D56B-442D-8A9A-00FFEDE1361D}" type="pres">
      <dgm:prSet presAssocID="{B0B4A088-CE6A-43E1-AC19-AA5753B070FE}" presName="aNode" presStyleLbl="bgShp" presStyleIdx="0" presStyleCnt="3"/>
      <dgm:spPr/>
      <dgm:t>
        <a:bodyPr/>
        <a:lstStyle/>
        <a:p>
          <a:endParaRPr lang="en-US"/>
        </a:p>
      </dgm:t>
    </dgm:pt>
    <dgm:pt modelId="{C4CBDE6C-B320-4257-B1EF-05F53616A086}" type="pres">
      <dgm:prSet presAssocID="{B0B4A088-CE6A-43E1-AC19-AA5753B070FE}" presName="textNode" presStyleLbl="bgShp" presStyleIdx="0" presStyleCnt="3"/>
      <dgm:spPr/>
      <dgm:t>
        <a:bodyPr/>
        <a:lstStyle/>
        <a:p>
          <a:endParaRPr lang="en-US"/>
        </a:p>
      </dgm:t>
    </dgm:pt>
    <dgm:pt modelId="{8203C983-39A6-4951-A689-76FD716DB27B}" type="pres">
      <dgm:prSet presAssocID="{B0B4A088-CE6A-43E1-AC19-AA5753B070FE}" presName="compChildNode" presStyleCnt="0"/>
      <dgm:spPr/>
    </dgm:pt>
    <dgm:pt modelId="{66EFF7F6-87DB-4DC1-BD95-A603987CA4D0}" type="pres">
      <dgm:prSet presAssocID="{B0B4A088-CE6A-43E1-AC19-AA5753B070FE}" presName="theInnerList" presStyleCnt="0"/>
      <dgm:spPr/>
    </dgm:pt>
    <dgm:pt modelId="{24D0780B-02BC-4063-92C5-762CEA7602C1}" type="pres">
      <dgm:prSet presAssocID="{15E3CACE-96D5-4A11-8DEA-7F5BBFB31C59}" presName="childNode" presStyleLbl="node1" presStyleIdx="0" presStyleCnt="4">
        <dgm:presLayoutVars>
          <dgm:bulletEnabled val="1"/>
        </dgm:presLayoutVars>
      </dgm:prSet>
      <dgm:spPr/>
      <dgm:t>
        <a:bodyPr/>
        <a:lstStyle/>
        <a:p>
          <a:endParaRPr lang="en-US"/>
        </a:p>
      </dgm:t>
    </dgm:pt>
    <dgm:pt modelId="{05367EC5-D262-4CA8-AD6A-B55D1AE36836}" type="pres">
      <dgm:prSet presAssocID="{B0B4A088-CE6A-43E1-AC19-AA5753B070FE}" presName="aSpace" presStyleCnt="0"/>
      <dgm:spPr/>
    </dgm:pt>
    <dgm:pt modelId="{1AD4F6FE-E512-481F-AF92-B7EA8C414B75}" type="pres">
      <dgm:prSet presAssocID="{DA07C296-A53A-4B3F-B810-2FB339E651BB}" presName="compNode" presStyleCnt="0"/>
      <dgm:spPr/>
    </dgm:pt>
    <dgm:pt modelId="{F2F890CB-F360-4C3C-B782-BCC6488BCC18}" type="pres">
      <dgm:prSet presAssocID="{DA07C296-A53A-4B3F-B810-2FB339E651BB}" presName="aNode" presStyleLbl="bgShp" presStyleIdx="1" presStyleCnt="3"/>
      <dgm:spPr/>
      <dgm:t>
        <a:bodyPr/>
        <a:lstStyle/>
        <a:p>
          <a:endParaRPr lang="en-US"/>
        </a:p>
      </dgm:t>
    </dgm:pt>
    <dgm:pt modelId="{4D31BCA0-C8DD-4D51-95FA-78FFAF6CC42C}" type="pres">
      <dgm:prSet presAssocID="{DA07C296-A53A-4B3F-B810-2FB339E651BB}" presName="textNode" presStyleLbl="bgShp" presStyleIdx="1" presStyleCnt="3"/>
      <dgm:spPr/>
      <dgm:t>
        <a:bodyPr/>
        <a:lstStyle/>
        <a:p>
          <a:endParaRPr lang="en-US"/>
        </a:p>
      </dgm:t>
    </dgm:pt>
    <dgm:pt modelId="{19371445-EC5B-4457-8783-4CA53F785988}" type="pres">
      <dgm:prSet presAssocID="{DA07C296-A53A-4B3F-B810-2FB339E651BB}" presName="compChildNode" presStyleCnt="0"/>
      <dgm:spPr/>
    </dgm:pt>
    <dgm:pt modelId="{365229EB-0D05-47F7-A32C-E5EB43CC1C71}" type="pres">
      <dgm:prSet presAssocID="{DA07C296-A53A-4B3F-B810-2FB339E651BB}" presName="theInnerList" presStyleCnt="0"/>
      <dgm:spPr/>
    </dgm:pt>
    <dgm:pt modelId="{AD8DB558-52F6-409E-B32D-EC6917C2022F}" type="pres">
      <dgm:prSet presAssocID="{03622AAD-D08A-48E5-B4B6-19CEE9A2C457}" presName="childNode" presStyleLbl="node1" presStyleIdx="1" presStyleCnt="4">
        <dgm:presLayoutVars>
          <dgm:bulletEnabled val="1"/>
        </dgm:presLayoutVars>
      </dgm:prSet>
      <dgm:spPr/>
      <dgm:t>
        <a:bodyPr/>
        <a:lstStyle/>
        <a:p>
          <a:endParaRPr lang="en-US"/>
        </a:p>
      </dgm:t>
    </dgm:pt>
    <dgm:pt modelId="{AB123D44-7348-49F7-9096-2343C874B9D3}" type="pres">
      <dgm:prSet presAssocID="{DA07C296-A53A-4B3F-B810-2FB339E651BB}" presName="aSpace" presStyleCnt="0"/>
      <dgm:spPr/>
    </dgm:pt>
    <dgm:pt modelId="{56AAB5E6-4DAC-4453-A4C4-67C8A8163C36}" type="pres">
      <dgm:prSet presAssocID="{738B1193-443A-4A1D-8145-505C46FAAE82}" presName="compNode" presStyleCnt="0"/>
      <dgm:spPr/>
    </dgm:pt>
    <dgm:pt modelId="{31C3F820-0901-425D-8FCD-EEE0B47AC6AD}" type="pres">
      <dgm:prSet presAssocID="{738B1193-443A-4A1D-8145-505C46FAAE82}" presName="aNode" presStyleLbl="bgShp" presStyleIdx="2" presStyleCnt="3"/>
      <dgm:spPr/>
      <dgm:t>
        <a:bodyPr/>
        <a:lstStyle/>
        <a:p>
          <a:endParaRPr lang="en-US"/>
        </a:p>
      </dgm:t>
    </dgm:pt>
    <dgm:pt modelId="{7198E9DC-875F-4BE2-817D-B13776C1B0B9}" type="pres">
      <dgm:prSet presAssocID="{738B1193-443A-4A1D-8145-505C46FAAE82}" presName="textNode" presStyleLbl="bgShp" presStyleIdx="2" presStyleCnt="3"/>
      <dgm:spPr/>
      <dgm:t>
        <a:bodyPr/>
        <a:lstStyle/>
        <a:p>
          <a:endParaRPr lang="en-US"/>
        </a:p>
      </dgm:t>
    </dgm:pt>
    <dgm:pt modelId="{12E5F7C9-5046-491B-8E3E-C8233F280405}" type="pres">
      <dgm:prSet presAssocID="{738B1193-443A-4A1D-8145-505C46FAAE82}" presName="compChildNode" presStyleCnt="0"/>
      <dgm:spPr/>
    </dgm:pt>
    <dgm:pt modelId="{4839C975-5B7D-40AB-9E8E-D167FE52D4AD}" type="pres">
      <dgm:prSet presAssocID="{738B1193-443A-4A1D-8145-505C46FAAE82}" presName="theInnerList" presStyleCnt="0"/>
      <dgm:spPr/>
    </dgm:pt>
    <dgm:pt modelId="{FB4750C2-7BBE-49DE-BEC7-C1503DD3ADE9}" type="pres">
      <dgm:prSet presAssocID="{7726EA1F-609F-4A30-B634-22368272C805}" presName="childNode" presStyleLbl="node1" presStyleIdx="2" presStyleCnt="4">
        <dgm:presLayoutVars>
          <dgm:bulletEnabled val="1"/>
        </dgm:presLayoutVars>
      </dgm:prSet>
      <dgm:spPr/>
      <dgm:t>
        <a:bodyPr/>
        <a:lstStyle/>
        <a:p>
          <a:endParaRPr lang="en-US"/>
        </a:p>
      </dgm:t>
    </dgm:pt>
    <dgm:pt modelId="{3717B387-03C8-48CE-A9F2-0122A7A3E41E}" type="pres">
      <dgm:prSet presAssocID="{7726EA1F-609F-4A30-B634-22368272C805}" presName="aSpace2" presStyleCnt="0"/>
      <dgm:spPr/>
    </dgm:pt>
    <dgm:pt modelId="{B86FED4C-1FBE-43DE-85B3-387D00E8EB31}" type="pres">
      <dgm:prSet presAssocID="{8C224967-E907-41A5-A5C6-BE1EA52918DF}" presName="childNode" presStyleLbl="node1" presStyleIdx="3" presStyleCnt="4">
        <dgm:presLayoutVars>
          <dgm:bulletEnabled val="1"/>
        </dgm:presLayoutVars>
      </dgm:prSet>
      <dgm:spPr/>
      <dgm:t>
        <a:bodyPr/>
        <a:lstStyle/>
        <a:p>
          <a:endParaRPr lang="en-US"/>
        </a:p>
      </dgm:t>
    </dgm:pt>
  </dgm:ptLst>
  <dgm:cxnLst>
    <dgm:cxn modelId="{7DA6D987-6261-4EA0-9D6A-5ADBB19027D6}" srcId="{7B795F7A-BE04-49E6-B067-075BAE36CAD4}" destId="{DA07C296-A53A-4B3F-B810-2FB339E651BB}" srcOrd="1" destOrd="0" parTransId="{98E45879-E648-4FFD-9203-BB22F5099C25}" sibTransId="{270938EA-A251-4A24-8FBA-46692A959FE3}"/>
    <dgm:cxn modelId="{B78A93B9-77DD-47C5-B64F-67DEF3F27E28}" srcId="{B0B4A088-CE6A-43E1-AC19-AA5753B070FE}" destId="{15E3CACE-96D5-4A11-8DEA-7F5BBFB31C59}" srcOrd="0" destOrd="0" parTransId="{D930A7DE-B055-4119-B987-721D0A711A02}" sibTransId="{F3E7E626-09E1-496F-B8C7-F56F1AB6AC1B}"/>
    <dgm:cxn modelId="{BBF9E519-AED6-41BB-9EA3-4C04933DA844}" type="presOf" srcId="{DA07C296-A53A-4B3F-B810-2FB339E651BB}" destId="{4D31BCA0-C8DD-4D51-95FA-78FFAF6CC42C}" srcOrd="1" destOrd="0" presId="urn:microsoft.com/office/officeart/2005/8/layout/lProcess2"/>
    <dgm:cxn modelId="{4EE50CB6-BAA2-4988-881D-98F2D52357FE}" type="presOf" srcId="{B0B4A088-CE6A-43E1-AC19-AA5753B070FE}" destId="{C4CBDE6C-B320-4257-B1EF-05F53616A086}" srcOrd="1" destOrd="0" presId="urn:microsoft.com/office/officeart/2005/8/layout/lProcess2"/>
    <dgm:cxn modelId="{DBD6744A-8A9C-464B-A0A1-8E1855A2288C}" type="presOf" srcId="{738B1193-443A-4A1D-8145-505C46FAAE82}" destId="{31C3F820-0901-425D-8FCD-EEE0B47AC6AD}" srcOrd="0" destOrd="0" presId="urn:microsoft.com/office/officeart/2005/8/layout/lProcess2"/>
    <dgm:cxn modelId="{3EBC74A9-9E96-45B4-BB3F-06FE75C9C2AC}" type="presOf" srcId="{738B1193-443A-4A1D-8145-505C46FAAE82}" destId="{7198E9DC-875F-4BE2-817D-B13776C1B0B9}" srcOrd="1" destOrd="0" presId="urn:microsoft.com/office/officeart/2005/8/layout/lProcess2"/>
    <dgm:cxn modelId="{E840F403-C4BD-4A8F-BF41-CC71BF6C7698}" srcId="{738B1193-443A-4A1D-8145-505C46FAAE82}" destId="{8C224967-E907-41A5-A5C6-BE1EA52918DF}" srcOrd="1" destOrd="0" parTransId="{1CD74A48-144C-4A67-A515-5766B05DE7AF}" sibTransId="{BD812FB2-214B-490E-92CC-D49D98CB16AC}"/>
    <dgm:cxn modelId="{5ED5CFD1-6B38-43DC-813D-4B49044DDE99}" srcId="{738B1193-443A-4A1D-8145-505C46FAAE82}" destId="{7726EA1F-609F-4A30-B634-22368272C805}" srcOrd="0" destOrd="0" parTransId="{A4EC540E-872D-4370-BAFE-ABB9E5DCEDEC}" sibTransId="{B236DAA9-6516-49B2-AC7C-E7A89439AAB1}"/>
    <dgm:cxn modelId="{CD78A286-79C1-4C77-B8C6-EB1EB1951BAB}" srcId="{7B795F7A-BE04-49E6-B067-075BAE36CAD4}" destId="{B0B4A088-CE6A-43E1-AC19-AA5753B070FE}" srcOrd="0" destOrd="0" parTransId="{6AA00011-BFEE-4343-8D13-A597F659CB1E}" sibTransId="{A820E71E-492F-4A3A-8950-EE71DCC965F0}"/>
    <dgm:cxn modelId="{176D4428-F642-4D2B-BB8E-D5CE72979AD0}" type="presOf" srcId="{B0B4A088-CE6A-43E1-AC19-AA5753B070FE}" destId="{F4567CED-D56B-442D-8A9A-00FFEDE1361D}" srcOrd="0" destOrd="0" presId="urn:microsoft.com/office/officeart/2005/8/layout/lProcess2"/>
    <dgm:cxn modelId="{E2D38460-16BB-436F-93DF-FE26E17AA085}" type="presOf" srcId="{7726EA1F-609F-4A30-B634-22368272C805}" destId="{FB4750C2-7BBE-49DE-BEC7-C1503DD3ADE9}" srcOrd="0" destOrd="0" presId="urn:microsoft.com/office/officeart/2005/8/layout/lProcess2"/>
    <dgm:cxn modelId="{25EADDB2-2589-4866-B74A-3D8BBF3D23E7}" type="presOf" srcId="{DA07C296-A53A-4B3F-B810-2FB339E651BB}" destId="{F2F890CB-F360-4C3C-B782-BCC6488BCC18}" srcOrd="0" destOrd="0" presId="urn:microsoft.com/office/officeart/2005/8/layout/lProcess2"/>
    <dgm:cxn modelId="{7422453C-8C45-4215-A006-201360699EE2}" type="presOf" srcId="{03622AAD-D08A-48E5-B4B6-19CEE9A2C457}" destId="{AD8DB558-52F6-409E-B32D-EC6917C2022F}" srcOrd="0" destOrd="0" presId="urn:microsoft.com/office/officeart/2005/8/layout/lProcess2"/>
    <dgm:cxn modelId="{641EA767-2CA5-4EF6-A26C-EE4D6162E5F0}" type="presOf" srcId="{7B795F7A-BE04-49E6-B067-075BAE36CAD4}" destId="{986A6B43-BE83-4938-B2C5-1B7B8B8136F9}" srcOrd="0" destOrd="0" presId="urn:microsoft.com/office/officeart/2005/8/layout/lProcess2"/>
    <dgm:cxn modelId="{E10768FC-EE33-42B8-B08E-BC1DC0532C7D}" srcId="{7B795F7A-BE04-49E6-B067-075BAE36CAD4}" destId="{738B1193-443A-4A1D-8145-505C46FAAE82}" srcOrd="2" destOrd="0" parTransId="{90A1FBF6-C047-4090-AA67-BF945B2E00DA}" sibTransId="{127B2FC7-AD10-4161-B182-868D3772D334}"/>
    <dgm:cxn modelId="{8446FDF3-7E9F-4657-8685-667D52D29811}" type="presOf" srcId="{15E3CACE-96D5-4A11-8DEA-7F5BBFB31C59}" destId="{24D0780B-02BC-4063-92C5-762CEA7602C1}" srcOrd="0" destOrd="0" presId="urn:microsoft.com/office/officeart/2005/8/layout/lProcess2"/>
    <dgm:cxn modelId="{981DF9D7-CC4F-4E87-B24B-C4F0B93D5A3E}" srcId="{DA07C296-A53A-4B3F-B810-2FB339E651BB}" destId="{03622AAD-D08A-48E5-B4B6-19CEE9A2C457}" srcOrd="0" destOrd="0" parTransId="{8C9F428E-F51A-4953-93F5-B6A2FDDD2325}" sibTransId="{06D6EB88-7ABB-46DE-8F19-3CA04053C068}"/>
    <dgm:cxn modelId="{B1FF6375-A22E-440A-A469-BAC0988FC8DC}" type="presOf" srcId="{8C224967-E907-41A5-A5C6-BE1EA52918DF}" destId="{B86FED4C-1FBE-43DE-85B3-387D00E8EB31}" srcOrd="0" destOrd="0" presId="urn:microsoft.com/office/officeart/2005/8/layout/lProcess2"/>
    <dgm:cxn modelId="{01B9853A-2DE4-4462-9E87-3ECBA356D3C7}" type="presParOf" srcId="{986A6B43-BE83-4938-B2C5-1B7B8B8136F9}" destId="{1A5DF7C9-7E9E-4E54-AA68-2D5F9C6D14ED}" srcOrd="0" destOrd="0" presId="urn:microsoft.com/office/officeart/2005/8/layout/lProcess2"/>
    <dgm:cxn modelId="{43A596AA-8018-4556-AAA0-5B1C83236C25}" type="presParOf" srcId="{1A5DF7C9-7E9E-4E54-AA68-2D5F9C6D14ED}" destId="{F4567CED-D56B-442D-8A9A-00FFEDE1361D}" srcOrd="0" destOrd="0" presId="urn:microsoft.com/office/officeart/2005/8/layout/lProcess2"/>
    <dgm:cxn modelId="{B90A43AA-723F-4887-AD27-F7BF14A98366}" type="presParOf" srcId="{1A5DF7C9-7E9E-4E54-AA68-2D5F9C6D14ED}" destId="{C4CBDE6C-B320-4257-B1EF-05F53616A086}" srcOrd="1" destOrd="0" presId="urn:microsoft.com/office/officeart/2005/8/layout/lProcess2"/>
    <dgm:cxn modelId="{5E10B79E-FF9C-44DC-8F0D-526F1535B8F7}" type="presParOf" srcId="{1A5DF7C9-7E9E-4E54-AA68-2D5F9C6D14ED}" destId="{8203C983-39A6-4951-A689-76FD716DB27B}" srcOrd="2" destOrd="0" presId="urn:microsoft.com/office/officeart/2005/8/layout/lProcess2"/>
    <dgm:cxn modelId="{FCD399DE-4964-449F-A948-F79106893326}" type="presParOf" srcId="{8203C983-39A6-4951-A689-76FD716DB27B}" destId="{66EFF7F6-87DB-4DC1-BD95-A603987CA4D0}" srcOrd="0" destOrd="0" presId="urn:microsoft.com/office/officeart/2005/8/layout/lProcess2"/>
    <dgm:cxn modelId="{3997173A-F380-4C7A-BECC-3BD2A536DD53}" type="presParOf" srcId="{66EFF7F6-87DB-4DC1-BD95-A603987CA4D0}" destId="{24D0780B-02BC-4063-92C5-762CEA7602C1}" srcOrd="0" destOrd="0" presId="urn:microsoft.com/office/officeart/2005/8/layout/lProcess2"/>
    <dgm:cxn modelId="{6CAAD6B4-6EFD-441C-99FD-EEE2751ADFC1}" type="presParOf" srcId="{986A6B43-BE83-4938-B2C5-1B7B8B8136F9}" destId="{05367EC5-D262-4CA8-AD6A-B55D1AE36836}" srcOrd="1" destOrd="0" presId="urn:microsoft.com/office/officeart/2005/8/layout/lProcess2"/>
    <dgm:cxn modelId="{5FE94526-C3E8-4B3A-8CE8-D98494BDFC99}" type="presParOf" srcId="{986A6B43-BE83-4938-B2C5-1B7B8B8136F9}" destId="{1AD4F6FE-E512-481F-AF92-B7EA8C414B75}" srcOrd="2" destOrd="0" presId="urn:microsoft.com/office/officeart/2005/8/layout/lProcess2"/>
    <dgm:cxn modelId="{3A3617F0-141F-44DA-B326-866C170D219D}" type="presParOf" srcId="{1AD4F6FE-E512-481F-AF92-B7EA8C414B75}" destId="{F2F890CB-F360-4C3C-B782-BCC6488BCC18}" srcOrd="0" destOrd="0" presId="urn:microsoft.com/office/officeart/2005/8/layout/lProcess2"/>
    <dgm:cxn modelId="{26B79E52-01D4-40C2-8886-EF1008217B1C}" type="presParOf" srcId="{1AD4F6FE-E512-481F-AF92-B7EA8C414B75}" destId="{4D31BCA0-C8DD-4D51-95FA-78FFAF6CC42C}" srcOrd="1" destOrd="0" presId="urn:microsoft.com/office/officeart/2005/8/layout/lProcess2"/>
    <dgm:cxn modelId="{2417519E-B341-4244-8DF2-E887ED4E666F}" type="presParOf" srcId="{1AD4F6FE-E512-481F-AF92-B7EA8C414B75}" destId="{19371445-EC5B-4457-8783-4CA53F785988}" srcOrd="2" destOrd="0" presId="urn:microsoft.com/office/officeart/2005/8/layout/lProcess2"/>
    <dgm:cxn modelId="{DE415FFA-BCB3-4408-8859-601685137122}" type="presParOf" srcId="{19371445-EC5B-4457-8783-4CA53F785988}" destId="{365229EB-0D05-47F7-A32C-E5EB43CC1C71}" srcOrd="0" destOrd="0" presId="urn:microsoft.com/office/officeart/2005/8/layout/lProcess2"/>
    <dgm:cxn modelId="{9BE97994-B5B7-4D94-A289-6F51A2E2C750}" type="presParOf" srcId="{365229EB-0D05-47F7-A32C-E5EB43CC1C71}" destId="{AD8DB558-52F6-409E-B32D-EC6917C2022F}" srcOrd="0" destOrd="0" presId="urn:microsoft.com/office/officeart/2005/8/layout/lProcess2"/>
    <dgm:cxn modelId="{229C201A-ABB1-4B0F-AD24-6C43F1E4552F}" type="presParOf" srcId="{986A6B43-BE83-4938-B2C5-1B7B8B8136F9}" destId="{AB123D44-7348-49F7-9096-2343C874B9D3}" srcOrd="3" destOrd="0" presId="urn:microsoft.com/office/officeart/2005/8/layout/lProcess2"/>
    <dgm:cxn modelId="{4C40417E-6967-446E-B0F0-1E5E7DCF938B}" type="presParOf" srcId="{986A6B43-BE83-4938-B2C5-1B7B8B8136F9}" destId="{56AAB5E6-4DAC-4453-A4C4-67C8A8163C36}" srcOrd="4" destOrd="0" presId="urn:microsoft.com/office/officeart/2005/8/layout/lProcess2"/>
    <dgm:cxn modelId="{2C0F46BA-C653-4422-89BE-E1CA7EEB2ABD}" type="presParOf" srcId="{56AAB5E6-4DAC-4453-A4C4-67C8A8163C36}" destId="{31C3F820-0901-425D-8FCD-EEE0B47AC6AD}" srcOrd="0" destOrd="0" presId="urn:microsoft.com/office/officeart/2005/8/layout/lProcess2"/>
    <dgm:cxn modelId="{6E41CDB8-0815-41F0-B9A9-FCCF9304F210}" type="presParOf" srcId="{56AAB5E6-4DAC-4453-A4C4-67C8A8163C36}" destId="{7198E9DC-875F-4BE2-817D-B13776C1B0B9}" srcOrd="1" destOrd="0" presId="urn:microsoft.com/office/officeart/2005/8/layout/lProcess2"/>
    <dgm:cxn modelId="{C97EAECF-6F52-46F0-AD96-008898724125}" type="presParOf" srcId="{56AAB5E6-4DAC-4453-A4C4-67C8A8163C36}" destId="{12E5F7C9-5046-491B-8E3E-C8233F280405}" srcOrd="2" destOrd="0" presId="urn:microsoft.com/office/officeart/2005/8/layout/lProcess2"/>
    <dgm:cxn modelId="{932F7E5E-5884-4054-9CAB-278EB4E89762}" type="presParOf" srcId="{12E5F7C9-5046-491B-8E3E-C8233F280405}" destId="{4839C975-5B7D-40AB-9E8E-D167FE52D4AD}" srcOrd="0" destOrd="0" presId="urn:microsoft.com/office/officeart/2005/8/layout/lProcess2"/>
    <dgm:cxn modelId="{D0C38CB9-DF7B-48CD-99FF-44C216F99DEE}" type="presParOf" srcId="{4839C975-5B7D-40AB-9E8E-D167FE52D4AD}" destId="{FB4750C2-7BBE-49DE-BEC7-C1503DD3ADE9}" srcOrd="0" destOrd="0" presId="urn:microsoft.com/office/officeart/2005/8/layout/lProcess2"/>
    <dgm:cxn modelId="{EA2D0B46-5BF2-4523-8D8E-DBE60050AA1B}" type="presParOf" srcId="{4839C975-5B7D-40AB-9E8E-D167FE52D4AD}" destId="{3717B387-03C8-48CE-A9F2-0122A7A3E41E}" srcOrd="1" destOrd="0" presId="urn:microsoft.com/office/officeart/2005/8/layout/lProcess2"/>
    <dgm:cxn modelId="{EBA75F4C-9427-4590-A176-C57617DE415A}" type="presParOf" srcId="{4839C975-5B7D-40AB-9E8E-D167FE52D4AD}" destId="{B86FED4C-1FBE-43DE-85B3-387D00E8EB31}"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45CC58-0B05-4FE6-B155-005E50FB40FC}" type="doc">
      <dgm:prSet loTypeId="urn:microsoft.com/office/officeart/2005/8/layout/hList7" loCatId="relationship" qsTypeId="urn:microsoft.com/office/officeart/2005/8/quickstyle/simple1" qsCatId="simple" csTypeId="urn:microsoft.com/office/officeart/2005/8/colors/accent1_2" csCatId="accent1" phldr="1"/>
      <dgm:spPr/>
    </dgm:pt>
    <dgm:pt modelId="{F5B3007C-AA27-41B7-862B-C12CEE7A2B8B}">
      <dgm:prSet phldrT="[Text]"/>
      <dgm:spPr/>
      <dgm:t>
        <a:bodyPr/>
        <a:lstStyle/>
        <a:p>
          <a:r>
            <a:rPr lang="en-US" dirty="0" smtClean="0"/>
            <a:t>Teaching that Engages</a:t>
          </a:r>
          <a:endParaRPr lang="en-US" dirty="0"/>
        </a:p>
      </dgm:t>
    </dgm:pt>
    <dgm:pt modelId="{26C7B56A-DA8A-4236-B4B7-AFC8967A02CD}" type="parTrans" cxnId="{C4CD6399-D8B0-4B3D-BBAF-922307917F7A}">
      <dgm:prSet/>
      <dgm:spPr/>
      <dgm:t>
        <a:bodyPr/>
        <a:lstStyle/>
        <a:p>
          <a:endParaRPr lang="en-US"/>
        </a:p>
      </dgm:t>
    </dgm:pt>
    <dgm:pt modelId="{7487CE59-9DBC-4395-911F-738CBDA8B282}" type="sibTrans" cxnId="{C4CD6399-D8B0-4B3D-BBAF-922307917F7A}">
      <dgm:prSet/>
      <dgm:spPr/>
      <dgm:t>
        <a:bodyPr/>
        <a:lstStyle/>
        <a:p>
          <a:endParaRPr lang="en-US"/>
        </a:p>
      </dgm:t>
    </dgm:pt>
    <dgm:pt modelId="{38F6DB1A-73E7-497A-9F18-81E4AC253452}">
      <dgm:prSet phldrT="[Text]"/>
      <dgm:spPr/>
      <dgm:t>
        <a:bodyPr/>
        <a:lstStyle/>
        <a:p>
          <a:r>
            <a:rPr lang="en-US" dirty="0" smtClean="0"/>
            <a:t>Culture that Empowers</a:t>
          </a:r>
          <a:endParaRPr lang="en-US" dirty="0"/>
        </a:p>
      </dgm:t>
    </dgm:pt>
    <dgm:pt modelId="{7150DE87-1F64-4B0C-A5E8-5D645BBD1899}" type="parTrans" cxnId="{DD698685-2F2C-4847-9811-BA56260DDF65}">
      <dgm:prSet/>
      <dgm:spPr/>
      <dgm:t>
        <a:bodyPr/>
        <a:lstStyle/>
        <a:p>
          <a:endParaRPr lang="en-US"/>
        </a:p>
      </dgm:t>
    </dgm:pt>
    <dgm:pt modelId="{092E1C46-B2A7-4174-917F-0E4236ACCC08}" type="sibTrans" cxnId="{DD698685-2F2C-4847-9811-BA56260DDF65}">
      <dgm:prSet/>
      <dgm:spPr/>
      <dgm:t>
        <a:bodyPr/>
        <a:lstStyle/>
        <a:p>
          <a:endParaRPr lang="en-US"/>
        </a:p>
      </dgm:t>
    </dgm:pt>
    <dgm:pt modelId="{CC360C8A-D2B7-400E-8876-2A109DDF57CA}">
      <dgm:prSet phldrT="[Text]"/>
      <dgm:spPr/>
      <dgm:t>
        <a:bodyPr/>
        <a:lstStyle/>
        <a:p>
          <a:r>
            <a:rPr lang="en-US" dirty="0" smtClean="0"/>
            <a:t>Technology that Enables</a:t>
          </a:r>
          <a:endParaRPr lang="en-US" dirty="0"/>
        </a:p>
      </dgm:t>
    </dgm:pt>
    <dgm:pt modelId="{81528EA4-9939-4368-86ED-29449E91AD04}" type="parTrans" cxnId="{DDFEB35C-B2E3-4BB1-BA43-75A432EF3141}">
      <dgm:prSet/>
      <dgm:spPr/>
      <dgm:t>
        <a:bodyPr/>
        <a:lstStyle/>
        <a:p>
          <a:endParaRPr lang="en-US"/>
        </a:p>
      </dgm:t>
    </dgm:pt>
    <dgm:pt modelId="{6CC6486E-CE15-4D98-9586-8BF632C8A6CE}" type="sibTrans" cxnId="{DDFEB35C-B2E3-4BB1-BA43-75A432EF3141}">
      <dgm:prSet/>
      <dgm:spPr/>
      <dgm:t>
        <a:bodyPr/>
        <a:lstStyle/>
        <a:p>
          <a:endParaRPr lang="en-US"/>
        </a:p>
      </dgm:t>
    </dgm:pt>
    <dgm:pt modelId="{D17E8B71-9E48-45B4-AF65-6615AD0178C1}" type="pres">
      <dgm:prSet presAssocID="{3845CC58-0B05-4FE6-B155-005E50FB40FC}" presName="Name0" presStyleCnt="0">
        <dgm:presLayoutVars>
          <dgm:dir/>
          <dgm:resizeHandles val="exact"/>
        </dgm:presLayoutVars>
      </dgm:prSet>
      <dgm:spPr/>
    </dgm:pt>
    <dgm:pt modelId="{35F62321-672B-4E51-A946-BECA99E9519E}" type="pres">
      <dgm:prSet presAssocID="{3845CC58-0B05-4FE6-B155-005E50FB40FC}" presName="fgShape" presStyleLbl="fgShp" presStyleIdx="0" presStyleCnt="1"/>
      <dgm:spPr/>
    </dgm:pt>
    <dgm:pt modelId="{BE37B1CD-D4A3-41BC-8F2A-81E82ADBFF04}" type="pres">
      <dgm:prSet presAssocID="{3845CC58-0B05-4FE6-B155-005E50FB40FC}" presName="linComp" presStyleCnt="0"/>
      <dgm:spPr/>
    </dgm:pt>
    <dgm:pt modelId="{1EE2B5A9-E4BB-485A-B6FE-72B073FDA2B2}" type="pres">
      <dgm:prSet presAssocID="{F5B3007C-AA27-41B7-862B-C12CEE7A2B8B}" presName="compNode" presStyleCnt="0"/>
      <dgm:spPr/>
    </dgm:pt>
    <dgm:pt modelId="{18937CDA-FC51-471A-9EFC-AC7FEBEC33C8}" type="pres">
      <dgm:prSet presAssocID="{F5B3007C-AA27-41B7-862B-C12CEE7A2B8B}" presName="bkgdShape" presStyleLbl="node1" presStyleIdx="0" presStyleCnt="3"/>
      <dgm:spPr/>
      <dgm:t>
        <a:bodyPr/>
        <a:lstStyle/>
        <a:p>
          <a:endParaRPr lang="en-US"/>
        </a:p>
      </dgm:t>
    </dgm:pt>
    <dgm:pt modelId="{7FE09279-ED51-44E9-8657-04775114263B}" type="pres">
      <dgm:prSet presAssocID="{F5B3007C-AA27-41B7-862B-C12CEE7A2B8B}" presName="nodeTx" presStyleLbl="node1" presStyleIdx="0" presStyleCnt="3">
        <dgm:presLayoutVars>
          <dgm:bulletEnabled val="1"/>
        </dgm:presLayoutVars>
      </dgm:prSet>
      <dgm:spPr/>
      <dgm:t>
        <a:bodyPr/>
        <a:lstStyle/>
        <a:p>
          <a:endParaRPr lang="en-US"/>
        </a:p>
      </dgm:t>
    </dgm:pt>
    <dgm:pt modelId="{54FEA64A-FA25-4ADB-A357-CB7E514A7D48}" type="pres">
      <dgm:prSet presAssocID="{F5B3007C-AA27-41B7-862B-C12CEE7A2B8B}" presName="invisiNode" presStyleLbl="node1" presStyleIdx="0" presStyleCnt="3"/>
      <dgm:spPr/>
    </dgm:pt>
    <dgm:pt modelId="{9332E01C-E8EC-41EF-80AE-F9E743835228}" type="pres">
      <dgm:prSet presAssocID="{F5B3007C-AA27-41B7-862B-C12CEE7A2B8B}" presName="imagNode" presStyleLbl="fgImgPlace1" presStyleIdx="0" presStyleCnt="3"/>
      <dgm:spPr>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pt>
    <dgm:pt modelId="{95F200D4-6A33-4A40-B9DC-2C678111790C}" type="pres">
      <dgm:prSet presAssocID="{7487CE59-9DBC-4395-911F-738CBDA8B282}" presName="sibTrans" presStyleLbl="sibTrans2D1" presStyleIdx="0" presStyleCnt="0"/>
      <dgm:spPr/>
      <dgm:t>
        <a:bodyPr/>
        <a:lstStyle/>
        <a:p>
          <a:endParaRPr lang="en-US"/>
        </a:p>
      </dgm:t>
    </dgm:pt>
    <dgm:pt modelId="{BD27BC21-54B6-4AD1-8F85-79B0DC917E3D}" type="pres">
      <dgm:prSet presAssocID="{38F6DB1A-73E7-497A-9F18-81E4AC253452}" presName="compNode" presStyleCnt="0"/>
      <dgm:spPr/>
    </dgm:pt>
    <dgm:pt modelId="{1F12BF5E-07A6-401C-92B9-9C0DD5E57E79}" type="pres">
      <dgm:prSet presAssocID="{38F6DB1A-73E7-497A-9F18-81E4AC253452}" presName="bkgdShape" presStyleLbl="node1" presStyleIdx="1" presStyleCnt="3"/>
      <dgm:spPr/>
      <dgm:t>
        <a:bodyPr/>
        <a:lstStyle/>
        <a:p>
          <a:endParaRPr lang="en-US"/>
        </a:p>
      </dgm:t>
    </dgm:pt>
    <dgm:pt modelId="{C5C7F777-B699-4CF3-98F8-AE36C380CBDE}" type="pres">
      <dgm:prSet presAssocID="{38F6DB1A-73E7-497A-9F18-81E4AC253452}" presName="nodeTx" presStyleLbl="node1" presStyleIdx="1" presStyleCnt="3">
        <dgm:presLayoutVars>
          <dgm:bulletEnabled val="1"/>
        </dgm:presLayoutVars>
      </dgm:prSet>
      <dgm:spPr/>
      <dgm:t>
        <a:bodyPr/>
        <a:lstStyle/>
        <a:p>
          <a:endParaRPr lang="en-US"/>
        </a:p>
      </dgm:t>
    </dgm:pt>
    <dgm:pt modelId="{BD6E959A-FAF7-4F15-93A7-BFF165BFB38F}" type="pres">
      <dgm:prSet presAssocID="{38F6DB1A-73E7-497A-9F18-81E4AC253452}" presName="invisiNode" presStyleLbl="node1" presStyleIdx="1" presStyleCnt="3"/>
      <dgm:spPr/>
    </dgm:pt>
    <dgm:pt modelId="{E54D6E19-1CDE-4C56-8BA3-603B921465F5}" type="pres">
      <dgm:prSet presAssocID="{38F6DB1A-73E7-497A-9F18-81E4AC253452}" presName="imagNode" presStyleLbl="fgImgPlace1" presStyleIdx="1" presStyleCnt="3"/>
      <dgm:spPr>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pt>
    <dgm:pt modelId="{46BCAA51-00AC-40BD-9E7D-289F4C24F76E}" type="pres">
      <dgm:prSet presAssocID="{092E1C46-B2A7-4174-917F-0E4236ACCC08}" presName="sibTrans" presStyleLbl="sibTrans2D1" presStyleIdx="0" presStyleCnt="0"/>
      <dgm:spPr/>
      <dgm:t>
        <a:bodyPr/>
        <a:lstStyle/>
        <a:p>
          <a:endParaRPr lang="en-US"/>
        </a:p>
      </dgm:t>
    </dgm:pt>
    <dgm:pt modelId="{8F5B45F8-82E8-40A1-A754-7DEB81AE73C4}" type="pres">
      <dgm:prSet presAssocID="{CC360C8A-D2B7-400E-8876-2A109DDF57CA}" presName="compNode" presStyleCnt="0"/>
      <dgm:spPr/>
    </dgm:pt>
    <dgm:pt modelId="{7D18CD00-73F0-47EE-ADCF-A414732385D1}" type="pres">
      <dgm:prSet presAssocID="{CC360C8A-D2B7-400E-8876-2A109DDF57CA}" presName="bkgdShape" presStyleLbl="node1" presStyleIdx="2" presStyleCnt="3"/>
      <dgm:spPr/>
      <dgm:t>
        <a:bodyPr/>
        <a:lstStyle/>
        <a:p>
          <a:endParaRPr lang="en-US"/>
        </a:p>
      </dgm:t>
    </dgm:pt>
    <dgm:pt modelId="{BD66D26C-7D22-4141-A170-FD1030BC2A57}" type="pres">
      <dgm:prSet presAssocID="{CC360C8A-D2B7-400E-8876-2A109DDF57CA}" presName="nodeTx" presStyleLbl="node1" presStyleIdx="2" presStyleCnt="3">
        <dgm:presLayoutVars>
          <dgm:bulletEnabled val="1"/>
        </dgm:presLayoutVars>
      </dgm:prSet>
      <dgm:spPr/>
      <dgm:t>
        <a:bodyPr/>
        <a:lstStyle/>
        <a:p>
          <a:endParaRPr lang="en-US"/>
        </a:p>
      </dgm:t>
    </dgm:pt>
    <dgm:pt modelId="{0C6E1D0D-51C1-4C0E-9D32-82FA0215B730}" type="pres">
      <dgm:prSet presAssocID="{CC360C8A-D2B7-400E-8876-2A109DDF57CA}" presName="invisiNode" presStyleLbl="node1" presStyleIdx="2" presStyleCnt="3"/>
      <dgm:spPr/>
    </dgm:pt>
    <dgm:pt modelId="{2F7D043B-88EB-4147-9B35-9F0B344D3C68}" type="pres">
      <dgm:prSet presAssocID="{CC360C8A-D2B7-400E-8876-2A109DDF57CA}" presName="imagNode" presStyleLbl="fgImgPlace1" presStyleIdx="2" presStyleCnt="3"/>
      <dgm:spPr>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dgm:spPr>
    </dgm:pt>
  </dgm:ptLst>
  <dgm:cxnLst>
    <dgm:cxn modelId="{AB949B8D-8F94-4131-B0F3-8E0BC96E0538}" type="presOf" srcId="{3845CC58-0B05-4FE6-B155-005E50FB40FC}" destId="{D17E8B71-9E48-45B4-AF65-6615AD0178C1}" srcOrd="0" destOrd="0" presId="urn:microsoft.com/office/officeart/2005/8/layout/hList7"/>
    <dgm:cxn modelId="{A57EBA75-C066-4EF9-9191-BDEE3BA4467B}" type="presOf" srcId="{F5B3007C-AA27-41B7-862B-C12CEE7A2B8B}" destId="{7FE09279-ED51-44E9-8657-04775114263B}" srcOrd="1" destOrd="0" presId="urn:microsoft.com/office/officeart/2005/8/layout/hList7"/>
    <dgm:cxn modelId="{332F10D6-F999-4818-8360-B2BA64BBE3DA}" type="presOf" srcId="{38F6DB1A-73E7-497A-9F18-81E4AC253452}" destId="{1F12BF5E-07A6-401C-92B9-9C0DD5E57E79}" srcOrd="0" destOrd="0" presId="urn:microsoft.com/office/officeart/2005/8/layout/hList7"/>
    <dgm:cxn modelId="{DDFEB35C-B2E3-4BB1-BA43-75A432EF3141}" srcId="{3845CC58-0B05-4FE6-B155-005E50FB40FC}" destId="{CC360C8A-D2B7-400E-8876-2A109DDF57CA}" srcOrd="2" destOrd="0" parTransId="{81528EA4-9939-4368-86ED-29449E91AD04}" sibTransId="{6CC6486E-CE15-4D98-9586-8BF632C8A6CE}"/>
    <dgm:cxn modelId="{02D085F6-E9AD-425F-8F60-3AC08BC8541C}" type="presOf" srcId="{38F6DB1A-73E7-497A-9F18-81E4AC253452}" destId="{C5C7F777-B699-4CF3-98F8-AE36C380CBDE}" srcOrd="1" destOrd="0" presId="urn:microsoft.com/office/officeart/2005/8/layout/hList7"/>
    <dgm:cxn modelId="{DD698685-2F2C-4847-9811-BA56260DDF65}" srcId="{3845CC58-0B05-4FE6-B155-005E50FB40FC}" destId="{38F6DB1A-73E7-497A-9F18-81E4AC253452}" srcOrd="1" destOrd="0" parTransId="{7150DE87-1F64-4B0C-A5E8-5D645BBD1899}" sibTransId="{092E1C46-B2A7-4174-917F-0E4236ACCC08}"/>
    <dgm:cxn modelId="{C4CD6399-D8B0-4B3D-BBAF-922307917F7A}" srcId="{3845CC58-0B05-4FE6-B155-005E50FB40FC}" destId="{F5B3007C-AA27-41B7-862B-C12CEE7A2B8B}" srcOrd="0" destOrd="0" parTransId="{26C7B56A-DA8A-4236-B4B7-AFC8967A02CD}" sibTransId="{7487CE59-9DBC-4395-911F-738CBDA8B282}"/>
    <dgm:cxn modelId="{CA28C84A-B691-47D1-9EE0-AD2EFCA10953}" type="presOf" srcId="{7487CE59-9DBC-4395-911F-738CBDA8B282}" destId="{95F200D4-6A33-4A40-B9DC-2C678111790C}" srcOrd="0" destOrd="0" presId="urn:microsoft.com/office/officeart/2005/8/layout/hList7"/>
    <dgm:cxn modelId="{0F844712-F91C-4BAB-85D7-14F1A7027D3F}" type="presOf" srcId="{CC360C8A-D2B7-400E-8876-2A109DDF57CA}" destId="{7D18CD00-73F0-47EE-ADCF-A414732385D1}" srcOrd="0" destOrd="0" presId="urn:microsoft.com/office/officeart/2005/8/layout/hList7"/>
    <dgm:cxn modelId="{5407EBEE-AE06-4630-B20F-664ED0D2D442}" type="presOf" srcId="{CC360C8A-D2B7-400E-8876-2A109DDF57CA}" destId="{BD66D26C-7D22-4141-A170-FD1030BC2A57}" srcOrd="1" destOrd="0" presId="urn:microsoft.com/office/officeart/2005/8/layout/hList7"/>
    <dgm:cxn modelId="{DCA439B1-AB84-4B66-A404-2CEA49A693DE}" type="presOf" srcId="{092E1C46-B2A7-4174-917F-0E4236ACCC08}" destId="{46BCAA51-00AC-40BD-9E7D-289F4C24F76E}" srcOrd="0" destOrd="0" presId="urn:microsoft.com/office/officeart/2005/8/layout/hList7"/>
    <dgm:cxn modelId="{75F3947D-CB1B-49C7-94D9-FC0D6654E89A}" type="presOf" srcId="{F5B3007C-AA27-41B7-862B-C12CEE7A2B8B}" destId="{18937CDA-FC51-471A-9EFC-AC7FEBEC33C8}" srcOrd="0" destOrd="0" presId="urn:microsoft.com/office/officeart/2005/8/layout/hList7"/>
    <dgm:cxn modelId="{642BEA35-708A-4788-A80C-1EFD97A9DC0C}" type="presParOf" srcId="{D17E8B71-9E48-45B4-AF65-6615AD0178C1}" destId="{35F62321-672B-4E51-A946-BECA99E9519E}" srcOrd="0" destOrd="0" presId="urn:microsoft.com/office/officeart/2005/8/layout/hList7"/>
    <dgm:cxn modelId="{85744FE6-7528-4CB3-8AAB-9190A3660886}" type="presParOf" srcId="{D17E8B71-9E48-45B4-AF65-6615AD0178C1}" destId="{BE37B1CD-D4A3-41BC-8F2A-81E82ADBFF04}" srcOrd="1" destOrd="0" presId="urn:microsoft.com/office/officeart/2005/8/layout/hList7"/>
    <dgm:cxn modelId="{D88BF9BF-8D31-473A-B6E7-6BC8D7EAF6D4}" type="presParOf" srcId="{BE37B1CD-D4A3-41BC-8F2A-81E82ADBFF04}" destId="{1EE2B5A9-E4BB-485A-B6FE-72B073FDA2B2}" srcOrd="0" destOrd="0" presId="urn:microsoft.com/office/officeart/2005/8/layout/hList7"/>
    <dgm:cxn modelId="{88E185D8-B7ED-46FA-AD17-9DAC0D48EC7E}" type="presParOf" srcId="{1EE2B5A9-E4BB-485A-B6FE-72B073FDA2B2}" destId="{18937CDA-FC51-471A-9EFC-AC7FEBEC33C8}" srcOrd="0" destOrd="0" presId="urn:microsoft.com/office/officeart/2005/8/layout/hList7"/>
    <dgm:cxn modelId="{635FF8F9-43DD-44DA-AB74-39C927BCD082}" type="presParOf" srcId="{1EE2B5A9-E4BB-485A-B6FE-72B073FDA2B2}" destId="{7FE09279-ED51-44E9-8657-04775114263B}" srcOrd="1" destOrd="0" presId="urn:microsoft.com/office/officeart/2005/8/layout/hList7"/>
    <dgm:cxn modelId="{B328780E-35BD-4EC8-9E28-F933A758052A}" type="presParOf" srcId="{1EE2B5A9-E4BB-485A-B6FE-72B073FDA2B2}" destId="{54FEA64A-FA25-4ADB-A357-CB7E514A7D48}" srcOrd="2" destOrd="0" presId="urn:microsoft.com/office/officeart/2005/8/layout/hList7"/>
    <dgm:cxn modelId="{8406891F-B713-4784-91F9-9F41B5BB87E6}" type="presParOf" srcId="{1EE2B5A9-E4BB-485A-B6FE-72B073FDA2B2}" destId="{9332E01C-E8EC-41EF-80AE-F9E743835228}" srcOrd="3" destOrd="0" presId="urn:microsoft.com/office/officeart/2005/8/layout/hList7"/>
    <dgm:cxn modelId="{42DE406A-EA6C-409E-A0FF-DF47A5A1110F}" type="presParOf" srcId="{BE37B1CD-D4A3-41BC-8F2A-81E82ADBFF04}" destId="{95F200D4-6A33-4A40-B9DC-2C678111790C}" srcOrd="1" destOrd="0" presId="urn:microsoft.com/office/officeart/2005/8/layout/hList7"/>
    <dgm:cxn modelId="{21477FD0-2646-4EE9-8A95-CA6EFBCDAF50}" type="presParOf" srcId="{BE37B1CD-D4A3-41BC-8F2A-81E82ADBFF04}" destId="{BD27BC21-54B6-4AD1-8F85-79B0DC917E3D}" srcOrd="2" destOrd="0" presId="urn:microsoft.com/office/officeart/2005/8/layout/hList7"/>
    <dgm:cxn modelId="{F31C7804-3B5F-4DB9-9ED5-1F0D00F68899}" type="presParOf" srcId="{BD27BC21-54B6-4AD1-8F85-79B0DC917E3D}" destId="{1F12BF5E-07A6-401C-92B9-9C0DD5E57E79}" srcOrd="0" destOrd="0" presId="urn:microsoft.com/office/officeart/2005/8/layout/hList7"/>
    <dgm:cxn modelId="{5F87CF2A-ED0E-4AEC-8475-8823D67E845F}" type="presParOf" srcId="{BD27BC21-54B6-4AD1-8F85-79B0DC917E3D}" destId="{C5C7F777-B699-4CF3-98F8-AE36C380CBDE}" srcOrd="1" destOrd="0" presId="urn:microsoft.com/office/officeart/2005/8/layout/hList7"/>
    <dgm:cxn modelId="{C9DF4788-E4A5-4800-B2C0-8087720A3671}" type="presParOf" srcId="{BD27BC21-54B6-4AD1-8F85-79B0DC917E3D}" destId="{BD6E959A-FAF7-4F15-93A7-BFF165BFB38F}" srcOrd="2" destOrd="0" presId="urn:microsoft.com/office/officeart/2005/8/layout/hList7"/>
    <dgm:cxn modelId="{8CB68E9E-8EEF-4A2B-AFED-98895A590589}" type="presParOf" srcId="{BD27BC21-54B6-4AD1-8F85-79B0DC917E3D}" destId="{E54D6E19-1CDE-4C56-8BA3-603B921465F5}" srcOrd="3" destOrd="0" presId="urn:microsoft.com/office/officeart/2005/8/layout/hList7"/>
    <dgm:cxn modelId="{D8D92CBA-302E-44EC-98DB-E4B056B05D95}" type="presParOf" srcId="{BE37B1CD-D4A3-41BC-8F2A-81E82ADBFF04}" destId="{46BCAA51-00AC-40BD-9E7D-289F4C24F76E}" srcOrd="3" destOrd="0" presId="urn:microsoft.com/office/officeart/2005/8/layout/hList7"/>
    <dgm:cxn modelId="{10056BE0-7507-4C34-853E-1CD47112BDE6}" type="presParOf" srcId="{BE37B1CD-D4A3-41BC-8F2A-81E82ADBFF04}" destId="{8F5B45F8-82E8-40A1-A754-7DEB81AE73C4}" srcOrd="4" destOrd="0" presId="urn:microsoft.com/office/officeart/2005/8/layout/hList7"/>
    <dgm:cxn modelId="{97B02294-5BA8-49D0-B218-7D91FE5EA24B}" type="presParOf" srcId="{8F5B45F8-82E8-40A1-A754-7DEB81AE73C4}" destId="{7D18CD00-73F0-47EE-ADCF-A414732385D1}" srcOrd="0" destOrd="0" presId="urn:microsoft.com/office/officeart/2005/8/layout/hList7"/>
    <dgm:cxn modelId="{5186E14F-FD77-40C0-8408-8CA4762096F1}" type="presParOf" srcId="{8F5B45F8-82E8-40A1-A754-7DEB81AE73C4}" destId="{BD66D26C-7D22-4141-A170-FD1030BC2A57}" srcOrd="1" destOrd="0" presId="urn:microsoft.com/office/officeart/2005/8/layout/hList7"/>
    <dgm:cxn modelId="{E5A70455-FC71-482C-A8AA-35586FB1FBC6}" type="presParOf" srcId="{8F5B45F8-82E8-40A1-A754-7DEB81AE73C4}" destId="{0C6E1D0D-51C1-4C0E-9D32-82FA0215B730}" srcOrd="2" destOrd="0" presId="urn:microsoft.com/office/officeart/2005/8/layout/hList7"/>
    <dgm:cxn modelId="{D5B5134B-39BE-4880-8477-02B0D1BC91FB}" type="presParOf" srcId="{8F5B45F8-82E8-40A1-A754-7DEB81AE73C4}" destId="{2F7D043B-88EB-4147-9B35-9F0B344D3C6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EB87B02C-B21B-4BF0-AE9C-BF7BFFED64FA}" type="datetimeFigureOut">
              <a:rPr lang="en-US" smtClean="0"/>
              <a:t>10/9/2014</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FEA955AC-4B03-4A78-A9E2-A36BAA9743E0}" type="slidenum">
              <a:rPr lang="en-US" smtClean="0"/>
              <a:t>‹#›</a:t>
            </a:fld>
            <a:endParaRPr lang="en-US" dirty="0"/>
          </a:p>
        </p:txBody>
      </p:sp>
    </p:spTree>
    <p:extLst>
      <p:ext uri="{BB962C8B-B14F-4D97-AF65-F5344CB8AC3E}">
        <p14:creationId xmlns:p14="http://schemas.microsoft.com/office/powerpoint/2010/main" val="201569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7DD0274B-D6C0-4EEB-90AC-61756667238E}" type="datetimeFigureOut">
              <a:rPr lang="en-US" smtClean="0"/>
              <a:t>10/9/2014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D6EE9C7E-4E1F-4344-9DC8-E124912CB6A0}" type="slidenum">
              <a:rPr lang="en-US" smtClean="0"/>
              <a:t>‹#›</a:t>
            </a:fld>
            <a:endParaRPr lang="en-US" dirty="0"/>
          </a:p>
        </p:txBody>
      </p:sp>
    </p:spTree>
    <p:extLst>
      <p:ext uri="{BB962C8B-B14F-4D97-AF65-F5344CB8AC3E}">
        <p14:creationId xmlns:p14="http://schemas.microsoft.com/office/powerpoint/2010/main" val="8380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64215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t>65</a:t>
            </a:fld>
            <a:endParaRPr lang="en-US" dirty="0"/>
          </a:p>
        </p:txBody>
      </p:sp>
    </p:spTree>
    <p:extLst>
      <p:ext uri="{BB962C8B-B14F-4D97-AF65-F5344CB8AC3E}">
        <p14:creationId xmlns:p14="http://schemas.microsoft.com/office/powerpoint/2010/main" val="837918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on all three of these</a:t>
            </a:r>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3080802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t>68</a:t>
            </a:fld>
            <a:endParaRPr lang="en-US" dirty="0"/>
          </a:p>
        </p:txBody>
      </p:sp>
    </p:spTree>
    <p:extLst>
      <p:ext uri="{BB962C8B-B14F-4D97-AF65-F5344CB8AC3E}">
        <p14:creationId xmlns:p14="http://schemas.microsoft.com/office/powerpoint/2010/main" val="1509185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NCSS – National</a:t>
            </a:r>
            <a:r>
              <a:rPr lang="en-US" baseline="0" dirty="0" smtClean="0"/>
              <a:t> Council for the Social Studies</a:t>
            </a:r>
            <a:endParaRPr lang="en-US" dirty="0"/>
          </a:p>
        </p:txBody>
      </p:sp>
      <p:sp>
        <p:nvSpPr>
          <p:cNvPr id="4" name="Slide Number Placeholder 3"/>
          <p:cNvSpPr>
            <a:spLocks noGrp="1"/>
          </p:cNvSpPr>
          <p:nvPr>
            <p:ph type="sldNum" sz="quarter" idx="10"/>
          </p:nvPr>
        </p:nvSpPr>
        <p:spPr/>
        <p:txBody>
          <a:bodyPr/>
          <a:lstStyle/>
          <a:p>
            <a:fld id="{D488C62A-E79F-4324-BD28-15C3365E75C8}" type="slidenum">
              <a:rPr lang="en-US" smtClean="0"/>
              <a:t>25</a:t>
            </a:fld>
            <a:endParaRPr lang="en-US" dirty="0"/>
          </a:p>
        </p:txBody>
      </p:sp>
    </p:spTree>
    <p:extLst>
      <p:ext uri="{BB962C8B-B14F-4D97-AF65-F5344CB8AC3E}">
        <p14:creationId xmlns:p14="http://schemas.microsoft.com/office/powerpoint/2010/main" val="4285740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88C62A-E79F-4324-BD28-15C3365E75C8}" type="slidenum">
              <a:rPr lang="en-US" smtClean="0"/>
              <a:t>27</a:t>
            </a:fld>
            <a:endParaRPr lang="en-US" dirty="0"/>
          </a:p>
        </p:txBody>
      </p:sp>
    </p:spTree>
    <p:extLst>
      <p:ext uri="{BB962C8B-B14F-4D97-AF65-F5344CB8AC3E}">
        <p14:creationId xmlns:p14="http://schemas.microsoft.com/office/powerpoint/2010/main" val="757616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06421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3452338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1414067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t>61</a:t>
            </a:fld>
            <a:endParaRPr lang="en-US" dirty="0"/>
          </a:p>
        </p:txBody>
      </p:sp>
    </p:spTree>
    <p:extLst>
      <p:ext uri="{BB962C8B-B14F-4D97-AF65-F5344CB8AC3E}">
        <p14:creationId xmlns:p14="http://schemas.microsoft.com/office/powerpoint/2010/main" val="687963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t>62</a:t>
            </a:fld>
            <a:endParaRPr lang="en-US" dirty="0"/>
          </a:p>
        </p:txBody>
      </p:sp>
    </p:spTree>
    <p:extLst>
      <p:ext uri="{BB962C8B-B14F-4D97-AF65-F5344CB8AC3E}">
        <p14:creationId xmlns:p14="http://schemas.microsoft.com/office/powerpoint/2010/main" val="687963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t>64</a:t>
            </a:fld>
            <a:endParaRPr lang="en-US" dirty="0"/>
          </a:p>
        </p:txBody>
      </p:sp>
    </p:spTree>
    <p:extLst>
      <p:ext uri="{BB962C8B-B14F-4D97-AF65-F5344CB8AC3E}">
        <p14:creationId xmlns:p14="http://schemas.microsoft.com/office/powerpoint/2010/main" val="125641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42330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545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353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231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515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484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2635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860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4725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1819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85199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82200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34832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5347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3469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75729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45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19522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5588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6011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2151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10/9/2014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0057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10/9/2014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2027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10/9/2014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0663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10/9/2014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1876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010086-79DA-438B-9207-728D38504C1F}" type="datetimeFigureOut">
              <a:rPr lang="en-US" smtClean="0">
                <a:solidFill>
                  <a:prstClr val="black">
                    <a:tint val="75000"/>
                  </a:prstClr>
                </a:solidFill>
              </a:rPr>
              <a:pPr/>
              <a:t>10/9/2014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681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010086-79DA-438B-9207-728D38504C1F}" type="datetimeFigureOut">
              <a:rPr lang="en-US" smtClean="0">
                <a:solidFill>
                  <a:prstClr val="black">
                    <a:tint val="75000"/>
                  </a:prstClr>
                </a:solidFill>
              </a:rPr>
              <a:pPr/>
              <a:t>10/9/2014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481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10086-79DA-438B-9207-728D38504C1F}" type="datetimeFigureOut">
              <a:rPr lang="en-US" smtClean="0">
                <a:solidFill>
                  <a:prstClr val="black">
                    <a:tint val="75000"/>
                  </a:prstClr>
                </a:solidFill>
              </a:rPr>
              <a:pPr/>
              <a:t>10/9/2014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565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10/9/2014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6997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10/9/2014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41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10/9/2014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0659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10/9/2014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137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10/9/2014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3528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10/9/2014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4047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10/9/2014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802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10/9/2014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7550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010086-79DA-438B-9207-728D38504C1F}" type="datetimeFigureOut">
              <a:rPr lang="en-US" smtClean="0">
                <a:solidFill>
                  <a:prstClr val="black">
                    <a:tint val="75000"/>
                  </a:prstClr>
                </a:solidFill>
              </a:rPr>
              <a:pPr/>
              <a:t>10/9/2014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3637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010086-79DA-438B-9207-728D38504C1F}" type="datetimeFigureOut">
              <a:rPr lang="en-US" smtClean="0">
                <a:solidFill>
                  <a:prstClr val="black">
                    <a:tint val="75000"/>
                  </a:prstClr>
                </a:solidFill>
              </a:rPr>
              <a:pPr/>
              <a:t>10/9/2014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03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10086-79DA-438B-9207-728D38504C1F}" type="datetimeFigureOut">
              <a:rPr lang="en-US" smtClean="0">
                <a:solidFill>
                  <a:prstClr val="black">
                    <a:tint val="75000"/>
                  </a:prstClr>
                </a:solidFill>
              </a:rPr>
              <a:pPr/>
              <a:t>10/9/2014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948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10/9/2014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3981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10/9/2014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8303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10/9/2014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0547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10/9/2014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7538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5286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004545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C010086-79DA-438B-9207-728D38504C1F}" type="datetimeFigureOut">
              <a:rPr lang="en-US" smtClean="0">
                <a:solidFill>
                  <a:prstClr val="black">
                    <a:tint val="75000"/>
                  </a:prstClr>
                </a:solidFill>
              </a:rPr>
              <a:pPr defTabSz="914400"/>
              <a:t>10/9/2014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2182D18-A30B-4090-87C5-C527F11F5092}"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8498680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C010086-79DA-438B-9207-728D38504C1F}" type="datetimeFigureOut">
              <a:rPr lang="en-US" smtClean="0">
                <a:solidFill>
                  <a:prstClr val="black">
                    <a:tint val="75000"/>
                  </a:prstClr>
                </a:solidFill>
              </a:rPr>
              <a:pPr defTabSz="914400"/>
              <a:t>10/9/2014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2182D18-A30B-4090-87C5-C527F11F5092}"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427167039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package" Target="../embeddings/Microsoft_Word_Document1.docx"/></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mylearningplan.com/WebReg/ActivityProfile.asp?D=15882&amp;I=1602502" TargetMode="External"/><Relationship Id="rId2" Type="http://schemas.openxmlformats.org/officeDocument/2006/relationships/hyperlink" Target="https://www.mylearningplan.com/WebReg/ActivityProfile.asp?D=15882&amp;I=1546094" TargetMode="External"/><Relationship Id="rId1" Type="http://schemas.openxmlformats.org/officeDocument/2006/relationships/slideLayout" Target="../slideLayouts/slideLayout2.xml"/><Relationship Id="rId4" Type="http://schemas.openxmlformats.org/officeDocument/2006/relationships/hyperlink" Target="https://www.mylearningplan.com/WebReg/ActivityProfile.asp?D=15882&amp;I=1602518"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mylearningplan.com/WebReg/ActivityProfile.asp?D=15882&amp;I=1602497" TargetMode="External"/><Relationship Id="rId2" Type="http://schemas.openxmlformats.org/officeDocument/2006/relationships/hyperlink" Target="https://www.mylearningplan.com/WebReg/ActivityProfile.asp?D=15882&amp;I=1602494" TargetMode="External"/><Relationship Id="rId1" Type="http://schemas.openxmlformats.org/officeDocument/2006/relationships/slideLayout" Target="../slideLayouts/slideLayout2.xml"/><Relationship Id="rId6" Type="http://schemas.openxmlformats.org/officeDocument/2006/relationships/hyperlink" Target="https://www.mylearningplan.com/WebReg/ActivityProfile.asp?D=15882&amp;I=1647869" TargetMode="External"/><Relationship Id="rId5" Type="http://schemas.openxmlformats.org/officeDocument/2006/relationships/hyperlink" Target="https://www.mylearningplan.com/WebReg/ActivityProfile.asp?D=15882&amp;I=1602501" TargetMode="External"/><Relationship Id="rId4" Type="http://schemas.openxmlformats.org/officeDocument/2006/relationships/hyperlink" Target="https://www.mylearningplan.com/WebReg/ActivityProfile.asp?D=15882&amp;I=1602500"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mylearningplan.com/WebReg/ActivityProfile.asp?D=15882&amp;I=1601628" TargetMode="External"/><Relationship Id="rId2" Type="http://schemas.openxmlformats.org/officeDocument/2006/relationships/hyperlink" Target="https://www.mylearningplan.com/WebReg/ActivityProfile.asp?D=15882&amp;I=1647978" TargetMode="External"/><Relationship Id="rId1" Type="http://schemas.openxmlformats.org/officeDocument/2006/relationships/slideLayout" Target="../slideLayouts/slideLayout2.xml"/><Relationship Id="rId4" Type="http://schemas.openxmlformats.org/officeDocument/2006/relationships/hyperlink" Target="https://www.mylearningplan.com/WebReg/ActivityProfile.asp?D=15882&amp;I=1601632"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www.ocmboces.org/teacherpage.cfm?teacher=1237"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mylearningplan.com/WebReg/ActivityProfile.asp?D=15882&amp;I=1603383" TargetMode="Externa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youtube.com/v/W26g073Tu2U"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mylearningplan.com/WebReg/ActivityProfile.asp?D=12396&amp;I=1644448" TargetMode="External"/><Relationship Id="rId2" Type="http://schemas.openxmlformats.org/officeDocument/2006/relationships/hyperlink" Target="https://www.mylearningplan.com/WebReg/ActivityProfile.asp?D=15882&amp;I=1664536" TargetMode="External"/><Relationship Id="rId1" Type="http://schemas.openxmlformats.org/officeDocument/2006/relationships/slideLayout" Target="../slideLayouts/slideLayout2.xml"/><Relationship Id="rId5" Type="http://schemas.openxmlformats.org/officeDocument/2006/relationships/hyperlink" Target="https://www.mylearningplan.com/webreg/catalog.asp?H=1&amp;D=12396" TargetMode="External"/><Relationship Id="rId4" Type="http://schemas.openxmlformats.org/officeDocument/2006/relationships/hyperlink" Target="https://www.mylearningplan.com/WebReg/ActivityProfile.asp?D=12396&amp;I=1644397"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image" Target="../media/image35.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4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itd.cnyric.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p:txBody>
          <a:bodyPr/>
          <a:lstStyle/>
          <a:p>
            <a:r>
              <a:rPr lang="en-US" dirty="0" smtClean="0"/>
              <a:t>October 2014</a:t>
            </a:r>
            <a:endParaRPr lang="en-US" dirty="0"/>
          </a:p>
        </p:txBody>
      </p:sp>
    </p:spTree>
    <p:extLst>
      <p:ext uri="{BB962C8B-B14F-4D97-AF65-F5344CB8AC3E}">
        <p14:creationId xmlns:p14="http://schemas.microsoft.com/office/powerpoint/2010/main" val="339509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a:t>
            </a:r>
            <a:endParaRPr lang="en-US" dirty="0"/>
          </a:p>
        </p:txBody>
      </p:sp>
      <p:sp>
        <p:nvSpPr>
          <p:cNvPr id="3" name="Content Placeholder 2"/>
          <p:cNvSpPr>
            <a:spLocks noGrp="1"/>
          </p:cNvSpPr>
          <p:nvPr>
            <p:ph idx="1"/>
          </p:nvPr>
        </p:nvSpPr>
        <p:spPr>
          <a:xfrm>
            <a:off x="457200" y="1690915"/>
            <a:ext cx="8229600" cy="4525963"/>
          </a:xfrm>
        </p:spPr>
        <p:txBody>
          <a:bodyPr/>
          <a:lstStyle/>
          <a:p>
            <a:pPr marL="0" indent="0">
              <a:buNone/>
            </a:pPr>
            <a:endParaRPr lang="en-US" dirty="0" smtClean="0"/>
          </a:p>
        </p:txBody>
      </p:sp>
    </p:spTree>
    <p:extLst>
      <p:ext uri="{BB962C8B-B14F-4D97-AF65-F5344CB8AC3E}">
        <p14:creationId xmlns:p14="http://schemas.microsoft.com/office/powerpoint/2010/main" val="2536268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CNY NYS ASCD</a:t>
            </a:r>
            <a:endParaRPr lang="en-US" dirty="0"/>
          </a:p>
        </p:txBody>
      </p:sp>
      <p:sp>
        <p:nvSpPr>
          <p:cNvPr id="3" name="Content Placeholder 2"/>
          <p:cNvSpPr>
            <a:spLocks noGrp="1"/>
          </p:cNvSpPr>
          <p:nvPr>
            <p:ph idx="1"/>
          </p:nvPr>
        </p:nvSpPr>
        <p:spPr>
          <a:xfrm>
            <a:off x="457200" y="1690915"/>
            <a:ext cx="8686800" cy="4525963"/>
          </a:xfrm>
        </p:spPr>
        <p:txBody>
          <a:bodyPr>
            <a:normAutofit/>
          </a:bodyPr>
          <a:lstStyle/>
          <a:p>
            <a:pPr marL="0" indent="0">
              <a:buNone/>
            </a:pPr>
            <a:r>
              <a:rPr lang="en-US" dirty="0" smtClean="0"/>
              <a:t>2014-2015 Schedule:</a:t>
            </a:r>
          </a:p>
          <a:p>
            <a:r>
              <a:rPr lang="en-US" dirty="0"/>
              <a:t>October 15, 2014   Teachers Talk about </a:t>
            </a:r>
            <a:r>
              <a:rPr lang="en-US" dirty="0" smtClean="0"/>
              <a:t>PBL</a:t>
            </a:r>
          </a:p>
          <a:p>
            <a:r>
              <a:rPr lang="en-US" dirty="0"/>
              <a:t>December 2, 2014   Pulling the </a:t>
            </a:r>
            <a:r>
              <a:rPr lang="en-US" dirty="0" smtClean="0"/>
              <a:t>Weeds</a:t>
            </a:r>
          </a:p>
          <a:p>
            <a:r>
              <a:rPr lang="en-US" dirty="0"/>
              <a:t>February 12, 2015   Evidence of 6 &amp; 7</a:t>
            </a:r>
          </a:p>
          <a:p>
            <a:r>
              <a:rPr lang="en-US" dirty="0"/>
              <a:t>March 18, 2015   Visible </a:t>
            </a:r>
            <a:r>
              <a:rPr lang="en-US" dirty="0" smtClean="0"/>
              <a:t>Learning</a:t>
            </a:r>
          </a:p>
          <a:p>
            <a:r>
              <a:rPr lang="en-US" dirty="0"/>
              <a:t>May 13, 2015   Annual Meeting</a:t>
            </a:r>
          </a:p>
          <a:p>
            <a:endParaRPr lang="en-US" dirty="0"/>
          </a:p>
          <a:p>
            <a:endParaRPr lang="en-US" dirty="0" smtClean="0"/>
          </a:p>
        </p:txBody>
      </p:sp>
    </p:spTree>
    <p:extLst>
      <p:ext uri="{BB962C8B-B14F-4D97-AF65-F5344CB8AC3E}">
        <p14:creationId xmlns:p14="http://schemas.microsoft.com/office/powerpoint/2010/main" val="1389240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District Sharing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52497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Schedule</a:t>
            </a:r>
            <a:endParaRPr lang="en-US" dirty="0"/>
          </a:p>
        </p:txBody>
      </p:sp>
      <p:sp>
        <p:nvSpPr>
          <p:cNvPr id="3" name="Content Placeholder 2"/>
          <p:cNvSpPr>
            <a:spLocks noGrp="1"/>
          </p:cNvSpPr>
          <p:nvPr>
            <p:ph idx="1"/>
          </p:nvPr>
        </p:nvSpPr>
        <p:spPr/>
        <p:txBody>
          <a:bodyPr/>
          <a:lstStyle/>
          <a:p>
            <a:r>
              <a:rPr lang="en-US" dirty="0" smtClean="0"/>
              <a:t>October: ESM</a:t>
            </a:r>
            <a:endParaRPr lang="en-US" dirty="0"/>
          </a:p>
          <a:p>
            <a:r>
              <a:rPr lang="en-US" dirty="0"/>
              <a:t>November</a:t>
            </a:r>
            <a:r>
              <a:rPr lang="en-US" dirty="0" smtClean="0"/>
              <a:t>: CNYLDP</a:t>
            </a:r>
            <a:endParaRPr lang="en-US" dirty="0"/>
          </a:p>
          <a:p>
            <a:r>
              <a:rPr lang="en-US" dirty="0"/>
              <a:t>December</a:t>
            </a:r>
            <a:r>
              <a:rPr lang="en-US" dirty="0" smtClean="0"/>
              <a:t>: volunteer needed</a:t>
            </a:r>
            <a:endParaRPr lang="en-US" dirty="0"/>
          </a:p>
        </p:txBody>
      </p:sp>
    </p:spTree>
    <p:extLst>
      <p:ext uri="{BB962C8B-B14F-4D97-AF65-F5344CB8AC3E}">
        <p14:creationId xmlns:p14="http://schemas.microsoft.com/office/powerpoint/2010/main" val="2178666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67565"/>
            <a:ext cx="9144000" cy="1470025"/>
          </a:xfrm>
        </p:spPr>
        <p:txBody>
          <a:bodyPr/>
          <a:lstStyle/>
          <a:p>
            <a:r>
              <a:rPr lang="en-US" dirty="0" smtClean="0"/>
              <a:t>Standards (and Curriculum)</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33119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3" name="Content Placeholder 2"/>
          <p:cNvSpPr>
            <a:spLocks noGrp="1"/>
          </p:cNvSpPr>
          <p:nvPr>
            <p:ph idx="1"/>
          </p:nvPr>
        </p:nvSpPr>
        <p:spPr/>
        <p:txBody>
          <a:bodyPr/>
          <a:lstStyle/>
          <a:p>
            <a:r>
              <a:rPr lang="en-US" dirty="0" smtClean="0"/>
              <a:t>ELA/Literacy</a:t>
            </a:r>
          </a:p>
          <a:p>
            <a:r>
              <a:rPr lang="en-US" dirty="0" smtClean="0"/>
              <a:t>Math</a:t>
            </a:r>
          </a:p>
          <a:p>
            <a:r>
              <a:rPr lang="en-US" dirty="0" smtClean="0"/>
              <a:t>Science</a:t>
            </a:r>
          </a:p>
          <a:p>
            <a:r>
              <a:rPr lang="en-US" dirty="0" smtClean="0"/>
              <a:t>Social Studies</a:t>
            </a:r>
          </a:p>
          <a:p>
            <a:r>
              <a:rPr lang="en-US" dirty="0" smtClean="0"/>
              <a:t>LOTE/Arts/Others</a:t>
            </a:r>
            <a:endParaRPr lang="en-US" dirty="0"/>
          </a:p>
        </p:txBody>
      </p:sp>
    </p:spTree>
    <p:extLst>
      <p:ext uri="{BB962C8B-B14F-4D97-AF65-F5344CB8AC3E}">
        <p14:creationId xmlns:p14="http://schemas.microsoft.com/office/powerpoint/2010/main" val="1230567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3" name="Content Placeholder 2"/>
          <p:cNvSpPr>
            <a:spLocks noGrp="1"/>
          </p:cNvSpPr>
          <p:nvPr>
            <p:ph idx="1"/>
          </p:nvPr>
        </p:nvSpPr>
        <p:spPr/>
        <p:txBody>
          <a:bodyPr/>
          <a:lstStyle/>
          <a:p>
            <a:r>
              <a:rPr lang="en-US" dirty="0" smtClean="0"/>
              <a:t>ELA/Literacy</a:t>
            </a:r>
          </a:p>
          <a:p>
            <a:r>
              <a:rPr lang="en-US" dirty="0" smtClean="0"/>
              <a:t>Math</a:t>
            </a:r>
          </a:p>
          <a:p>
            <a:r>
              <a:rPr lang="en-US" dirty="0"/>
              <a:t>Social Studies</a:t>
            </a:r>
          </a:p>
          <a:p>
            <a:r>
              <a:rPr lang="en-US" dirty="0" smtClean="0"/>
              <a:t>Science</a:t>
            </a:r>
          </a:p>
          <a:p>
            <a:r>
              <a:rPr lang="en-US" dirty="0" smtClean="0"/>
              <a:t>LOTE/Arts/Others</a:t>
            </a:r>
            <a:endParaRPr lang="en-US" dirty="0"/>
          </a:p>
        </p:txBody>
      </p:sp>
      <p:sp>
        <p:nvSpPr>
          <p:cNvPr id="4" name="Curved Right Arrow 3"/>
          <p:cNvSpPr/>
          <p:nvPr/>
        </p:nvSpPr>
        <p:spPr>
          <a:xfrm>
            <a:off x="122828" y="3093845"/>
            <a:ext cx="354842" cy="65509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 name="Curved Right Arrow 4"/>
          <p:cNvSpPr/>
          <p:nvPr/>
        </p:nvSpPr>
        <p:spPr>
          <a:xfrm rot="10356096">
            <a:off x="3605340" y="3113965"/>
            <a:ext cx="354842" cy="65509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301904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4575"/>
            <a:ext cx="7772400" cy="1470025"/>
          </a:xfrm>
        </p:spPr>
        <p:txBody>
          <a:bodyPr>
            <a:normAutofit/>
          </a:bodyPr>
          <a:lstStyle/>
          <a:p>
            <a:pPr algn="l"/>
            <a:r>
              <a:rPr lang="en-US" dirty="0" smtClean="0"/>
              <a:t>Getting Ready…</a:t>
            </a:r>
            <a:br>
              <a:rPr lang="en-US" dirty="0" smtClean="0"/>
            </a:br>
            <a:endParaRPr lang="en-US" dirty="0"/>
          </a:p>
        </p:txBody>
      </p:sp>
      <p:sp>
        <p:nvSpPr>
          <p:cNvPr id="3" name="Subtitle 2"/>
          <p:cNvSpPr>
            <a:spLocks noGrp="1"/>
          </p:cNvSpPr>
          <p:nvPr>
            <p:ph type="subTitle" idx="1"/>
          </p:nvPr>
        </p:nvSpPr>
        <p:spPr>
          <a:xfrm>
            <a:off x="1371600" y="3810000"/>
            <a:ext cx="6400800" cy="685800"/>
          </a:xfrm>
        </p:spPr>
        <p:txBody>
          <a:bodyPr/>
          <a:lstStyle/>
          <a:p>
            <a:r>
              <a:rPr lang="en-US" dirty="0" smtClean="0"/>
              <a:t>October 2014 Update</a:t>
            </a:r>
            <a:endParaRPr lang="en-US" dirty="0"/>
          </a:p>
        </p:txBody>
      </p:sp>
      <p:sp>
        <p:nvSpPr>
          <p:cNvPr id="4" name="Title 1"/>
          <p:cNvSpPr txBox="1">
            <a:spLocks/>
          </p:cNvSpPr>
          <p:nvPr/>
        </p:nvSpPr>
        <p:spPr>
          <a:xfrm>
            <a:off x="685800" y="2035175"/>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j-ea"/>
                <a:cs typeface="Arial"/>
              </a:defRPr>
            </a:lvl1pPr>
          </a:lstStyle>
          <a:p>
            <a:pPr algn="r"/>
            <a:r>
              <a:rPr lang="en-US" dirty="0" smtClean="0"/>
              <a:t>for Social Studies in NY</a:t>
            </a:r>
            <a:endParaRPr lang="en-US" dirty="0"/>
          </a:p>
        </p:txBody>
      </p:sp>
    </p:spTree>
    <p:extLst>
      <p:ext uri="{BB962C8B-B14F-4D97-AF65-F5344CB8AC3E}">
        <p14:creationId xmlns:p14="http://schemas.microsoft.com/office/powerpoint/2010/main" val="285447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 Learning Standards</a:t>
            </a:r>
            <a:endParaRPr lang="en-US" dirty="0"/>
          </a:p>
        </p:txBody>
      </p:sp>
      <p:sp>
        <p:nvSpPr>
          <p:cNvPr id="3" name="Content Placeholder 2"/>
          <p:cNvSpPr>
            <a:spLocks noGrp="1"/>
          </p:cNvSpPr>
          <p:nvPr>
            <p:ph idx="1"/>
          </p:nvPr>
        </p:nvSpPr>
        <p:spPr/>
        <p:txBody>
          <a:bodyPr/>
          <a:lstStyle/>
          <a:p>
            <a:pPr marL="0" indent="0">
              <a:buNone/>
            </a:pPr>
            <a:r>
              <a:rPr lang="en-US" dirty="0" smtClean="0"/>
              <a:t>Learning Standards</a:t>
            </a:r>
          </a:p>
          <a:p>
            <a:r>
              <a:rPr lang="en-US" dirty="0" smtClean="0"/>
              <a:t>Part of Standards issued in 1996</a:t>
            </a:r>
          </a:p>
          <a:p>
            <a:r>
              <a:rPr lang="en-US" dirty="0" smtClean="0"/>
              <a:t>Resource Guides in 1999</a:t>
            </a:r>
          </a:p>
          <a:p>
            <a:r>
              <a:rPr lang="en-US" dirty="0" smtClean="0"/>
              <a:t>12th grade (Econ &amp; P.I.G.) updated in 2002</a:t>
            </a:r>
          </a:p>
          <a:p>
            <a:r>
              <a:rPr lang="en-US" dirty="0" smtClean="0"/>
              <a:t>Other misc. Updates</a:t>
            </a:r>
          </a:p>
          <a:p>
            <a:endParaRPr lang="en-US" dirty="0" smtClean="0"/>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39000" y="4800600"/>
            <a:ext cx="160020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9874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Graduation Requirements</a:t>
            </a:r>
            <a:endParaRPr lang="en-US" dirty="0"/>
          </a:p>
        </p:txBody>
      </p:sp>
      <p:sp>
        <p:nvSpPr>
          <p:cNvPr id="3" name="Content Placeholder 2"/>
          <p:cNvSpPr>
            <a:spLocks noGrp="1"/>
          </p:cNvSpPr>
          <p:nvPr>
            <p:ph idx="1"/>
          </p:nvPr>
        </p:nvSpPr>
        <p:spPr/>
        <p:txBody>
          <a:bodyPr>
            <a:normAutofit/>
          </a:bodyPr>
          <a:lstStyle/>
          <a:p>
            <a:pPr marL="0" indent="0">
              <a:buNone/>
            </a:pPr>
            <a:r>
              <a:rPr lang="en-US" dirty="0"/>
              <a:t>S</a:t>
            </a:r>
            <a:r>
              <a:rPr lang="en-US" dirty="0" smtClean="0"/>
              <a:t>tudents </a:t>
            </a:r>
            <a:r>
              <a:rPr lang="en-US" dirty="0"/>
              <a:t>must have 4 units of credit in social studies, which includes:</a:t>
            </a:r>
          </a:p>
          <a:p>
            <a:r>
              <a:rPr lang="en-US" dirty="0"/>
              <a:t>1 unit in American history; and</a:t>
            </a:r>
          </a:p>
          <a:p>
            <a:r>
              <a:rPr lang="en-US" dirty="0"/>
              <a:t>1/2 unit of credit in Economics and 1/2 unit of credit in Participation in Government </a:t>
            </a:r>
            <a:r>
              <a:rPr lang="en-US" dirty="0" smtClean="0"/>
              <a:t>(or equivalent)</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39000" y="4800600"/>
            <a:ext cx="160020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550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Overview of Agenda</a:t>
            </a:r>
          </a:p>
          <a:p>
            <a:pPr lvl="1"/>
            <a:r>
              <a:rPr lang="en-US" dirty="0" smtClean="0"/>
              <a:t>Updates</a:t>
            </a:r>
          </a:p>
          <a:p>
            <a:pPr lvl="1"/>
            <a:r>
              <a:rPr lang="en-US" dirty="0" smtClean="0"/>
              <a:t>Social Studies</a:t>
            </a:r>
          </a:p>
          <a:p>
            <a:pPr lvl="1"/>
            <a:r>
              <a:rPr lang="en-US" dirty="0" smtClean="0"/>
              <a:t>Supporting PBL</a:t>
            </a:r>
            <a:endParaRPr lang="en-US" dirty="0"/>
          </a:p>
        </p:txBody>
      </p:sp>
    </p:spTree>
    <p:extLst>
      <p:ext uri="{BB962C8B-B14F-4D97-AF65-F5344CB8AC3E}">
        <p14:creationId xmlns:p14="http://schemas.microsoft.com/office/powerpoint/2010/main" val="4228456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Assessment in SS</a:t>
            </a:r>
            <a:endParaRPr lang="en-US" dirty="0"/>
          </a:p>
        </p:txBody>
      </p:sp>
      <p:sp>
        <p:nvSpPr>
          <p:cNvPr id="3" name="Content Placeholder 2"/>
          <p:cNvSpPr>
            <a:spLocks noGrp="1"/>
          </p:cNvSpPr>
          <p:nvPr>
            <p:ph idx="1"/>
          </p:nvPr>
        </p:nvSpPr>
        <p:spPr/>
        <p:txBody>
          <a:bodyPr/>
          <a:lstStyle/>
          <a:p>
            <a:pPr marL="0" indent="0">
              <a:buNone/>
            </a:pPr>
            <a:r>
              <a:rPr lang="en-US" dirty="0" smtClean="0"/>
              <a:t>Regents Examinations:</a:t>
            </a:r>
          </a:p>
          <a:p>
            <a:r>
              <a:rPr lang="en-US" sz="2800" dirty="0" smtClean="0"/>
              <a:t>Global History and Geography</a:t>
            </a:r>
          </a:p>
          <a:p>
            <a:r>
              <a:rPr lang="en-US" sz="2800" dirty="0" smtClean="0"/>
              <a:t>US History and Government</a:t>
            </a:r>
          </a:p>
          <a:p>
            <a:endParaRPr lang="en-US" sz="2800" dirty="0"/>
          </a:p>
          <a:p>
            <a:pPr marL="0" indent="0">
              <a:buNone/>
            </a:pPr>
            <a:r>
              <a:rPr lang="en-US" sz="2800" i="1" dirty="0" smtClean="0"/>
              <a:t>Note: State assessments at the elementary and intermediate levels were discontinued due to the lack of funding. The 5th and 8</a:t>
            </a:r>
            <a:r>
              <a:rPr lang="en-US" sz="2800" i="1" baseline="30000" dirty="0" smtClean="0"/>
              <a:t>th</a:t>
            </a:r>
            <a:r>
              <a:rPr lang="en-US" sz="2800" i="1" dirty="0" smtClean="0"/>
              <a:t> grade</a:t>
            </a:r>
            <a:br>
              <a:rPr lang="en-US" sz="2800" i="1" dirty="0" smtClean="0"/>
            </a:br>
            <a:r>
              <a:rPr lang="en-US" sz="2800" i="1" dirty="0" smtClean="0"/>
              <a:t>tests were last administered in 09-10.</a:t>
            </a:r>
            <a:endParaRPr lang="en-US" sz="2800" i="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39000" y="4800600"/>
            <a:ext cx="160020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720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4575"/>
            <a:ext cx="7772400" cy="1470025"/>
          </a:xfrm>
        </p:spPr>
        <p:txBody>
          <a:bodyPr>
            <a:normAutofit/>
          </a:bodyPr>
          <a:lstStyle/>
          <a:p>
            <a:pPr algn="l"/>
            <a:r>
              <a:rPr lang="en-US" dirty="0" smtClean="0"/>
              <a:t>Getting Ready…</a:t>
            </a:r>
            <a:br>
              <a:rPr lang="en-US" dirty="0" smtClean="0"/>
            </a:br>
            <a:endParaRPr lang="en-US" dirty="0"/>
          </a:p>
        </p:txBody>
      </p:sp>
      <p:sp>
        <p:nvSpPr>
          <p:cNvPr id="3" name="Subtitle 2"/>
          <p:cNvSpPr>
            <a:spLocks noGrp="1"/>
          </p:cNvSpPr>
          <p:nvPr>
            <p:ph type="subTitle" idx="1"/>
          </p:nvPr>
        </p:nvSpPr>
        <p:spPr>
          <a:xfrm>
            <a:off x="1371600" y="3810000"/>
            <a:ext cx="6400800" cy="685800"/>
          </a:xfrm>
        </p:spPr>
        <p:txBody>
          <a:bodyPr/>
          <a:lstStyle/>
          <a:p>
            <a:r>
              <a:rPr lang="en-US" dirty="0" smtClean="0"/>
              <a:t>October 2014 Update</a:t>
            </a:r>
            <a:endParaRPr lang="en-US" dirty="0"/>
          </a:p>
        </p:txBody>
      </p:sp>
      <p:sp>
        <p:nvSpPr>
          <p:cNvPr id="4" name="Title 1"/>
          <p:cNvSpPr txBox="1">
            <a:spLocks/>
          </p:cNvSpPr>
          <p:nvPr/>
        </p:nvSpPr>
        <p:spPr>
          <a:xfrm>
            <a:off x="685800" y="2035175"/>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j-ea"/>
                <a:cs typeface="Arial"/>
              </a:defRPr>
            </a:lvl1pPr>
          </a:lstStyle>
          <a:p>
            <a:pPr algn="r"/>
            <a:r>
              <a:rPr lang="en-US" dirty="0" smtClean="0"/>
              <a:t>for Social Studies in NY</a:t>
            </a:r>
            <a:endParaRPr lang="en-US" dirty="0"/>
          </a:p>
        </p:txBody>
      </p:sp>
    </p:spTree>
    <p:extLst>
      <p:ext uri="{BB962C8B-B14F-4D97-AF65-F5344CB8AC3E}">
        <p14:creationId xmlns:p14="http://schemas.microsoft.com/office/powerpoint/2010/main" val="2858515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67000" y="3779956"/>
            <a:ext cx="11811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981075"/>
            <a:ext cx="159702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52900" y="1210748"/>
            <a:ext cx="358140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90800" y="1185773"/>
            <a:ext cx="914400" cy="1200329"/>
          </a:xfrm>
          <a:prstGeom prst="rect">
            <a:avLst/>
          </a:prstGeom>
          <a:noFill/>
        </p:spPr>
        <p:txBody>
          <a:bodyPr wrap="square" rtlCol="0">
            <a:spAutoFit/>
          </a:bodyPr>
          <a:lstStyle/>
          <a:p>
            <a:pPr algn="ctr"/>
            <a:r>
              <a:rPr lang="en-US" sz="7200" b="1" dirty="0" smtClean="0">
                <a:solidFill>
                  <a:schemeClr val="accent1"/>
                </a:solidFill>
              </a:rPr>
              <a:t>+</a:t>
            </a:r>
            <a:endParaRPr lang="en-US" sz="7200" b="1" dirty="0">
              <a:solidFill>
                <a:schemeClr val="accent1"/>
              </a:solidFill>
            </a:endParaRPr>
          </a:p>
        </p:txBody>
      </p:sp>
      <p:sp>
        <p:nvSpPr>
          <p:cNvPr id="9" name="TextBox 8"/>
          <p:cNvSpPr txBox="1"/>
          <p:nvPr/>
        </p:nvSpPr>
        <p:spPr>
          <a:xfrm>
            <a:off x="1585748" y="3960182"/>
            <a:ext cx="914400" cy="1200329"/>
          </a:xfrm>
          <a:prstGeom prst="rect">
            <a:avLst/>
          </a:prstGeom>
          <a:noFill/>
        </p:spPr>
        <p:txBody>
          <a:bodyPr wrap="square" rtlCol="0">
            <a:spAutoFit/>
          </a:bodyPr>
          <a:lstStyle/>
          <a:p>
            <a:pPr algn="ctr"/>
            <a:r>
              <a:rPr lang="en-US" sz="7200" b="1" dirty="0" smtClean="0">
                <a:solidFill>
                  <a:schemeClr val="accent1"/>
                </a:solidFill>
              </a:rPr>
              <a:t>+</a:t>
            </a:r>
            <a:endParaRPr lang="en-US" sz="7200" b="1" dirty="0">
              <a:solidFill>
                <a:schemeClr val="accent1"/>
              </a:solidFill>
            </a:endParaRPr>
          </a:p>
        </p:txBody>
      </p:sp>
      <p:sp>
        <p:nvSpPr>
          <p:cNvPr id="10" name="TextBox 9"/>
          <p:cNvSpPr txBox="1"/>
          <p:nvPr/>
        </p:nvSpPr>
        <p:spPr>
          <a:xfrm>
            <a:off x="3886200" y="3927578"/>
            <a:ext cx="914400" cy="1200329"/>
          </a:xfrm>
          <a:prstGeom prst="rect">
            <a:avLst/>
          </a:prstGeom>
          <a:noFill/>
        </p:spPr>
        <p:txBody>
          <a:bodyPr wrap="square" rtlCol="0">
            <a:spAutoFit/>
          </a:bodyPr>
          <a:lstStyle/>
          <a:p>
            <a:pPr algn="ctr"/>
            <a:r>
              <a:rPr lang="en-US" sz="7200" b="1" dirty="0">
                <a:solidFill>
                  <a:schemeClr val="accent1"/>
                </a:solidFill>
              </a:rPr>
              <a:t>=</a:t>
            </a:r>
          </a:p>
        </p:txBody>
      </p:sp>
      <p:sp>
        <p:nvSpPr>
          <p:cNvPr id="11" name="TextBox 10"/>
          <p:cNvSpPr txBox="1"/>
          <p:nvPr/>
        </p:nvSpPr>
        <p:spPr>
          <a:xfrm>
            <a:off x="7315200" y="1248759"/>
            <a:ext cx="914400" cy="1200329"/>
          </a:xfrm>
          <a:prstGeom prst="rect">
            <a:avLst/>
          </a:prstGeom>
          <a:noFill/>
        </p:spPr>
        <p:txBody>
          <a:bodyPr wrap="square" rtlCol="0">
            <a:spAutoFit/>
          </a:bodyPr>
          <a:lstStyle/>
          <a:p>
            <a:pPr algn="ctr"/>
            <a:r>
              <a:rPr lang="en-US" sz="7200" b="1" dirty="0" smtClean="0">
                <a:solidFill>
                  <a:schemeClr val="accent1"/>
                </a:solidFill>
              </a:rPr>
              <a:t>  ]</a:t>
            </a:r>
            <a:endParaRPr lang="en-US" sz="7200" b="1" dirty="0">
              <a:solidFill>
                <a:schemeClr val="accent1"/>
              </a:solidFill>
            </a:endParaRPr>
          </a:p>
        </p:txBody>
      </p:sp>
      <p:sp>
        <p:nvSpPr>
          <p:cNvPr id="12" name="TextBox 11"/>
          <p:cNvSpPr txBox="1"/>
          <p:nvPr/>
        </p:nvSpPr>
        <p:spPr>
          <a:xfrm>
            <a:off x="3517024" y="1248759"/>
            <a:ext cx="914400" cy="1200329"/>
          </a:xfrm>
          <a:prstGeom prst="rect">
            <a:avLst/>
          </a:prstGeom>
          <a:noFill/>
        </p:spPr>
        <p:txBody>
          <a:bodyPr wrap="square" rtlCol="0">
            <a:spAutoFit/>
          </a:bodyPr>
          <a:lstStyle/>
          <a:p>
            <a:pPr algn="ctr"/>
            <a:r>
              <a:rPr lang="en-US" sz="7200" b="1" dirty="0" smtClean="0">
                <a:solidFill>
                  <a:schemeClr val="accent1"/>
                </a:solidFill>
              </a:rPr>
              <a:t>[</a:t>
            </a:r>
            <a:endParaRPr lang="en-US" sz="7200" b="1" dirty="0">
              <a:solidFill>
                <a:schemeClr val="accent1"/>
              </a:solidFill>
            </a:endParaRPr>
          </a:p>
        </p:txBody>
      </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76800" y="3014820"/>
            <a:ext cx="2243706" cy="3025843"/>
          </a:xfrm>
          <a:prstGeom prst="rect">
            <a:avLst/>
          </a:prstGeom>
          <a:ln w="28575">
            <a:solidFill>
              <a:schemeClr val="accent1"/>
            </a:solidFill>
          </a:ln>
        </p:spPr>
      </p:pic>
    </p:spTree>
    <p:extLst>
      <p:ext uri="{BB962C8B-B14F-4D97-AF65-F5344CB8AC3E}">
        <p14:creationId xmlns:p14="http://schemas.microsoft.com/office/powerpoint/2010/main" val="2598310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353"/>
            <a:ext cx="8763000" cy="1143000"/>
          </a:xfrm>
        </p:spPr>
        <p:txBody>
          <a:bodyPr>
            <a:noAutofit/>
          </a:bodyPr>
          <a:lstStyle/>
          <a:p>
            <a:r>
              <a:rPr lang="en-US" dirty="0" smtClean="0"/>
              <a:t>K-12 Social Studies Framework</a:t>
            </a:r>
            <a:endParaRPr lang="en-US" dirty="0"/>
          </a:p>
        </p:txBody>
      </p:sp>
      <p:sp>
        <p:nvSpPr>
          <p:cNvPr id="3" name="Content Placeholder 2"/>
          <p:cNvSpPr>
            <a:spLocks noGrp="1"/>
          </p:cNvSpPr>
          <p:nvPr>
            <p:ph idx="1"/>
          </p:nvPr>
        </p:nvSpPr>
        <p:spPr>
          <a:xfrm>
            <a:off x="457200" y="1981200"/>
            <a:ext cx="4724400" cy="4235678"/>
          </a:xfrm>
        </p:spPr>
        <p:txBody>
          <a:bodyPr>
            <a:normAutofit/>
          </a:bodyPr>
          <a:lstStyle/>
          <a:p>
            <a:pPr>
              <a:spcBef>
                <a:spcPts val="0"/>
              </a:spcBef>
            </a:pPr>
            <a:r>
              <a:rPr lang="en-US" dirty="0" smtClean="0"/>
              <a:t>Adopted April 2014</a:t>
            </a:r>
          </a:p>
          <a:p>
            <a:pPr>
              <a:spcBef>
                <a:spcPts val="0"/>
              </a:spcBef>
            </a:pPr>
            <a:r>
              <a:rPr lang="en-US" dirty="0" smtClean="0"/>
              <a:t>Intended </a:t>
            </a:r>
            <a:r>
              <a:rPr lang="en-US" dirty="0"/>
              <a:t>to serve as a guide for local districts to develop </a:t>
            </a:r>
            <a:r>
              <a:rPr lang="en-US" dirty="0" smtClean="0"/>
              <a:t>Social </a:t>
            </a:r>
            <a:r>
              <a:rPr lang="en-US" dirty="0"/>
              <a:t>Studies curriculum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2600" y="2209800"/>
            <a:ext cx="2695733" cy="3635443"/>
          </a:xfrm>
          <a:prstGeom prst="rect">
            <a:avLst/>
          </a:prstGeom>
          <a:ln w="28575">
            <a:solidFill>
              <a:schemeClr val="accent1"/>
            </a:solidFill>
          </a:ln>
        </p:spPr>
      </p:pic>
    </p:spTree>
    <p:extLst>
      <p:ext uri="{BB962C8B-B14F-4D97-AF65-F5344CB8AC3E}">
        <p14:creationId xmlns:p14="http://schemas.microsoft.com/office/powerpoint/2010/main" val="1407198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Framework</a:t>
            </a:r>
            <a:endParaRPr lang="en-US" dirty="0"/>
          </a:p>
        </p:txBody>
      </p:sp>
      <p:sp>
        <p:nvSpPr>
          <p:cNvPr id="3" name="Content Placeholder 2"/>
          <p:cNvSpPr>
            <a:spLocks noGrp="1"/>
          </p:cNvSpPr>
          <p:nvPr>
            <p:ph idx="1"/>
          </p:nvPr>
        </p:nvSpPr>
        <p:spPr>
          <a:xfrm>
            <a:off x="457200" y="1371601"/>
            <a:ext cx="8229600" cy="4845278"/>
          </a:xfrm>
        </p:spPr>
        <p:txBody>
          <a:bodyPr>
            <a:normAutofit/>
          </a:bodyPr>
          <a:lstStyle/>
          <a:p>
            <a:pPr marL="0" indent="0">
              <a:spcBef>
                <a:spcPts val="0"/>
              </a:spcBef>
              <a:buNone/>
            </a:pPr>
            <a:r>
              <a:rPr lang="en-US" dirty="0" smtClean="0"/>
              <a:t>Emphasis on:</a:t>
            </a:r>
          </a:p>
          <a:p>
            <a:pPr>
              <a:spcBef>
                <a:spcPts val="0"/>
              </a:spcBef>
            </a:pPr>
            <a:r>
              <a:rPr lang="en-US" dirty="0" smtClean="0"/>
              <a:t>Balance of content </a:t>
            </a:r>
            <a:r>
              <a:rPr lang="en-US" u="sng" dirty="0" smtClean="0"/>
              <a:t>and</a:t>
            </a:r>
            <a:r>
              <a:rPr lang="en-US" dirty="0" smtClean="0"/>
              <a:t> skills</a:t>
            </a:r>
          </a:p>
          <a:p>
            <a:pPr>
              <a:spcBef>
                <a:spcPts val="0"/>
              </a:spcBef>
            </a:pPr>
            <a:r>
              <a:rPr lang="en-US" dirty="0" smtClean="0"/>
              <a:t>Civics and preparing students for citizenship and to take informed action</a:t>
            </a:r>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52600" y="3586716"/>
            <a:ext cx="5446019" cy="2837120"/>
          </a:xfrm>
          <a:prstGeom prst="rect">
            <a:avLst/>
          </a:prstGeom>
        </p:spPr>
      </p:pic>
    </p:spTree>
    <p:extLst>
      <p:ext uri="{BB962C8B-B14F-4D97-AF65-F5344CB8AC3E}">
        <p14:creationId xmlns:p14="http://schemas.microsoft.com/office/powerpoint/2010/main" val="1668584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Framework</a:t>
            </a:r>
            <a:endParaRPr lang="en-US" dirty="0"/>
          </a:p>
        </p:txBody>
      </p:sp>
      <p:sp>
        <p:nvSpPr>
          <p:cNvPr id="3" name="Content Placeholder 2"/>
          <p:cNvSpPr>
            <a:spLocks noGrp="1"/>
          </p:cNvSpPr>
          <p:nvPr>
            <p:ph idx="1"/>
          </p:nvPr>
        </p:nvSpPr>
        <p:spPr>
          <a:xfrm>
            <a:off x="457200" y="1371601"/>
            <a:ext cx="8229600" cy="4845278"/>
          </a:xfrm>
        </p:spPr>
        <p:txBody>
          <a:bodyPr>
            <a:normAutofit/>
          </a:bodyPr>
          <a:lstStyle/>
          <a:p>
            <a:pPr marL="0" indent="0">
              <a:spcBef>
                <a:spcPts val="600"/>
              </a:spcBef>
              <a:buNone/>
            </a:pPr>
            <a:r>
              <a:rPr lang="en-US" b="1" dirty="0" smtClean="0"/>
              <a:t>Inquiry Arc (NCSS C3 </a:t>
            </a:r>
            <a:r>
              <a:rPr lang="en-US" b="1" dirty="0"/>
              <a:t>Framework </a:t>
            </a:r>
            <a:r>
              <a:rPr lang="en-US" b="1" dirty="0" smtClean="0"/>
              <a:t>) </a:t>
            </a:r>
          </a:p>
          <a:p>
            <a:pPr marL="752475" indent="-514350">
              <a:spcBef>
                <a:spcPts val="600"/>
              </a:spcBef>
              <a:buFont typeface="+mj-lt"/>
              <a:buAutoNum type="arabicPeriod"/>
            </a:pPr>
            <a:r>
              <a:rPr lang="en-US" sz="2800" dirty="0" smtClean="0"/>
              <a:t>Developing </a:t>
            </a:r>
            <a:r>
              <a:rPr lang="en-US" sz="2800" dirty="0"/>
              <a:t>questions and planning </a:t>
            </a:r>
            <a:r>
              <a:rPr lang="en-US" sz="2800" dirty="0" smtClean="0"/>
              <a:t>inquiries</a:t>
            </a:r>
          </a:p>
          <a:p>
            <a:pPr marL="752475" indent="-514350">
              <a:spcBef>
                <a:spcPts val="600"/>
              </a:spcBef>
              <a:buFont typeface="+mj-lt"/>
              <a:buAutoNum type="arabicPeriod"/>
            </a:pPr>
            <a:r>
              <a:rPr lang="en-US" sz="2800" dirty="0" smtClean="0"/>
              <a:t>Applying </a:t>
            </a:r>
            <a:r>
              <a:rPr lang="en-US" sz="2800" dirty="0"/>
              <a:t>disciplinary concepts and </a:t>
            </a:r>
            <a:r>
              <a:rPr lang="en-US" sz="2800" dirty="0" smtClean="0"/>
              <a:t>tools</a:t>
            </a:r>
          </a:p>
          <a:p>
            <a:pPr marL="752475" indent="-514350">
              <a:spcBef>
                <a:spcPts val="600"/>
              </a:spcBef>
              <a:buFont typeface="+mj-lt"/>
              <a:buAutoNum type="arabicPeriod"/>
            </a:pPr>
            <a:r>
              <a:rPr lang="en-US" sz="2800" dirty="0" smtClean="0"/>
              <a:t>Evaluating </a:t>
            </a:r>
            <a:r>
              <a:rPr lang="en-US" sz="2800" dirty="0"/>
              <a:t>sources and using </a:t>
            </a:r>
            <a:r>
              <a:rPr lang="en-US" sz="2800" dirty="0" smtClean="0"/>
              <a:t>evidence</a:t>
            </a:r>
          </a:p>
          <a:p>
            <a:pPr marL="752475" indent="-514350">
              <a:spcBef>
                <a:spcPts val="600"/>
              </a:spcBef>
              <a:buFont typeface="+mj-lt"/>
              <a:buAutoNum type="arabicPeriod"/>
            </a:pPr>
            <a:r>
              <a:rPr lang="en-US" sz="2800" dirty="0" smtClean="0"/>
              <a:t>Communicating </a:t>
            </a:r>
            <a:r>
              <a:rPr lang="en-US" sz="2800" dirty="0"/>
              <a:t>conclusions and taking informed </a:t>
            </a:r>
            <a:r>
              <a:rPr lang="en-US" sz="2800" dirty="0" smtClean="0"/>
              <a:t>action</a:t>
            </a:r>
            <a:endParaRPr lang="en-US" dirty="0" smtClean="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36878" y="3962401"/>
            <a:ext cx="4835660" cy="252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286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The Framework</a:t>
            </a:r>
            <a:endParaRPr lang="en-US" dirty="0"/>
          </a:p>
        </p:txBody>
      </p:sp>
      <p:sp>
        <p:nvSpPr>
          <p:cNvPr id="3" name="Content Placeholder 2"/>
          <p:cNvSpPr>
            <a:spLocks noGrp="1"/>
          </p:cNvSpPr>
          <p:nvPr>
            <p:ph idx="1"/>
          </p:nvPr>
        </p:nvSpPr>
        <p:spPr>
          <a:xfrm>
            <a:off x="457200" y="1066800"/>
            <a:ext cx="8305800" cy="5150079"/>
          </a:xfrm>
        </p:spPr>
        <p:txBody>
          <a:bodyPr>
            <a:normAutofit/>
          </a:bodyPr>
          <a:lstStyle/>
          <a:p>
            <a:pPr marL="0" indent="0">
              <a:spcBef>
                <a:spcPts val="0"/>
              </a:spcBef>
              <a:buNone/>
            </a:pPr>
            <a:r>
              <a:rPr lang="en-US" b="1" dirty="0" smtClean="0"/>
              <a:t>Unifying Themes (NCSS)</a:t>
            </a:r>
          </a:p>
          <a:p>
            <a:pPr marL="914400" lvl="1" indent="-514350">
              <a:spcBef>
                <a:spcPts val="0"/>
              </a:spcBef>
              <a:buFont typeface="+mj-lt"/>
              <a:buAutoNum type="arabicPeriod"/>
            </a:pPr>
            <a:r>
              <a:rPr lang="en-US" sz="2200" dirty="0" smtClean="0"/>
              <a:t>Individual Development and Cultural Identity</a:t>
            </a:r>
          </a:p>
          <a:p>
            <a:pPr marL="914400" lvl="1" indent="-514350">
              <a:spcBef>
                <a:spcPts val="0"/>
              </a:spcBef>
              <a:buFont typeface="+mj-lt"/>
              <a:buAutoNum type="arabicPeriod"/>
            </a:pPr>
            <a:r>
              <a:rPr lang="en-US" sz="2200" dirty="0" smtClean="0"/>
              <a:t>Development, Movement, and Interaction of Cultures</a:t>
            </a:r>
          </a:p>
          <a:p>
            <a:pPr marL="914400" lvl="1" indent="-514350">
              <a:spcBef>
                <a:spcPts val="0"/>
              </a:spcBef>
              <a:buFont typeface="+mj-lt"/>
              <a:buAutoNum type="arabicPeriod"/>
            </a:pPr>
            <a:r>
              <a:rPr lang="en-US" sz="2200" dirty="0" smtClean="0"/>
              <a:t>Time, Continuity, and Change</a:t>
            </a:r>
          </a:p>
          <a:p>
            <a:pPr marL="914400" lvl="1" indent="-514350">
              <a:spcBef>
                <a:spcPts val="0"/>
              </a:spcBef>
              <a:buFont typeface="+mj-lt"/>
              <a:buAutoNum type="arabicPeriod"/>
            </a:pPr>
            <a:r>
              <a:rPr lang="en-US" sz="2200" dirty="0" smtClean="0"/>
              <a:t>Geography, Humans, and the Environment</a:t>
            </a:r>
          </a:p>
          <a:p>
            <a:pPr marL="914400" lvl="1" indent="-514350">
              <a:spcBef>
                <a:spcPts val="0"/>
              </a:spcBef>
              <a:buFont typeface="+mj-lt"/>
              <a:buAutoNum type="arabicPeriod"/>
            </a:pPr>
            <a:r>
              <a:rPr lang="en-US" sz="2200" dirty="0" smtClean="0"/>
              <a:t>Development and Transformation of Social Structures</a:t>
            </a:r>
          </a:p>
          <a:p>
            <a:pPr marL="914400" lvl="1" indent="-514350">
              <a:spcBef>
                <a:spcPts val="0"/>
              </a:spcBef>
              <a:buFont typeface="+mj-lt"/>
              <a:buAutoNum type="arabicPeriod"/>
            </a:pPr>
            <a:r>
              <a:rPr lang="en-US" sz="2200" dirty="0" smtClean="0"/>
              <a:t>Power, Authority, and Governance</a:t>
            </a:r>
          </a:p>
          <a:p>
            <a:pPr marL="914400" lvl="1" indent="-514350">
              <a:spcBef>
                <a:spcPts val="0"/>
              </a:spcBef>
              <a:buFont typeface="+mj-lt"/>
              <a:buAutoNum type="arabicPeriod"/>
            </a:pPr>
            <a:r>
              <a:rPr lang="en-US" sz="2200" dirty="0" smtClean="0"/>
              <a:t>Civic Ideals and Practices</a:t>
            </a:r>
          </a:p>
          <a:p>
            <a:pPr marL="914400" lvl="1" indent="-514350">
              <a:spcBef>
                <a:spcPts val="0"/>
              </a:spcBef>
              <a:buFont typeface="+mj-lt"/>
              <a:buAutoNum type="arabicPeriod"/>
            </a:pPr>
            <a:r>
              <a:rPr lang="en-US" sz="2200" dirty="0" smtClean="0"/>
              <a:t>Creation, Expansion, and Interaction of Economic Systems</a:t>
            </a:r>
          </a:p>
          <a:p>
            <a:pPr marL="914400" lvl="1" indent="-514350">
              <a:spcBef>
                <a:spcPts val="0"/>
              </a:spcBef>
              <a:buFont typeface="+mj-lt"/>
              <a:buAutoNum type="arabicPeriod"/>
            </a:pPr>
            <a:r>
              <a:rPr lang="en-US" sz="2200" dirty="0" smtClean="0"/>
              <a:t>Science, Technology, and Innovation</a:t>
            </a:r>
          </a:p>
          <a:p>
            <a:pPr marL="914400" lvl="1" indent="-514350">
              <a:spcBef>
                <a:spcPts val="0"/>
              </a:spcBef>
              <a:buFont typeface="+mj-lt"/>
              <a:buAutoNum type="arabicPeriod"/>
            </a:pPr>
            <a:r>
              <a:rPr lang="en-US" sz="2200" dirty="0" smtClean="0"/>
              <a:t>Global Connections and Exchange</a:t>
            </a:r>
          </a:p>
          <a:p>
            <a:pPr marL="514350" indent="-514350">
              <a:spcBef>
                <a:spcPts val="0"/>
              </a:spcBef>
              <a:buFont typeface="+mj-lt"/>
              <a:buAutoNum type="arabicPeriod"/>
            </a:pPr>
            <a:endParaRPr lang="en-US" b="1" dirty="0"/>
          </a:p>
        </p:txBody>
      </p:sp>
      <p:pic>
        <p:nvPicPr>
          <p:cNvPr id="4" name="Picture 3"/>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019800" y="5033000"/>
            <a:ext cx="2946991" cy="1535245"/>
          </a:xfrm>
          <a:prstGeom prst="rect">
            <a:avLst/>
          </a:prstGeom>
        </p:spPr>
      </p:pic>
    </p:spTree>
    <p:extLst>
      <p:ext uri="{BB962C8B-B14F-4D97-AF65-F5344CB8AC3E}">
        <p14:creationId xmlns:p14="http://schemas.microsoft.com/office/powerpoint/2010/main" val="1640146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Framework</a:t>
            </a:r>
            <a:endParaRPr lang="en-US" dirty="0"/>
          </a:p>
        </p:txBody>
      </p:sp>
      <p:sp>
        <p:nvSpPr>
          <p:cNvPr id="3" name="Content Placeholder 2"/>
          <p:cNvSpPr>
            <a:spLocks noGrp="1"/>
          </p:cNvSpPr>
          <p:nvPr>
            <p:ph idx="1"/>
          </p:nvPr>
        </p:nvSpPr>
        <p:spPr>
          <a:xfrm>
            <a:off x="457200" y="1371601"/>
            <a:ext cx="8229600" cy="4845278"/>
          </a:xfrm>
        </p:spPr>
        <p:txBody>
          <a:bodyPr>
            <a:normAutofit/>
          </a:bodyPr>
          <a:lstStyle/>
          <a:p>
            <a:pPr marL="0" indent="0">
              <a:spcBef>
                <a:spcPts val="600"/>
              </a:spcBef>
              <a:buNone/>
            </a:pPr>
            <a:r>
              <a:rPr lang="en-US" b="1" dirty="0" smtClean="0"/>
              <a:t>New York State Common Core Learning Standards</a:t>
            </a:r>
          </a:p>
          <a:p>
            <a:pPr>
              <a:spcBef>
                <a:spcPts val="600"/>
              </a:spcBef>
            </a:pPr>
            <a:r>
              <a:rPr lang="en-US" dirty="0" smtClean="0"/>
              <a:t>Reading, Writing, Speaking and Listening</a:t>
            </a:r>
          </a:p>
          <a:p>
            <a:pPr>
              <a:spcBef>
                <a:spcPts val="600"/>
              </a:spcBef>
            </a:pPr>
            <a:r>
              <a:rPr lang="en-US" dirty="0" smtClean="0"/>
              <a:t>Literacy in History/Social Studies 6-12 (with addition </a:t>
            </a:r>
            <a:r>
              <a:rPr lang="en-US" dirty="0"/>
              <a:t>of grade 5 to the 6-8 </a:t>
            </a:r>
            <a:r>
              <a:rPr lang="en-US" dirty="0" smtClean="0"/>
              <a:t>band)</a:t>
            </a: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7400" y="4648200"/>
            <a:ext cx="3081338" cy="160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658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Framework</a:t>
            </a:r>
            <a:endParaRPr lang="en-US" dirty="0"/>
          </a:p>
        </p:txBody>
      </p:sp>
      <p:sp>
        <p:nvSpPr>
          <p:cNvPr id="3" name="Content Placeholder 2"/>
          <p:cNvSpPr>
            <a:spLocks noGrp="1"/>
          </p:cNvSpPr>
          <p:nvPr>
            <p:ph idx="1"/>
          </p:nvPr>
        </p:nvSpPr>
        <p:spPr>
          <a:xfrm>
            <a:off x="457200" y="1371601"/>
            <a:ext cx="8229600" cy="4845278"/>
          </a:xfrm>
        </p:spPr>
        <p:txBody>
          <a:bodyPr>
            <a:normAutofit/>
          </a:bodyPr>
          <a:lstStyle/>
          <a:p>
            <a:pPr marL="0" indent="0">
              <a:spcBef>
                <a:spcPts val="0"/>
              </a:spcBef>
              <a:buNone/>
            </a:pPr>
            <a:r>
              <a:rPr lang="en-US" b="1" dirty="0" smtClean="0"/>
              <a:t>Social Studies Practices</a:t>
            </a:r>
          </a:p>
          <a:p>
            <a:pPr marL="914400" lvl="1" indent="-514350">
              <a:spcBef>
                <a:spcPts val="0"/>
              </a:spcBef>
              <a:buFont typeface="+mj-lt"/>
              <a:buAutoNum type="arabicPeriod"/>
            </a:pPr>
            <a:r>
              <a:rPr lang="en-US" dirty="0" smtClean="0"/>
              <a:t>Gathering</a:t>
            </a:r>
            <a:r>
              <a:rPr lang="en-US" dirty="0"/>
              <a:t>, Using, and Interpreting Evidence</a:t>
            </a:r>
          </a:p>
          <a:p>
            <a:pPr marL="914400" lvl="1" indent="-514350">
              <a:spcBef>
                <a:spcPts val="0"/>
              </a:spcBef>
              <a:buFont typeface="+mj-lt"/>
              <a:buAutoNum type="arabicPeriod"/>
            </a:pPr>
            <a:r>
              <a:rPr lang="en-US" dirty="0" smtClean="0"/>
              <a:t>Chronological </a:t>
            </a:r>
            <a:r>
              <a:rPr lang="en-US" dirty="0"/>
              <a:t>Reasoning and Causation</a:t>
            </a:r>
          </a:p>
          <a:p>
            <a:pPr marL="914400" lvl="1" indent="-514350">
              <a:spcBef>
                <a:spcPts val="0"/>
              </a:spcBef>
              <a:buFont typeface="+mj-lt"/>
              <a:buAutoNum type="arabicPeriod"/>
            </a:pPr>
            <a:r>
              <a:rPr lang="en-US" dirty="0" smtClean="0"/>
              <a:t>Comparison </a:t>
            </a:r>
            <a:r>
              <a:rPr lang="en-US" dirty="0"/>
              <a:t>and Contextualization</a:t>
            </a:r>
          </a:p>
          <a:p>
            <a:pPr marL="914400" lvl="1" indent="-514350">
              <a:spcBef>
                <a:spcPts val="0"/>
              </a:spcBef>
              <a:buFont typeface="+mj-lt"/>
              <a:buAutoNum type="arabicPeriod"/>
            </a:pPr>
            <a:r>
              <a:rPr lang="en-US" dirty="0" smtClean="0"/>
              <a:t>Geographic </a:t>
            </a:r>
            <a:r>
              <a:rPr lang="en-US" dirty="0"/>
              <a:t>Reasoning</a:t>
            </a:r>
          </a:p>
          <a:p>
            <a:pPr marL="914400" lvl="1" indent="-514350">
              <a:spcBef>
                <a:spcPts val="0"/>
              </a:spcBef>
              <a:buFont typeface="+mj-lt"/>
              <a:buAutoNum type="arabicPeriod"/>
            </a:pPr>
            <a:r>
              <a:rPr lang="en-US" dirty="0" smtClean="0"/>
              <a:t>Economics </a:t>
            </a:r>
            <a:r>
              <a:rPr lang="en-US" dirty="0"/>
              <a:t>and Economics Systems</a:t>
            </a:r>
          </a:p>
          <a:p>
            <a:pPr marL="914400" lvl="1" indent="-514350">
              <a:spcBef>
                <a:spcPts val="0"/>
              </a:spcBef>
              <a:buFont typeface="+mj-lt"/>
              <a:buAutoNum type="arabicPeriod"/>
            </a:pPr>
            <a:r>
              <a:rPr lang="en-US" dirty="0" smtClean="0"/>
              <a:t>Civic </a:t>
            </a:r>
            <a:r>
              <a:rPr lang="en-US" dirty="0"/>
              <a:t>Participation</a:t>
            </a:r>
          </a:p>
          <a:p>
            <a:pPr marL="514350" indent="-514350">
              <a:spcBef>
                <a:spcPts val="0"/>
              </a:spcBef>
              <a:buFont typeface="+mj-lt"/>
              <a:buAutoNum type="arabicPeriod"/>
            </a:pPr>
            <a:endParaRPr lang="en-US" b="1"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50955" y="4493511"/>
            <a:ext cx="3467475" cy="1806392"/>
          </a:xfrm>
          <a:prstGeom prst="rect">
            <a:avLst/>
          </a:prstGeom>
        </p:spPr>
      </p:pic>
    </p:spTree>
    <p:extLst>
      <p:ext uri="{BB962C8B-B14F-4D97-AF65-F5344CB8AC3E}">
        <p14:creationId xmlns:p14="http://schemas.microsoft.com/office/powerpoint/2010/main" val="1418802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Framework</a:t>
            </a:r>
            <a:endParaRPr lang="en-US" dirty="0"/>
          </a:p>
        </p:txBody>
      </p:sp>
      <p:sp>
        <p:nvSpPr>
          <p:cNvPr id="3" name="Content Placeholder 2"/>
          <p:cNvSpPr>
            <a:spLocks noGrp="1"/>
          </p:cNvSpPr>
          <p:nvPr>
            <p:ph idx="1"/>
          </p:nvPr>
        </p:nvSpPr>
        <p:spPr>
          <a:xfrm>
            <a:off x="304800" y="1523999"/>
            <a:ext cx="8534400" cy="4692879"/>
          </a:xfrm>
        </p:spPr>
        <p:txBody>
          <a:bodyPr>
            <a:normAutofit/>
          </a:bodyPr>
          <a:lstStyle/>
          <a:p>
            <a:pPr marL="0" indent="0">
              <a:spcBef>
                <a:spcPts val="600"/>
              </a:spcBef>
              <a:buNone/>
            </a:pPr>
            <a:r>
              <a:rPr lang="en-US" b="1" dirty="0" smtClean="0"/>
              <a:t>Social Studies Learning </a:t>
            </a:r>
            <a:r>
              <a:rPr lang="en-US" b="1" dirty="0"/>
              <a:t>Standards and </a:t>
            </a:r>
            <a:r>
              <a:rPr lang="en-US" b="1" dirty="0" smtClean="0"/>
              <a:t>Core </a:t>
            </a:r>
            <a:r>
              <a:rPr lang="en-US" b="1" dirty="0"/>
              <a:t>Curriculum for Social </a:t>
            </a:r>
            <a:r>
              <a:rPr lang="en-US" b="1" dirty="0" smtClean="0"/>
              <a:t>Studies </a:t>
            </a:r>
          </a:p>
          <a:p>
            <a:pPr marL="1258888" lvl="1" indent="-514350">
              <a:spcBef>
                <a:spcPts val="600"/>
              </a:spcBef>
              <a:buFont typeface="+mj-lt"/>
              <a:buAutoNum type="arabicPeriod"/>
            </a:pPr>
            <a:r>
              <a:rPr lang="en-US" dirty="0" smtClean="0"/>
              <a:t>History of the United States and New York</a:t>
            </a:r>
          </a:p>
          <a:p>
            <a:pPr marL="1258888" lvl="1" indent="-514350">
              <a:spcBef>
                <a:spcPts val="600"/>
              </a:spcBef>
              <a:buFont typeface="+mj-lt"/>
              <a:buAutoNum type="arabicPeriod"/>
            </a:pPr>
            <a:r>
              <a:rPr lang="en-US" dirty="0" smtClean="0"/>
              <a:t>World History</a:t>
            </a:r>
          </a:p>
          <a:p>
            <a:pPr marL="1258888" lvl="1" indent="-514350">
              <a:spcBef>
                <a:spcPts val="600"/>
              </a:spcBef>
              <a:buFont typeface="+mj-lt"/>
              <a:buAutoNum type="arabicPeriod"/>
            </a:pPr>
            <a:r>
              <a:rPr lang="en-US" dirty="0" smtClean="0"/>
              <a:t>Geography</a:t>
            </a:r>
          </a:p>
          <a:p>
            <a:pPr marL="1258888" lvl="1" indent="-514350">
              <a:spcBef>
                <a:spcPts val="600"/>
              </a:spcBef>
              <a:buFont typeface="+mj-lt"/>
              <a:buAutoNum type="arabicPeriod"/>
            </a:pPr>
            <a:r>
              <a:rPr lang="en-US" dirty="0" smtClean="0"/>
              <a:t>Economics</a:t>
            </a:r>
          </a:p>
          <a:p>
            <a:pPr marL="1258888" lvl="1" indent="-514350">
              <a:spcBef>
                <a:spcPts val="600"/>
              </a:spcBef>
              <a:buFont typeface="+mj-lt"/>
              <a:buAutoNum type="arabicPeriod"/>
            </a:pPr>
            <a:r>
              <a:rPr lang="en-US" dirty="0" smtClean="0"/>
              <a:t>Civics, Citizenship, and Government</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57888" y="5075237"/>
            <a:ext cx="2773363"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17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Update and News</a:t>
            </a:r>
            <a:endParaRPr lang="en-US" dirty="0"/>
          </a:p>
        </p:txBody>
      </p:sp>
      <p:sp>
        <p:nvSpPr>
          <p:cNvPr id="3" name="Subtitle 2"/>
          <p:cNvSpPr>
            <a:spLocks noGrp="1"/>
          </p:cNvSpPr>
          <p:nvPr>
            <p:ph type="subTitle" idx="1"/>
          </p:nvPr>
        </p:nvSpPr>
        <p:spPr/>
        <p:txBody>
          <a:bodyPr/>
          <a:lstStyle/>
          <a:p>
            <a:r>
              <a:rPr lang="en-US" dirty="0" smtClean="0"/>
              <a:t>October 2014</a:t>
            </a:r>
            <a:endParaRPr lang="en-US" dirty="0"/>
          </a:p>
        </p:txBody>
      </p:sp>
    </p:spTree>
    <p:extLst>
      <p:ext uri="{BB962C8B-B14F-4D97-AF65-F5344CB8AC3E}">
        <p14:creationId xmlns:p14="http://schemas.microsoft.com/office/powerpoint/2010/main" val="3291145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553"/>
            <a:ext cx="8229600" cy="777647"/>
          </a:xfrm>
        </p:spPr>
        <p:txBody>
          <a:bodyPr>
            <a:normAutofit/>
          </a:bodyPr>
          <a:lstStyle/>
          <a:p>
            <a:r>
              <a:rPr lang="en-US" dirty="0" smtClean="0"/>
              <a:t>Content Sequence</a:t>
            </a:r>
            <a:endParaRPr lang="en-US" dirty="0"/>
          </a:p>
        </p:txBody>
      </p:sp>
      <p:sp>
        <p:nvSpPr>
          <p:cNvPr id="3" name="Content Placeholder 2"/>
          <p:cNvSpPr>
            <a:spLocks noGrp="1"/>
          </p:cNvSpPr>
          <p:nvPr>
            <p:ph idx="1"/>
          </p:nvPr>
        </p:nvSpPr>
        <p:spPr>
          <a:xfrm>
            <a:off x="609600" y="1326922"/>
            <a:ext cx="8534400" cy="5150078"/>
          </a:xfrm>
        </p:spPr>
        <p:txBody>
          <a:bodyPr>
            <a:normAutofit fontScale="70000" lnSpcReduction="20000"/>
          </a:bodyPr>
          <a:lstStyle/>
          <a:p>
            <a:pPr marL="0" indent="0">
              <a:spcBef>
                <a:spcPts val="600"/>
              </a:spcBef>
              <a:buNone/>
            </a:pPr>
            <a:r>
              <a:rPr lang="en-US" dirty="0"/>
              <a:t>Kindergarten Self and Others </a:t>
            </a:r>
          </a:p>
          <a:p>
            <a:pPr marL="0" indent="0">
              <a:spcBef>
                <a:spcPts val="600"/>
              </a:spcBef>
              <a:buNone/>
            </a:pPr>
            <a:r>
              <a:rPr lang="en-US" dirty="0"/>
              <a:t>Grade 1 </a:t>
            </a:r>
            <a:r>
              <a:rPr lang="en-US" dirty="0" smtClean="0"/>
              <a:t>My </a:t>
            </a:r>
            <a:r>
              <a:rPr lang="en-US" dirty="0"/>
              <a:t>Family and Other Families, Now and Long Ago </a:t>
            </a:r>
          </a:p>
          <a:p>
            <a:pPr marL="0" indent="0">
              <a:spcBef>
                <a:spcPts val="600"/>
              </a:spcBef>
              <a:buNone/>
            </a:pPr>
            <a:r>
              <a:rPr lang="en-US" dirty="0"/>
              <a:t>Grade 2 My Community and Other United States Communities </a:t>
            </a:r>
          </a:p>
          <a:p>
            <a:pPr marL="0" indent="0">
              <a:spcBef>
                <a:spcPts val="600"/>
              </a:spcBef>
              <a:buNone/>
            </a:pPr>
            <a:r>
              <a:rPr lang="en-US" dirty="0"/>
              <a:t>Grade 3 Communities around the World </a:t>
            </a:r>
          </a:p>
          <a:p>
            <a:pPr marL="0" indent="0">
              <a:spcBef>
                <a:spcPts val="600"/>
              </a:spcBef>
              <a:buNone/>
            </a:pPr>
            <a:r>
              <a:rPr lang="en-US" dirty="0"/>
              <a:t>Grade 4 Local History and Local Government </a:t>
            </a:r>
          </a:p>
          <a:p>
            <a:pPr marL="0" indent="0">
              <a:spcBef>
                <a:spcPts val="600"/>
              </a:spcBef>
              <a:buNone/>
            </a:pPr>
            <a:r>
              <a:rPr lang="en-US" dirty="0"/>
              <a:t>Grade 5 The Western </a:t>
            </a:r>
            <a:r>
              <a:rPr lang="en-US" dirty="0" smtClean="0"/>
              <a:t>Hemisphere</a:t>
            </a:r>
            <a:endParaRPr lang="en-US" dirty="0"/>
          </a:p>
          <a:p>
            <a:pPr marL="0" indent="0">
              <a:spcBef>
                <a:spcPts val="600"/>
              </a:spcBef>
              <a:buNone/>
            </a:pPr>
            <a:r>
              <a:rPr lang="en-US" dirty="0"/>
              <a:t>Grade 6 The Eastern Hemisphere </a:t>
            </a:r>
          </a:p>
          <a:p>
            <a:pPr marL="0" indent="0">
              <a:spcBef>
                <a:spcPts val="600"/>
              </a:spcBef>
              <a:buNone/>
            </a:pPr>
            <a:r>
              <a:rPr lang="en-US" dirty="0"/>
              <a:t>Grade 7 History of the United States and New York – I </a:t>
            </a:r>
          </a:p>
          <a:p>
            <a:pPr marL="0" indent="0">
              <a:spcBef>
                <a:spcPts val="600"/>
              </a:spcBef>
              <a:buNone/>
            </a:pPr>
            <a:r>
              <a:rPr lang="en-US" dirty="0"/>
              <a:t>Grade 8 History of the United States and New York – II </a:t>
            </a:r>
          </a:p>
          <a:p>
            <a:pPr marL="0" indent="0">
              <a:spcBef>
                <a:spcPts val="600"/>
              </a:spcBef>
              <a:buNone/>
            </a:pPr>
            <a:r>
              <a:rPr lang="en-US" dirty="0"/>
              <a:t>Grade 9 Global History and Geography – I </a:t>
            </a:r>
          </a:p>
          <a:p>
            <a:pPr marL="0" indent="0">
              <a:spcBef>
                <a:spcPts val="600"/>
              </a:spcBef>
              <a:buNone/>
            </a:pPr>
            <a:r>
              <a:rPr lang="en-US" dirty="0"/>
              <a:t>Grade 10 Global History and Geography – II </a:t>
            </a:r>
          </a:p>
          <a:p>
            <a:pPr marL="0" indent="0">
              <a:spcBef>
                <a:spcPts val="600"/>
              </a:spcBef>
              <a:buNone/>
            </a:pPr>
            <a:r>
              <a:rPr lang="en-US" dirty="0"/>
              <a:t>Grade 11 </a:t>
            </a:r>
            <a:r>
              <a:rPr lang="en-US" dirty="0" smtClean="0"/>
              <a:t>US History </a:t>
            </a:r>
            <a:r>
              <a:rPr lang="en-US" dirty="0"/>
              <a:t>and Government </a:t>
            </a:r>
          </a:p>
          <a:p>
            <a:pPr marL="0" indent="0">
              <a:spcBef>
                <a:spcPts val="600"/>
              </a:spcBef>
              <a:buNone/>
            </a:pPr>
            <a:r>
              <a:rPr lang="en-US" dirty="0"/>
              <a:t>Grade 12 </a:t>
            </a:r>
            <a:r>
              <a:rPr lang="en-US" dirty="0" smtClean="0"/>
              <a:t>PIG/Econ</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34088" y="5075237"/>
            <a:ext cx="2773363"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Brace 3"/>
          <p:cNvSpPr/>
          <p:nvPr/>
        </p:nvSpPr>
        <p:spPr>
          <a:xfrm>
            <a:off x="4953000" y="3048000"/>
            <a:ext cx="304800" cy="685800"/>
          </a:xfrm>
          <a:prstGeom prst="rightBrace">
            <a:avLst>
              <a:gd name="adj1" fmla="val 8333"/>
              <a:gd name="adj2" fmla="val 53463"/>
            </a:avLst>
          </a:prstGeom>
          <a:ln w="762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TextBox 4"/>
          <p:cNvSpPr txBox="1"/>
          <p:nvPr/>
        </p:nvSpPr>
        <p:spPr>
          <a:xfrm>
            <a:off x="5257800" y="3124200"/>
            <a:ext cx="2514600" cy="461665"/>
          </a:xfrm>
          <a:prstGeom prst="rect">
            <a:avLst/>
          </a:prstGeom>
          <a:noFill/>
        </p:spPr>
        <p:txBody>
          <a:bodyPr wrap="square" rtlCol="0">
            <a:spAutoFit/>
          </a:bodyPr>
          <a:lstStyle/>
          <a:p>
            <a:r>
              <a:rPr lang="en-US" sz="2400" b="1" dirty="0" smtClean="0">
                <a:solidFill>
                  <a:schemeClr val="accent1"/>
                </a:solidFill>
              </a:rPr>
              <a:t>This is a change!</a:t>
            </a:r>
            <a:endParaRPr lang="en-US" sz="2400" b="1" dirty="0">
              <a:solidFill>
                <a:schemeClr val="accent1"/>
              </a:solidFill>
            </a:endParaRPr>
          </a:p>
        </p:txBody>
      </p:sp>
      <p:sp>
        <p:nvSpPr>
          <p:cNvPr id="7" name="Right Brace 6"/>
          <p:cNvSpPr/>
          <p:nvPr/>
        </p:nvSpPr>
        <p:spPr>
          <a:xfrm flipH="1">
            <a:off x="381000" y="1295400"/>
            <a:ext cx="304800" cy="990600"/>
          </a:xfrm>
          <a:prstGeom prst="rightBrace">
            <a:avLst>
              <a:gd name="adj1" fmla="val 8333"/>
              <a:gd name="adj2" fmla="val 53463"/>
            </a:avLst>
          </a:prstGeom>
          <a:ln w="762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TextBox 7"/>
          <p:cNvSpPr txBox="1"/>
          <p:nvPr/>
        </p:nvSpPr>
        <p:spPr>
          <a:xfrm rot="16200000">
            <a:off x="-554683" y="1559868"/>
            <a:ext cx="1562100" cy="461665"/>
          </a:xfrm>
          <a:prstGeom prst="rect">
            <a:avLst/>
          </a:prstGeom>
          <a:noFill/>
        </p:spPr>
        <p:txBody>
          <a:bodyPr wrap="square" rtlCol="0">
            <a:spAutoFit/>
          </a:bodyPr>
          <a:lstStyle/>
          <a:p>
            <a:pPr algn="ctr"/>
            <a:r>
              <a:rPr lang="en-US" sz="2400" b="1" dirty="0" smtClean="0">
                <a:solidFill>
                  <a:schemeClr val="accent1"/>
                </a:solidFill>
              </a:rPr>
              <a:t>Caution!</a:t>
            </a:r>
            <a:endParaRPr lang="en-US" sz="2400" b="1" dirty="0">
              <a:solidFill>
                <a:schemeClr val="accent1"/>
              </a:solidFill>
            </a:endParaRPr>
          </a:p>
        </p:txBody>
      </p:sp>
    </p:spTree>
    <p:extLst>
      <p:ext uri="{BB962C8B-B14F-4D97-AF65-F5344CB8AC3E}">
        <p14:creationId xmlns:p14="http://schemas.microsoft.com/office/powerpoint/2010/main" val="4020231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Guide</a:t>
            </a:r>
            <a:endParaRPr lang="en-US" dirty="0"/>
          </a:p>
        </p:txBody>
      </p:sp>
      <p:sp>
        <p:nvSpPr>
          <p:cNvPr id="3" name="Content Placeholder 2"/>
          <p:cNvSpPr>
            <a:spLocks noGrp="1"/>
          </p:cNvSpPr>
          <p:nvPr>
            <p:ph idx="1"/>
          </p:nvPr>
        </p:nvSpPr>
        <p:spPr/>
        <p:txBody>
          <a:bodyPr>
            <a:normAutofit/>
          </a:bodyPr>
          <a:lstStyle/>
          <a:p>
            <a:r>
              <a:rPr lang="en-US" dirty="0" smtClean="0"/>
              <a:t>Not yet released – soon?</a:t>
            </a:r>
          </a:p>
          <a:p>
            <a:r>
              <a:rPr lang="en-US" dirty="0" smtClean="0"/>
              <a:t>Guidance </a:t>
            </a:r>
            <a:r>
              <a:rPr lang="en-US" dirty="0"/>
              <a:t>about how to integrate social studies content, practices, and CCLS in the context of rigorous, inquiry-driven instruction.</a:t>
            </a:r>
          </a:p>
        </p:txBody>
      </p:sp>
      <p:pic>
        <p:nvPicPr>
          <p:cNvPr id="614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10200" y="4076328"/>
            <a:ext cx="2971800" cy="2376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7630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Toolkit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Social Studies Toolkit</a:t>
            </a:r>
          </a:p>
          <a:p>
            <a:r>
              <a:rPr lang="en-US" dirty="0" smtClean="0"/>
              <a:t>Released </a:t>
            </a:r>
            <a:r>
              <a:rPr lang="en-US" dirty="0"/>
              <a:t>M</a:t>
            </a:r>
            <a:r>
              <a:rPr lang="en-US" dirty="0" smtClean="0"/>
              <a:t>arch 2015</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77000" y="41910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629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“Inquiries”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No modules or curriculum from the state, instead: “Inquiries”</a:t>
            </a:r>
          </a:p>
          <a:p>
            <a:r>
              <a:rPr lang="en-US" dirty="0" smtClean="0"/>
              <a:t>Unit-like but not a unit</a:t>
            </a:r>
          </a:p>
          <a:p>
            <a:r>
              <a:rPr lang="en-US" dirty="0" smtClean="0"/>
              <a:t>Compelling Questions</a:t>
            </a:r>
          </a:p>
          <a:p>
            <a:r>
              <a:rPr lang="en-US" dirty="0" smtClean="0"/>
              <a:t>One annotated inquiry per grade</a:t>
            </a:r>
          </a:p>
          <a:p>
            <a:r>
              <a:rPr lang="en-US" dirty="0" smtClean="0"/>
              <a:t>5 blueprints per grade</a:t>
            </a:r>
          </a:p>
          <a:p>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84984" y="4648200"/>
            <a:ext cx="285750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198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an “Inquiry”</a:t>
            </a:r>
            <a:endParaRPr lang="en-US" dirty="0"/>
          </a:p>
        </p:txBody>
      </p:sp>
      <p:sp>
        <p:nvSpPr>
          <p:cNvPr id="3" name="Content Placeholder 2"/>
          <p:cNvSpPr>
            <a:spLocks noGrp="1"/>
          </p:cNvSpPr>
          <p:nvPr>
            <p:ph idx="1"/>
          </p:nvPr>
        </p:nvSpPr>
        <p:spPr>
          <a:xfrm>
            <a:off x="457200" y="1690915"/>
            <a:ext cx="8686800" cy="4525963"/>
          </a:xfrm>
        </p:spPr>
        <p:txBody>
          <a:bodyPr>
            <a:noAutofit/>
          </a:bodyPr>
          <a:lstStyle/>
          <a:p>
            <a:r>
              <a:rPr lang="en-US" sz="2800" dirty="0" smtClean="0"/>
              <a:t>Compelling Question</a:t>
            </a:r>
          </a:p>
          <a:p>
            <a:r>
              <a:rPr lang="en-US" sz="2800" dirty="0" smtClean="0"/>
              <a:t>Supporting Questions: develop the content</a:t>
            </a:r>
          </a:p>
          <a:p>
            <a:r>
              <a:rPr lang="en-US" sz="2800" dirty="0" smtClean="0"/>
              <a:t>Formative Performance Tasks: demonstrate emerging understandings</a:t>
            </a:r>
          </a:p>
          <a:p>
            <a:r>
              <a:rPr lang="en-US" sz="2800" dirty="0" smtClean="0"/>
              <a:t>Featured Sources: provide background knowledge</a:t>
            </a:r>
          </a:p>
          <a:p>
            <a:r>
              <a:rPr lang="en-US" sz="2800" dirty="0" smtClean="0"/>
              <a:t>Summative Task: demonstrates evidence-based arguments</a:t>
            </a:r>
          </a:p>
          <a:p>
            <a:r>
              <a:rPr lang="en-US" sz="2800" dirty="0" smtClean="0"/>
              <a:t>Taking Informed Action: offers opportunities for thoughtful engagement</a:t>
            </a:r>
          </a:p>
          <a:p>
            <a:endParaRPr lang="en-US" sz="2800" dirty="0" smtClean="0"/>
          </a:p>
          <a:p>
            <a:endParaRPr lang="en-US" sz="2800" dirty="0"/>
          </a:p>
        </p:txBody>
      </p:sp>
    </p:spTree>
    <p:extLst>
      <p:ext uri="{BB962C8B-B14F-4D97-AF65-F5344CB8AC3E}">
        <p14:creationId xmlns:p14="http://schemas.microsoft.com/office/powerpoint/2010/main" val="22033845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235779548"/>
              </p:ext>
            </p:extLst>
          </p:nvPr>
        </p:nvGraphicFramePr>
        <p:xfrm>
          <a:off x="762000" y="204025"/>
          <a:ext cx="7615063" cy="6520476"/>
        </p:xfrm>
        <a:graphic>
          <a:graphicData uri="http://schemas.openxmlformats.org/presentationml/2006/ole">
            <mc:AlternateContent xmlns:mc="http://schemas.openxmlformats.org/markup-compatibility/2006">
              <mc:Choice xmlns:v="urn:schemas-microsoft-com:vml" Requires="v">
                <p:oleObj spid="_x0000_s1044" name="Document" r:id="rId4" imgW="6997700" imgH="8661400" progId="Word.Document.12">
                  <p:embed/>
                </p:oleObj>
              </mc:Choice>
              <mc:Fallback>
                <p:oleObj name="Document" r:id="rId4" imgW="6997700" imgH="8661400" progId="Word.Document.12">
                  <p:embed/>
                  <p:pic>
                    <p:nvPicPr>
                      <p:cNvPr id="0" name=""/>
                      <p:cNvPicPr/>
                      <p:nvPr/>
                    </p:nvPicPr>
                    <p:blipFill>
                      <a:blip r:embed="rId5"/>
                      <a:stretch>
                        <a:fillRect/>
                      </a:stretch>
                    </p:blipFill>
                    <p:spPr>
                      <a:xfrm>
                        <a:off x="762000" y="204025"/>
                        <a:ext cx="7615063" cy="6520476"/>
                      </a:xfrm>
                      <a:prstGeom prst="rect">
                        <a:avLst/>
                      </a:prstGeom>
                    </p:spPr>
                  </p:pic>
                </p:oleObj>
              </mc:Fallback>
            </mc:AlternateContent>
          </a:graphicData>
        </a:graphic>
      </p:graphicFrame>
    </p:spTree>
    <p:extLst>
      <p:ext uri="{BB962C8B-B14F-4D97-AF65-F5344CB8AC3E}">
        <p14:creationId xmlns:p14="http://schemas.microsoft.com/office/powerpoint/2010/main" val="11595807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Assessment in SS</a:t>
            </a:r>
          </a:p>
        </p:txBody>
      </p:sp>
      <p:sp>
        <p:nvSpPr>
          <p:cNvPr id="3" name="Content Placeholder 2"/>
          <p:cNvSpPr>
            <a:spLocks noGrp="1"/>
          </p:cNvSpPr>
          <p:nvPr>
            <p:ph idx="1"/>
          </p:nvPr>
        </p:nvSpPr>
        <p:spPr>
          <a:xfrm>
            <a:off x="457200" y="1690915"/>
            <a:ext cx="8534400" cy="4525963"/>
          </a:xfrm>
        </p:spPr>
        <p:txBody>
          <a:bodyPr>
            <a:normAutofit/>
          </a:bodyPr>
          <a:lstStyle/>
          <a:p>
            <a:pPr marL="0" indent="0">
              <a:buNone/>
            </a:pPr>
            <a:r>
              <a:rPr lang="en-US" dirty="0" smtClean="0"/>
              <a:t>Assessment Timetable:</a:t>
            </a:r>
            <a:endParaRPr lang="en-US" dirty="0"/>
          </a:p>
          <a:p>
            <a:r>
              <a:rPr lang="en-US" dirty="0" smtClean="0"/>
              <a:t>Spring </a:t>
            </a:r>
            <a:r>
              <a:rPr lang="en-US" dirty="0"/>
              <a:t>2015 - </a:t>
            </a:r>
            <a:r>
              <a:rPr lang="en-US" dirty="0" smtClean="0"/>
              <a:t>Item </a:t>
            </a:r>
            <a:r>
              <a:rPr lang="en-US" dirty="0"/>
              <a:t>writer </a:t>
            </a:r>
            <a:r>
              <a:rPr lang="en-US" dirty="0" smtClean="0"/>
              <a:t>training</a:t>
            </a:r>
            <a:endParaRPr lang="en-US" dirty="0"/>
          </a:p>
          <a:p>
            <a:r>
              <a:rPr lang="en-US" dirty="0" smtClean="0"/>
              <a:t>Spring </a:t>
            </a:r>
            <a:r>
              <a:rPr lang="en-US" dirty="0"/>
              <a:t>2016 - Piloting of </a:t>
            </a:r>
            <a:r>
              <a:rPr lang="en-US" dirty="0" smtClean="0"/>
              <a:t>items</a:t>
            </a:r>
            <a:endParaRPr lang="en-US" dirty="0"/>
          </a:p>
          <a:p>
            <a:r>
              <a:rPr lang="en-US" dirty="0" smtClean="0"/>
              <a:t>Spring </a:t>
            </a:r>
            <a:r>
              <a:rPr lang="en-US" dirty="0"/>
              <a:t>2017 - Field testing of </a:t>
            </a:r>
            <a:r>
              <a:rPr lang="en-US" dirty="0" smtClean="0"/>
              <a:t>items </a:t>
            </a:r>
            <a:endParaRPr lang="en-US" dirty="0"/>
          </a:p>
          <a:p>
            <a:r>
              <a:rPr lang="en-US" dirty="0" smtClean="0"/>
              <a:t>June </a:t>
            </a:r>
            <a:r>
              <a:rPr lang="en-US" dirty="0"/>
              <a:t>2018 - Global first administration </a:t>
            </a:r>
          </a:p>
          <a:p>
            <a:r>
              <a:rPr lang="en-US" dirty="0" smtClean="0"/>
              <a:t>June </a:t>
            </a:r>
            <a:r>
              <a:rPr lang="en-US" dirty="0"/>
              <a:t>2019 - US History first </a:t>
            </a:r>
            <a:r>
              <a:rPr lang="en-US" dirty="0" smtClean="0"/>
              <a:t>administration</a:t>
            </a:r>
            <a:endParaRPr lang="en-US" dirty="0"/>
          </a:p>
          <a:p>
            <a:endParaRPr lang="en-US" dirty="0"/>
          </a:p>
        </p:txBody>
      </p:sp>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48352" y="5334000"/>
            <a:ext cx="4450644"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93749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Writing</a:t>
            </a:r>
            <a:endParaRPr lang="en-US" dirty="0"/>
          </a:p>
        </p:txBody>
      </p:sp>
      <p:sp>
        <p:nvSpPr>
          <p:cNvPr id="3" name="Content Placeholder 2"/>
          <p:cNvSpPr>
            <a:spLocks noGrp="1"/>
          </p:cNvSpPr>
          <p:nvPr>
            <p:ph idx="1"/>
          </p:nvPr>
        </p:nvSpPr>
        <p:spPr>
          <a:xfrm>
            <a:off x="457200" y="1690915"/>
            <a:ext cx="8229600" cy="4862285"/>
          </a:xfrm>
        </p:spPr>
        <p:txBody>
          <a:bodyPr>
            <a:normAutofit fontScale="92500" lnSpcReduction="20000"/>
          </a:bodyPr>
          <a:lstStyle/>
          <a:p>
            <a:pPr marL="0" indent="0">
              <a:buNone/>
            </a:pPr>
            <a:r>
              <a:rPr lang="en-US" dirty="0" smtClean="0"/>
              <a:t>Summer 2015</a:t>
            </a:r>
          </a:p>
          <a:p>
            <a:r>
              <a:rPr lang="en-US" dirty="0" smtClean="0"/>
              <a:t>8</a:t>
            </a:r>
            <a:r>
              <a:rPr lang="en-US" baseline="30000" dirty="0" smtClean="0"/>
              <a:t>th</a:t>
            </a:r>
            <a:r>
              <a:rPr lang="en-US" dirty="0" smtClean="0"/>
              <a:t> Grade!</a:t>
            </a:r>
          </a:p>
          <a:p>
            <a:r>
              <a:rPr lang="en-US" dirty="0" smtClean="0"/>
              <a:t>5-7</a:t>
            </a:r>
            <a:r>
              <a:rPr lang="en-US" baseline="30000" dirty="0" smtClean="0"/>
              <a:t>th</a:t>
            </a:r>
            <a:r>
              <a:rPr lang="en-US" dirty="0" smtClean="0"/>
              <a:t> grade next priority?</a:t>
            </a:r>
          </a:p>
          <a:p>
            <a:pPr marL="0" indent="0">
              <a:buNone/>
            </a:pPr>
            <a:r>
              <a:rPr lang="en-US" dirty="0"/>
              <a:t>Summer </a:t>
            </a:r>
            <a:r>
              <a:rPr lang="en-US" dirty="0" smtClean="0"/>
              <a:t>2016</a:t>
            </a:r>
            <a:endParaRPr lang="en-US" dirty="0"/>
          </a:p>
          <a:p>
            <a:r>
              <a:rPr lang="en-US" dirty="0" smtClean="0"/>
              <a:t>9&amp;10</a:t>
            </a:r>
            <a:r>
              <a:rPr lang="en-US" baseline="30000" dirty="0" smtClean="0"/>
              <a:t>th</a:t>
            </a:r>
            <a:r>
              <a:rPr lang="en-US" dirty="0" smtClean="0"/>
              <a:t> </a:t>
            </a:r>
            <a:r>
              <a:rPr lang="en-US" dirty="0"/>
              <a:t>Grade!</a:t>
            </a:r>
          </a:p>
          <a:p>
            <a:r>
              <a:rPr lang="en-US" dirty="0" smtClean="0"/>
              <a:t>3-5 band</a:t>
            </a:r>
          </a:p>
          <a:p>
            <a:r>
              <a:rPr lang="en-US" dirty="0" smtClean="0"/>
              <a:t>K-2 band</a:t>
            </a:r>
          </a:p>
          <a:p>
            <a:pPr marL="0" indent="0">
              <a:buNone/>
            </a:pPr>
            <a:r>
              <a:rPr lang="en-US" dirty="0"/>
              <a:t>Summer </a:t>
            </a:r>
            <a:r>
              <a:rPr lang="en-US" dirty="0" smtClean="0"/>
              <a:t>2017</a:t>
            </a:r>
            <a:endParaRPr lang="en-US" dirty="0"/>
          </a:p>
          <a:p>
            <a:r>
              <a:rPr lang="en-US" dirty="0" smtClean="0"/>
              <a:t>US History!</a:t>
            </a:r>
            <a:endParaRPr lang="en-US" dirty="0"/>
          </a:p>
          <a:p>
            <a:r>
              <a:rPr lang="en-US" dirty="0" smtClean="0"/>
              <a:t>12</a:t>
            </a:r>
            <a:r>
              <a:rPr lang="en-US" baseline="30000" dirty="0" smtClean="0"/>
              <a:t>th</a:t>
            </a:r>
            <a:r>
              <a:rPr lang="en-US" dirty="0" smtClean="0"/>
              <a:t> grade?</a:t>
            </a:r>
            <a:endParaRPr lang="en-US" dirty="0"/>
          </a:p>
          <a:p>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43400" y="3657600"/>
            <a:ext cx="4610100" cy="2731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23205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Ready</a:t>
            </a:r>
            <a:endParaRPr lang="en-US" dirty="0"/>
          </a:p>
        </p:txBody>
      </p:sp>
      <p:sp>
        <p:nvSpPr>
          <p:cNvPr id="3" name="Content Placeholder 2"/>
          <p:cNvSpPr>
            <a:spLocks noGrp="1"/>
          </p:cNvSpPr>
          <p:nvPr>
            <p:ph idx="1"/>
          </p:nvPr>
        </p:nvSpPr>
        <p:spPr/>
        <p:txBody>
          <a:bodyPr/>
          <a:lstStyle/>
          <a:p>
            <a:r>
              <a:rPr lang="en-US" dirty="0" smtClean="0"/>
              <a:t>Prepping the region:</a:t>
            </a:r>
          </a:p>
          <a:p>
            <a:pPr lvl="1"/>
            <a:r>
              <a:rPr lang="en-US" dirty="0" smtClean="0"/>
              <a:t>C3 w/ SG Grant (January 29, 4-6p session)</a:t>
            </a:r>
          </a:p>
          <a:p>
            <a:pPr lvl="1"/>
            <a:r>
              <a:rPr lang="en-US" dirty="0" smtClean="0"/>
              <a:t>SS and NY Overview </a:t>
            </a:r>
            <a:r>
              <a:rPr lang="en-US" dirty="0"/>
              <a:t>(4-6p session</a:t>
            </a:r>
            <a:r>
              <a:rPr lang="en-US" dirty="0" smtClean="0"/>
              <a:t>)</a:t>
            </a:r>
          </a:p>
          <a:p>
            <a:pPr lvl="1"/>
            <a:r>
              <a:rPr lang="en-US" dirty="0" smtClean="0"/>
              <a:t>NYSCSS Annual Conference in Syracuse</a:t>
            </a:r>
            <a:endParaRPr lang="en-US" dirty="0"/>
          </a:p>
          <a:p>
            <a:pPr lvl="1"/>
            <a:r>
              <a:rPr lang="en-US" dirty="0" smtClean="0"/>
              <a:t>Opening the Toolkit </a:t>
            </a:r>
            <a:r>
              <a:rPr lang="en-US" dirty="0"/>
              <a:t>(4-6p session</a:t>
            </a:r>
            <a:r>
              <a:rPr lang="en-US" dirty="0" smtClean="0"/>
              <a:t>)</a:t>
            </a:r>
          </a:p>
          <a:p>
            <a:r>
              <a:rPr lang="en-US" dirty="0" smtClean="0"/>
              <a:t>Prepping to Write:</a:t>
            </a:r>
          </a:p>
          <a:p>
            <a:pPr lvl="1"/>
            <a:r>
              <a:rPr lang="en-US" dirty="0" smtClean="0"/>
              <a:t>Jay McTighe May 14 &amp; 15</a:t>
            </a:r>
          </a:p>
          <a:p>
            <a:pPr lvl="1"/>
            <a:r>
              <a:rPr lang="en-US" dirty="0" smtClean="0"/>
              <a:t>UbD, Essential Questions, Facets, more</a:t>
            </a:r>
            <a:endParaRPr lang="en-US" dirty="0"/>
          </a:p>
          <a:p>
            <a:pPr lvl="1"/>
            <a:endParaRPr lang="en-US" dirty="0"/>
          </a:p>
        </p:txBody>
      </p:sp>
    </p:spTree>
    <p:extLst>
      <p:ext uri="{BB962C8B-B14F-4D97-AF65-F5344CB8AC3E}">
        <p14:creationId xmlns:p14="http://schemas.microsoft.com/office/powerpoint/2010/main" val="4073047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 Leadership Network</a:t>
            </a:r>
            <a:endParaRPr lang="en-US" dirty="0"/>
          </a:p>
        </p:txBody>
      </p:sp>
      <p:sp>
        <p:nvSpPr>
          <p:cNvPr id="3" name="Content Placeholder 2"/>
          <p:cNvSpPr>
            <a:spLocks noGrp="1"/>
          </p:cNvSpPr>
          <p:nvPr>
            <p:ph idx="1"/>
          </p:nvPr>
        </p:nvSpPr>
        <p:spPr/>
        <p:txBody>
          <a:bodyPr/>
          <a:lstStyle/>
          <a:p>
            <a:r>
              <a:rPr lang="en-US" dirty="0" smtClean="0"/>
              <a:t>Collaborate, share</a:t>
            </a:r>
          </a:p>
          <a:p>
            <a:r>
              <a:rPr lang="en-US" dirty="0" smtClean="0"/>
              <a:t>Turnkey presentations</a:t>
            </a:r>
            <a:endParaRPr lang="en-US" dirty="0"/>
          </a:p>
          <a:p>
            <a:r>
              <a:rPr lang="en-US" dirty="0"/>
              <a:t>Strategic representation</a:t>
            </a:r>
          </a:p>
          <a:p>
            <a:r>
              <a:rPr lang="en-US" dirty="0" smtClean="0"/>
              <a:t>Suggest </a:t>
            </a:r>
            <a:r>
              <a:rPr lang="en-US" dirty="0"/>
              <a:t>each district to have at least one </a:t>
            </a:r>
            <a:r>
              <a:rPr lang="en-US" dirty="0" smtClean="0"/>
              <a:t>rep</a:t>
            </a:r>
            <a:endParaRPr lang="en-US" dirty="0"/>
          </a:p>
        </p:txBody>
      </p:sp>
    </p:spTree>
    <p:extLst>
      <p:ext uri="{BB962C8B-B14F-4D97-AF65-F5344CB8AC3E}">
        <p14:creationId xmlns:p14="http://schemas.microsoft.com/office/powerpoint/2010/main" val="114323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 News</a:t>
            </a:r>
            <a:endParaRPr lang="en-US" dirty="0"/>
          </a:p>
        </p:txBody>
      </p:sp>
      <p:sp>
        <p:nvSpPr>
          <p:cNvPr id="3" name="Content Placeholder 2"/>
          <p:cNvSpPr>
            <a:spLocks noGrp="1"/>
          </p:cNvSpPr>
          <p:nvPr>
            <p:ph idx="1"/>
          </p:nvPr>
        </p:nvSpPr>
        <p:spPr/>
        <p:txBody>
          <a:bodyPr/>
          <a:lstStyle/>
          <a:p>
            <a:r>
              <a:rPr lang="en-US" dirty="0" smtClean="0"/>
              <a:t>AIS relief extended</a:t>
            </a:r>
          </a:p>
          <a:p>
            <a:r>
              <a:rPr lang="en-US" dirty="0" smtClean="0"/>
              <a:t>Pathways at October meeting</a:t>
            </a:r>
          </a:p>
          <a:p>
            <a:r>
              <a:rPr lang="en-US" dirty="0" smtClean="0"/>
              <a:t>Part 154 guide coming</a:t>
            </a:r>
          </a:p>
          <a:p>
            <a:endParaRPr lang="en-US" dirty="0"/>
          </a:p>
          <a:p>
            <a:r>
              <a:rPr lang="en-US" dirty="0" smtClean="0"/>
              <a:t>Other SED news is embedded in our agenda…</a:t>
            </a:r>
            <a:endParaRPr lang="en-US" dirty="0"/>
          </a:p>
        </p:txBody>
      </p:sp>
    </p:spTree>
    <p:extLst>
      <p:ext uri="{BB962C8B-B14F-4D97-AF65-F5344CB8AC3E}">
        <p14:creationId xmlns:p14="http://schemas.microsoft.com/office/powerpoint/2010/main" val="2524502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Based Learning</a:t>
            </a:r>
            <a:endParaRPr lang="en-US" dirty="0"/>
          </a:p>
        </p:txBody>
      </p:sp>
      <p:sp>
        <p:nvSpPr>
          <p:cNvPr id="3" name="Content Placeholder 2"/>
          <p:cNvSpPr>
            <a:spLocks noGrp="1"/>
          </p:cNvSpPr>
          <p:nvPr>
            <p:ph idx="1"/>
          </p:nvPr>
        </p:nvSpPr>
        <p:spPr/>
        <p:txBody>
          <a:bodyPr/>
          <a:lstStyle/>
          <a:p>
            <a:r>
              <a:rPr lang="en-US" dirty="0" smtClean="0"/>
              <a:t>Supporting PBL and 21C in Your District (Joanne Keim)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108" y="2977398"/>
            <a:ext cx="3209783" cy="322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9662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a:t>
            </a:r>
            <a:endParaRPr lang="en-US" dirty="0"/>
          </a:p>
        </p:txBody>
      </p:sp>
      <p:sp>
        <p:nvSpPr>
          <p:cNvPr id="3" name="Content Placeholder 2"/>
          <p:cNvSpPr>
            <a:spLocks noGrp="1"/>
          </p:cNvSpPr>
          <p:nvPr>
            <p:ph idx="1"/>
          </p:nvPr>
        </p:nvSpPr>
        <p:spPr/>
        <p:txBody>
          <a:bodyPr>
            <a:normAutofit fontScale="77500" lnSpcReduction="20000"/>
          </a:bodyPr>
          <a:lstStyle/>
          <a:p>
            <a:r>
              <a:rPr lang="en-US" u="sng" dirty="0">
                <a:hlinkClick r:id="rId2"/>
              </a:rPr>
              <a:t>LLI overview</a:t>
            </a:r>
            <a:r>
              <a:rPr lang="en-US" dirty="0"/>
              <a:t> </a:t>
            </a:r>
            <a:r>
              <a:rPr lang="en-US" dirty="0" smtClean="0"/>
              <a:t>-This </a:t>
            </a:r>
            <a:r>
              <a:rPr lang="en-US" dirty="0"/>
              <a:t>session is rescheduled from Sept- enrollment is open again.  Please join us Oct 16</a:t>
            </a:r>
            <a:r>
              <a:rPr lang="en-US" dirty="0" smtClean="0"/>
              <a:t>.</a:t>
            </a:r>
          </a:p>
          <a:p>
            <a:endParaRPr lang="en-US" dirty="0"/>
          </a:p>
          <a:p>
            <a:r>
              <a:rPr lang="en-US" dirty="0"/>
              <a:t>Literacy Leadership- this is an on-going </a:t>
            </a:r>
            <a:r>
              <a:rPr lang="en-US" dirty="0" smtClean="0"/>
              <a:t>group that </a:t>
            </a:r>
            <a:r>
              <a:rPr lang="en-US" dirty="0"/>
              <a:t>you are welcome to join at any time. </a:t>
            </a:r>
            <a:r>
              <a:rPr lang="en-US" u="sng" dirty="0" smtClean="0">
                <a:hlinkClick r:id="rId3"/>
              </a:rPr>
              <a:t>The </a:t>
            </a:r>
            <a:r>
              <a:rPr lang="en-US" u="sng" dirty="0">
                <a:hlinkClick r:id="rId3"/>
              </a:rPr>
              <a:t>October session</a:t>
            </a:r>
            <a:r>
              <a:rPr lang="en-US" dirty="0"/>
              <a:t> is Oct 29</a:t>
            </a:r>
            <a:r>
              <a:rPr lang="en-US" dirty="0" smtClean="0"/>
              <a:t>. (Next session is Nov 19)</a:t>
            </a:r>
          </a:p>
          <a:p>
            <a:endParaRPr lang="en-US" dirty="0" smtClean="0"/>
          </a:p>
          <a:p>
            <a:r>
              <a:rPr lang="en-US" u="sng" dirty="0">
                <a:hlinkClick r:id="rId4"/>
              </a:rPr>
              <a:t>Genre Study</a:t>
            </a:r>
            <a:r>
              <a:rPr lang="en-US" dirty="0"/>
              <a:t>: In this workshop, participants will build on their understanding of specific genres and their characteristics, how you can support students through an inquiry process around genre and how to help students apply this knowledge when talking, reading and writing. The first of two sessions is Nov 6.</a:t>
            </a:r>
          </a:p>
          <a:p>
            <a:endParaRPr lang="en-US" dirty="0"/>
          </a:p>
          <a:p>
            <a:endParaRPr lang="en-US" dirty="0"/>
          </a:p>
          <a:p>
            <a:endParaRPr lang="en-US" dirty="0"/>
          </a:p>
        </p:txBody>
      </p:sp>
    </p:spTree>
    <p:extLst>
      <p:ext uri="{BB962C8B-B14F-4D97-AF65-F5344CB8AC3E}">
        <p14:creationId xmlns:p14="http://schemas.microsoft.com/office/powerpoint/2010/main" val="107846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Literacy</a:t>
            </a:r>
            <a:endParaRPr lang="en-US" dirty="0"/>
          </a:p>
        </p:txBody>
      </p:sp>
      <p:sp>
        <p:nvSpPr>
          <p:cNvPr id="3" name="Content Placeholder 2"/>
          <p:cNvSpPr>
            <a:spLocks noGrp="1"/>
          </p:cNvSpPr>
          <p:nvPr>
            <p:ph idx="1"/>
          </p:nvPr>
        </p:nvSpPr>
        <p:spPr/>
        <p:txBody>
          <a:bodyPr>
            <a:normAutofit/>
          </a:bodyPr>
          <a:lstStyle/>
          <a:p>
            <a:r>
              <a:rPr lang="en-US" dirty="0" smtClean="0"/>
              <a:t>Upcoming Regional Training/Support:</a:t>
            </a:r>
            <a:endParaRPr lang="en-US" dirty="0"/>
          </a:p>
          <a:p>
            <a:pPr lvl="1"/>
            <a:r>
              <a:rPr lang="en-US" dirty="0">
                <a:hlinkClick r:id="rId2"/>
              </a:rPr>
              <a:t>General Session</a:t>
            </a:r>
            <a:r>
              <a:rPr lang="en-US" dirty="0"/>
              <a:t> -- a prerequisite (November 17th</a:t>
            </a:r>
            <a:r>
              <a:rPr lang="en-US" dirty="0" smtClean="0"/>
              <a:t>). Teachers of grades 6-12</a:t>
            </a:r>
            <a:endParaRPr lang="en-US" dirty="0"/>
          </a:p>
          <a:p>
            <a:pPr lvl="2"/>
            <a:r>
              <a:rPr lang="en-US" dirty="0">
                <a:hlinkClick r:id="rId3"/>
              </a:rPr>
              <a:t>Special Areas</a:t>
            </a:r>
            <a:r>
              <a:rPr lang="en-US" dirty="0"/>
              <a:t> (December 1st)</a:t>
            </a:r>
          </a:p>
          <a:p>
            <a:pPr lvl="2"/>
            <a:r>
              <a:rPr lang="en-US" dirty="0" smtClean="0">
                <a:hlinkClick r:id="rId4"/>
              </a:rPr>
              <a:t>Social </a:t>
            </a:r>
            <a:r>
              <a:rPr lang="en-US" dirty="0">
                <a:hlinkClick r:id="rId4"/>
              </a:rPr>
              <a:t>Studies</a:t>
            </a:r>
            <a:r>
              <a:rPr lang="en-US" dirty="0"/>
              <a:t> (December 2nd)</a:t>
            </a:r>
          </a:p>
          <a:p>
            <a:pPr lvl="2"/>
            <a:r>
              <a:rPr lang="en-US" dirty="0">
                <a:hlinkClick r:id="rId5"/>
              </a:rPr>
              <a:t>Science </a:t>
            </a:r>
            <a:r>
              <a:rPr lang="en-US" dirty="0"/>
              <a:t>(December 3rd)</a:t>
            </a:r>
          </a:p>
          <a:p>
            <a:pPr lvl="1"/>
            <a:r>
              <a:rPr lang="en-US" u="sng" dirty="0" smtClean="0">
                <a:hlinkClick r:id="rId6"/>
              </a:rPr>
              <a:t>Literacy </a:t>
            </a:r>
            <a:r>
              <a:rPr lang="en-US" u="sng" dirty="0">
                <a:hlinkClick r:id="rId6"/>
              </a:rPr>
              <a:t>in the Mathematics </a:t>
            </a:r>
            <a:r>
              <a:rPr lang="en-US" u="sng" dirty="0" smtClean="0">
                <a:hlinkClick r:id="rId6"/>
              </a:rPr>
              <a:t>Classroom</a:t>
            </a:r>
            <a:r>
              <a:rPr lang="en-US" u="sng" dirty="0" smtClean="0"/>
              <a:t> </a:t>
            </a:r>
            <a:r>
              <a:rPr lang="en-US" dirty="0" smtClean="0"/>
              <a:t>(December 4). Teachers of grades 4-9 </a:t>
            </a:r>
            <a:endParaRPr lang="en-US" dirty="0"/>
          </a:p>
          <a:p>
            <a:pPr lvl="1"/>
            <a:endParaRPr lang="en-US" dirty="0"/>
          </a:p>
          <a:p>
            <a:endParaRPr lang="en-US" dirty="0"/>
          </a:p>
        </p:txBody>
      </p:sp>
    </p:spTree>
    <p:extLst>
      <p:ext uri="{BB962C8B-B14F-4D97-AF65-F5344CB8AC3E}">
        <p14:creationId xmlns:p14="http://schemas.microsoft.com/office/powerpoint/2010/main" val="283015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a:t>
            </a:r>
            <a:endParaRPr lang="en-US" dirty="0"/>
          </a:p>
        </p:txBody>
      </p:sp>
      <p:sp>
        <p:nvSpPr>
          <p:cNvPr id="3" name="Content Placeholder 2"/>
          <p:cNvSpPr>
            <a:spLocks noGrp="1"/>
          </p:cNvSpPr>
          <p:nvPr>
            <p:ph idx="1"/>
          </p:nvPr>
        </p:nvSpPr>
        <p:spPr/>
        <p:txBody>
          <a:bodyPr>
            <a:normAutofit lnSpcReduction="10000"/>
          </a:bodyPr>
          <a:lstStyle/>
          <a:p>
            <a:r>
              <a:rPr lang="en-US" u="sng" dirty="0">
                <a:hlinkClick r:id="rId2"/>
              </a:rPr>
              <a:t>Networking for Providers of Math AIS</a:t>
            </a:r>
            <a:r>
              <a:rPr lang="en-US" dirty="0"/>
              <a:t>-. The focus will be on critical skills and progressions from CCLS. October 15 is the first </a:t>
            </a:r>
            <a:r>
              <a:rPr lang="en-US" dirty="0" smtClean="0"/>
              <a:t>meeting</a:t>
            </a:r>
          </a:p>
          <a:p>
            <a:r>
              <a:rPr lang="en-US" dirty="0"/>
              <a:t>Implementing Geometry CCLS- Oct 17 meets at Henry Campus for the </a:t>
            </a:r>
            <a:r>
              <a:rPr lang="en-US" u="sng" dirty="0">
                <a:hlinkClick r:id="rId3"/>
              </a:rPr>
              <a:t>northern end of OCM region</a:t>
            </a:r>
            <a:r>
              <a:rPr lang="en-US" dirty="0"/>
              <a:t> and </a:t>
            </a:r>
            <a:r>
              <a:rPr lang="en-US" u="sng" dirty="0">
                <a:hlinkClick r:id="rId4"/>
              </a:rPr>
              <a:t>Oct 24 meets at McEvoy</a:t>
            </a:r>
            <a:r>
              <a:rPr lang="en-US" dirty="0"/>
              <a:t>.  </a:t>
            </a:r>
            <a:r>
              <a:rPr lang="en-US" dirty="0" smtClean="0"/>
              <a:t>(Next sessions are Nov 14 and 21)</a:t>
            </a:r>
            <a:endParaRPr lang="en-US" dirty="0"/>
          </a:p>
          <a:p>
            <a:endParaRPr lang="en-US" dirty="0"/>
          </a:p>
        </p:txBody>
      </p:sp>
    </p:spTree>
    <p:extLst>
      <p:ext uri="{BB962C8B-B14F-4D97-AF65-F5344CB8AC3E}">
        <p14:creationId xmlns:p14="http://schemas.microsoft.com/office/powerpoint/2010/main" val="335655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67565"/>
            <a:ext cx="9144000" cy="1470025"/>
          </a:xfrm>
        </p:spPr>
        <p:txBody>
          <a:bodyPr/>
          <a:lstStyle/>
          <a:p>
            <a:r>
              <a:rPr lang="en-US" dirty="0" smtClean="0"/>
              <a:t>Data and</a:t>
            </a:r>
            <a:br>
              <a:rPr lang="en-US" dirty="0" smtClean="0"/>
            </a:br>
            <a:r>
              <a:rPr lang="en-US" dirty="0" smtClean="0"/>
              <a:t>Data-Driven Instruction</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671589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CCLS Implementation</a:t>
            </a:r>
            <a:endParaRPr lang="en-US" dirty="0"/>
          </a:p>
        </p:txBody>
      </p:sp>
      <p:sp>
        <p:nvSpPr>
          <p:cNvPr id="3" name="Content Placeholder 2"/>
          <p:cNvSpPr>
            <a:spLocks noGrp="1"/>
          </p:cNvSpPr>
          <p:nvPr>
            <p:ph idx="1"/>
          </p:nvPr>
        </p:nvSpPr>
        <p:spPr/>
        <p:txBody>
          <a:bodyPr>
            <a:normAutofit/>
          </a:bodyPr>
          <a:lstStyle/>
          <a:p>
            <a:r>
              <a:rPr lang="en-US" dirty="0" smtClean="0"/>
              <a:t>Double-Testing Waiver Status</a:t>
            </a:r>
          </a:p>
          <a:p>
            <a:r>
              <a:rPr lang="en-US" dirty="0" smtClean="0"/>
              <a:t>ELA Regents old and new</a:t>
            </a:r>
          </a:p>
          <a:p>
            <a:r>
              <a:rPr lang="en-US" dirty="0" smtClean="0"/>
              <a:t>Geometry</a:t>
            </a:r>
          </a:p>
          <a:p>
            <a:r>
              <a:rPr lang="en-US" dirty="0" smtClean="0"/>
              <a:t>NYSAA redux</a:t>
            </a:r>
          </a:p>
          <a:p>
            <a:r>
              <a:rPr lang="en-US" dirty="0" smtClean="0"/>
              <a:t>PARCC??? </a:t>
            </a:r>
          </a:p>
          <a:p>
            <a:r>
              <a:rPr lang="en-US" dirty="0" smtClean="0"/>
              <a:t>Continue to update the curriculum and assessment </a:t>
            </a:r>
            <a:r>
              <a:rPr lang="en-US" dirty="0" smtClean="0">
                <a:hlinkClick r:id="rId2"/>
              </a:rPr>
              <a:t>chart</a:t>
            </a:r>
            <a:endParaRPr lang="en-US" dirty="0"/>
          </a:p>
        </p:txBody>
      </p:sp>
    </p:spTree>
    <p:extLst>
      <p:ext uri="{BB962C8B-B14F-4D97-AF65-F5344CB8AC3E}">
        <p14:creationId xmlns:p14="http://schemas.microsoft.com/office/powerpoint/2010/main" val="3302307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Professional Practice</a:t>
            </a:r>
            <a:endParaRPr lang="en-US" dirty="0"/>
          </a:p>
        </p:txBody>
      </p:sp>
    </p:spTree>
    <p:extLst>
      <p:ext uri="{BB962C8B-B14F-4D97-AF65-F5344CB8AC3E}">
        <p14:creationId xmlns:p14="http://schemas.microsoft.com/office/powerpoint/2010/main" val="29860729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2014-15 Lead Evaluator Training</a:t>
            </a:r>
            <a:endParaRPr lang="en-US" dirty="0"/>
          </a:p>
        </p:txBody>
      </p:sp>
      <p:sp>
        <p:nvSpPr>
          <p:cNvPr id="3" name="Content Placeholder 2"/>
          <p:cNvSpPr>
            <a:spLocks noGrp="1"/>
          </p:cNvSpPr>
          <p:nvPr>
            <p:ph idx="1"/>
          </p:nvPr>
        </p:nvSpPr>
        <p:spPr>
          <a:xfrm>
            <a:off x="457200" y="1499844"/>
            <a:ext cx="8229600" cy="5358156"/>
          </a:xfrm>
        </p:spPr>
        <p:txBody>
          <a:bodyPr>
            <a:normAutofit/>
          </a:bodyPr>
          <a:lstStyle/>
          <a:p>
            <a:r>
              <a:rPr lang="en-US" dirty="0"/>
              <a:t>One year 1 cohort (smaller this year)</a:t>
            </a:r>
          </a:p>
          <a:p>
            <a:r>
              <a:rPr lang="en-US" dirty="0" smtClean="0"/>
              <a:t>Three ongoing sessions</a:t>
            </a:r>
          </a:p>
          <a:p>
            <a:pPr lvl="1"/>
            <a:r>
              <a:rPr lang="en-US" dirty="0" smtClean="0"/>
              <a:t>Will follow one teacher</a:t>
            </a:r>
          </a:p>
          <a:p>
            <a:pPr lvl="1"/>
            <a:r>
              <a:rPr lang="en-US" dirty="0" smtClean="0"/>
              <a:t>Growth producing feedback</a:t>
            </a:r>
          </a:p>
          <a:p>
            <a:pPr lvl="1"/>
            <a:r>
              <a:rPr lang="en-US" dirty="0" smtClean="0"/>
              <a:t>Instructional leadership</a:t>
            </a:r>
          </a:p>
        </p:txBody>
      </p:sp>
    </p:spTree>
    <p:extLst>
      <p:ext uri="{BB962C8B-B14F-4D97-AF65-F5344CB8AC3E}">
        <p14:creationId xmlns:p14="http://schemas.microsoft.com/office/powerpoint/2010/main" val="3947839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32" y="365353"/>
            <a:ext cx="8980227" cy="1143000"/>
          </a:xfrm>
        </p:spPr>
        <p:txBody>
          <a:bodyPr>
            <a:normAutofit fontScale="90000"/>
          </a:bodyPr>
          <a:lstStyle/>
          <a:p>
            <a:r>
              <a:rPr lang="en-US" dirty="0" smtClean="0"/>
              <a:t>2014-15 Principal Evaluator Training</a:t>
            </a:r>
            <a:endParaRPr lang="en-US" dirty="0"/>
          </a:p>
        </p:txBody>
      </p:sp>
      <p:sp>
        <p:nvSpPr>
          <p:cNvPr id="3" name="Content Placeholder 2"/>
          <p:cNvSpPr>
            <a:spLocks noGrp="1"/>
          </p:cNvSpPr>
          <p:nvPr>
            <p:ph idx="1"/>
          </p:nvPr>
        </p:nvSpPr>
        <p:spPr>
          <a:xfrm>
            <a:off x="457200" y="1499844"/>
            <a:ext cx="8229600" cy="5358156"/>
          </a:xfrm>
        </p:spPr>
        <p:txBody>
          <a:bodyPr>
            <a:normAutofit/>
          </a:bodyPr>
          <a:lstStyle/>
          <a:p>
            <a:r>
              <a:rPr lang="en-US" dirty="0" smtClean="0"/>
              <a:t>Catch up session</a:t>
            </a:r>
          </a:p>
          <a:p>
            <a:r>
              <a:rPr lang="en-US" dirty="0"/>
              <a:t>Three ongoing sessions</a:t>
            </a:r>
          </a:p>
          <a:p>
            <a:pPr lvl="1"/>
            <a:r>
              <a:rPr lang="en-US" dirty="0"/>
              <a:t>Will </a:t>
            </a:r>
            <a:r>
              <a:rPr lang="en-US" dirty="0" smtClean="0"/>
              <a:t>connect to Lead Evaluator Training</a:t>
            </a:r>
            <a:endParaRPr lang="en-US" dirty="0"/>
          </a:p>
          <a:p>
            <a:endParaRPr lang="en-US" dirty="0"/>
          </a:p>
        </p:txBody>
      </p:sp>
    </p:spTree>
    <p:extLst>
      <p:ext uri="{BB962C8B-B14F-4D97-AF65-F5344CB8AC3E}">
        <p14:creationId xmlns:p14="http://schemas.microsoft.com/office/powerpoint/2010/main" val="34658601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32" y="365353"/>
            <a:ext cx="8980227" cy="1143000"/>
          </a:xfrm>
        </p:spPr>
        <p:txBody>
          <a:bodyPr>
            <a:normAutofit/>
          </a:bodyPr>
          <a:lstStyle/>
          <a:p>
            <a:r>
              <a:rPr lang="en-US" dirty="0" smtClean="0"/>
              <a:t>APPR Stuff</a:t>
            </a:r>
            <a:endParaRPr lang="en-US" dirty="0"/>
          </a:p>
        </p:txBody>
      </p:sp>
      <p:sp>
        <p:nvSpPr>
          <p:cNvPr id="3" name="Content Placeholder 2"/>
          <p:cNvSpPr>
            <a:spLocks noGrp="1"/>
          </p:cNvSpPr>
          <p:nvPr>
            <p:ph idx="1"/>
          </p:nvPr>
        </p:nvSpPr>
        <p:spPr>
          <a:xfrm>
            <a:off x="457200" y="1499844"/>
            <a:ext cx="8229600" cy="5358156"/>
          </a:xfrm>
        </p:spPr>
        <p:txBody>
          <a:bodyPr>
            <a:normAutofit/>
          </a:bodyPr>
          <a:lstStyle/>
          <a:p>
            <a:r>
              <a:rPr lang="en-US" dirty="0" smtClean="0"/>
              <a:t>No Governor signature yet</a:t>
            </a:r>
          </a:p>
          <a:p>
            <a:r>
              <a:rPr lang="en-US" dirty="0" smtClean="0"/>
              <a:t>October 17</a:t>
            </a:r>
            <a:r>
              <a:rPr lang="en-US" baseline="30000" dirty="0" smtClean="0"/>
              <a:t>th</a:t>
            </a:r>
            <a:r>
              <a:rPr lang="en-US" dirty="0" smtClean="0"/>
              <a:t> for submitting scores</a:t>
            </a:r>
          </a:p>
          <a:p>
            <a:pPr marL="0" indent="0">
              <a:buNone/>
            </a:pPr>
            <a:endParaRPr lang="en-US" i="1" dirty="0"/>
          </a:p>
        </p:txBody>
      </p:sp>
    </p:spTree>
    <p:extLst>
      <p:ext uri="{BB962C8B-B14F-4D97-AF65-F5344CB8AC3E}">
        <p14:creationId xmlns:p14="http://schemas.microsoft.com/office/powerpoint/2010/main" val="2079213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News</a:t>
            </a:r>
            <a:endParaRPr lang="en-US" dirty="0"/>
          </a:p>
        </p:txBody>
      </p:sp>
      <p:sp>
        <p:nvSpPr>
          <p:cNvPr id="3" name="Content Placeholder 2"/>
          <p:cNvSpPr>
            <a:spLocks noGrp="1"/>
          </p:cNvSpPr>
          <p:nvPr>
            <p:ph idx="1"/>
          </p:nvPr>
        </p:nvSpPr>
        <p:spPr/>
        <p:txBody>
          <a:bodyPr/>
          <a:lstStyle/>
          <a:p>
            <a:r>
              <a:rPr lang="en-US" dirty="0" smtClean="0"/>
              <a:t>Technology bond act?</a:t>
            </a:r>
          </a:p>
        </p:txBody>
      </p:sp>
    </p:spTree>
    <p:extLst>
      <p:ext uri="{BB962C8B-B14F-4D97-AF65-F5344CB8AC3E}">
        <p14:creationId xmlns:p14="http://schemas.microsoft.com/office/powerpoint/2010/main" val="3403018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Teachers:</a:t>
            </a:r>
            <a:endParaRPr lang="en-US" dirty="0"/>
          </a:p>
        </p:txBody>
      </p:sp>
      <p:sp>
        <p:nvSpPr>
          <p:cNvPr id="3" name="Content Placeholder 2"/>
          <p:cNvSpPr>
            <a:spLocks noGrp="1"/>
          </p:cNvSpPr>
          <p:nvPr>
            <p:ph idx="1"/>
          </p:nvPr>
        </p:nvSpPr>
        <p:spPr/>
        <p:txBody>
          <a:bodyPr/>
          <a:lstStyle/>
          <a:p>
            <a:r>
              <a:rPr lang="en-US" u="sng" dirty="0">
                <a:hlinkClick r:id="rId2"/>
              </a:rPr>
              <a:t>Strategies to Engage Your Learners</a:t>
            </a:r>
            <a:r>
              <a:rPr lang="en-US" dirty="0"/>
              <a:t> is all about how to incorporate movement, collaboration and communication into your lessons </a:t>
            </a:r>
            <a:r>
              <a:rPr lang="en-US" dirty="0" smtClean="0"/>
              <a:t>in order to </a:t>
            </a:r>
            <a:r>
              <a:rPr lang="en-US" dirty="0"/>
              <a:t>have highly cognitively engaged </a:t>
            </a:r>
            <a:r>
              <a:rPr lang="en-US" dirty="0" smtClean="0"/>
              <a:t>students.</a:t>
            </a:r>
          </a:p>
          <a:p>
            <a:r>
              <a:rPr lang="en-US" dirty="0" smtClean="0"/>
              <a:t>November 18th </a:t>
            </a:r>
            <a:r>
              <a:rPr lang="en-US" dirty="0"/>
              <a:t>is </a:t>
            </a:r>
            <a:r>
              <a:rPr lang="en-US" dirty="0" smtClean="0"/>
              <a:t>the date for this </a:t>
            </a:r>
            <a:r>
              <a:rPr lang="en-US" dirty="0"/>
              <a:t>very active session.</a:t>
            </a:r>
          </a:p>
          <a:p>
            <a:endParaRPr lang="en-US" dirty="0"/>
          </a:p>
        </p:txBody>
      </p:sp>
    </p:spTree>
    <p:extLst>
      <p:ext uri="{BB962C8B-B14F-4D97-AF65-F5344CB8AC3E}">
        <p14:creationId xmlns:p14="http://schemas.microsoft.com/office/powerpoint/2010/main" val="312281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Fullan’s</a:t>
            </a:r>
            <a:r>
              <a:rPr lang="en-US" dirty="0" smtClean="0"/>
              <a:t> Three Keys</a:t>
            </a:r>
            <a:endParaRPr lang="en-US" dirty="0"/>
          </a:p>
        </p:txBody>
      </p:sp>
      <p:sp>
        <p:nvSpPr>
          <p:cNvPr id="4" name="Oval 3"/>
          <p:cNvSpPr/>
          <p:nvPr/>
        </p:nvSpPr>
        <p:spPr>
          <a:xfrm>
            <a:off x="286603" y="3521122"/>
            <a:ext cx="4858603" cy="2251881"/>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r>
              <a:rPr lang="en-US" dirty="0" smtClean="0"/>
              <a:t>Leading Learning</a:t>
            </a:r>
          </a:p>
          <a:p>
            <a:r>
              <a:rPr lang="en-US" dirty="0" smtClean="0"/>
              <a:t>Being a District and System Player</a:t>
            </a:r>
          </a:p>
          <a:p>
            <a:r>
              <a:rPr lang="en-US" dirty="0" smtClean="0"/>
              <a:t>Becoming a Change </a:t>
            </a:r>
            <a:r>
              <a:rPr lang="en-US" dirty="0" smtClean="0"/>
              <a:t>Agent</a:t>
            </a:r>
          </a:p>
          <a:p>
            <a:endParaRPr lang="en-US" dirty="0"/>
          </a:p>
          <a:p>
            <a:r>
              <a:rPr lang="en-US" sz="3600" b="1" dirty="0" smtClean="0"/>
              <a:t>Do we want to</a:t>
            </a:r>
            <a:r>
              <a:rPr lang="en-US" sz="3600" b="1" smtClean="0"/>
              <a:t/>
            </a:r>
            <a:br>
              <a:rPr lang="en-US" sz="3600" b="1" smtClean="0"/>
            </a:br>
            <a:r>
              <a:rPr lang="en-US" sz="3600" b="1" smtClean="0"/>
              <a:t>read</a:t>
            </a:r>
            <a:r>
              <a:rPr lang="en-US" sz="3600" b="1" dirty="0"/>
              <a:t> </a:t>
            </a:r>
            <a:r>
              <a:rPr lang="en-US" sz="3600" b="1" smtClean="0"/>
              <a:t>this</a:t>
            </a:r>
            <a:r>
              <a:rPr lang="en-US" sz="3600" b="1" dirty="0" smtClean="0"/>
              <a:t>, too?</a:t>
            </a:r>
            <a:endParaRPr lang="en-US" sz="36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6390" y="2863886"/>
            <a:ext cx="2420094" cy="3603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4976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Culture</a:t>
            </a:r>
            <a:endParaRPr lang="en-US" dirty="0"/>
          </a:p>
        </p:txBody>
      </p:sp>
    </p:spTree>
    <p:extLst>
      <p:ext uri="{BB962C8B-B14F-4D97-AF65-F5344CB8AC3E}">
        <p14:creationId xmlns:p14="http://schemas.microsoft.com/office/powerpoint/2010/main" val="31573367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Reenergize your PLC </a:t>
            </a:r>
          </a:p>
        </p:txBody>
      </p:sp>
      <p:sp>
        <p:nvSpPr>
          <p:cNvPr id="3" name="Content Placeholder 2"/>
          <p:cNvSpPr>
            <a:spLocks noGrp="1"/>
          </p:cNvSpPr>
          <p:nvPr>
            <p:ph idx="1"/>
          </p:nvPr>
        </p:nvSpPr>
        <p:spPr/>
        <p:txBody>
          <a:bodyPr>
            <a:normAutofit/>
          </a:bodyPr>
          <a:lstStyle/>
          <a:p>
            <a:r>
              <a:rPr lang="en-US" dirty="0" smtClean="0"/>
              <a:t>PLC Networking: four </a:t>
            </a:r>
            <a:r>
              <a:rPr lang="en-US" dirty="0"/>
              <a:t>meetings across the year with on-line community also.  First meeting </a:t>
            </a:r>
            <a:r>
              <a:rPr lang="en-US" dirty="0" smtClean="0"/>
              <a:t>October 29</a:t>
            </a:r>
            <a:r>
              <a:rPr lang="en-US" baseline="30000" dirty="0" smtClean="0"/>
              <a:t>th</a:t>
            </a:r>
            <a:r>
              <a:rPr lang="en-US" dirty="0" smtClean="0"/>
              <a:t>.</a:t>
            </a:r>
            <a:endParaRPr lang="en-US" dirty="0"/>
          </a:p>
          <a:p>
            <a:r>
              <a:rPr lang="en-US" dirty="0" smtClean="0"/>
              <a:t>Interactive Video Conferences (3?) with Solution Tree keynoters between now and August</a:t>
            </a:r>
          </a:p>
          <a:p>
            <a:r>
              <a:rPr lang="en-US" dirty="0" smtClean="0"/>
              <a:t>August </a:t>
            </a:r>
            <a:r>
              <a:rPr lang="en-US" dirty="0"/>
              <a:t>2015 </a:t>
            </a:r>
            <a:r>
              <a:rPr lang="en-US" dirty="0" smtClean="0"/>
              <a:t>Institute</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84" t="16154" r="73521" b="58306"/>
          <a:stretch/>
        </p:blipFill>
        <p:spPr bwMode="auto">
          <a:xfrm>
            <a:off x="6237018" y="667853"/>
            <a:ext cx="1596779" cy="916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91108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964072" y="2113014"/>
            <a:ext cx="2895332" cy="2600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Turn Your RtI Upside Down</a:t>
            </a:r>
            <a:endParaRPr lang="en-US" dirty="0"/>
          </a:p>
        </p:txBody>
      </p:sp>
      <p:sp>
        <p:nvSpPr>
          <p:cNvPr id="3" name="Content Placeholder 2"/>
          <p:cNvSpPr>
            <a:spLocks noGrp="1"/>
          </p:cNvSpPr>
          <p:nvPr>
            <p:ph idx="1"/>
          </p:nvPr>
        </p:nvSpPr>
        <p:spPr/>
        <p:txBody>
          <a:bodyPr>
            <a:normAutofit/>
          </a:bodyPr>
          <a:lstStyle/>
          <a:p>
            <a:r>
              <a:rPr lang="en-US" b="1" dirty="0" smtClean="0">
                <a:hlinkClick r:id="rId3"/>
              </a:rPr>
              <a:t>Mike Mattos </a:t>
            </a:r>
            <a:endParaRPr lang="en-US" dirty="0" smtClean="0"/>
          </a:p>
          <a:p>
            <a:r>
              <a:rPr lang="en-US" dirty="0" smtClean="0"/>
              <a:t>October 24, 2014</a:t>
            </a:r>
            <a:endParaRPr lang="en-US" dirty="0"/>
          </a:p>
          <a:p>
            <a:r>
              <a:rPr lang="en-US" dirty="0" smtClean="0"/>
              <a:t>SRC Arena (lunch &amp; materials)</a:t>
            </a:r>
          </a:p>
          <a:p>
            <a:r>
              <a:rPr lang="en-US" dirty="0" smtClean="0"/>
              <a:t>$35 components</a:t>
            </a:r>
          </a:p>
          <a:p>
            <a:r>
              <a:rPr lang="en-US" dirty="0" smtClean="0"/>
              <a:t>$65 non-components</a:t>
            </a:r>
          </a:p>
          <a:p>
            <a:r>
              <a:rPr lang="en-US" b="1" i="1" dirty="0" smtClean="0"/>
              <a:t>Registration up</a:t>
            </a:r>
            <a:br>
              <a:rPr lang="en-US" b="1" i="1" dirty="0" smtClean="0"/>
            </a:br>
            <a:r>
              <a:rPr lang="en-US" b="1" i="1" dirty="0" smtClean="0"/>
              <a:t>(group registration is available)</a:t>
            </a:r>
          </a:p>
        </p:txBody>
      </p:sp>
    </p:spTree>
    <p:extLst>
      <p:ext uri="{BB962C8B-B14F-4D97-AF65-F5344CB8AC3E}">
        <p14:creationId xmlns:p14="http://schemas.microsoft.com/office/powerpoint/2010/main" val="11002847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Connecting the PLC Dots</a:t>
            </a:r>
            <a:endParaRPr lang="en-US" dirty="0"/>
          </a:p>
        </p:txBody>
      </p:sp>
      <p:sp>
        <p:nvSpPr>
          <p:cNvPr id="3" name="Content Placeholder 2"/>
          <p:cNvSpPr>
            <a:spLocks noGrp="1"/>
          </p:cNvSpPr>
          <p:nvPr>
            <p:ph idx="1"/>
          </p:nvPr>
        </p:nvSpPr>
        <p:spPr>
          <a:xfrm>
            <a:off x="457200" y="1405719"/>
            <a:ext cx="8072651" cy="4811159"/>
          </a:xfrm>
        </p:spPr>
        <p:txBody>
          <a:bodyPr>
            <a:normAutofit fontScale="92500"/>
          </a:bodyPr>
          <a:lstStyle/>
          <a:p>
            <a:pPr marL="0" indent="0">
              <a:buNone/>
            </a:pPr>
            <a:r>
              <a:rPr lang="en-US" b="1" dirty="0" smtClean="0"/>
              <a:t>Connecting Mattos with the PLC Institute, via Interactive Video Conferences:</a:t>
            </a:r>
          </a:p>
          <a:p>
            <a:pPr marL="0" indent="0">
              <a:buNone/>
            </a:pPr>
            <a:endParaRPr lang="en-US" b="1" dirty="0" smtClean="0"/>
          </a:p>
          <a:p>
            <a:pPr marL="0" indent="0">
              <a:buNone/>
            </a:pPr>
            <a:r>
              <a:rPr lang="en-US" b="1" dirty="0"/>
              <a:t>Tim </a:t>
            </a:r>
            <a:r>
              <a:rPr lang="en-US" b="1" dirty="0" smtClean="0"/>
              <a:t>Brown, January </a:t>
            </a:r>
            <a:r>
              <a:rPr lang="en-US" b="1" dirty="0"/>
              <a:t>14, 2015 </a:t>
            </a:r>
            <a:r>
              <a:rPr lang="en-US" b="1" dirty="0" smtClean="0"/>
              <a:t>, 4:00-5:15 pm</a:t>
            </a:r>
            <a:endParaRPr lang="en-US" b="1" dirty="0"/>
          </a:p>
          <a:p>
            <a:pPr marL="0" indent="0">
              <a:buNone/>
            </a:pPr>
            <a:r>
              <a:rPr lang="en-US" b="1" dirty="0" smtClean="0"/>
              <a:t> </a:t>
            </a:r>
            <a:endParaRPr lang="en-US" b="1" dirty="0"/>
          </a:p>
          <a:p>
            <a:pPr marL="0" indent="0">
              <a:buNone/>
            </a:pPr>
            <a:r>
              <a:rPr lang="en-US" b="1" dirty="0"/>
              <a:t>Ken </a:t>
            </a:r>
            <a:r>
              <a:rPr lang="en-US" b="1" dirty="0" smtClean="0"/>
              <a:t>Williams, March </a:t>
            </a:r>
            <a:r>
              <a:rPr lang="en-US" b="1" dirty="0"/>
              <a:t>4</a:t>
            </a:r>
            <a:r>
              <a:rPr lang="en-US" b="1" dirty="0" smtClean="0"/>
              <a:t>, 2015, 4:00-5:15 pm</a:t>
            </a:r>
            <a:endParaRPr lang="en-US" b="1" dirty="0"/>
          </a:p>
          <a:p>
            <a:pPr marL="0" indent="0">
              <a:buNone/>
            </a:pPr>
            <a:r>
              <a:rPr lang="en-US" b="1" dirty="0"/>
              <a:t> </a:t>
            </a:r>
          </a:p>
          <a:p>
            <a:pPr marL="0" indent="0">
              <a:buNone/>
            </a:pPr>
            <a:r>
              <a:rPr lang="en-US" b="1" dirty="0"/>
              <a:t>Anthony </a:t>
            </a:r>
            <a:r>
              <a:rPr lang="en-US" b="1" dirty="0" smtClean="0"/>
              <a:t>Muhammad, June </a:t>
            </a:r>
            <a:r>
              <a:rPr lang="en-US" b="1" dirty="0"/>
              <a:t>17, </a:t>
            </a:r>
            <a:r>
              <a:rPr lang="en-US" b="1" dirty="0" smtClean="0"/>
              <a:t>2015, 4:00-5:15 pm</a:t>
            </a:r>
            <a:endParaRPr lang="en-US" b="1" dirty="0"/>
          </a:p>
          <a:p>
            <a:pPr marL="0" indent="0">
              <a:buNone/>
            </a:pPr>
            <a:endParaRPr lang="en-US" b="1" dirty="0" smtClean="0"/>
          </a:p>
          <a:p>
            <a:pPr marL="0" indent="0">
              <a:buNone/>
            </a:pPr>
            <a:endParaRPr lang="en-US" dirty="0"/>
          </a:p>
        </p:txBody>
      </p:sp>
    </p:spTree>
    <p:extLst>
      <p:ext uri="{BB962C8B-B14F-4D97-AF65-F5344CB8AC3E}">
        <p14:creationId xmlns:p14="http://schemas.microsoft.com/office/powerpoint/2010/main" val="21750971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PLCs at Work Institute</a:t>
            </a:r>
            <a:endParaRPr lang="en-US" dirty="0"/>
          </a:p>
        </p:txBody>
      </p:sp>
      <p:sp>
        <p:nvSpPr>
          <p:cNvPr id="3" name="Content Placeholder 2"/>
          <p:cNvSpPr>
            <a:spLocks noGrp="1"/>
          </p:cNvSpPr>
          <p:nvPr>
            <p:ph idx="1"/>
          </p:nvPr>
        </p:nvSpPr>
        <p:spPr/>
        <p:txBody>
          <a:bodyPr>
            <a:normAutofit/>
          </a:bodyPr>
          <a:lstStyle/>
          <a:p>
            <a:r>
              <a:rPr lang="en-US" b="1" dirty="0" smtClean="0"/>
              <a:t>August 12-14, 2015</a:t>
            </a:r>
          </a:p>
          <a:p>
            <a:r>
              <a:rPr lang="en-US" b="1" dirty="0" smtClean="0"/>
              <a:t>OnCenter</a:t>
            </a:r>
            <a:r>
              <a:rPr lang="en-US" b="1" dirty="0"/>
              <a:t> </a:t>
            </a:r>
            <a:r>
              <a:rPr lang="en-US" b="1" dirty="0" smtClean="0"/>
              <a:t>and Civic Center</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84" t="8388" r="59342" b="58306"/>
          <a:stretch/>
        </p:blipFill>
        <p:spPr bwMode="auto">
          <a:xfrm>
            <a:off x="601578" y="2848034"/>
            <a:ext cx="8085222" cy="336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15819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Collaboratively</a:t>
            </a:r>
            <a:endParaRPr lang="en-US" dirty="0"/>
          </a:p>
        </p:txBody>
      </p:sp>
      <p:sp>
        <p:nvSpPr>
          <p:cNvPr id="3" name="Content Placeholder 2"/>
          <p:cNvSpPr>
            <a:spLocks noGrp="1"/>
          </p:cNvSpPr>
          <p:nvPr>
            <p:ph idx="1"/>
          </p:nvPr>
        </p:nvSpPr>
        <p:spPr/>
        <p:txBody>
          <a:bodyPr>
            <a:normAutofit fontScale="92500" lnSpcReduction="10000"/>
          </a:bodyPr>
          <a:lstStyle/>
          <a:p>
            <a:r>
              <a:rPr lang="en-US" u="sng" dirty="0">
                <a:hlinkClick r:id="rId2"/>
              </a:rPr>
              <a:t>Developing Collaborative Groups:  Adaptive </a:t>
            </a:r>
            <a:r>
              <a:rPr lang="en-US" u="sng" dirty="0" smtClean="0">
                <a:hlinkClick r:id="rId2"/>
              </a:rPr>
              <a:t>Schools</a:t>
            </a:r>
            <a:r>
              <a:rPr lang="en-US" u="sng" dirty="0" smtClean="0"/>
              <a:t>.</a:t>
            </a:r>
            <a:r>
              <a:rPr lang="en-US" dirty="0" smtClean="0"/>
              <a:t> This </a:t>
            </a:r>
            <a:r>
              <a:rPr lang="en-US" dirty="0"/>
              <a:t>four day series offered in collaboration with CNYRIC starts </a:t>
            </a:r>
            <a:r>
              <a:rPr lang="en-US" dirty="0" smtClean="0"/>
              <a:t>October 27</a:t>
            </a:r>
            <a:r>
              <a:rPr lang="en-US" baseline="30000" dirty="0" smtClean="0"/>
              <a:t>th</a:t>
            </a:r>
            <a:r>
              <a:rPr lang="en-US" dirty="0" smtClean="0"/>
              <a:t>. </a:t>
            </a:r>
          </a:p>
          <a:p>
            <a:r>
              <a:rPr lang="en-US" dirty="0"/>
              <a:t>Cognitive Coaching:  CiTi (Oswego BOCES) offers this opportunity.  </a:t>
            </a:r>
            <a:r>
              <a:rPr lang="en-US" i="1" dirty="0"/>
              <a:t>Fees apply.  </a:t>
            </a:r>
            <a:r>
              <a:rPr lang="en-US" u="sng" dirty="0">
                <a:hlinkClick r:id="rId3"/>
              </a:rPr>
              <a:t>Days 1-4</a:t>
            </a:r>
            <a:r>
              <a:rPr lang="en-US" dirty="0"/>
              <a:t> are Nov 4 and 5 and Dec 15 and 16.  </a:t>
            </a:r>
            <a:r>
              <a:rPr lang="en-US" u="sng" dirty="0">
                <a:hlinkClick r:id="rId4"/>
              </a:rPr>
              <a:t>Days 5-8</a:t>
            </a:r>
            <a:r>
              <a:rPr lang="en-US" dirty="0"/>
              <a:t> </a:t>
            </a:r>
            <a:r>
              <a:rPr lang="en-US" dirty="0" smtClean="0"/>
              <a:t> for those who have previously completed Days 1-4 are </a:t>
            </a:r>
            <a:r>
              <a:rPr lang="en-US" dirty="0"/>
              <a:t>Oct 22 and 23 and Nov 13 and 14.  Registration is through  </a:t>
            </a:r>
            <a:r>
              <a:rPr lang="en-US" u="sng" dirty="0">
                <a:hlinkClick r:id="rId5"/>
              </a:rPr>
              <a:t>CiTi MLP</a:t>
            </a:r>
            <a:r>
              <a:rPr lang="en-US" dirty="0"/>
              <a:t>. </a:t>
            </a:r>
          </a:p>
          <a:p>
            <a:endParaRPr lang="en-US" dirty="0"/>
          </a:p>
        </p:txBody>
      </p:sp>
    </p:spTree>
    <p:extLst>
      <p:ext uri="{BB962C8B-B14F-4D97-AF65-F5344CB8AC3E}">
        <p14:creationId xmlns:p14="http://schemas.microsoft.com/office/powerpoint/2010/main" val="319872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Regional Vision</a:t>
            </a:r>
            <a:endParaRPr lang="en-US" dirty="0"/>
          </a:p>
        </p:txBody>
      </p:sp>
    </p:spTree>
    <p:extLst>
      <p:ext uri="{BB962C8B-B14F-4D97-AF65-F5344CB8AC3E}">
        <p14:creationId xmlns:p14="http://schemas.microsoft.com/office/powerpoint/2010/main" val="25069164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5312" y="152400"/>
            <a:ext cx="2166288" cy="3086100"/>
          </a:xfrm>
          <a:prstGeom prst="rect">
            <a:avLst/>
          </a:prstGeom>
        </p:spPr>
      </p:pic>
      <p:sp>
        <p:nvSpPr>
          <p:cNvPr id="2" name="Title 1"/>
          <p:cNvSpPr>
            <a:spLocks noGrp="1"/>
          </p:cNvSpPr>
          <p:nvPr>
            <p:ph type="ctrTitle"/>
          </p:nvPr>
        </p:nvSpPr>
        <p:spPr/>
        <p:txBody>
          <a:bodyPr/>
          <a:lstStyle/>
          <a:p>
            <a:r>
              <a:rPr lang="en-US" dirty="0" smtClean="0"/>
              <a:t>A Vision for Education in</a:t>
            </a:r>
            <a:br>
              <a:rPr lang="en-US" dirty="0" smtClean="0"/>
            </a:br>
            <a:r>
              <a:rPr lang="en-US" dirty="0" smtClean="0"/>
              <a:t>Central New York</a:t>
            </a:r>
            <a:endParaRPr lang="en-US" dirty="0"/>
          </a:p>
        </p:txBody>
      </p:sp>
      <p:sp>
        <p:nvSpPr>
          <p:cNvPr id="3" name="Subtitle 2"/>
          <p:cNvSpPr>
            <a:spLocks noGrp="1"/>
          </p:cNvSpPr>
          <p:nvPr>
            <p:ph type="subTitle" idx="1"/>
          </p:nvPr>
        </p:nvSpPr>
        <p:spPr/>
        <p:txBody>
          <a:bodyPr/>
          <a:lstStyle/>
          <a:p>
            <a:r>
              <a:rPr lang="en-US" dirty="0" smtClean="0"/>
              <a:t>College, Career</a:t>
            </a:r>
            <a:br>
              <a:rPr lang="en-US" dirty="0" smtClean="0"/>
            </a:br>
            <a:r>
              <a:rPr lang="en-US" dirty="0" smtClean="0"/>
              <a:t>&amp; Citizenship Readiness</a:t>
            </a:r>
            <a:endParaRPr lang="en-US" dirty="0"/>
          </a:p>
        </p:txBody>
      </p:sp>
      <p:sp>
        <p:nvSpPr>
          <p:cNvPr id="5" name="TextBox 4"/>
          <p:cNvSpPr txBox="1"/>
          <p:nvPr/>
        </p:nvSpPr>
        <p:spPr>
          <a:xfrm rot="20643278">
            <a:off x="540496" y="1466851"/>
            <a:ext cx="3581400" cy="1107996"/>
          </a:xfrm>
          <a:prstGeom prst="rect">
            <a:avLst/>
          </a:prstGeom>
          <a:noFill/>
        </p:spPr>
        <p:txBody>
          <a:bodyPr wrap="square" rtlCol="0">
            <a:spAutoFit/>
          </a:bodyPr>
          <a:lstStyle/>
          <a:p>
            <a:pPr algn="ctr" defTabSz="914400"/>
            <a:r>
              <a:rPr lang="en-US" sz="6600" b="1" dirty="0" smtClean="0">
                <a:solidFill>
                  <a:srgbClr val="1F497D">
                    <a:lumMod val="60000"/>
                    <a:lumOff val="40000"/>
                  </a:srgbClr>
                </a:solidFill>
              </a:rPr>
              <a:t>UPDATE</a:t>
            </a:r>
            <a:endParaRPr lang="en-US" sz="6600" b="1" dirty="0">
              <a:solidFill>
                <a:srgbClr val="1F497D">
                  <a:lumMod val="60000"/>
                  <a:lumOff val="40000"/>
                </a:srgbClr>
              </a:solidFill>
            </a:endParaRPr>
          </a:p>
        </p:txBody>
      </p:sp>
      <p:sp>
        <p:nvSpPr>
          <p:cNvPr id="6" name="TextBox 5"/>
          <p:cNvSpPr txBox="1"/>
          <p:nvPr/>
        </p:nvSpPr>
        <p:spPr>
          <a:xfrm>
            <a:off x="6172200" y="6096000"/>
            <a:ext cx="2667000" cy="369332"/>
          </a:xfrm>
          <a:prstGeom prst="rect">
            <a:avLst/>
          </a:prstGeom>
          <a:noFill/>
        </p:spPr>
        <p:txBody>
          <a:bodyPr wrap="square" rtlCol="0">
            <a:spAutoFit/>
          </a:bodyPr>
          <a:lstStyle/>
          <a:p>
            <a:pPr algn="r" defTabSz="914400"/>
            <a:r>
              <a:rPr lang="en-US" dirty="0" smtClean="0">
                <a:solidFill>
                  <a:prstClr val="black"/>
                </a:solidFill>
              </a:rPr>
              <a:t>September 2014</a:t>
            </a:r>
            <a:endParaRPr lang="en-US" dirty="0">
              <a:solidFill>
                <a:prstClr val="black"/>
              </a:solidFill>
            </a:endParaRPr>
          </a:p>
        </p:txBody>
      </p:sp>
    </p:spTree>
    <p:extLst>
      <p:ext uri="{BB962C8B-B14F-4D97-AF65-F5344CB8AC3E}">
        <p14:creationId xmlns:p14="http://schemas.microsoft.com/office/powerpoint/2010/main" val="1862936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353"/>
            <a:ext cx="9144000" cy="1143000"/>
          </a:xfrm>
        </p:spPr>
        <p:txBody>
          <a:bodyPr>
            <a:normAutofit fontScale="90000"/>
          </a:bodyPr>
          <a:lstStyle/>
          <a:p>
            <a:r>
              <a:rPr lang="en-US" dirty="0" smtClean="0"/>
              <a:t>CI&amp;A: What is New/Same/Revised? </a:t>
            </a:r>
            <a:endParaRPr lang="en-US" dirty="0"/>
          </a:p>
        </p:txBody>
      </p:sp>
      <p:sp>
        <p:nvSpPr>
          <p:cNvPr id="3" name="Content Placeholder 2"/>
          <p:cNvSpPr>
            <a:spLocks noGrp="1"/>
          </p:cNvSpPr>
          <p:nvPr>
            <p:ph idx="1"/>
          </p:nvPr>
        </p:nvSpPr>
        <p:spPr>
          <a:xfrm>
            <a:off x="457200" y="1690915"/>
            <a:ext cx="8229600" cy="4846363"/>
          </a:xfrm>
        </p:spPr>
        <p:txBody>
          <a:bodyPr>
            <a:normAutofit fontScale="92500" lnSpcReduction="10000"/>
          </a:bodyPr>
          <a:lstStyle/>
          <a:p>
            <a:r>
              <a:rPr lang="en-US" dirty="0" smtClean="0"/>
              <a:t>Variety of regional opportunities</a:t>
            </a:r>
          </a:p>
          <a:p>
            <a:pPr lvl="1"/>
            <a:r>
              <a:rPr lang="en-US" dirty="0" smtClean="0"/>
              <a:t>Based on your requests and suggestions</a:t>
            </a:r>
          </a:p>
          <a:p>
            <a:pPr lvl="1"/>
            <a:r>
              <a:rPr lang="en-US" dirty="0" smtClean="0"/>
              <a:t>Based on RTTT/Reform Agenda/Regional Vision</a:t>
            </a:r>
          </a:p>
          <a:p>
            <a:r>
              <a:rPr lang="en-US" dirty="0" smtClean="0"/>
              <a:t>Training and events are advertised:</a:t>
            </a:r>
          </a:p>
          <a:p>
            <a:pPr lvl="1"/>
            <a:r>
              <a:rPr lang="en-US" dirty="0" smtClean="0"/>
              <a:t>MLP</a:t>
            </a:r>
          </a:p>
          <a:p>
            <a:pPr lvl="1"/>
            <a:r>
              <a:rPr lang="en-US" dirty="0" smtClean="0"/>
              <a:t>PD enews</a:t>
            </a:r>
          </a:p>
          <a:p>
            <a:pPr lvl="1"/>
            <a:r>
              <a:rPr lang="en-US" i="1" dirty="0" smtClean="0"/>
              <a:t>Weekly Dispatch</a:t>
            </a:r>
          </a:p>
          <a:p>
            <a:r>
              <a:rPr lang="en-US" dirty="0" smtClean="0"/>
              <a:t>Districts have on-site days:</a:t>
            </a:r>
          </a:p>
          <a:p>
            <a:pPr lvl="1"/>
            <a:r>
              <a:rPr lang="en-US" dirty="0" smtClean="0"/>
              <a:t>1.5-3.5 CI&amp;A </a:t>
            </a:r>
          </a:p>
          <a:p>
            <a:pPr lvl="1"/>
            <a:r>
              <a:rPr lang="en-US" dirty="0" smtClean="0"/>
              <a:t>Network Team Districts have 3 more</a:t>
            </a:r>
            <a:endParaRPr lang="en-US" dirty="0"/>
          </a:p>
        </p:txBody>
      </p:sp>
    </p:spTree>
    <p:extLst>
      <p:ext uri="{BB962C8B-B14F-4D97-AF65-F5344CB8AC3E}">
        <p14:creationId xmlns:p14="http://schemas.microsoft.com/office/powerpoint/2010/main" val="353798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Vision for Education in CNY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296559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1177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Coaching &amp; Training</a:t>
            </a:r>
            <a:endParaRPr lang="en-US" dirty="0"/>
          </a:p>
        </p:txBody>
      </p:sp>
      <p:sp>
        <p:nvSpPr>
          <p:cNvPr id="3" name="Content Placeholder 2"/>
          <p:cNvSpPr>
            <a:spLocks noGrp="1"/>
          </p:cNvSpPr>
          <p:nvPr>
            <p:ph sz="quarter" idx="1"/>
          </p:nvPr>
        </p:nvSpPr>
        <p:spPr>
          <a:xfrm>
            <a:off x="469075" y="1600200"/>
            <a:ext cx="8686800" cy="5105400"/>
          </a:xfrm>
        </p:spPr>
        <p:txBody>
          <a:bodyPr>
            <a:normAutofit/>
          </a:bodyPr>
          <a:lstStyle/>
          <a:p>
            <a:r>
              <a:rPr lang="en-US" dirty="0" smtClean="0"/>
              <a:t>4</a:t>
            </a:r>
            <a:r>
              <a:rPr lang="en-US" baseline="30000" dirty="0" smtClean="0"/>
              <a:t>th</a:t>
            </a:r>
            <a:r>
              <a:rPr lang="en-US" dirty="0" smtClean="0"/>
              <a:t> Trainer/Coach hired; interviewing 5</a:t>
            </a:r>
            <a:r>
              <a:rPr lang="en-US" baseline="30000" dirty="0" smtClean="0"/>
              <a:t>th</a:t>
            </a:r>
            <a:r>
              <a:rPr lang="en-US" dirty="0" smtClean="0"/>
              <a:t> soon</a:t>
            </a:r>
          </a:p>
          <a:p>
            <a:r>
              <a:rPr lang="en-US" dirty="0" smtClean="0"/>
              <a:t>In-district coaching for [at least] 11 districts</a:t>
            </a:r>
            <a:br>
              <a:rPr lang="en-US" dirty="0" smtClean="0"/>
            </a:br>
            <a:r>
              <a:rPr lang="en-US" dirty="0" smtClean="0"/>
              <a:t>and 2 BOCES</a:t>
            </a:r>
          </a:p>
          <a:p>
            <a:r>
              <a:rPr lang="en-US" dirty="0" smtClean="0"/>
              <a:t>Our coaches being coached by New Tech Network</a:t>
            </a:r>
          </a:p>
          <a:p>
            <a:r>
              <a:rPr lang="en-US" dirty="0" smtClean="0"/>
              <a:t>PBL 102 has started</a:t>
            </a:r>
          </a:p>
          <a:p>
            <a:r>
              <a:rPr lang="en-US" dirty="0" smtClean="0"/>
              <a:t>PBL 101 will continue with multiple cohorts</a:t>
            </a:r>
          </a:p>
          <a:p>
            <a:r>
              <a:rPr lang="en-US" dirty="0" smtClean="0"/>
              <a:t>Primer to all principal groups</a:t>
            </a:r>
          </a:p>
          <a:p>
            <a:r>
              <a:rPr lang="en-US" dirty="0" smtClean="0"/>
              <a:t>401 Leadership support</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6941" y="5943600"/>
            <a:ext cx="2017059" cy="914400"/>
          </a:xfrm>
          <a:prstGeom prst="rect">
            <a:avLst/>
          </a:prstGeom>
        </p:spPr>
      </p:pic>
    </p:spTree>
    <p:extLst>
      <p:ext uri="{BB962C8B-B14F-4D97-AF65-F5344CB8AC3E}">
        <p14:creationId xmlns:p14="http://schemas.microsoft.com/office/powerpoint/2010/main" val="35104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Business &amp; Community Partnerships</a:t>
            </a:r>
            <a:endParaRPr lang="en-US" dirty="0"/>
          </a:p>
        </p:txBody>
      </p:sp>
      <p:sp>
        <p:nvSpPr>
          <p:cNvPr id="3" name="Content Placeholder 2"/>
          <p:cNvSpPr>
            <a:spLocks noGrp="1"/>
          </p:cNvSpPr>
          <p:nvPr>
            <p:ph sz="quarter" idx="1"/>
          </p:nvPr>
        </p:nvSpPr>
        <p:spPr>
          <a:xfrm>
            <a:off x="469075" y="1600200"/>
            <a:ext cx="8686800" cy="4525963"/>
          </a:xfrm>
        </p:spPr>
        <p:txBody>
          <a:bodyPr>
            <a:normAutofit/>
          </a:bodyPr>
          <a:lstStyle/>
          <a:p>
            <a:r>
              <a:rPr lang="en-US" dirty="0" smtClean="0"/>
              <a:t>October 17</a:t>
            </a:r>
            <a:r>
              <a:rPr lang="en-US" baseline="30000" dirty="0" smtClean="0"/>
              <a:t>th</a:t>
            </a:r>
            <a:r>
              <a:rPr lang="en-US" dirty="0" smtClean="0"/>
              <a:t> “Making Connections” Event</a:t>
            </a:r>
          </a:p>
          <a:p>
            <a:r>
              <a:rPr lang="en-US" dirty="0" smtClean="0"/>
              <a:t>100 businesses sharing the problems they work on and the projects they do</a:t>
            </a:r>
          </a:p>
          <a:p>
            <a:r>
              <a:rPr lang="en-US" dirty="0" smtClean="0"/>
              <a:t>100 teachers looking for authenticity for their projects</a:t>
            </a:r>
          </a:p>
          <a:p>
            <a:r>
              <a:rPr lang="en-US" dirty="0" smtClean="0"/>
              <a:t>Greater Central New York Education and Business Consortium project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6941" y="5943600"/>
            <a:ext cx="2017059" cy="914400"/>
          </a:xfrm>
          <a:prstGeom prst="rect">
            <a:avLst/>
          </a:prstGeom>
        </p:spPr>
      </p:pic>
    </p:spTree>
    <p:extLst>
      <p:ext uri="{BB962C8B-B14F-4D97-AF65-F5344CB8AC3E}">
        <p14:creationId xmlns:p14="http://schemas.microsoft.com/office/powerpoint/2010/main" val="1786900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1656"/>
            <a:ext cx="8229600" cy="4727812"/>
          </a:xfrm>
        </p:spPr>
        <p:txBody>
          <a:bodyPr>
            <a:normAutofit/>
          </a:bodyPr>
          <a:lstStyle/>
          <a:p>
            <a:r>
              <a:rPr lang="en-US" dirty="0" smtClean="0"/>
              <a:t>PBL</a:t>
            </a:r>
            <a:r>
              <a:rPr lang="en-US" baseline="30000" dirty="0" smtClean="0"/>
              <a:t>NY</a:t>
            </a:r>
            <a:r>
              <a:rPr lang="en-US" dirty="0" smtClean="0"/>
              <a:t> 2015 is scheduled for August 3-4-5</a:t>
            </a:r>
          </a:p>
          <a:p>
            <a:pPr lvl="1"/>
            <a:r>
              <a:rPr lang="en-US" dirty="0" smtClean="0"/>
              <a:t>Edutopia</a:t>
            </a:r>
            <a:endParaRPr lang="en-US" dirty="0"/>
          </a:p>
          <a:p>
            <a:pPr lvl="1"/>
            <a:r>
              <a:rPr lang="en-US" dirty="0"/>
              <a:t>Buck Institute for </a:t>
            </a:r>
            <a:r>
              <a:rPr lang="en-US" dirty="0" smtClean="0"/>
              <a:t>Education</a:t>
            </a:r>
            <a:endParaRPr lang="en-US" dirty="0"/>
          </a:p>
          <a:p>
            <a:pPr lvl="1"/>
            <a:r>
              <a:rPr lang="en-US" dirty="0"/>
              <a:t>New Tech </a:t>
            </a:r>
            <a:r>
              <a:rPr lang="en-US" dirty="0" smtClean="0"/>
              <a:t>Network</a:t>
            </a:r>
            <a:endParaRPr lang="en-US" dirty="0"/>
          </a:p>
          <a:p>
            <a:pPr lvl="1"/>
            <a:r>
              <a:rPr lang="en-US" dirty="0"/>
              <a:t>Sam Saidel</a:t>
            </a:r>
          </a:p>
          <a:p>
            <a:pPr lvl="1"/>
            <a:r>
              <a:rPr lang="en-US" dirty="0"/>
              <a:t>Sarah Brown Wessling</a:t>
            </a:r>
          </a:p>
          <a:p>
            <a:pPr lvl="1"/>
            <a:r>
              <a:rPr lang="en-US" dirty="0"/>
              <a:t>Michael Gorman</a:t>
            </a:r>
          </a:p>
          <a:p>
            <a:pPr lvl="1"/>
            <a:r>
              <a:rPr lang="en-US" dirty="0"/>
              <a:t>Suzie </a:t>
            </a:r>
            <a:r>
              <a:rPr lang="en-US" dirty="0" smtClean="0"/>
              <a:t>Boss</a:t>
            </a:r>
          </a:p>
          <a:p>
            <a:pPr lvl="1"/>
            <a:r>
              <a:rPr lang="en-US" dirty="0" smtClean="0"/>
              <a:t>More confirmations coming…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81885" y="3413125"/>
            <a:ext cx="3507274" cy="1589964"/>
          </a:xfrm>
          <a:prstGeom prst="rect">
            <a:avLst/>
          </a:prstGeom>
        </p:spPr>
      </p:pic>
      <p:sp>
        <p:nvSpPr>
          <p:cNvPr id="5" name="Title 1"/>
          <p:cNvSpPr>
            <a:spLocks noGrp="1"/>
          </p:cNvSpPr>
          <p:nvPr>
            <p:ph type="title"/>
          </p:nvPr>
        </p:nvSpPr>
        <p:spPr>
          <a:xfrm>
            <a:off x="457200" y="274638"/>
            <a:ext cx="8229600" cy="1143000"/>
          </a:xfrm>
        </p:spPr>
        <p:txBody>
          <a:bodyPr>
            <a:normAutofit/>
          </a:bodyPr>
          <a:lstStyle/>
          <a:p>
            <a:r>
              <a:rPr lang="en-US" dirty="0" smtClean="0"/>
              <a:t>PBLNY – The Event</a:t>
            </a:r>
            <a:endParaRPr lang="en-US" dirty="0"/>
          </a:p>
        </p:txBody>
      </p:sp>
    </p:spTree>
    <p:extLst>
      <p:ext uri="{BB962C8B-B14F-4D97-AF65-F5344CB8AC3E}">
        <p14:creationId xmlns:p14="http://schemas.microsoft.com/office/powerpoint/2010/main" val="1785458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School has started!</a:t>
            </a:r>
          </a:p>
          <a:p>
            <a:r>
              <a:rPr lang="en-US" dirty="0" smtClean="0"/>
              <a:t>Career Academy transformation </a:t>
            </a:r>
          </a:p>
          <a:p>
            <a:r>
              <a:rPr lang="en-US" dirty="0" smtClean="0"/>
              <a:t>75 students enrolled in 9</a:t>
            </a:r>
            <a:r>
              <a:rPr lang="en-US" baseline="30000" dirty="0" smtClean="0"/>
              <a:t>th</a:t>
            </a:r>
            <a:r>
              <a:rPr lang="en-US" dirty="0" smtClean="0"/>
              <a:t> and 10</a:t>
            </a:r>
            <a:r>
              <a:rPr lang="en-US" baseline="30000" dirty="0" smtClean="0"/>
              <a:t>th</a:t>
            </a:r>
            <a:r>
              <a:rPr lang="en-US" dirty="0" smtClean="0"/>
              <a:t> grade</a:t>
            </a:r>
          </a:p>
          <a:p>
            <a:r>
              <a:rPr lang="en-US" dirty="0" smtClean="0"/>
              <a:t>Districts:	 Liverpool, North Syracuse, Baldwinsville, Fayetteville-Manlius, East Syracuse-Minoa, LaFayette,</a:t>
            </a:r>
            <a:br>
              <a:rPr lang="en-US" dirty="0" smtClean="0"/>
            </a:br>
            <a:r>
              <a:rPr lang="en-US" dirty="0" smtClean="0"/>
              <a:t>Marcellus, West Genesee</a:t>
            </a:r>
          </a:p>
          <a:p>
            <a:endParaRPr lang="en-US" dirty="0" smtClean="0"/>
          </a:p>
          <a:p>
            <a:pPr lvl="1"/>
            <a:endParaRPr lang="en-US" dirty="0" smtClean="0"/>
          </a:p>
          <a:p>
            <a:endParaRPr lang="en-US" dirty="0" smtClean="0"/>
          </a:p>
          <a:p>
            <a:pPr marL="0" indent="0">
              <a:buNone/>
            </a:pPr>
            <a:endParaRPr lang="en-US" dirty="0"/>
          </a:p>
        </p:txBody>
      </p:sp>
      <p:pic>
        <p:nvPicPr>
          <p:cNvPr id="1028" name="Picture 4" descr="Innovative Tech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14500" y="-76200"/>
            <a:ext cx="57150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7468" y="4385811"/>
            <a:ext cx="3009332" cy="225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89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dirty="0"/>
              <a:t>New Tech High School “South”</a:t>
            </a:r>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Multiple districts serving southern part of OCM BOCES region</a:t>
            </a:r>
          </a:p>
          <a:p>
            <a:r>
              <a:rPr lang="en-US" dirty="0"/>
              <a:t>Target for opening is September 2016</a:t>
            </a:r>
          </a:p>
          <a:p>
            <a:r>
              <a:rPr lang="en-US" dirty="0"/>
              <a:t>Beginning with grades 9 &amp; 10</a:t>
            </a:r>
          </a:p>
          <a:p>
            <a:r>
              <a:rPr lang="en-US" dirty="0"/>
              <a:t>Adding grades 11 &amp; 12 in subsequent years</a:t>
            </a:r>
          </a:p>
          <a:p>
            <a:r>
              <a:rPr lang="en-US" dirty="0" smtClean="0"/>
              <a:t>Located at Hartnett School</a:t>
            </a:r>
          </a:p>
          <a:p>
            <a:r>
              <a:rPr lang="en-US" dirty="0" smtClean="0"/>
              <a:t>Homer </a:t>
            </a:r>
            <a:r>
              <a:rPr lang="en-US" dirty="0"/>
              <a:t>c</a:t>
            </a:r>
            <a:r>
              <a:rPr lang="en-US" dirty="0" smtClean="0"/>
              <a:t>apital project </a:t>
            </a:r>
            <a:r>
              <a:rPr lang="en-US" dirty="0"/>
              <a:t>v</a:t>
            </a:r>
            <a:r>
              <a:rPr lang="en-US" dirty="0" smtClean="0"/>
              <a:t>ote on renovations</a:t>
            </a:r>
          </a:p>
        </p:txBody>
      </p:sp>
    </p:spTree>
    <p:extLst>
      <p:ext uri="{BB962C8B-B14F-4D97-AF65-F5344CB8AC3E}">
        <p14:creationId xmlns:p14="http://schemas.microsoft.com/office/powerpoint/2010/main" val="438181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Regional Vision Road Show</a:t>
            </a:r>
            <a:endParaRPr lang="en-US" dirty="0"/>
          </a:p>
        </p:txBody>
      </p:sp>
      <p:sp>
        <p:nvSpPr>
          <p:cNvPr id="3" name="Text Placeholder 2"/>
          <p:cNvSpPr>
            <a:spLocks noGrp="1"/>
          </p:cNvSpPr>
          <p:nvPr>
            <p:ph type="body" idx="1"/>
          </p:nvPr>
        </p:nvSpPr>
        <p:spPr>
          <a:xfrm>
            <a:off x="457200" y="1219200"/>
            <a:ext cx="4040188" cy="639762"/>
          </a:xfrm>
        </p:spPr>
        <p:txBody>
          <a:bodyPr/>
          <a:lstStyle/>
          <a:p>
            <a:r>
              <a:rPr lang="en-US" dirty="0" smtClean="0"/>
              <a:t>Presentations Made</a:t>
            </a:r>
            <a:endParaRPr lang="en-US" dirty="0"/>
          </a:p>
        </p:txBody>
      </p:sp>
      <p:sp>
        <p:nvSpPr>
          <p:cNvPr id="4" name="Content Placeholder 3"/>
          <p:cNvSpPr>
            <a:spLocks noGrp="1"/>
          </p:cNvSpPr>
          <p:nvPr>
            <p:ph sz="half" idx="2"/>
          </p:nvPr>
        </p:nvSpPr>
        <p:spPr>
          <a:xfrm>
            <a:off x="457200" y="1858962"/>
            <a:ext cx="4040188" cy="3951288"/>
          </a:xfrm>
        </p:spPr>
        <p:txBody>
          <a:bodyPr>
            <a:noAutofit/>
          </a:bodyPr>
          <a:lstStyle/>
          <a:p>
            <a:r>
              <a:rPr lang="en-US" dirty="0" smtClean="0"/>
              <a:t>Baldwinsville BoE</a:t>
            </a:r>
          </a:p>
          <a:p>
            <a:r>
              <a:rPr lang="en-US" dirty="0" smtClean="0"/>
              <a:t>Homer BoE</a:t>
            </a:r>
          </a:p>
          <a:p>
            <a:r>
              <a:rPr lang="en-US" dirty="0" smtClean="0"/>
              <a:t>DeRuyter BoE &amp; teachers</a:t>
            </a:r>
          </a:p>
          <a:p>
            <a:r>
              <a:rPr lang="en-US" dirty="0" smtClean="0"/>
              <a:t>Leadership Greater Syracuse</a:t>
            </a:r>
          </a:p>
          <a:p>
            <a:r>
              <a:rPr lang="en-US" dirty="0" smtClean="0"/>
              <a:t>Marathon BoE</a:t>
            </a:r>
          </a:p>
          <a:p>
            <a:r>
              <a:rPr lang="en-US" dirty="0" smtClean="0"/>
              <a:t>FOCUS Greater Syracuse</a:t>
            </a:r>
          </a:p>
          <a:p>
            <a:r>
              <a:rPr lang="en-US" dirty="0" smtClean="0"/>
              <a:t>OCC Leadership</a:t>
            </a:r>
          </a:p>
          <a:p>
            <a:r>
              <a:rPr lang="en-US" dirty="0" smtClean="0"/>
              <a:t>TC3 Leadership</a:t>
            </a:r>
          </a:p>
          <a:p>
            <a:r>
              <a:rPr lang="en-US" dirty="0" smtClean="0"/>
              <a:t>SUNY Cortland leadership</a:t>
            </a:r>
            <a:endParaRPr lang="en-US" dirty="0"/>
          </a:p>
        </p:txBody>
      </p:sp>
      <p:sp>
        <p:nvSpPr>
          <p:cNvPr id="5" name="Text Placeholder 4"/>
          <p:cNvSpPr>
            <a:spLocks noGrp="1"/>
          </p:cNvSpPr>
          <p:nvPr>
            <p:ph type="body" sz="quarter" idx="3"/>
          </p:nvPr>
        </p:nvSpPr>
        <p:spPr>
          <a:xfrm>
            <a:off x="4645025" y="1219200"/>
            <a:ext cx="4041775" cy="639762"/>
          </a:xfrm>
        </p:spPr>
        <p:txBody>
          <a:bodyPr/>
          <a:lstStyle/>
          <a:p>
            <a:r>
              <a:rPr lang="en-US" dirty="0" smtClean="0"/>
              <a:t>Presentations Scheduled</a:t>
            </a:r>
            <a:endParaRPr lang="en-US" dirty="0"/>
          </a:p>
        </p:txBody>
      </p:sp>
      <p:sp>
        <p:nvSpPr>
          <p:cNvPr id="6" name="Content Placeholder 5"/>
          <p:cNvSpPr>
            <a:spLocks noGrp="1"/>
          </p:cNvSpPr>
          <p:nvPr>
            <p:ph sz="quarter" idx="4"/>
          </p:nvPr>
        </p:nvSpPr>
        <p:spPr>
          <a:xfrm>
            <a:off x="4645025" y="1858962"/>
            <a:ext cx="4041775" cy="3951288"/>
          </a:xfrm>
        </p:spPr>
        <p:txBody>
          <a:bodyPr/>
          <a:lstStyle/>
          <a:p>
            <a:r>
              <a:rPr lang="en-US" dirty="0" smtClean="0"/>
              <a:t>McGraw BoE</a:t>
            </a:r>
          </a:p>
          <a:p>
            <a:r>
              <a:rPr lang="en-US" dirty="0" smtClean="0"/>
              <a:t>North Syracuse Chamber of Commerce</a:t>
            </a:r>
          </a:p>
          <a:p>
            <a:r>
              <a:rPr lang="en-US" dirty="0" smtClean="0"/>
              <a:t>Westhill BoE</a:t>
            </a:r>
          </a:p>
          <a:p>
            <a:r>
              <a:rPr lang="en-US" dirty="0" smtClean="0"/>
              <a:t>???</a:t>
            </a:r>
          </a:p>
        </p:txBody>
      </p:sp>
    </p:spTree>
    <p:extLst>
      <p:ext uri="{BB962C8B-B14F-4D97-AF65-F5344CB8AC3E}">
        <p14:creationId xmlns:p14="http://schemas.microsoft.com/office/powerpoint/2010/main" val="21347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09600" y="685800"/>
            <a:ext cx="7924800" cy="5668818"/>
            <a:chOff x="609600" y="685800"/>
            <a:chExt cx="7924800" cy="5668818"/>
          </a:xfrm>
        </p:grpSpPr>
        <p:grpSp>
          <p:nvGrpSpPr>
            <p:cNvPr id="11" name="Group 10"/>
            <p:cNvGrpSpPr/>
            <p:nvPr/>
          </p:nvGrpSpPr>
          <p:grpSpPr>
            <a:xfrm>
              <a:off x="3657600" y="685800"/>
              <a:ext cx="4876800" cy="2743200"/>
              <a:chOff x="3657600" y="685800"/>
              <a:chExt cx="4876800" cy="2209800"/>
            </a:xfrm>
          </p:grpSpPr>
          <p:sp>
            <p:nvSpPr>
              <p:cNvPr id="9" name="Rounded Rectangle 8"/>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3657600" y="838200"/>
                <a:ext cx="4724400" cy="371897"/>
              </a:xfrm>
              <a:prstGeom prst="rect">
                <a:avLst/>
              </a:prstGeom>
              <a:noFill/>
            </p:spPr>
            <p:txBody>
              <a:bodyPr wrap="square" rtlCol="0">
                <a:spAutoFit/>
              </a:bodyPr>
              <a:lstStyle/>
              <a:p>
                <a:pPr algn="r"/>
                <a:r>
                  <a:rPr lang="en-US" sz="2400" spc="-150" dirty="0" smtClean="0">
                    <a:solidFill>
                      <a:prstClr val="white"/>
                    </a:solidFill>
                  </a:rPr>
                  <a:t>Early College and Dual Enrollment</a:t>
                </a:r>
                <a:endParaRPr lang="en-US" sz="2400" spc="-150" dirty="0">
                  <a:solidFill>
                    <a:prstClr val="white"/>
                  </a:solidFill>
                </a:endParaRPr>
              </a:p>
            </p:txBody>
          </p:sp>
        </p:grpSp>
        <p:grpSp>
          <p:nvGrpSpPr>
            <p:cNvPr id="13" name="Group 12"/>
            <p:cNvGrpSpPr/>
            <p:nvPr/>
          </p:nvGrpSpPr>
          <p:grpSpPr>
            <a:xfrm>
              <a:off x="609600" y="685800"/>
              <a:ext cx="3886200" cy="2743200"/>
              <a:chOff x="4648200" y="685800"/>
              <a:chExt cx="3886200" cy="2209800"/>
            </a:xfrm>
          </p:grpSpPr>
          <p:sp>
            <p:nvSpPr>
              <p:cNvPr id="14" name="Rounded Rectangle 13"/>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extBox 14"/>
              <p:cNvSpPr txBox="1"/>
              <p:nvPr/>
            </p:nvSpPr>
            <p:spPr>
              <a:xfrm>
                <a:off x="4800600" y="838200"/>
                <a:ext cx="3733800" cy="371897"/>
              </a:xfrm>
              <a:prstGeom prst="rect">
                <a:avLst/>
              </a:prstGeom>
              <a:noFill/>
            </p:spPr>
            <p:txBody>
              <a:bodyPr wrap="square" rtlCol="0">
                <a:spAutoFit/>
              </a:bodyPr>
              <a:lstStyle/>
              <a:p>
                <a:r>
                  <a:rPr lang="en-US" sz="2400" dirty="0" smtClean="0">
                    <a:solidFill>
                      <a:prstClr val="white"/>
                    </a:solidFill>
                  </a:rPr>
                  <a:t>Pre-Service Teacher Training</a:t>
                </a:r>
                <a:endParaRPr lang="en-US" sz="2400" dirty="0">
                  <a:solidFill>
                    <a:prstClr val="white"/>
                  </a:solidFill>
                </a:endParaRPr>
              </a:p>
            </p:txBody>
          </p:sp>
        </p:grpSp>
        <p:grpSp>
          <p:nvGrpSpPr>
            <p:cNvPr id="16" name="Group 15"/>
            <p:cNvGrpSpPr/>
            <p:nvPr/>
          </p:nvGrpSpPr>
          <p:grpSpPr>
            <a:xfrm>
              <a:off x="4648200" y="3611418"/>
              <a:ext cx="3886200" cy="2743200"/>
              <a:chOff x="4648200" y="685800"/>
              <a:chExt cx="3886200" cy="2209800"/>
            </a:xfrm>
          </p:grpSpPr>
          <p:sp>
            <p:nvSpPr>
              <p:cNvPr id="17" name="Rounded Rectangle 16"/>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TextBox 17"/>
              <p:cNvSpPr txBox="1"/>
              <p:nvPr/>
            </p:nvSpPr>
            <p:spPr>
              <a:xfrm>
                <a:off x="5003800" y="2441736"/>
                <a:ext cx="3429000" cy="371897"/>
              </a:xfrm>
              <a:prstGeom prst="rect">
                <a:avLst/>
              </a:prstGeom>
              <a:noFill/>
            </p:spPr>
            <p:txBody>
              <a:bodyPr wrap="square" rtlCol="0">
                <a:spAutoFit/>
              </a:bodyPr>
              <a:lstStyle/>
              <a:p>
                <a:pPr algn="r"/>
                <a:r>
                  <a:rPr lang="en-US" sz="2400" dirty="0" smtClean="0">
                    <a:solidFill>
                      <a:prstClr val="white"/>
                    </a:solidFill>
                  </a:rPr>
                  <a:t>Business Partnerships</a:t>
                </a:r>
                <a:endParaRPr lang="en-US" sz="2400" dirty="0">
                  <a:solidFill>
                    <a:prstClr val="white"/>
                  </a:solidFill>
                </a:endParaRPr>
              </a:p>
            </p:txBody>
          </p:sp>
        </p:grpSp>
        <p:grpSp>
          <p:nvGrpSpPr>
            <p:cNvPr id="19" name="Group 18"/>
            <p:cNvGrpSpPr/>
            <p:nvPr/>
          </p:nvGrpSpPr>
          <p:grpSpPr>
            <a:xfrm>
              <a:off x="609600" y="3611418"/>
              <a:ext cx="3962400" cy="2743200"/>
              <a:chOff x="4648200" y="685800"/>
              <a:chExt cx="3962400" cy="2209800"/>
            </a:xfrm>
          </p:grpSpPr>
          <p:sp>
            <p:nvSpPr>
              <p:cNvPr id="20" name="Rounded Rectangle 19"/>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4648200" y="2318969"/>
                <a:ext cx="3962400" cy="520655"/>
              </a:xfrm>
              <a:prstGeom prst="rect">
                <a:avLst/>
              </a:prstGeom>
              <a:noFill/>
            </p:spPr>
            <p:txBody>
              <a:bodyPr wrap="square" rtlCol="0">
                <a:spAutoFit/>
              </a:bodyPr>
              <a:lstStyle/>
              <a:p>
                <a:r>
                  <a:rPr lang="en-US" dirty="0" smtClean="0">
                    <a:solidFill>
                      <a:prstClr val="white"/>
                    </a:solidFill>
                  </a:rPr>
                  <a:t>Standards (CCLS, NGSS, SS Framework, NYS Teaching Standards, 4Cs, ISTE, etc.)</a:t>
                </a:r>
                <a:endParaRPr lang="en-US" dirty="0">
                  <a:solidFill>
                    <a:prstClr val="white"/>
                  </a:solidFill>
                </a:endParaRPr>
              </a:p>
            </p:txBody>
          </p:sp>
        </p:grpSp>
      </p:grpSp>
      <p:sp>
        <p:nvSpPr>
          <p:cNvPr id="7" name="Rounded Rectangle 6"/>
          <p:cNvSpPr/>
          <p:nvPr/>
        </p:nvSpPr>
        <p:spPr>
          <a:xfrm>
            <a:off x="1295400" y="1524000"/>
            <a:ext cx="6629400" cy="4038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5" name="Group 24"/>
          <p:cNvGrpSpPr/>
          <p:nvPr/>
        </p:nvGrpSpPr>
        <p:grpSpPr>
          <a:xfrm>
            <a:off x="2895600" y="1828800"/>
            <a:ext cx="4876800" cy="3505200"/>
            <a:chOff x="2971800" y="2209800"/>
            <a:chExt cx="4876800" cy="3505200"/>
          </a:xfrm>
        </p:grpSpPr>
        <p:sp>
          <p:nvSpPr>
            <p:cNvPr id="23" name="Rounded Rectangle 22"/>
            <p:cNvSpPr/>
            <p:nvPr/>
          </p:nvSpPr>
          <p:spPr>
            <a:xfrm>
              <a:off x="2971800" y="2209800"/>
              <a:ext cx="4876800" cy="35052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extBox 23"/>
            <p:cNvSpPr txBox="1"/>
            <p:nvPr/>
          </p:nvSpPr>
          <p:spPr>
            <a:xfrm>
              <a:off x="2971800" y="2209800"/>
              <a:ext cx="4876800" cy="369332"/>
            </a:xfrm>
            <a:prstGeom prst="rect">
              <a:avLst/>
            </a:prstGeom>
            <a:noFill/>
          </p:spPr>
          <p:txBody>
            <a:bodyPr wrap="square" rtlCol="0">
              <a:spAutoFit/>
            </a:bodyPr>
            <a:lstStyle/>
            <a:p>
              <a:pPr algn="ctr"/>
              <a:r>
                <a:rPr lang="en-US" b="1" dirty="0" smtClean="0">
                  <a:solidFill>
                    <a:schemeClr val="bg1"/>
                  </a:solidFill>
                </a:rPr>
                <a:t>New Tech Network Model</a:t>
              </a:r>
              <a:endParaRPr lang="en-US" b="1" dirty="0">
                <a:solidFill>
                  <a:schemeClr val="bg1"/>
                </a:solidFill>
              </a:endParaRPr>
            </a:p>
          </p:txBody>
        </p:sp>
      </p:grpSp>
      <p:graphicFrame>
        <p:nvGraphicFramePr>
          <p:cNvPr id="4" name="Diagram 3"/>
          <p:cNvGraphicFramePr/>
          <p:nvPr>
            <p:extLst>
              <p:ext uri="{D42A27DB-BD31-4B8C-83A1-F6EECF244321}">
                <p14:modId xmlns:p14="http://schemas.microsoft.com/office/powerpoint/2010/main" val="2276487499"/>
              </p:ext>
            </p:extLst>
          </p:nvPr>
        </p:nvGraphicFramePr>
        <p:xfrm>
          <a:off x="3048000" y="2209800"/>
          <a:ext cx="4610100" cy="294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295400" y="1862078"/>
            <a:ext cx="1828800" cy="3139321"/>
          </a:xfrm>
          <a:prstGeom prst="rect">
            <a:avLst/>
          </a:prstGeom>
          <a:noFill/>
        </p:spPr>
        <p:txBody>
          <a:bodyPr wrap="square" rtlCol="0">
            <a:spAutoFit/>
          </a:bodyPr>
          <a:lstStyle/>
          <a:p>
            <a:r>
              <a:rPr lang="en-US" dirty="0" smtClean="0">
                <a:solidFill>
                  <a:prstClr val="white"/>
                </a:solidFill>
              </a:rPr>
              <a:t>Professional</a:t>
            </a:r>
            <a:br>
              <a:rPr lang="en-US" dirty="0" smtClean="0">
                <a:solidFill>
                  <a:prstClr val="white"/>
                </a:solidFill>
              </a:rPr>
            </a:br>
            <a:r>
              <a:rPr lang="en-US" dirty="0" smtClean="0">
                <a:solidFill>
                  <a:prstClr val="white"/>
                </a:solidFill>
              </a:rPr>
              <a:t>Development</a:t>
            </a:r>
          </a:p>
          <a:p>
            <a:r>
              <a:rPr lang="en-US" dirty="0" smtClean="0">
                <a:solidFill>
                  <a:prstClr val="white"/>
                </a:solidFill>
              </a:rPr>
              <a:t>School:</a:t>
            </a:r>
          </a:p>
          <a:p>
            <a:pPr marL="115888" indent="-115888">
              <a:buFont typeface="Arial" pitchFamily="34" charset="0"/>
              <a:buChar char="•"/>
            </a:pPr>
            <a:r>
              <a:rPr lang="en-US" dirty="0" smtClean="0">
                <a:solidFill>
                  <a:prstClr val="white"/>
                </a:solidFill>
              </a:rPr>
              <a:t>Visitations</a:t>
            </a:r>
          </a:p>
          <a:p>
            <a:pPr marL="115888" indent="-115888">
              <a:buFont typeface="Arial" pitchFamily="34" charset="0"/>
              <a:buChar char="•"/>
            </a:pPr>
            <a:r>
              <a:rPr lang="en-US" dirty="0" smtClean="0">
                <a:solidFill>
                  <a:prstClr val="white"/>
                </a:solidFill>
              </a:rPr>
              <a:t>Observation</a:t>
            </a:r>
          </a:p>
          <a:p>
            <a:pPr marL="115888" indent="-115888">
              <a:buFont typeface="Arial" pitchFamily="34" charset="0"/>
              <a:buChar char="•"/>
            </a:pPr>
            <a:r>
              <a:rPr lang="en-US" dirty="0" smtClean="0">
                <a:solidFill>
                  <a:prstClr val="white"/>
                </a:solidFill>
              </a:rPr>
              <a:t>Training</a:t>
            </a:r>
            <a:br>
              <a:rPr lang="en-US" dirty="0" smtClean="0">
                <a:solidFill>
                  <a:prstClr val="white"/>
                </a:solidFill>
              </a:rPr>
            </a:br>
            <a:r>
              <a:rPr lang="en-US" dirty="0" smtClean="0">
                <a:solidFill>
                  <a:prstClr val="white"/>
                </a:solidFill>
              </a:rPr>
              <a:t>(Buck Institute</a:t>
            </a:r>
            <a:br>
              <a:rPr lang="en-US" dirty="0" smtClean="0">
                <a:solidFill>
                  <a:prstClr val="white"/>
                </a:solidFill>
              </a:rPr>
            </a:br>
            <a:r>
              <a:rPr lang="en-US" dirty="0" smtClean="0">
                <a:solidFill>
                  <a:prstClr val="white"/>
                </a:solidFill>
              </a:rPr>
              <a:t>and NTN)</a:t>
            </a:r>
          </a:p>
          <a:p>
            <a:pPr marL="115888" indent="-115888">
              <a:buFont typeface="Arial" pitchFamily="34" charset="0"/>
              <a:buChar char="•"/>
            </a:pPr>
            <a:r>
              <a:rPr lang="en-US" dirty="0" smtClean="0">
                <a:solidFill>
                  <a:prstClr val="white"/>
                </a:solidFill>
              </a:rPr>
              <a:t>Coaching</a:t>
            </a:r>
          </a:p>
          <a:p>
            <a:pPr marL="115888" indent="-115888">
              <a:buFont typeface="Arial" pitchFamily="34" charset="0"/>
              <a:buChar char="•"/>
            </a:pPr>
            <a:r>
              <a:rPr lang="en-US" dirty="0" smtClean="0">
                <a:solidFill>
                  <a:prstClr val="white"/>
                </a:solidFill>
              </a:rPr>
              <a:t>Co-teaching</a:t>
            </a:r>
          </a:p>
          <a:p>
            <a:pPr marL="115888" indent="-115888">
              <a:buFont typeface="Arial" pitchFamily="34" charset="0"/>
              <a:buChar char="•"/>
            </a:pPr>
            <a:r>
              <a:rPr lang="en-US" dirty="0" smtClean="0">
                <a:solidFill>
                  <a:prstClr val="white"/>
                </a:solidFill>
              </a:rPr>
              <a:t>PBL</a:t>
            </a:r>
            <a:r>
              <a:rPr lang="en-US" baseline="30000" dirty="0" smtClean="0">
                <a:solidFill>
                  <a:prstClr val="white"/>
                </a:solidFill>
              </a:rPr>
              <a:t>NY</a:t>
            </a:r>
            <a:endParaRPr lang="en-US" baseline="30000" dirty="0">
              <a:solidFill>
                <a:prstClr val="white"/>
              </a:solidFill>
            </a:endParaRPr>
          </a:p>
        </p:txBody>
      </p:sp>
    </p:spTree>
    <p:extLst>
      <p:ext uri="{BB962C8B-B14F-4D97-AF65-F5344CB8AC3E}">
        <p14:creationId xmlns:p14="http://schemas.microsoft.com/office/powerpoint/2010/main" val="670206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Vision for Education in CNY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62101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5392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Long-term Planning</a:t>
            </a:r>
            <a:endParaRPr lang="en-US" dirty="0"/>
          </a:p>
        </p:txBody>
      </p:sp>
    </p:spTree>
    <p:extLst>
      <p:ext uri="{BB962C8B-B14F-4D97-AF65-F5344CB8AC3E}">
        <p14:creationId xmlns:p14="http://schemas.microsoft.com/office/powerpoint/2010/main" val="3444680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572000" y="0"/>
            <a:ext cx="4572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916" y="3429000"/>
            <a:ext cx="457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556234" y="3429000"/>
            <a:ext cx="4587766"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28600" y="1345287"/>
            <a:ext cx="4038600" cy="707886"/>
          </a:xfrm>
          <a:prstGeom prst="rect">
            <a:avLst/>
          </a:prstGeom>
          <a:noFill/>
        </p:spPr>
        <p:txBody>
          <a:bodyPr wrap="square" rtlCol="0" anchor="ctr" anchorCtr="0">
            <a:spAutoFit/>
          </a:bodyPr>
          <a:lstStyle/>
          <a:p>
            <a:pPr algn="ctr"/>
            <a:r>
              <a:rPr lang="en-US" sz="4000" dirty="0" smtClean="0">
                <a:solidFill>
                  <a:schemeClr val="bg1"/>
                </a:solidFill>
                <a:latin typeface="Arial Black" pitchFamily="34" charset="0"/>
              </a:rPr>
              <a:t>Standards</a:t>
            </a:r>
            <a:endParaRPr lang="en-US" sz="4000" dirty="0">
              <a:solidFill>
                <a:schemeClr val="bg1"/>
              </a:solidFill>
              <a:latin typeface="Arial Black" pitchFamily="34" charset="0"/>
            </a:endParaRPr>
          </a:p>
        </p:txBody>
      </p:sp>
      <p:sp>
        <p:nvSpPr>
          <p:cNvPr id="9" name="TextBox 8"/>
          <p:cNvSpPr txBox="1"/>
          <p:nvPr/>
        </p:nvSpPr>
        <p:spPr>
          <a:xfrm>
            <a:off x="4838700" y="1037511"/>
            <a:ext cx="4038600" cy="1323439"/>
          </a:xfrm>
          <a:prstGeom prst="rect">
            <a:avLst/>
          </a:prstGeom>
          <a:noFill/>
        </p:spPr>
        <p:txBody>
          <a:bodyPr wrap="square" rtlCol="0" anchor="ctr" anchorCtr="0">
            <a:spAutoFit/>
          </a:bodyPr>
          <a:lstStyle/>
          <a:p>
            <a:pPr algn="ctr"/>
            <a:r>
              <a:rPr lang="en-US" sz="4000" dirty="0" smtClean="0">
                <a:solidFill>
                  <a:schemeClr val="bg1"/>
                </a:solidFill>
                <a:latin typeface="Arial Black" pitchFamily="34" charset="0"/>
              </a:rPr>
              <a:t>Professional</a:t>
            </a:r>
            <a:br>
              <a:rPr lang="en-US" sz="4000" dirty="0" smtClean="0">
                <a:solidFill>
                  <a:schemeClr val="bg1"/>
                </a:solidFill>
                <a:latin typeface="Arial Black" pitchFamily="34" charset="0"/>
              </a:rPr>
            </a:br>
            <a:r>
              <a:rPr lang="en-US" sz="4000" dirty="0" smtClean="0">
                <a:solidFill>
                  <a:schemeClr val="bg1"/>
                </a:solidFill>
                <a:latin typeface="Arial Black" pitchFamily="34" charset="0"/>
              </a:rPr>
              <a:t>Practice</a:t>
            </a:r>
            <a:endParaRPr lang="en-US" sz="4000" dirty="0">
              <a:solidFill>
                <a:schemeClr val="bg1"/>
              </a:solidFill>
              <a:latin typeface="Arial Black" pitchFamily="34" charset="0"/>
            </a:endParaRPr>
          </a:p>
        </p:txBody>
      </p:sp>
      <p:sp>
        <p:nvSpPr>
          <p:cNvPr id="10" name="TextBox 9"/>
          <p:cNvSpPr txBox="1"/>
          <p:nvPr/>
        </p:nvSpPr>
        <p:spPr>
          <a:xfrm>
            <a:off x="228600" y="4850487"/>
            <a:ext cx="4038600" cy="707886"/>
          </a:xfrm>
          <a:prstGeom prst="rect">
            <a:avLst/>
          </a:prstGeom>
          <a:noFill/>
        </p:spPr>
        <p:txBody>
          <a:bodyPr wrap="square" rtlCol="0" anchor="ctr" anchorCtr="0">
            <a:spAutoFit/>
          </a:bodyPr>
          <a:lstStyle/>
          <a:p>
            <a:pPr algn="ctr"/>
            <a:r>
              <a:rPr lang="en-US" sz="4000" dirty="0" smtClean="0">
                <a:solidFill>
                  <a:schemeClr val="bg1"/>
                </a:solidFill>
                <a:latin typeface="Arial Black" pitchFamily="34" charset="0"/>
              </a:rPr>
              <a:t>Data</a:t>
            </a:r>
            <a:endParaRPr lang="en-US" sz="4000" dirty="0">
              <a:solidFill>
                <a:schemeClr val="bg1"/>
              </a:solidFill>
              <a:latin typeface="Arial Black" pitchFamily="34" charset="0"/>
            </a:endParaRPr>
          </a:p>
        </p:txBody>
      </p:sp>
      <p:sp>
        <p:nvSpPr>
          <p:cNvPr id="11" name="TextBox 10"/>
          <p:cNvSpPr txBox="1"/>
          <p:nvPr/>
        </p:nvSpPr>
        <p:spPr>
          <a:xfrm>
            <a:off x="4838700" y="4850487"/>
            <a:ext cx="4038600" cy="707886"/>
          </a:xfrm>
          <a:prstGeom prst="rect">
            <a:avLst/>
          </a:prstGeom>
          <a:noFill/>
        </p:spPr>
        <p:txBody>
          <a:bodyPr wrap="square" rtlCol="0" anchor="ctr" anchorCtr="0">
            <a:spAutoFit/>
          </a:bodyPr>
          <a:lstStyle/>
          <a:p>
            <a:pPr algn="ctr"/>
            <a:r>
              <a:rPr lang="en-US" sz="4000" dirty="0" smtClean="0">
                <a:solidFill>
                  <a:schemeClr val="bg1"/>
                </a:solidFill>
                <a:latin typeface="Arial Black" pitchFamily="34" charset="0"/>
              </a:rPr>
              <a:t>Culture</a:t>
            </a:r>
          </a:p>
        </p:txBody>
      </p:sp>
    </p:spTree>
    <p:extLst>
      <p:ext uri="{BB962C8B-B14F-4D97-AF65-F5344CB8AC3E}">
        <p14:creationId xmlns:p14="http://schemas.microsoft.com/office/powerpoint/2010/main" val="4824383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833"/>
            <a:ext cx="8229600" cy="1143000"/>
          </a:xfrm>
        </p:spPr>
        <p:txBody>
          <a:bodyPr>
            <a:normAutofit fontScale="90000"/>
          </a:bodyPr>
          <a:lstStyle/>
          <a:p>
            <a:r>
              <a:rPr lang="en-US" dirty="0" smtClean="0"/>
              <a:t>Long-term Planning Evaluation: A Protocol</a:t>
            </a:r>
            <a:endParaRPr lang="en-US" dirty="0"/>
          </a:p>
        </p:txBody>
      </p:sp>
      <p:pic>
        <p:nvPicPr>
          <p:cNvPr id="6" name="Picture 5" descr="http://www.ocmboces.org/tfiles/folder1764/longtermplanningmap.jpg"/>
          <p:cNvPicPr/>
          <p:nvPr/>
        </p:nvPicPr>
        <p:blipFill>
          <a:blip r:embed="rId2">
            <a:extLst>
              <a:ext uri="{28A0092B-C50C-407E-A947-70E740481C1C}">
                <a14:useLocalDpi xmlns:a14="http://schemas.microsoft.com/office/drawing/2010/main" val="0"/>
              </a:ext>
            </a:extLst>
          </a:blip>
          <a:srcRect/>
          <a:stretch>
            <a:fillRect/>
          </a:stretch>
        </p:blipFill>
        <p:spPr bwMode="auto">
          <a:xfrm>
            <a:off x="5604680" y="2866029"/>
            <a:ext cx="2211705" cy="1371600"/>
          </a:xfrm>
          <a:prstGeom prst="rect">
            <a:avLst/>
          </a:prstGeom>
          <a:noFill/>
          <a:ln>
            <a:solidFill>
              <a:sysClr val="windowText" lastClr="000000"/>
            </a:solidFill>
          </a:ln>
        </p:spPr>
      </p:pic>
      <p:pic>
        <p:nvPicPr>
          <p:cNvPr id="7" name="Picture 6"/>
          <p:cNvPicPr/>
          <p:nvPr/>
        </p:nvPicPr>
        <p:blipFill rotWithShape="1">
          <a:blip r:embed="rId3" cstate="print">
            <a:extLst>
              <a:ext uri="{28A0092B-C50C-407E-A947-70E740481C1C}">
                <a14:useLocalDpi xmlns:a14="http://schemas.microsoft.com/office/drawing/2010/main" val="0"/>
              </a:ext>
            </a:extLst>
          </a:blip>
          <a:srcRect l="10060" t="36225" r="61181" b="17490"/>
          <a:stretch/>
        </p:blipFill>
        <p:spPr bwMode="auto">
          <a:xfrm>
            <a:off x="804531" y="2041525"/>
            <a:ext cx="2131060" cy="1371600"/>
          </a:xfrm>
          <a:prstGeom prst="rect">
            <a:avLst/>
          </a:prstGeom>
          <a:ln>
            <a:solidFill>
              <a:sysClr val="windowText" lastClr="000000"/>
            </a:solidFill>
          </a:ln>
          <a:extLst>
            <a:ext uri="{53640926-AAD7-44D8-BBD7-CCE9431645EC}">
              <a14:shadowObscured xmlns:a14="http://schemas.microsoft.com/office/drawing/2010/main"/>
            </a:ext>
          </a:extLst>
        </p:spPr>
      </p:pic>
      <p:pic>
        <p:nvPicPr>
          <p:cNvPr id="8" name="Picture 7"/>
          <p:cNvPicPr/>
          <p:nvPr/>
        </p:nvPicPr>
        <p:blipFill rotWithShape="1">
          <a:blip r:embed="rId4" cstate="print">
            <a:extLst>
              <a:ext uri="{28A0092B-C50C-407E-A947-70E740481C1C}">
                <a14:useLocalDpi xmlns:a14="http://schemas.microsoft.com/office/drawing/2010/main" val="0"/>
              </a:ext>
            </a:extLst>
          </a:blip>
          <a:srcRect l="5010" t="15205" r="54382" b="11002"/>
          <a:stretch/>
        </p:blipFill>
        <p:spPr bwMode="auto">
          <a:xfrm>
            <a:off x="2415669" y="4651659"/>
            <a:ext cx="1886585" cy="1371600"/>
          </a:xfrm>
          <a:prstGeom prst="rect">
            <a:avLst/>
          </a:prstGeom>
          <a:ln>
            <a:solidFill>
              <a:sysClr val="windowText" lastClr="000000"/>
            </a:solidFill>
          </a:ln>
          <a:extLst>
            <a:ext uri="{53640926-AAD7-44D8-BBD7-CCE9431645EC}">
              <a14:shadowObscured xmlns:a14="http://schemas.microsoft.com/office/drawing/2010/main"/>
            </a:ext>
          </a:extLst>
        </p:spPr>
      </p:pic>
      <p:sp>
        <p:nvSpPr>
          <p:cNvPr id="5" name="Right Arrow 4"/>
          <p:cNvSpPr/>
          <p:nvPr/>
        </p:nvSpPr>
        <p:spPr>
          <a:xfrm rot="960593">
            <a:off x="3671248" y="2429301"/>
            <a:ext cx="1187355" cy="8734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Arrow 9"/>
          <p:cNvSpPr/>
          <p:nvPr/>
        </p:nvSpPr>
        <p:spPr>
          <a:xfrm rot="9523261">
            <a:off x="5011003" y="4670991"/>
            <a:ext cx="1187355" cy="8734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22836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Other</a:t>
            </a:r>
            <a:endParaRPr lang="en-US" dirty="0"/>
          </a:p>
        </p:txBody>
      </p:sp>
    </p:spTree>
    <p:extLst>
      <p:ext uri="{BB962C8B-B14F-4D97-AF65-F5344CB8AC3E}">
        <p14:creationId xmlns:p14="http://schemas.microsoft.com/office/powerpoint/2010/main" val="27253986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833"/>
            <a:ext cx="8229600" cy="1143000"/>
          </a:xfrm>
        </p:spPr>
        <p:txBody>
          <a:bodyPr>
            <a:normAutofit fontScale="90000"/>
          </a:bodyPr>
          <a:lstStyle/>
          <a:p>
            <a:r>
              <a:rPr lang="en-US" dirty="0" smtClean="0"/>
              <a:t>Long-term Planning Evaluation: A Protocol</a:t>
            </a:r>
            <a:endParaRPr lang="en-US" dirty="0"/>
          </a:p>
        </p:txBody>
      </p:sp>
      <p:pic>
        <p:nvPicPr>
          <p:cNvPr id="6" name="Picture 5" descr="http://www.ocmboces.org/tfiles/folder1764/longtermplanningmap.jpg"/>
          <p:cNvPicPr/>
          <p:nvPr/>
        </p:nvPicPr>
        <p:blipFill>
          <a:blip r:embed="rId2">
            <a:extLst>
              <a:ext uri="{28A0092B-C50C-407E-A947-70E740481C1C}">
                <a14:useLocalDpi xmlns:a14="http://schemas.microsoft.com/office/drawing/2010/main" val="0"/>
              </a:ext>
            </a:extLst>
          </a:blip>
          <a:srcRect/>
          <a:stretch>
            <a:fillRect/>
          </a:stretch>
        </p:blipFill>
        <p:spPr bwMode="auto">
          <a:xfrm>
            <a:off x="5604680" y="2866029"/>
            <a:ext cx="2211705" cy="1371600"/>
          </a:xfrm>
          <a:prstGeom prst="rect">
            <a:avLst/>
          </a:prstGeom>
          <a:noFill/>
          <a:ln>
            <a:solidFill>
              <a:sysClr val="windowText" lastClr="000000"/>
            </a:solidFill>
          </a:ln>
        </p:spPr>
      </p:pic>
      <p:pic>
        <p:nvPicPr>
          <p:cNvPr id="7" name="Picture 6"/>
          <p:cNvPicPr/>
          <p:nvPr/>
        </p:nvPicPr>
        <p:blipFill rotWithShape="1">
          <a:blip r:embed="rId3" cstate="print">
            <a:extLst>
              <a:ext uri="{28A0092B-C50C-407E-A947-70E740481C1C}">
                <a14:useLocalDpi xmlns:a14="http://schemas.microsoft.com/office/drawing/2010/main" val="0"/>
              </a:ext>
            </a:extLst>
          </a:blip>
          <a:srcRect l="10060" t="36225" r="61181" b="17490"/>
          <a:stretch/>
        </p:blipFill>
        <p:spPr bwMode="auto">
          <a:xfrm>
            <a:off x="804531" y="2041525"/>
            <a:ext cx="2131060" cy="1371600"/>
          </a:xfrm>
          <a:prstGeom prst="rect">
            <a:avLst/>
          </a:prstGeom>
          <a:ln>
            <a:solidFill>
              <a:sysClr val="windowText" lastClr="000000"/>
            </a:solidFill>
          </a:ln>
          <a:extLst>
            <a:ext uri="{53640926-AAD7-44D8-BBD7-CCE9431645EC}">
              <a14:shadowObscured xmlns:a14="http://schemas.microsoft.com/office/drawing/2010/main"/>
            </a:ext>
          </a:extLst>
        </p:spPr>
      </p:pic>
      <p:pic>
        <p:nvPicPr>
          <p:cNvPr id="8" name="Picture 7"/>
          <p:cNvPicPr/>
          <p:nvPr/>
        </p:nvPicPr>
        <p:blipFill rotWithShape="1">
          <a:blip r:embed="rId4" cstate="print">
            <a:extLst>
              <a:ext uri="{28A0092B-C50C-407E-A947-70E740481C1C}">
                <a14:useLocalDpi xmlns:a14="http://schemas.microsoft.com/office/drawing/2010/main" val="0"/>
              </a:ext>
            </a:extLst>
          </a:blip>
          <a:srcRect l="5010" t="15205" r="54382" b="11002"/>
          <a:stretch/>
        </p:blipFill>
        <p:spPr bwMode="auto">
          <a:xfrm>
            <a:off x="2415669" y="4651659"/>
            <a:ext cx="1886585" cy="1371600"/>
          </a:xfrm>
          <a:prstGeom prst="rect">
            <a:avLst/>
          </a:prstGeom>
          <a:ln>
            <a:solidFill>
              <a:sysClr val="windowText" lastClr="000000"/>
            </a:solidFill>
          </a:ln>
          <a:extLst>
            <a:ext uri="{53640926-AAD7-44D8-BBD7-CCE9431645EC}">
              <a14:shadowObscured xmlns:a14="http://schemas.microsoft.com/office/drawing/2010/main"/>
            </a:ext>
          </a:extLst>
        </p:spPr>
      </p:pic>
      <p:sp>
        <p:nvSpPr>
          <p:cNvPr id="5" name="Right Arrow 4"/>
          <p:cNvSpPr/>
          <p:nvPr/>
        </p:nvSpPr>
        <p:spPr>
          <a:xfrm rot="960593">
            <a:off x="3671248" y="2429301"/>
            <a:ext cx="1187355" cy="8734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Arrow 9"/>
          <p:cNvSpPr/>
          <p:nvPr/>
        </p:nvSpPr>
        <p:spPr>
          <a:xfrm rot="9523261">
            <a:off x="5011003" y="4670991"/>
            <a:ext cx="1187355" cy="8734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938826" y="3551829"/>
            <a:ext cx="1862469" cy="369332"/>
          </a:xfrm>
          <a:prstGeom prst="rect">
            <a:avLst/>
          </a:prstGeom>
          <a:noFill/>
        </p:spPr>
        <p:txBody>
          <a:bodyPr wrap="square" rtlCol="0">
            <a:spAutoFit/>
          </a:bodyPr>
          <a:lstStyle/>
          <a:p>
            <a:r>
              <a:rPr lang="en-US" b="1" dirty="0" smtClean="0"/>
              <a:t>RTTT Road Map</a:t>
            </a:r>
            <a:endParaRPr lang="en-US" b="1" dirty="0"/>
          </a:p>
        </p:txBody>
      </p:sp>
      <p:sp>
        <p:nvSpPr>
          <p:cNvPr id="4" name="TextBox 3"/>
          <p:cNvSpPr txBox="1"/>
          <p:nvPr/>
        </p:nvSpPr>
        <p:spPr>
          <a:xfrm>
            <a:off x="5453232" y="4300648"/>
            <a:ext cx="2514600" cy="369332"/>
          </a:xfrm>
          <a:prstGeom prst="rect">
            <a:avLst/>
          </a:prstGeom>
          <a:noFill/>
        </p:spPr>
        <p:txBody>
          <a:bodyPr wrap="square" rtlCol="0">
            <a:spAutoFit/>
          </a:bodyPr>
          <a:lstStyle/>
          <a:p>
            <a:r>
              <a:rPr lang="en-US" b="1" dirty="0" smtClean="0"/>
              <a:t>District RTTT 2-Year Plan</a:t>
            </a:r>
            <a:endParaRPr lang="en-US" b="1" dirty="0"/>
          </a:p>
        </p:txBody>
      </p:sp>
      <p:sp>
        <p:nvSpPr>
          <p:cNvPr id="9" name="TextBox 8"/>
          <p:cNvSpPr txBox="1"/>
          <p:nvPr/>
        </p:nvSpPr>
        <p:spPr>
          <a:xfrm>
            <a:off x="1053159" y="6042543"/>
            <a:ext cx="5195241" cy="369332"/>
          </a:xfrm>
          <a:prstGeom prst="rect">
            <a:avLst/>
          </a:prstGeom>
          <a:noFill/>
        </p:spPr>
        <p:txBody>
          <a:bodyPr wrap="square" rtlCol="0">
            <a:spAutoFit/>
          </a:bodyPr>
          <a:lstStyle/>
          <a:p>
            <a:r>
              <a:rPr lang="en-US" b="1" dirty="0" smtClean="0"/>
              <a:t>District RTTT Self-Assessment &amp; Action Planning Tool</a:t>
            </a:r>
            <a:endParaRPr lang="en-US" b="1" dirty="0"/>
          </a:p>
        </p:txBody>
      </p:sp>
    </p:spTree>
    <p:extLst>
      <p:ext uri="{BB962C8B-B14F-4D97-AF65-F5344CB8AC3E}">
        <p14:creationId xmlns:p14="http://schemas.microsoft.com/office/powerpoint/2010/main" val="136092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a:xfrm>
            <a:off x="1371600" y="3236732"/>
            <a:ext cx="6400800" cy="1752600"/>
          </a:xfrm>
        </p:spPr>
        <p:txBody>
          <a:bodyPr/>
          <a:lstStyle/>
          <a:p>
            <a:r>
              <a:rPr lang="en-US" dirty="0" smtClean="0"/>
              <a:t>November 13, 2014</a:t>
            </a:r>
          </a:p>
          <a:p>
            <a:r>
              <a:rPr lang="en-US" dirty="0" smtClean="0"/>
              <a:t>Rodax 8 </a:t>
            </a:r>
            <a:r>
              <a:rPr lang="en-US" dirty="0"/>
              <a:t>L</a:t>
            </a:r>
            <a:r>
              <a:rPr lang="en-US" dirty="0" smtClean="0"/>
              <a:t>arge Conference Room</a:t>
            </a:r>
          </a:p>
          <a:p>
            <a:r>
              <a:rPr lang="en-US" dirty="0" smtClean="0"/>
              <a:t>Focus: Part 154; DTSDE; Writing?</a:t>
            </a:r>
            <a:endParaRPr lang="en-US" dirty="0"/>
          </a:p>
        </p:txBody>
      </p:sp>
      <p:sp>
        <p:nvSpPr>
          <p:cNvPr id="4" name="TextBox 3"/>
          <p:cNvSpPr txBox="1"/>
          <p:nvPr/>
        </p:nvSpPr>
        <p:spPr>
          <a:xfrm rot="19993139">
            <a:off x="1623849" y="1718441"/>
            <a:ext cx="2112579" cy="769441"/>
          </a:xfrm>
          <a:prstGeom prst="rect">
            <a:avLst/>
          </a:prstGeom>
          <a:noFill/>
        </p:spPr>
        <p:txBody>
          <a:bodyPr wrap="square" rtlCol="0">
            <a:spAutoFit/>
          </a:bodyPr>
          <a:lstStyle/>
          <a:p>
            <a:pPr algn="ctr"/>
            <a:r>
              <a:rPr lang="en-US" sz="4400" dirty="0" smtClean="0">
                <a:solidFill>
                  <a:srgbClr val="FFFF00"/>
                </a:solidFill>
                <a:latin typeface="Stencil" panose="040409050D0802020404" pitchFamily="82" charset="0"/>
              </a:rPr>
              <a:t>NEXT</a:t>
            </a:r>
            <a:endParaRPr lang="en-US" sz="4400" dirty="0">
              <a:solidFill>
                <a:srgbClr val="FFFF00"/>
              </a:solidFill>
              <a:latin typeface="Stencil" panose="040409050D0802020404" pitchFamily="82" charset="0"/>
            </a:endParaRPr>
          </a:p>
        </p:txBody>
      </p:sp>
    </p:spTree>
    <p:extLst>
      <p:ext uri="{BB962C8B-B14F-4D97-AF65-F5344CB8AC3E}">
        <p14:creationId xmlns:p14="http://schemas.microsoft.com/office/powerpoint/2010/main" val="769191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ITD</a:t>
            </a:r>
            <a:endParaRPr lang="en-US" dirty="0"/>
          </a:p>
        </p:txBody>
      </p:sp>
      <p:pic>
        <p:nvPicPr>
          <p:cNvPr id="3"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95" r="51842" b="6744"/>
          <a:stretch/>
        </p:blipFill>
        <p:spPr bwMode="auto">
          <a:xfrm>
            <a:off x="1191126" y="1508353"/>
            <a:ext cx="6761747" cy="4794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0748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Centers</a:t>
            </a:r>
            <a:endParaRPr lang="en-US" dirty="0"/>
          </a:p>
        </p:txBody>
      </p:sp>
      <p:sp>
        <p:nvSpPr>
          <p:cNvPr id="3" name="Content Placeholder 2"/>
          <p:cNvSpPr>
            <a:spLocks noGrp="1"/>
          </p:cNvSpPr>
          <p:nvPr>
            <p:ph idx="1"/>
          </p:nvPr>
        </p:nvSpPr>
        <p:spPr>
          <a:xfrm>
            <a:off x="457200" y="1690915"/>
            <a:ext cx="8229600" cy="4525963"/>
          </a:xfrm>
        </p:spPr>
        <p:txBody>
          <a:bodyPr>
            <a:normAutofit/>
          </a:bodyPr>
          <a:lstStyle/>
          <a:p>
            <a:pPr marL="0" indent="0">
              <a:buNone/>
            </a:pPr>
            <a:r>
              <a:rPr lang="en-US" b="1" dirty="0" smtClean="0"/>
              <a:t>New Teacher Welcome Project</a:t>
            </a:r>
          </a:p>
          <a:p>
            <a:r>
              <a:rPr lang="en-US" dirty="0" smtClean="0"/>
              <a:t>Good feedback from participants</a:t>
            </a:r>
          </a:p>
          <a:p>
            <a:endParaRPr lang="en-US" dirty="0"/>
          </a:p>
          <a:p>
            <a:pPr marL="0" indent="0">
              <a:buNone/>
            </a:pPr>
            <a:r>
              <a:rPr lang="en-US" b="1" dirty="0" smtClean="0"/>
              <a:t>Social Studies Collaboration</a:t>
            </a:r>
          </a:p>
          <a:p>
            <a:r>
              <a:rPr lang="en-US" dirty="0" smtClean="0"/>
              <a:t>Details follow SS presentation</a:t>
            </a:r>
          </a:p>
        </p:txBody>
      </p:sp>
    </p:spTree>
    <p:extLst>
      <p:ext uri="{BB962C8B-B14F-4D97-AF65-F5344CB8AC3E}">
        <p14:creationId xmlns:p14="http://schemas.microsoft.com/office/powerpoint/2010/main" val="3841853939"/>
      </p:ext>
    </p:extLst>
  </p:cSld>
  <p:clrMapOvr>
    <a:masterClrMapping/>
  </p:clrMapOvr>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211_sc_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4057</TotalTime>
  <Words>1824</Words>
  <Application>Microsoft Office PowerPoint</Application>
  <PresentationFormat>On-screen Show (4:3)</PresentationFormat>
  <Paragraphs>403</Paragraphs>
  <Slides>73</Slides>
  <Notes>12</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73</vt:i4>
      </vt:variant>
    </vt:vector>
  </HeadingPairs>
  <TitlesOfParts>
    <vt:vector size="79" baseType="lpstr">
      <vt:lpstr>IS_template</vt:lpstr>
      <vt:lpstr>1_IS_template</vt:lpstr>
      <vt:lpstr>1211_sc_pptemplate</vt:lpstr>
      <vt:lpstr>1_Office Theme</vt:lpstr>
      <vt:lpstr>Office Theme</vt:lpstr>
      <vt:lpstr>Document</vt:lpstr>
      <vt:lpstr>BCIC Meeting</vt:lpstr>
      <vt:lpstr>Welcome</vt:lpstr>
      <vt:lpstr>Update and News</vt:lpstr>
      <vt:lpstr>SED News</vt:lpstr>
      <vt:lpstr>Legislative News</vt:lpstr>
      <vt:lpstr>CI&amp;A: What is New/Same/Revised? </vt:lpstr>
      <vt:lpstr>PowerPoint Presentation</vt:lpstr>
      <vt:lpstr>ITD</vt:lpstr>
      <vt:lpstr>Teacher Centers</vt:lpstr>
      <vt:lpstr>Higher Education</vt:lpstr>
      <vt:lpstr>CNY NYS ASCD</vt:lpstr>
      <vt:lpstr>District Sharing</vt:lpstr>
      <vt:lpstr>Sharing Schedule</vt:lpstr>
      <vt:lpstr>Standards (and Curriculum)</vt:lpstr>
      <vt:lpstr>Standards</vt:lpstr>
      <vt:lpstr>Standards</vt:lpstr>
      <vt:lpstr>Getting Ready… </vt:lpstr>
      <vt:lpstr>SS Learning Standards</vt:lpstr>
      <vt:lpstr>Graduation Requirements</vt:lpstr>
      <vt:lpstr>State Assessment in SS</vt:lpstr>
      <vt:lpstr>Getting Ready… </vt:lpstr>
      <vt:lpstr>PowerPoint Presentation</vt:lpstr>
      <vt:lpstr>K-12 Social Studies Framework</vt:lpstr>
      <vt:lpstr>The Framework</vt:lpstr>
      <vt:lpstr>The Framework</vt:lpstr>
      <vt:lpstr>The Framework</vt:lpstr>
      <vt:lpstr>The Framework</vt:lpstr>
      <vt:lpstr>The Framework</vt:lpstr>
      <vt:lpstr>The Framework</vt:lpstr>
      <vt:lpstr>Content Sequence</vt:lpstr>
      <vt:lpstr>Field Guide</vt:lpstr>
      <vt:lpstr>Toolkit</vt:lpstr>
      <vt:lpstr>“Inquiries”</vt:lpstr>
      <vt:lpstr>Parts of an “Inquiry”</vt:lpstr>
      <vt:lpstr>PowerPoint Presentation</vt:lpstr>
      <vt:lpstr>State Assessment in SS</vt:lpstr>
      <vt:lpstr>Curriculum Writing</vt:lpstr>
      <vt:lpstr>Getting Ready</vt:lpstr>
      <vt:lpstr>SS Leadership Network</vt:lpstr>
      <vt:lpstr>Project Based Learning</vt:lpstr>
      <vt:lpstr>Literacy</vt:lpstr>
      <vt:lpstr>Content Literacy</vt:lpstr>
      <vt:lpstr>Math</vt:lpstr>
      <vt:lpstr>Data and Data-Driven Instruction</vt:lpstr>
      <vt:lpstr>CCLS Implementation</vt:lpstr>
      <vt:lpstr>Professional Practice</vt:lpstr>
      <vt:lpstr>2014-15 Lead Evaluator Training</vt:lpstr>
      <vt:lpstr>2014-15 Principal Evaluator Training</vt:lpstr>
      <vt:lpstr>APPR Stuff</vt:lpstr>
      <vt:lpstr>For Teachers:</vt:lpstr>
      <vt:lpstr>Fullan’s Three Keys</vt:lpstr>
      <vt:lpstr>Culture</vt:lpstr>
      <vt:lpstr>Reenergize your PLC </vt:lpstr>
      <vt:lpstr>Turn Your RtI Upside Down</vt:lpstr>
      <vt:lpstr>Connecting the PLC Dots</vt:lpstr>
      <vt:lpstr>PLCs at Work Institute</vt:lpstr>
      <vt:lpstr>Thinking Collaboratively</vt:lpstr>
      <vt:lpstr>Regional Vision</vt:lpstr>
      <vt:lpstr>A Vision for Education in Central New York</vt:lpstr>
      <vt:lpstr>A Vision for Education in CNY</vt:lpstr>
      <vt:lpstr>District Coaching &amp; Training</vt:lpstr>
      <vt:lpstr>Business &amp; Community Partnerships</vt:lpstr>
      <vt:lpstr>PBLNY – The Event</vt:lpstr>
      <vt:lpstr>PowerPoint Presentation</vt:lpstr>
      <vt:lpstr>New Tech High School “South”</vt:lpstr>
      <vt:lpstr>Regional Vision Road Show</vt:lpstr>
      <vt:lpstr>PowerPoint Presentation</vt:lpstr>
      <vt:lpstr>A Vision for Education in CNY</vt:lpstr>
      <vt:lpstr>Long-term Planning</vt:lpstr>
      <vt:lpstr>Long-term Planning Evaluation: A Protocol</vt:lpstr>
      <vt:lpstr>Other</vt:lpstr>
      <vt:lpstr>Long-term Planning Evaluation: A Protocol</vt:lpstr>
      <vt:lpstr>BCIC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Jeff Craig</cp:lastModifiedBy>
  <cp:revision>437</cp:revision>
  <cp:lastPrinted>2014-10-03T15:46:47Z</cp:lastPrinted>
  <dcterms:created xsi:type="dcterms:W3CDTF">2012-08-15T11:27:34Z</dcterms:created>
  <dcterms:modified xsi:type="dcterms:W3CDTF">2014-10-09T11:33:25Z</dcterms:modified>
</cp:coreProperties>
</file>