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5"/>
  </p:notesMasterIdLst>
  <p:handoutMasterIdLst>
    <p:handoutMasterId r:id="rId16"/>
  </p:handoutMasterIdLst>
  <p:sldIdLst>
    <p:sldId id="276" r:id="rId2"/>
    <p:sldId id="310" r:id="rId3"/>
    <p:sldId id="301" r:id="rId4"/>
    <p:sldId id="300" r:id="rId5"/>
    <p:sldId id="302" r:id="rId6"/>
    <p:sldId id="312" r:id="rId7"/>
    <p:sldId id="311" r:id="rId8"/>
    <p:sldId id="308" r:id="rId9"/>
    <p:sldId id="304" r:id="rId10"/>
    <p:sldId id="305" r:id="rId11"/>
    <p:sldId id="306" r:id="rId12"/>
    <p:sldId id="314" r:id="rId13"/>
    <p:sldId id="309"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5033" autoAdjust="0"/>
  </p:normalViewPr>
  <p:slideViewPr>
    <p:cSldViewPr>
      <p:cViewPr varScale="1">
        <p:scale>
          <a:sx n="34" d="100"/>
          <a:sy n="34" d="100"/>
        </p:scale>
        <p:origin x="-132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manualLayout>
          <c:layoutTarget val="inner"/>
          <c:xMode val="edge"/>
          <c:yMode val="edge"/>
          <c:x val="4.656036745406824E-2"/>
          <c:y val="1.2520833333333333E-2"/>
          <c:w val="0.68798928258967629"/>
          <c:h val="0.73653231627296589"/>
        </c:manualLayout>
      </c:layout>
      <c:bar3DChart>
        <c:barDir val="col"/>
        <c:grouping val="clustered"/>
        <c:varyColors val="0"/>
        <c:ser>
          <c:idx val="0"/>
          <c:order val="0"/>
          <c:invertIfNegative val="0"/>
          <c:dPt>
            <c:idx val="0"/>
            <c:invertIfNegative val="0"/>
            <c:bubble3D val="0"/>
            <c:spPr>
              <a:solidFill>
                <a:schemeClr val="accent2"/>
              </a:solidFill>
            </c:spPr>
          </c:dPt>
          <c:dPt>
            <c:idx val="1"/>
            <c:invertIfNegative val="0"/>
            <c:bubble3D val="0"/>
            <c:spPr>
              <a:solidFill>
                <a:srgbClr val="FFCC00"/>
              </a:solidFill>
            </c:spPr>
          </c:dPt>
          <c:dPt>
            <c:idx val="2"/>
            <c:invertIfNegative val="0"/>
            <c:bubble3D val="0"/>
            <c:spPr>
              <a:solidFill>
                <a:srgbClr val="FFCC99"/>
              </a:solidFill>
            </c:spPr>
          </c:dPt>
          <c:dPt>
            <c:idx val="3"/>
            <c:invertIfNegative val="0"/>
            <c:bubble3D val="0"/>
            <c:spPr>
              <a:solidFill>
                <a:srgbClr val="FFFF00"/>
              </a:solidFill>
            </c:spPr>
          </c:dPt>
          <c:dPt>
            <c:idx val="4"/>
            <c:invertIfNegative val="0"/>
            <c:bubble3D val="0"/>
            <c:spPr>
              <a:solidFill>
                <a:schemeClr val="accent6"/>
              </a:solidFill>
            </c:spPr>
          </c:dPt>
          <c:dPt>
            <c:idx val="5"/>
            <c:invertIfNegative val="0"/>
            <c:bubble3D val="0"/>
            <c:spPr>
              <a:solidFill>
                <a:srgbClr val="FF0000"/>
              </a:solidFill>
            </c:spPr>
          </c:dPt>
          <c:dPt>
            <c:idx val="6"/>
            <c:invertIfNegative val="0"/>
            <c:bubble3D val="0"/>
            <c:spPr>
              <a:solidFill>
                <a:srgbClr val="FF33CC"/>
              </a:solidFill>
            </c:spPr>
          </c:dPt>
          <c:dPt>
            <c:idx val="7"/>
            <c:invertIfNegative val="0"/>
            <c:bubble3D val="0"/>
            <c:spPr>
              <a:solidFill>
                <a:srgbClr val="9900CC"/>
              </a:solidFill>
            </c:spPr>
          </c:dPt>
          <c:dPt>
            <c:idx val="8"/>
            <c:invertIfNegative val="0"/>
            <c:bubble3D val="0"/>
            <c:spPr>
              <a:solidFill>
                <a:srgbClr val="9966FF"/>
              </a:solidFill>
            </c:spPr>
          </c:dPt>
          <c:dPt>
            <c:idx val="9"/>
            <c:invertIfNegative val="0"/>
            <c:bubble3D val="0"/>
            <c:spPr>
              <a:solidFill>
                <a:srgbClr val="6600FF"/>
              </a:solidFill>
            </c:spPr>
          </c:dPt>
          <c:dPt>
            <c:idx val="10"/>
            <c:invertIfNegative val="0"/>
            <c:bubble3D val="0"/>
            <c:spPr>
              <a:solidFill>
                <a:srgbClr val="0033CC"/>
              </a:solidFill>
            </c:spPr>
          </c:dPt>
          <c:dPt>
            <c:idx val="11"/>
            <c:invertIfNegative val="0"/>
            <c:bubble3D val="0"/>
            <c:spPr>
              <a:solidFill>
                <a:srgbClr val="00FFFF"/>
              </a:solidFill>
            </c:spPr>
          </c:dPt>
          <c:dPt>
            <c:idx val="12"/>
            <c:invertIfNegative val="0"/>
            <c:bubble3D val="0"/>
            <c:spPr>
              <a:solidFill>
                <a:srgbClr val="00FF00"/>
              </a:solidFill>
            </c:spPr>
          </c:dPt>
          <c:dLbls>
            <c:showLegendKey val="0"/>
            <c:showVal val="1"/>
            <c:showCatName val="0"/>
            <c:showSerName val="0"/>
            <c:showPercent val="0"/>
            <c:showBubbleSize val="0"/>
            <c:showLeaderLines val="0"/>
          </c:dLbls>
          <c:cat>
            <c:strRef>
              <c:f>Sheet2!$A$2:$A$14</c:f>
              <c:strCache>
                <c:ptCount val="13"/>
                <c:pt idx="0">
                  <c:v>Autism</c:v>
                </c:pt>
                <c:pt idx="1">
                  <c:v>Deaf-Blindness</c:v>
                </c:pt>
                <c:pt idx="2">
                  <c:v>Deafness</c:v>
                </c:pt>
                <c:pt idx="3">
                  <c:v>Emotional Disturbance</c:v>
                </c:pt>
                <c:pt idx="4">
                  <c:v>Hearing Impairment</c:v>
                </c:pt>
                <c:pt idx="5">
                  <c:v>Intellectual Disability</c:v>
                </c:pt>
                <c:pt idx="6">
                  <c:v>Learning Disability</c:v>
                </c:pt>
                <c:pt idx="7">
                  <c:v>Multiple Disability</c:v>
                </c:pt>
                <c:pt idx="8">
                  <c:v>Orthopedic Impairment</c:v>
                </c:pt>
                <c:pt idx="9">
                  <c:v>Other Health Impairment</c:v>
                </c:pt>
                <c:pt idx="10">
                  <c:v>Speech Langauge Impairment</c:v>
                </c:pt>
                <c:pt idx="11">
                  <c:v>Traumatic Brain Injury</c:v>
                </c:pt>
                <c:pt idx="12">
                  <c:v>Visual Impairment</c:v>
                </c:pt>
              </c:strCache>
            </c:strRef>
          </c:cat>
          <c:val>
            <c:numRef>
              <c:f>Sheet2!$B$2:$B$14</c:f>
              <c:numCache>
                <c:formatCode>General</c:formatCode>
                <c:ptCount val="13"/>
                <c:pt idx="0">
                  <c:v>784</c:v>
                </c:pt>
                <c:pt idx="1">
                  <c:v>0</c:v>
                </c:pt>
                <c:pt idx="2">
                  <c:v>18</c:v>
                </c:pt>
                <c:pt idx="3">
                  <c:v>274</c:v>
                </c:pt>
                <c:pt idx="4">
                  <c:v>63</c:v>
                </c:pt>
                <c:pt idx="5">
                  <c:v>199</c:v>
                </c:pt>
                <c:pt idx="6">
                  <c:v>2988</c:v>
                </c:pt>
                <c:pt idx="7">
                  <c:v>196</c:v>
                </c:pt>
                <c:pt idx="8">
                  <c:v>48</c:v>
                </c:pt>
                <c:pt idx="9">
                  <c:v>1696</c:v>
                </c:pt>
                <c:pt idx="10">
                  <c:v>1504</c:v>
                </c:pt>
                <c:pt idx="11">
                  <c:v>41</c:v>
                </c:pt>
                <c:pt idx="12">
                  <c:v>24</c:v>
                </c:pt>
              </c:numCache>
            </c:numRef>
          </c:val>
        </c:ser>
        <c:dLbls>
          <c:showLegendKey val="0"/>
          <c:showVal val="0"/>
          <c:showCatName val="0"/>
          <c:showSerName val="0"/>
          <c:showPercent val="0"/>
          <c:showBubbleSize val="0"/>
        </c:dLbls>
        <c:gapWidth val="150"/>
        <c:shape val="cone"/>
        <c:axId val="33736576"/>
        <c:axId val="33738112"/>
        <c:axId val="0"/>
      </c:bar3DChart>
      <c:catAx>
        <c:axId val="33736576"/>
        <c:scaling>
          <c:orientation val="minMax"/>
        </c:scaling>
        <c:delete val="0"/>
        <c:axPos val="b"/>
        <c:majorTickMark val="out"/>
        <c:minorTickMark val="none"/>
        <c:tickLblPos val="nextTo"/>
        <c:crossAx val="33738112"/>
        <c:crosses val="autoZero"/>
        <c:auto val="1"/>
        <c:lblAlgn val="ctr"/>
        <c:lblOffset val="100"/>
        <c:noMultiLvlLbl val="0"/>
      </c:catAx>
      <c:valAx>
        <c:axId val="33738112"/>
        <c:scaling>
          <c:orientation val="minMax"/>
        </c:scaling>
        <c:delete val="0"/>
        <c:axPos val="l"/>
        <c:majorGridlines/>
        <c:numFmt formatCode="General" sourceLinked="1"/>
        <c:majorTickMark val="out"/>
        <c:minorTickMark val="none"/>
        <c:tickLblPos val="nextTo"/>
        <c:crossAx val="33736576"/>
        <c:crosses val="autoZero"/>
        <c:crossBetween val="between"/>
      </c:valAx>
      <c:spPr>
        <a:noFill/>
      </c:spPr>
    </c:plotArea>
    <c:legend>
      <c:legendPos val="r"/>
      <c:layout/>
      <c:overlay val="0"/>
    </c:legend>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0.74167</cdr:x>
      <cdr:y>0.025</cdr:y>
    </cdr:from>
    <cdr:to>
      <cdr:x>0.98333</cdr:x>
      <cdr:y>0.2375</cdr:y>
    </cdr:to>
    <cdr:sp macro="" textlink="">
      <cdr:nvSpPr>
        <cdr:cNvPr id="2" name="TextBox 1"/>
        <cdr:cNvSpPr txBox="1"/>
      </cdr:nvSpPr>
      <cdr:spPr>
        <a:xfrm xmlns:a="http://schemas.openxmlformats.org/drawingml/2006/main">
          <a:off x="6781800" y="152400"/>
          <a:ext cx="2209800" cy="1295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0.74167</cdr:x>
      <cdr:y>0.0125</cdr:y>
    </cdr:from>
    <cdr:to>
      <cdr:x>0.98333</cdr:x>
      <cdr:y>0.25</cdr:y>
    </cdr:to>
    <cdr:sp macro="" textlink="">
      <cdr:nvSpPr>
        <cdr:cNvPr id="3" name="TextBox 2"/>
        <cdr:cNvSpPr txBox="1"/>
      </cdr:nvSpPr>
      <cdr:spPr>
        <a:xfrm xmlns:a="http://schemas.openxmlformats.org/drawingml/2006/main">
          <a:off x="6781800" y="76200"/>
          <a:ext cx="2209800" cy="1447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2400" dirty="0" smtClean="0"/>
            <a:t>Who are our Students with Disabilities?</a:t>
          </a:r>
          <a:endParaRPr lang="en-US" sz="2400" dirty="0"/>
        </a:p>
      </cdr:txBody>
    </cdr:sp>
  </cdr:relSizeAnchor>
  <cdr:relSizeAnchor xmlns:cdr="http://schemas.openxmlformats.org/drawingml/2006/chartDrawing">
    <cdr:from>
      <cdr:x>0.71667</cdr:x>
      <cdr:y>0.925</cdr:y>
    </cdr:from>
    <cdr:to>
      <cdr:x>0.98333</cdr:x>
      <cdr:y>0.9875</cdr:y>
    </cdr:to>
    <cdr:sp macro="" textlink="">
      <cdr:nvSpPr>
        <cdr:cNvPr id="4" name="TextBox 3"/>
        <cdr:cNvSpPr txBox="1"/>
      </cdr:nvSpPr>
      <cdr:spPr>
        <a:xfrm xmlns:a="http://schemas.openxmlformats.org/drawingml/2006/main">
          <a:off x="6553200" y="5638800"/>
          <a:ext cx="2438400" cy="3810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smtClean="0"/>
            <a:t>Data Source NYSED October 2014</a:t>
          </a:r>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597483BC-18B0-44FC-A284-84F85A59473A}" type="datetimeFigureOut">
              <a:rPr lang="en-US" smtClean="0"/>
              <a:t>12/14/2015</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C2083D22-B850-4817-B978-4929A7AE55EF}" type="slidenum">
              <a:rPr lang="en-US" smtClean="0"/>
              <a:t>‹#›</a:t>
            </a:fld>
            <a:endParaRPr lang="en-US"/>
          </a:p>
        </p:txBody>
      </p:sp>
    </p:spTree>
    <p:extLst>
      <p:ext uri="{BB962C8B-B14F-4D97-AF65-F5344CB8AC3E}">
        <p14:creationId xmlns:p14="http://schemas.microsoft.com/office/powerpoint/2010/main" val="15037439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069D46-CE92-402A-AAE8-F1BCBD2BA7FB}" type="datetimeFigureOut">
              <a:rPr lang="en-US" smtClean="0"/>
              <a:t>12/14/2015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FEBE154-4413-49E7-965D-BEFCAC9698B1}" type="slidenum">
              <a:rPr lang="en-US" smtClean="0"/>
              <a:t>‹#›</a:t>
            </a:fld>
            <a:endParaRPr lang="en-US"/>
          </a:p>
        </p:txBody>
      </p:sp>
    </p:spTree>
    <p:extLst>
      <p:ext uri="{BB962C8B-B14F-4D97-AF65-F5344CB8AC3E}">
        <p14:creationId xmlns:p14="http://schemas.microsoft.com/office/powerpoint/2010/main" val="8157031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Introduce myself and the network.</a:t>
            </a:r>
          </a:p>
        </p:txBody>
      </p:sp>
      <p:sp>
        <p:nvSpPr>
          <p:cNvPr id="4" name="Slide Number Placeholder 3"/>
          <p:cNvSpPr>
            <a:spLocks noGrp="1"/>
          </p:cNvSpPr>
          <p:nvPr>
            <p:ph type="sldNum" sz="quarter" idx="10"/>
          </p:nvPr>
        </p:nvSpPr>
        <p:spPr/>
        <p:txBody>
          <a:bodyPr/>
          <a:lstStyle/>
          <a:p>
            <a:fld id="{9A8680BC-BF45-4AE4-A954-71F6BEB307A5}"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14091347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are going to now take out Continuum of Service and hallmark of Effective Service Guide. </a:t>
            </a:r>
            <a:endParaRPr lang="en-US" dirty="0"/>
          </a:p>
        </p:txBody>
      </p:sp>
      <p:sp>
        <p:nvSpPr>
          <p:cNvPr id="4" name="Slide Number Placeholder 3"/>
          <p:cNvSpPr>
            <a:spLocks noGrp="1"/>
          </p:cNvSpPr>
          <p:nvPr>
            <p:ph type="sldNum" sz="quarter" idx="10"/>
          </p:nvPr>
        </p:nvSpPr>
        <p:spPr/>
        <p:txBody>
          <a:bodyPr/>
          <a:lstStyle/>
          <a:p>
            <a:fld id="{4FEBE154-4413-49E7-965D-BEFCAC9698B1}" type="slidenum">
              <a:rPr lang="en-US" smtClean="0"/>
              <a:t>10</a:t>
            </a:fld>
            <a:endParaRPr lang="en-US"/>
          </a:p>
        </p:txBody>
      </p:sp>
    </p:spTree>
    <p:extLst>
      <p:ext uri="{BB962C8B-B14F-4D97-AF65-F5344CB8AC3E}">
        <p14:creationId xmlns:p14="http://schemas.microsoft.com/office/powerpoint/2010/main" val="40890663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FEBE154-4413-49E7-965D-BEFCAC9698B1}" type="slidenum">
              <a:rPr lang="en-US" smtClean="0"/>
              <a:t>11</a:t>
            </a:fld>
            <a:endParaRPr lang="en-US"/>
          </a:p>
        </p:txBody>
      </p:sp>
    </p:spTree>
    <p:extLst>
      <p:ext uri="{BB962C8B-B14F-4D97-AF65-F5344CB8AC3E}">
        <p14:creationId xmlns:p14="http://schemas.microsoft.com/office/powerpoint/2010/main" val="10647656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MIP</a:t>
            </a:r>
            <a:endParaRPr lang="en-US" dirty="0"/>
          </a:p>
        </p:txBody>
      </p:sp>
      <p:sp>
        <p:nvSpPr>
          <p:cNvPr id="4" name="Slide Number Placeholder 3"/>
          <p:cNvSpPr>
            <a:spLocks noGrp="1"/>
          </p:cNvSpPr>
          <p:nvPr>
            <p:ph type="sldNum" sz="quarter" idx="10"/>
          </p:nvPr>
        </p:nvSpPr>
        <p:spPr/>
        <p:txBody>
          <a:bodyPr/>
          <a:lstStyle/>
          <a:p>
            <a:fld id="{4FEBE154-4413-49E7-965D-BEFCAC9698B1}" type="slidenum">
              <a:rPr lang="en-US" smtClean="0"/>
              <a:t>12</a:t>
            </a:fld>
            <a:endParaRPr lang="en-US"/>
          </a:p>
        </p:txBody>
      </p:sp>
    </p:spTree>
    <p:extLst>
      <p:ext uri="{BB962C8B-B14F-4D97-AF65-F5344CB8AC3E}">
        <p14:creationId xmlns:p14="http://schemas.microsoft.com/office/powerpoint/2010/main" val="22966631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FEBE154-4413-49E7-965D-BEFCAC9698B1}" type="slidenum">
              <a:rPr lang="en-US" smtClean="0"/>
              <a:t>13</a:t>
            </a:fld>
            <a:endParaRPr lang="en-US"/>
          </a:p>
        </p:txBody>
      </p:sp>
    </p:spTree>
    <p:extLst>
      <p:ext uri="{BB962C8B-B14F-4D97-AF65-F5344CB8AC3E}">
        <p14:creationId xmlns:p14="http://schemas.microsoft.com/office/powerpoint/2010/main" val="532074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 the coordinator of the Regional</a:t>
            </a:r>
            <a:r>
              <a:rPr lang="en-US" baseline="0" dirty="0" smtClean="0"/>
              <a:t> Special Education Technical Assistance and Support Center. We are NYSED grant funded and provide support to districts and schools in the Mid-State area on various topics in special education. </a:t>
            </a:r>
          </a:p>
          <a:p>
            <a:endParaRPr lang="en-US" baseline="0" dirty="0" smtClean="0"/>
          </a:p>
          <a:p>
            <a:r>
              <a:rPr lang="en-US" baseline="0" dirty="0" smtClean="0"/>
              <a:t>Explain each specialists role</a:t>
            </a:r>
            <a:endParaRPr lang="en-US" dirty="0"/>
          </a:p>
        </p:txBody>
      </p:sp>
      <p:sp>
        <p:nvSpPr>
          <p:cNvPr id="4" name="Slide Number Placeholder 3"/>
          <p:cNvSpPr>
            <a:spLocks noGrp="1"/>
          </p:cNvSpPr>
          <p:nvPr>
            <p:ph type="sldNum" sz="quarter" idx="10"/>
          </p:nvPr>
        </p:nvSpPr>
        <p:spPr/>
        <p:txBody>
          <a:bodyPr/>
          <a:lstStyle/>
          <a:p>
            <a:fld id="{4FEBE154-4413-49E7-965D-BEFCAC9698B1}" type="slidenum">
              <a:rPr lang="en-US" smtClean="0"/>
              <a:t>2</a:t>
            </a:fld>
            <a:endParaRPr lang="en-US"/>
          </a:p>
        </p:txBody>
      </p:sp>
    </p:spTree>
    <p:extLst>
      <p:ext uri="{BB962C8B-B14F-4D97-AF65-F5344CB8AC3E}">
        <p14:creationId xmlns:p14="http://schemas.microsoft.com/office/powerpoint/2010/main" val="10159820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I’d like everyone to take a moment of “I” time and read our intended targets for the day….</a:t>
            </a:r>
          </a:p>
          <a:p>
            <a:endParaRPr lang="en-US" dirty="0" smtClean="0"/>
          </a:p>
          <a:p>
            <a:r>
              <a:rPr lang="en-US" baseline="0" dirty="0" smtClean="0"/>
              <a:t>Today is intended to provide you with some general information that you need to effectively supervise the practice of special education teachers.</a:t>
            </a:r>
            <a:endParaRPr lang="en-US" dirty="0"/>
          </a:p>
        </p:txBody>
      </p:sp>
      <p:sp>
        <p:nvSpPr>
          <p:cNvPr id="4" name="Slide Number Placeholder 3"/>
          <p:cNvSpPr>
            <a:spLocks noGrp="1"/>
          </p:cNvSpPr>
          <p:nvPr>
            <p:ph type="sldNum" sz="quarter" idx="10"/>
          </p:nvPr>
        </p:nvSpPr>
        <p:spPr/>
        <p:txBody>
          <a:bodyPr/>
          <a:lstStyle/>
          <a:p>
            <a:fld id="{4FEBE154-4413-49E7-965D-BEFCAC9698B1}" type="slidenum">
              <a:rPr lang="en-US" smtClean="0"/>
              <a:t>3</a:t>
            </a:fld>
            <a:endParaRPr lang="en-US"/>
          </a:p>
        </p:txBody>
      </p:sp>
    </p:spTree>
    <p:extLst>
      <p:ext uri="{BB962C8B-B14F-4D97-AF65-F5344CB8AC3E}">
        <p14:creationId xmlns:p14="http://schemas.microsoft.com/office/powerpoint/2010/main" val="2296663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To</a:t>
            </a:r>
            <a:r>
              <a:rPr lang="en-US" baseline="0" dirty="0" smtClean="0"/>
              <a:t> start we are going to frame our day around who it is we are exactly talking about in terms of the students with disabilities. </a:t>
            </a:r>
            <a:r>
              <a:rPr lang="en-US" dirty="0" smtClean="0"/>
              <a:t>This chart</a:t>
            </a:r>
            <a:r>
              <a:rPr lang="en-US" baseline="0" dirty="0" smtClean="0"/>
              <a:t> represents the distribution of students with disabilities across the 13 classification categories in the OCM region. The distribution of SWD in your schools are most likely similar to this. </a:t>
            </a:r>
          </a:p>
          <a:p>
            <a:r>
              <a:rPr lang="en-US" baseline="0" dirty="0" smtClean="0"/>
              <a:t>Take a moment to review this data and then turn to a partner and share why this data is significant.</a:t>
            </a:r>
          </a:p>
          <a:p>
            <a:endParaRPr lang="en-US" baseline="0" dirty="0" smtClean="0"/>
          </a:p>
          <a:p>
            <a:r>
              <a:rPr lang="en-US" baseline="0" dirty="0" smtClean="0"/>
              <a:t>The data is significant because the majority of students with disabilities have the intellectual functioning required to meet the standards. It’s the unique learning characteristics that result from their disabilities that if not addressed appropriately can hinder their progress in the general education curriculum. </a:t>
            </a:r>
          </a:p>
          <a:p>
            <a:endParaRPr lang="en-US" baseline="0" dirty="0" smtClean="0"/>
          </a:p>
          <a:p>
            <a:r>
              <a:rPr lang="en-US" baseline="0" dirty="0" smtClean="0"/>
              <a:t>These unique needs need to be met with specially designed instruction and supplemental aids and support as identified on a students IEP. Which we’ll talk a little more about in a moment.</a:t>
            </a:r>
          </a:p>
          <a:p>
            <a:endParaRPr lang="en-US" baseline="0" dirty="0" smtClean="0"/>
          </a:p>
          <a:p>
            <a:r>
              <a:rPr lang="en-US" baseline="0" dirty="0" smtClean="0"/>
              <a:t>After looking at the make-up of students with disabilities with whom we work, lets take a look at some State initiatives that will impact these students. </a:t>
            </a:r>
            <a:endParaRPr lang="en-US" dirty="0"/>
          </a:p>
        </p:txBody>
      </p:sp>
      <p:sp>
        <p:nvSpPr>
          <p:cNvPr id="4" name="Slide Number Placeholder 3"/>
          <p:cNvSpPr>
            <a:spLocks noGrp="1"/>
          </p:cNvSpPr>
          <p:nvPr>
            <p:ph type="sldNum" sz="quarter" idx="10"/>
          </p:nvPr>
        </p:nvSpPr>
        <p:spPr/>
        <p:txBody>
          <a:bodyPr/>
          <a:lstStyle/>
          <a:p>
            <a:fld id="{4FEBE154-4413-49E7-965D-BEFCAC9698B1}" type="slidenum">
              <a:rPr lang="en-US" smtClean="0"/>
              <a:t>4</a:t>
            </a:fld>
            <a:endParaRPr lang="en-US"/>
          </a:p>
        </p:txBody>
      </p:sp>
    </p:spTree>
    <p:extLst>
      <p:ext uri="{BB962C8B-B14F-4D97-AF65-F5344CB8AC3E}">
        <p14:creationId xmlns:p14="http://schemas.microsoft.com/office/powerpoint/2010/main" val="12954301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NYSED</a:t>
            </a:r>
            <a:r>
              <a:rPr lang="en-US" baseline="0" dirty="0" smtClean="0"/>
              <a:t> OSE in consultation with a variety of stakeholder groups across the state has issued a Blueprint for Improved Outcomes for Students with Disabilities. You have a copy of the blueprint in your resource guide. This blueprint was built upon several underlying beliefs. The most important of which is that all teachers are teachers of students with disabilities. While there are many core principals to effective special education programming the State chosen 7 research-based Core principles. </a:t>
            </a:r>
          </a:p>
          <a:p>
            <a:endParaRPr lang="en-US" baseline="0" dirty="0" smtClean="0"/>
          </a:p>
          <a:p>
            <a:r>
              <a:rPr lang="en-US" baseline="0" dirty="0" smtClean="0"/>
              <a:t>Self-Advocacy and Goal Setting</a:t>
            </a:r>
          </a:p>
          <a:p>
            <a:r>
              <a:rPr lang="en-US" baseline="0" dirty="0" smtClean="0"/>
              <a:t>SDI</a:t>
            </a:r>
          </a:p>
          <a:p>
            <a:r>
              <a:rPr lang="en-US" baseline="0" dirty="0" smtClean="0"/>
              <a:t>Research based teaching and learning strategies</a:t>
            </a:r>
          </a:p>
          <a:p>
            <a:r>
              <a:rPr lang="en-US" baseline="0" dirty="0" smtClean="0"/>
              <a:t>Family and parent engagement</a:t>
            </a:r>
          </a:p>
          <a:p>
            <a:r>
              <a:rPr lang="en-US" baseline="0" dirty="0" smtClean="0"/>
              <a:t>Career development and work-based learning</a:t>
            </a:r>
          </a:p>
          <a:p>
            <a:r>
              <a:rPr lang="en-US" baseline="0" dirty="0" smtClean="0"/>
              <a:t>MTSS for academics and behavior</a:t>
            </a:r>
          </a:p>
          <a:p>
            <a:r>
              <a:rPr lang="en-US" baseline="0" dirty="0" smtClean="0"/>
              <a:t>Inclusive programs and activities</a:t>
            </a:r>
          </a:p>
          <a:p>
            <a:endParaRPr lang="en-US" baseline="0" dirty="0" smtClean="0"/>
          </a:p>
          <a:p>
            <a:r>
              <a:rPr lang="en-US" baseline="0" dirty="0" smtClean="0"/>
              <a:t>When you look more closely at your blueprints you’ll not that each core principle has several </a:t>
            </a:r>
            <a:r>
              <a:rPr lang="en-US" i="1" baseline="0" dirty="0" smtClean="0"/>
              <a:t>look </a:t>
            </a:r>
            <a:r>
              <a:rPr lang="en-US" i="1" baseline="0" dirty="0" err="1" smtClean="0"/>
              <a:t>fors</a:t>
            </a:r>
            <a:r>
              <a:rPr lang="en-US" i="1" baseline="0" dirty="0" smtClean="0"/>
              <a:t> </a:t>
            </a:r>
            <a:r>
              <a:rPr lang="en-US" baseline="0" dirty="0" smtClean="0"/>
              <a:t>that should be in place if your program is effective in that particular area.</a:t>
            </a:r>
          </a:p>
          <a:p>
            <a:endParaRPr lang="en-US" baseline="0" dirty="0" smtClean="0"/>
          </a:p>
          <a:p>
            <a:r>
              <a:rPr lang="en-US" dirty="0" smtClean="0"/>
              <a:t>One of the components</a:t>
            </a:r>
            <a:r>
              <a:rPr lang="en-US" baseline="0" dirty="0" smtClean="0"/>
              <a:t> of special education we will be getting into in just a few minutes is the continuum of service. Its important for you to know that NYS ranked 49</a:t>
            </a:r>
            <a:r>
              <a:rPr lang="en-US" baseline="30000" dirty="0" smtClean="0"/>
              <a:t>th</a:t>
            </a:r>
            <a:r>
              <a:rPr lang="en-US" baseline="0" dirty="0" smtClean="0"/>
              <a:t> in Least Restrictive Environment. The BOR has decided to look more deeply at developing policy around making sure that students are receiving the services that they need across the continuum with a lens on inclusion.</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4FEBE154-4413-49E7-965D-BEFCAC9698B1}" type="slidenum">
              <a:rPr lang="en-US" smtClean="0"/>
              <a:t>5</a:t>
            </a:fld>
            <a:endParaRPr lang="en-US"/>
          </a:p>
        </p:txBody>
      </p:sp>
    </p:spTree>
    <p:extLst>
      <p:ext uri="{BB962C8B-B14F-4D97-AF65-F5344CB8AC3E}">
        <p14:creationId xmlns:p14="http://schemas.microsoft.com/office/powerpoint/2010/main" val="3814945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a:t>
            </a:r>
            <a:r>
              <a:rPr lang="en-US" baseline="0" dirty="0" smtClean="0"/>
              <a:t>what NYS means by special education. If we look at regulatory language we see some key words.</a:t>
            </a:r>
            <a:endParaRPr lang="en-US" dirty="0"/>
          </a:p>
        </p:txBody>
      </p:sp>
      <p:sp>
        <p:nvSpPr>
          <p:cNvPr id="4" name="Slide Number Placeholder 3"/>
          <p:cNvSpPr>
            <a:spLocks noGrp="1"/>
          </p:cNvSpPr>
          <p:nvPr>
            <p:ph type="sldNum" sz="quarter" idx="10"/>
          </p:nvPr>
        </p:nvSpPr>
        <p:spPr/>
        <p:txBody>
          <a:bodyPr/>
          <a:lstStyle/>
          <a:p>
            <a:fld id="{4FEBE154-4413-49E7-965D-BEFCAC9698B1}" type="slidenum">
              <a:rPr lang="en-US" smtClean="0"/>
              <a:t>6</a:t>
            </a:fld>
            <a:endParaRPr lang="en-US"/>
          </a:p>
        </p:txBody>
      </p:sp>
    </p:spTree>
    <p:extLst>
      <p:ext uri="{BB962C8B-B14F-4D97-AF65-F5344CB8AC3E}">
        <p14:creationId xmlns:p14="http://schemas.microsoft.com/office/powerpoint/2010/main" val="33097959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provision of specially designed instruction and</a:t>
            </a:r>
            <a:r>
              <a:rPr lang="en-US" baseline="0" dirty="0" smtClean="0"/>
              <a:t> supplementary aids and services are essential components of providing SWD with access to a free appropriate public education in the least restrictive environment. Please take a moment to read this slide. You’ll see some other important words in bold in this definition as well. </a:t>
            </a:r>
          </a:p>
          <a:p>
            <a:endParaRPr lang="en-US" baseline="0" dirty="0" smtClean="0"/>
          </a:p>
          <a:p>
            <a:r>
              <a:rPr lang="en-US" baseline="0" dirty="0" smtClean="0"/>
              <a:t>Adapting</a:t>
            </a:r>
          </a:p>
          <a:p>
            <a:r>
              <a:rPr lang="en-US" baseline="0" dirty="0" smtClean="0"/>
              <a:t>Content</a:t>
            </a:r>
          </a:p>
          <a:p>
            <a:r>
              <a:rPr lang="en-US" baseline="0" dirty="0" smtClean="0"/>
              <a:t>Methodology</a:t>
            </a:r>
          </a:p>
          <a:p>
            <a:r>
              <a:rPr lang="en-US" baseline="0" dirty="0" smtClean="0"/>
              <a:t>Delivery of Instruction</a:t>
            </a:r>
          </a:p>
          <a:p>
            <a:r>
              <a:rPr lang="en-US" baseline="0" dirty="0" smtClean="0"/>
              <a:t>Access</a:t>
            </a:r>
          </a:p>
          <a:p>
            <a:r>
              <a:rPr lang="en-US" baseline="0" dirty="0" smtClean="0"/>
              <a:t>General Curriculum</a:t>
            </a:r>
          </a:p>
          <a:p>
            <a:endParaRPr lang="en-US" baseline="0" dirty="0" smtClean="0"/>
          </a:p>
          <a:p>
            <a:r>
              <a:rPr lang="en-US" baseline="0" dirty="0" smtClean="0"/>
              <a:t>Specially designed instruction is not differentiated instruction. Differentiated instruction is for all learners. Its adapting the content, process or product based on a students abilities or preferences. SDI is what a particular student needs above and beyond DI. </a:t>
            </a:r>
          </a:p>
          <a:p>
            <a:endParaRPr lang="en-US" baseline="0" dirty="0" smtClean="0"/>
          </a:p>
          <a:p>
            <a:r>
              <a:rPr lang="en-US" baseline="0" dirty="0" smtClean="0"/>
              <a:t>Here’s an example:</a:t>
            </a:r>
          </a:p>
          <a:p>
            <a:endParaRPr lang="en-US" baseline="0" dirty="0" smtClean="0"/>
          </a:p>
          <a:p>
            <a:r>
              <a:rPr lang="en-US" baseline="0" dirty="0" smtClean="0"/>
              <a:t>From the US </a:t>
            </a:r>
            <a:r>
              <a:rPr lang="en-US" baseline="0" dirty="0" err="1" smtClean="0"/>
              <a:t>Dept</a:t>
            </a:r>
            <a:r>
              <a:rPr lang="en-US" baseline="0" dirty="0" smtClean="0"/>
              <a:t> of Education</a:t>
            </a:r>
          </a:p>
          <a:p>
            <a:endParaRPr lang="en-US" baseline="0" dirty="0" smtClean="0"/>
          </a:p>
          <a:p>
            <a:r>
              <a:rPr lang="en-US" baseline="0" dirty="0" smtClean="0"/>
              <a:t>In your folders you will find examples of specially designed instruction and supplementary aides and services in the IEP and Lesson Plan Development handbook</a:t>
            </a:r>
          </a:p>
          <a:p>
            <a:r>
              <a:rPr lang="en-US" baseline="0" dirty="0" smtClean="0"/>
              <a:t>You’ll notice that this guide is broken down into areas that a student with a disability may struggle.</a:t>
            </a:r>
          </a:p>
          <a:p>
            <a:endParaRPr lang="en-US" baseline="0" dirty="0" smtClean="0"/>
          </a:p>
          <a:p>
            <a:r>
              <a:rPr lang="en-US" baseline="0" dirty="0" smtClean="0"/>
              <a:t>Turn to a partner and share 1 way you may use this guide in your evaluation process of special education teachers</a:t>
            </a:r>
            <a:endParaRPr lang="en-US" dirty="0" smtClean="0"/>
          </a:p>
          <a:p>
            <a:endParaRPr lang="en-US" dirty="0"/>
          </a:p>
        </p:txBody>
      </p:sp>
      <p:sp>
        <p:nvSpPr>
          <p:cNvPr id="4" name="Slide Number Placeholder 3"/>
          <p:cNvSpPr>
            <a:spLocks noGrp="1"/>
          </p:cNvSpPr>
          <p:nvPr>
            <p:ph type="sldNum" sz="quarter" idx="10"/>
          </p:nvPr>
        </p:nvSpPr>
        <p:spPr/>
        <p:txBody>
          <a:bodyPr/>
          <a:lstStyle/>
          <a:p>
            <a:fld id="{4FEBE154-4413-49E7-965D-BEFCAC9698B1}" type="slidenum">
              <a:rPr lang="en-US" smtClean="0"/>
              <a:t>7</a:t>
            </a:fld>
            <a:endParaRPr lang="en-US"/>
          </a:p>
        </p:txBody>
      </p:sp>
    </p:spTree>
    <p:extLst>
      <p:ext uri="{BB962C8B-B14F-4D97-AF65-F5344CB8AC3E}">
        <p14:creationId xmlns:p14="http://schemas.microsoft.com/office/powerpoint/2010/main" val="1600294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Keep your IEP and Lesson Planning guide out. One barrier that I’ve observed in many schools and districts that I’ve been in to making sure that students are provided with SDI is that general and special education teachers are not engaging in collaborative planning or communication about the needs of SWD. </a:t>
            </a:r>
          </a:p>
          <a:p>
            <a:endParaRPr lang="en-US" baseline="0" dirty="0" smtClean="0"/>
          </a:p>
          <a:p>
            <a:r>
              <a:rPr lang="en-US" baseline="0" dirty="0" smtClean="0"/>
              <a:t>When planning for SWD teachers essentially need to look at all parts of a lesson and anticipate the barriers that SWD will come across based on the unique needs as identified in their IEP. Teachers must then insert the appropriate SDI and supplementary aides and services outlined in the IEP into the appropriate portion of the lesson</a:t>
            </a:r>
          </a:p>
          <a:p>
            <a:endParaRPr lang="en-US" baseline="0" dirty="0" smtClean="0"/>
          </a:p>
          <a:p>
            <a:endParaRPr lang="en-US" baseline="0" dirty="0" smtClean="0"/>
          </a:p>
          <a:p>
            <a:r>
              <a:rPr lang="en-US" baseline="0" dirty="0" smtClean="0"/>
              <a:t>This template provides a basic format for teachers to share information about SWD to ensure that both general and special education teachers are planning with individual needs in mind. </a:t>
            </a:r>
          </a:p>
          <a:p>
            <a:endParaRPr lang="en-US" baseline="0" dirty="0" smtClean="0"/>
          </a:p>
          <a:p>
            <a:r>
              <a:rPr lang="en-US" baseline="0" dirty="0" smtClean="0"/>
              <a:t>If you turn to the next page you will see a completed example of this tool. Take a moment of “I” time to it over. Turn to a partner and complete this phrase: This makes sense to me because…</a:t>
            </a:r>
            <a:endParaRPr lang="en-US" dirty="0"/>
          </a:p>
        </p:txBody>
      </p:sp>
      <p:sp>
        <p:nvSpPr>
          <p:cNvPr id="4" name="Slide Number Placeholder 3"/>
          <p:cNvSpPr>
            <a:spLocks noGrp="1"/>
          </p:cNvSpPr>
          <p:nvPr>
            <p:ph type="sldNum" sz="quarter" idx="10"/>
          </p:nvPr>
        </p:nvSpPr>
        <p:spPr/>
        <p:txBody>
          <a:bodyPr/>
          <a:lstStyle/>
          <a:p>
            <a:fld id="{4FEBE154-4413-49E7-965D-BEFCAC9698B1}" type="slidenum">
              <a:rPr lang="en-US" smtClean="0"/>
              <a:t>8</a:t>
            </a:fld>
            <a:endParaRPr lang="en-US"/>
          </a:p>
        </p:txBody>
      </p:sp>
    </p:spTree>
    <p:extLst>
      <p:ext uri="{BB962C8B-B14F-4D97-AF65-F5344CB8AC3E}">
        <p14:creationId xmlns:p14="http://schemas.microsoft.com/office/powerpoint/2010/main" val="31033362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what about the continuum</a:t>
            </a:r>
            <a:r>
              <a:rPr lang="en-US" baseline="0" dirty="0" smtClean="0"/>
              <a:t> of service for SWD. Academic instruction for students with disabilities can be provided through a variety services. </a:t>
            </a:r>
          </a:p>
          <a:p>
            <a:endParaRPr lang="en-US" baseline="0" dirty="0" smtClean="0"/>
          </a:p>
          <a:p>
            <a:r>
              <a:rPr lang="en-US" baseline="0" dirty="0" smtClean="0"/>
              <a:t>Related Services</a:t>
            </a:r>
          </a:p>
          <a:p>
            <a:r>
              <a:rPr lang="en-US" baseline="0" dirty="0" smtClean="0"/>
              <a:t>Consult teacher services</a:t>
            </a:r>
          </a:p>
          <a:p>
            <a:r>
              <a:rPr lang="en-US" baseline="0" dirty="0" err="1" smtClean="0"/>
              <a:t>Coteaching</a:t>
            </a:r>
            <a:r>
              <a:rPr lang="en-US" baseline="0" dirty="0" smtClean="0"/>
              <a:t> services</a:t>
            </a:r>
          </a:p>
          <a:p>
            <a:r>
              <a:rPr lang="en-US" baseline="0" dirty="0" smtClean="0"/>
              <a:t>Resource Room services</a:t>
            </a:r>
          </a:p>
          <a:p>
            <a:r>
              <a:rPr lang="en-US" baseline="0" dirty="0" smtClean="0"/>
              <a:t>Special class services</a:t>
            </a:r>
          </a:p>
          <a:p>
            <a:endParaRPr lang="en-US" baseline="0" dirty="0" smtClean="0"/>
          </a:p>
          <a:p>
            <a:r>
              <a:rPr lang="en-US" baseline="0" dirty="0" smtClean="0"/>
              <a:t>We are going to take a look at each of these services more in depth by completing 2 activities</a:t>
            </a:r>
            <a:endParaRPr lang="en-US" dirty="0"/>
          </a:p>
        </p:txBody>
      </p:sp>
      <p:sp>
        <p:nvSpPr>
          <p:cNvPr id="4" name="Slide Number Placeholder 3"/>
          <p:cNvSpPr>
            <a:spLocks noGrp="1"/>
          </p:cNvSpPr>
          <p:nvPr>
            <p:ph type="sldNum" sz="quarter" idx="10"/>
          </p:nvPr>
        </p:nvSpPr>
        <p:spPr/>
        <p:txBody>
          <a:bodyPr/>
          <a:lstStyle/>
          <a:p>
            <a:fld id="{4FEBE154-4413-49E7-965D-BEFCAC9698B1}" type="slidenum">
              <a:rPr lang="en-US" smtClean="0"/>
              <a:t>9</a:t>
            </a:fld>
            <a:endParaRPr lang="en-US"/>
          </a:p>
        </p:txBody>
      </p:sp>
    </p:spTree>
    <p:extLst>
      <p:ext uri="{BB962C8B-B14F-4D97-AF65-F5344CB8AC3E}">
        <p14:creationId xmlns:p14="http://schemas.microsoft.com/office/powerpoint/2010/main" val="25478639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7D0065BE-0657-4A47-90AD-C21C55E16B19}" type="datetime4">
              <a:rPr lang="en-US" smtClean="0">
                <a:solidFill>
                  <a:srgbClr val="575F6D"/>
                </a:solidFill>
              </a:rPr>
              <a:pPr/>
              <a:t>December 14, 2015</a:t>
            </a:fld>
            <a:endParaRPr lang="en-US" dirty="0">
              <a:solidFill>
                <a:srgbClr val="575F6D"/>
              </a:solidFill>
            </a:endParaRP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dirty="0">
              <a:solidFill>
                <a:srgbClr val="575F6D"/>
              </a:solidFill>
            </a:endParaRP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dirty="0">
              <a:solidFill>
                <a:prstClr val="white"/>
              </a:solidFill>
            </a:endParaRPr>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dirty="0">
              <a:solidFill>
                <a:prstClr val="white"/>
              </a:solidFill>
            </a:endParaRPr>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dirty="0">
              <a:solidFill>
                <a:prstClr val="white"/>
              </a:solidFill>
            </a:endParaRPr>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dirty="0">
              <a:solidFill>
                <a:prstClr val="white"/>
              </a:solidFill>
            </a:endParaRPr>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defTabSz="457200"/>
            <a:endParaRPr lang="en-US" dirty="0">
              <a:solidFill>
                <a:prstClr val="black"/>
              </a:solidFill>
            </a:endParaRPr>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defTabSz="457200"/>
            <a:endParaRPr lang="en-US" dirty="0">
              <a:solidFill>
                <a:prstClr val="black"/>
              </a:solidFill>
            </a:endParaRPr>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defTabSz="457200"/>
            <a:endParaRPr lang="en-US" dirty="0">
              <a:solidFill>
                <a:prstClr val="black"/>
              </a:solidFill>
            </a:endParaRPr>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defTabSz="457200"/>
            <a:endParaRPr lang="en-US" dirty="0">
              <a:solidFill>
                <a:prstClr val="black"/>
              </a:solidFill>
            </a:endParaRPr>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defTabSz="457200"/>
            <a:endParaRPr lang="en-US" dirty="0">
              <a:solidFill>
                <a:prstClr val="black"/>
              </a:solidFill>
            </a:endParaRPr>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defTabSz="457200"/>
            <a:endParaRPr lang="en-US" dirty="0">
              <a:solidFill>
                <a:prstClr val="black"/>
              </a:solidFill>
            </a:endParaRPr>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dirty="0">
              <a:solidFill>
                <a:prstClr val="white"/>
              </a:solidFill>
            </a:endParaRPr>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dirty="0">
              <a:solidFill>
                <a:prstClr val="white"/>
              </a:solidFill>
            </a:endParaRPr>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dirty="0">
              <a:solidFill>
                <a:prstClr val="white"/>
              </a:solidFill>
            </a:endParaRPr>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dirty="0">
              <a:solidFill>
                <a:prstClr val="white"/>
              </a:solidFill>
            </a:endParaRPr>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dirty="0">
              <a:solidFill>
                <a:prstClr val="white"/>
              </a:solidFill>
            </a:endParaRPr>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dirty="0">
              <a:solidFill>
                <a:prstClr val="white"/>
              </a:solidFill>
            </a:endParaRPr>
          </a:p>
        </p:txBody>
      </p:sp>
      <p:sp>
        <p:nvSpPr>
          <p:cNvPr id="29" name="Slide Number Placeholder 28"/>
          <p:cNvSpPr>
            <a:spLocks noGrp="1"/>
          </p:cNvSpPr>
          <p:nvPr>
            <p:ph type="sldNum" sz="quarter" idx="12"/>
          </p:nvPr>
        </p:nvSpPr>
        <p:spPr bwMode="auto">
          <a:xfrm>
            <a:off x="1325544" y="4928702"/>
            <a:ext cx="609600" cy="517524"/>
          </a:xfrm>
        </p:spPr>
        <p:txBody>
          <a:bodyPr/>
          <a:lstStyle/>
          <a:p>
            <a:fld id="{2754ED01-E2A0-4C1E-8E21-014B99041579}" type="slidenum">
              <a:rPr lang="en-US" smtClean="0"/>
              <a:pPr/>
              <a:t>‹#›</a:t>
            </a:fld>
            <a:endParaRPr lang="en-US" dirty="0"/>
          </a:p>
        </p:txBody>
      </p:sp>
      <p:pic>
        <p:nvPicPr>
          <p:cNvPr id="30" name="Picture 29" descr="PP_Main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82034549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16C3AA4-67BE-44F7-809A-3582401494AF}" type="datetime4">
              <a:rPr lang="en-US" smtClean="0">
                <a:solidFill>
                  <a:srgbClr val="575F6D"/>
                </a:solidFill>
              </a:rPr>
              <a:pPr/>
              <a:t>December 14, 2015</a:t>
            </a:fld>
            <a:endParaRPr lang="en-US" dirty="0">
              <a:solidFill>
                <a:srgbClr val="575F6D"/>
              </a:solidFill>
            </a:endParaRPr>
          </a:p>
        </p:txBody>
      </p:sp>
      <p:sp>
        <p:nvSpPr>
          <p:cNvPr id="5" name="Footer Placeholder 4"/>
          <p:cNvSpPr>
            <a:spLocks noGrp="1"/>
          </p:cNvSpPr>
          <p:nvPr>
            <p:ph type="ftr" sz="quarter" idx="11"/>
          </p:nvPr>
        </p:nvSpPr>
        <p:spPr/>
        <p:txBody>
          <a:bodyPr/>
          <a:lstStyle/>
          <a:p>
            <a:endParaRPr lang="en-US" dirty="0">
              <a:solidFill>
                <a:srgbClr val="575F6D"/>
              </a:solidFill>
            </a:endParaRPr>
          </a:p>
        </p:txBody>
      </p:sp>
      <p:sp>
        <p:nvSpPr>
          <p:cNvPr id="6" name="Slide Number Placeholder 5"/>
          <p:cNvSpPr>
            <a:spLocks noGrp="1"/>
          </p:cNvSpPr>
          <p:nvPr>
            <p:ph type="sldNum" sz="quarter" idx="12"/>
          </p:nvPr>
        </p:nvSpPr>
        <p:spPr/>
        <p:txBody>
          <a:bodyPr/>
          <a:lstStyle/>
          <a:p>
            <a:fld id="{822ED5C8-A2B1-FE40-BE4F-E1B4E8067D5F}" type="slidenum">
              <a:rPr lang="en-US" smtClean="0"/>
              <a:pPr/>
              <a:t>‹#›</a:t>
            </a:fld>
            <a:endParaRPr lang="en-US" dirty="0"/>
          </a:p>
        </p:txBody>
      </p:sp>
      <p:pic>
        <p:nvPicPr>
          <p:cNvPr id="7" name="Picture 6"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402802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5172EEB-1769-4776-AD69-E7C1260563EB}" type="datetime4">
              <a:rPr lang="en-US" smtClean="0">
                <a:solidFill>
                  <a:srgbClr val="575F6D"/>
                </a:solidFill>
              </a:rPr>
              <a:pPr/>
              <a:t>December 14, 2015</a:t>
            </a:fld>
            <a:endParaRPr lang="en-US" dirty="0">
              <a:solidFill>
                <a:srgbClr val="575F6D"/>
              </a:solidFill>
            </a:endParaRPr>
          </a:p>
        </p:txBody>
      </p:sp>
      <p:sp>
        <p:nvSpPr>
          <p:cNvPr id="5" name="Footer Placeholder 4"/>
          <p:cNvSpPr>
            <a:spLocks noGrp="1"/>
          </p:cNvSpPr>
          <p:nvPr>
            <p:ph type="ftr" sz="quarter" idx="11"/>
          </p:nvPr>
        </p:nvSpPr>
        <p:spPr/>
        <p:txBody>
          <a:bodyPr/>
          <a:lstStyle/>
          <a:p>
            <a:endParaRPr lang="en-US" dirty="0">
              <a:solidFill>
                <a:srgbClr val="575F6D"/>
              </a:solidFill>
            </a:endParaRPr>
          </a:p>
        </p:txBody>
      </p:sp>
      <p:sp>
        <p:nvSpPr>
          <p:cNvPr id="6" name="Slide Number Placeholder 5"/>
          <p:cNvSpPr>
            <a:spLocks noGrp="1"/>
          </p:cNvSpPr>
          <p:nvPr>
            <p:ph type="sldNum" sz="quarter" idx="12"/>
          </p:nvPr>
        </p:nvSpPr>
        <p:spPr/>
        <p:txBody>
          <a:bodyPr/>
          <a:lstStyle/>
          <a:p>
            <a:fld id="{822ED5C8-A2B1-FE40-BE4F-E1B4E8067D5F}" type="slidenum">
              <a:rPr lang="en-US" smtClean="0"/>
              <a:pPr/>
              <a:t>‹#›</a:t>
            </a:fld>
            <a:endParaRPr lang="en-US" dirty="0"/>
          </a:p>
        </p:txBody>
      </p:sp>
      <p:pic>
        <p:nvPicPr>
          <p:cNvPr id="7" name="Picture 6"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601581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D47BB8AF-C16A-4836-A92D-61834B5F0BA5}" type="datetime4">
              <a:rPr lang="en-US" smtClean="0">
                <a:solidFill>
                  <a:srgbClr val="575F6D"/>
                </a:solidFill>
              </a:rPr>
              <a:pPr/>
              <a:t>December 14, 2015</a:t>
            </a:fld>
            <a:endParaRPr lang="en-US" dirty="0">
              <a:solidFill>
                <a:srgbClr val="575F6D"/>
              </a:solidFill>
            </a:endParaRPr>
          </a:p>
        </p:txBody>
      </p:sp>
      <p:sp>
        <p:nvSpPr>
          <p:cNvPr id="9" name="Slide Number Placeholder 8"/>
          <p:cNvSpPr>
            <a:spLocks noGrp="1"/>
          </p:cNvSpPr>
          <p:nvPr>
            <p:ph type="sldNum" sz="quarter" idx="15"/>
          </p:nvPr>
        </p:nvSpPr>
        <p:spPr/>
        <p:txBody>
          <a:bodyPr rtlCol="0"/>
          <a:lstStyle/>
          <a:p>
            <a:fld id="{822ED5C8-A2B1-FE40-BE4F-E1B4E8067D5F}" type="slidenum">
              <a:rPr lang="en-US" smtClean="0"/>
              <a:pPr/>
              <a:t>‹#›</a:t>
            </a:fld>
            <a:endParaRPr lang="en-US" dirty="0"/>
          </a:p>
        </p:txBody>
      </p:sp>
      <p:sp>
        <p:nvSpPr>
          <p:cNvPr id="10" name="Footer Placeholder 9"/>
          <p:cNvSpPr>
            <a:spLocks noGrp="1"/>
          </p:cNvSpPr>
          <p:nvPr>
            <p:ph type="ftr" sz="quarter" idx="16"/>
          </p:nvPr>
        </p:nvSpPr>
        <p:spPr/>
        <p:txBody>
          <a:bodyPr rtlCol="0"/>
          <a:lstStyle/>
          <a:p>
            <a:endParaRPr lang="en-US" dirty="0">
              <a:solidFill>
                <a:srgbClr val="575F6D"/>
              </a:solidFill>
            </a:endParaRPr>
          </a:p>
        </p:txBody>
      </p:sp>
      <p:pic>
        <p:nvPicPr>
          <p:cNvPr id="11" name="Picture 10"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145493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647D2193-4505-4A75-99BB-880C6989A757}" type="datetime4">
              <a:rPr lang="en-US" smtClean="0">
                <a:solidFill>
                  <a:srgbClr val="FFF39D"/>
                </a:solidFill>
              </a:rPr>
              <a:pPr/>
              <a:t>December 14, 2015</a:t>
            </a:fld>
            <a:endParaRPr lang="en-US" dirty="0">
              <a:solidFill>
                <a:srgbClr val="FFF39D"/>
              </a:solidFill>
            </a:endParaRP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dirty="0">
              <a:solidFill>
                <a:srgbClr val="FFF39D"/>
              </a:solidFill>
            </a:endParaRP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dirty="0">
              <a:solidFill>
                <a:prstClr val="white"/>
              </a:solidFill>
            </a:endParaRPr>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dirty="0">
              <a:solidFill>
                <a:prstClr val="white"/>
              </a:solidFill>
            </a:endParaRPr>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dirty="0">
              <a:solidFill>
                <a:prstClr val="white"/>
              </a:solidFill>
            </a:endParaRPr>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dirty="0">
              <a:solidFill>
                <a:prstClr val="white"/>
              </a:solidFill>
            </a:endParaRPr>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defTabSz="457200"/>
            <a:endParaRPr lang="en-US" dirty="0">
              <a:solidFill>
                <a:prstClr val="white"/>
              </a:solidFill>
            </a:endParaRPr>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defTabSz="457200"/>
            <a:endParaRPr lang="en-US" dirty="0">
              <a:solidFill>
                <a:prstClr val="white"/>
              </a:solidFill>
            </a:endParaRPr>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defTabSz="457200"/>
            <a:endParaRPr lang="en-US" dirty="0">
              <a:solidFill>
                <a:prstClr val="white"/>
              </a:solidFill>
            </a:endParaRPr>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defTabSz="457200"/>
            <a:endParaRPr lang="en-US" dirty="0">
              <a:solidFill>
                <a:prstClr val="white"/>
              </a:solidFill>
            </a:endParaRPr>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defTabSz="457200"/>
            <a:endParaRPr lang="en-US" dirty="0">
              <a:solidFill>
                <a:prstClr val="white"/>
              </a:solidFill>
            </a:endParaRPr>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dirty="0">
              <a:solidFill>
                <a:prstClr val="white"/>
              </a:solidFill>
            </a:endParaRPr>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dirty="0">
              <a:solidFill>
                <a:prstClr val="white"/>
              </a:solidFill>
            </a:endParaRPr>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dirty="0">
              <a:solidFill>
                <a:prstClr val="white"/>
              </a:solidFill>
            </a:endParaRPr>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dirty="0">
              <a:solidFill>
                <a:prstClr val="white"/>
              </a:solidFill>
            </a:endParaRPr>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dirty="0">
              <a:solidFill>
                <a:prstClr val="white"/>
              </a:solidFill>
            </a:endParaRPr>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dirty="0">
              <a:solidFill>
                <a:prstClr val="white"/>
              </a:solidFill>
            </a:endParaRPr>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defTabSz="457200"/>
            <a:endParaRPr lang="en-US" dirty="0">
              <a:solidFill>
                <a:prstClr val="white"/>
              </a:solidFill>
            </a:endParaRPr>
          </a:p>
        </p:txBody>
      </p:sp>
      <p:sp>
        <p:nvSpPr>
          <p:cNvPr id="6" name="Slide Number Placeholder 5"/>
          <p:cNvSpPr>
            <a:spLocks noGrp="1"/>
          </p:cNvSpPr>
          <p:nvPr>
            <p:ph type="sldNum" sz="quarter" idx="12"/>
          </p:nvPr>
        </p:nvSpPr>
        <p:spPr bwMode="auto">
          <a:xfrm>
            <a:off x="1340616" y="4928702"/>
            <a:ext cx="609600" cy="517524"/>
          </a:xfrm>
        </p:spPr>
        <p:txBody>
          <a:bodyPr/>
          <a:lstStyle/>
          <a:p>
            <a:fld id="{822ED5C8-A2B1-FE40-BE4F-E1B4E8067D5F}" type="slidenum">
              <a:rPr lang="en-US" smtClean="0"/>
              <a:pPr/>
              <a:t>‹#›</a:t>
            </a:fld>
            <a:endParaRPr lang="en-US" dirty="0"/>
          </a:p>
        </p:txBody>
      </p:sp>
      <p:pic>
        <p:nvPicPr>
          <p:cNvPr id="24" name="Picture 23"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12346030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13A18F4-33C3-445B-924C-31108C51719C}" type="datetime4">
              <a:rPr lang="en-US" smtClean="0">
                <a:solidFill>
                  <a:srgbClr val="575F6D"/>
                </a:solidFill>
              </a:rPr>
              <a:pPr/>
              <a:t>December 14, 2015</a:t>
            </a:fld>
            <a:endParaRPr lang="en-US" dirty="0">
              <a:solidFill>
                <a:srgbClr val="575F6D"/>
              </a:solidFill>
            </a:endParaRPr>
          </a:p>
        </p:txBody>
      </p:sp>
      <p:sp>
        <p:nvSpPr>
          <p:cNvPr id="6" name="Footer Placeholder 5"/>
          <p:cNvSpPr>
            <a:spLocks noGrp="1"/>
          </p:cNvSpPr>
          <p:nvPr>
            <p:ph type="ftr" sz="quarter" idx="11"/>
          </p:nvPr>
        </p:nvSpPr>
        <p:spPr/>
        <p:txBody>
          <a:bodyPr/>
          <a:lstStyle/>
          <a:p>
            <a:endParaRPr lang="en-US" dirty="0">
              <a:solidFill>
                <a:srgbClr val="575F6D"/>
              </a:solidFill>
            </a:endParaRPr>
          </a:p>
        </p:txBody>
      </p:sp>
      <p:sp>
        <p:nvSpPr>
          <p:cNvPr id="7" name="Slide Number Placeholder 6"/>
          <p:cNvSpPr>
            <a:spLocks noGrp="1"/>
          </p:cNvSpPr>
          <p:nvPr>
            <p:ph type="sldNum" sz="quarter" idx="12"/>
          </p:nvPr>
        </p:nvSpPr>
        <p:spPr/>
        <p:txBody>
          <a:bodyPr/>
          <a:lstStyle/>
          <a:p>
            <a:fld id="{822ED5C8-A2B1-FE40-BE4F-E1B4E8067D5F}" type="slidenum">
              <a:rPr lang="en-US" smtClean="0"/>
              <a:pPr/>
              <a:t>‹#›</a:t>
            </a:fld>
            <a:endParaRPr lang="en-US" dirty="0"/>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pic>
        <p:nvPicPr>
          <p:cNvPr id="8" name="Picture 7"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262440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3AF7543A-E259-478F-9E0D-57BA40E442B7}" type="datetime4">
              <a:rPr lang="en-US" smtClean="0">
                <a:solidFill>
                  <a:srgbClr val="575F6D"/>
                </a:solidFill>
              </a:rPr>
              <a:pPr/>
              <a:t>December 14, 2015</a:t>
            </a:fld>
            <a:endParaRPr lang="en-US" dirty="0">
              <a:solidFill>
                <a:srgbClr val="575F6D"/>
              </a:solidFill>
            </a:endParaRPr>
          </a:p>
        </p:txBody>
      </p:sp>
      <p:sp>
        <p:nvSpPr>
          <p:cNvPr id="8" name="Footer Placeholder 7"/>
          <p:cNvSpPr>
            <a:spLocks noGrp="1"/>
          </p:cNvSpPr>
          <p:nvPr>
            <p:ph type="ftr" sz="quarter" idx="11"/>
          </p:nvPr>
        </p:nvSpPr>
        <p:spPr/>
        <p:txBody>
          <a:bodyPr/>
          <a:lstStyle/>
          <a:p>
            <a:endParaRPr lang="en-US" dirty="0">
              <a:solidFill>
                <a:srgbClr val="575F6D"/>
              </a:solidFill>
            </a:endParaRPr>
          </a:p>
        </p:txBody>
      </p:sp>
      <p:sp>
        <p:nvSpPr>
          <p:cNvPr id="9" name="Slide Number Placeholder 8"/>
          <p:cNvSpPr>
            <a:spLocks noGrp="1"/>
          </p:cNvSpPr>
          <p:nvPr>
            <p:ph type="sldNum" sz="quarter" idx="12"/>
          </p:nvPr>
        </p:nvSpPr>
        <p:spPr/>
        <p:txBody>
          <a:bodyPr/>
          <a:lstStyle/>
          <a:p>
            <a:fld id="{822ED5C8-A2B1-FE40-BE4F-E1B4E8067D5F}" type="slidenum">
              <a:rPr lang="en-US" smtClean="0"/>
              <a:pPr/>
              <a:t>‹#›</a:t>
            </a:fld>
            <a:endParaRPr lang="en-US" dirty="0"/>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pic>
        <p:nvPicPr>
          <p:cNvPr id="10" name="Picture 9"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707047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EFB012D-77A1-44B0-BB26-329BA1EE55C9}" type="datetime4">
              <a:rPr lang="en-US" smtClean="0">
                <a:solidFill>
                  <a:srgbClr val="575F6D"/>
                </a:solidFill>
              </a:rPr>
              <a:pPr/>
              <a:t>December 14, 2015</a:t>
            </a:fld>
            <a:endParaRPr lang="en-US" dirty="0">
              <a:solidFill>
                <a:srgbClr val="575F6D"/>
              </a:solidFill>
            </a:endParaRPr>
          </a:p>
        </p:txBody>
      </p:sp>
      <p:sp>
        <p:nvSpPr>
          <p:cNvPr id="7" name="Slide Number Placeholder 6"/>
          <p:cNvSpPr>
            <a:spLocks noGrp="1"/>
          </p:cNvSpPr>
          <p:nvPr>
            <p:ph type="sldNum" sz="quarter" idx="11"/>
          </p:nvPr>
        </p:nvSpPr>
        <p:spPr/>
        <p:txBody>
          <a:bodyPr rtlCol="0"/>
          <a:lstStyle/>
          <a:p>
            <a:fld id="{822ED5C8-A2B1-FE40-BE4F-E1B4E8067D5F}" type="slidenum">
              <a:rPr lang="en-US" smtClean="0"/>
              <a:pPr/>
              <a:t>‹#›</a:t>
            </a:fld>
            <a:endParaRPr lang="en-US" dirty="0"/>
          </a:p>
        </p:txBody>
      </p:sp>
      <p:sp>
        <p:nvSpPr>
          <p:cNvPr id="8" name="Footer Placeholder 7"/>
          <p:cNvSpPr>
            <a:spLocks noGrp="1"/>
          </p:cNvSpPr>
          <p:nvPr>
            <p:ph type="ftr" sz="quarter" idx="12"/>
          </p:nvPr>
        </p:nvSpPr>
        <p:spPr/>
        <p:txBody>
          <a:bodyPr rtlCol="0"/>
          <a:lstStyle/>
          <a:p>
            <a:endParaRPr lang="en-US" dirty="0">
              <a:solidFill>
                <a:srgbClr val="575F6D"/>
              </a:solidFill>
            </a:endParaRPr>
          </a:p>
        </p:txBody>
      </p:sp>
      <p:pic>
        <p:nvPicPr>
          <p:cNvPr id="9" name="Picture 8"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524488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B7499E-3031-413E-B01E-B94970708CAA}" type="datetime4">
              <a:rPr lang="en-US" smtClean="0">
                <a:solidFill>
                  <a:srgbClr val="575F6D"/>
                </a:solidFill>
              </a:rPr>
              <a:pPr/>
              <a:t>December 14, 2015</a:t>
            </a:fld>
            <a:endParaRPr lang="en-US" dirty="0">
              <a:solidFill>
                <a:srgbClr val="575F6D"/>
              </a:solidFill>
            </a:endParaRPr>
          </a:p>
        </p:txBody>
      </p:sp>
      <p:sp>
        <p:nvSpPr>
          <p:cNvPr id="3" name="Footer Placeholder 2"/>
          <p:cNvSpPr>
            <a:spLocks noGrp="1"/>
          </p:cNvSpPr>
          <p:nvPr>
            <p:ph type="ftr" sz="quarter" idx="11"/>
          </p:nvPr>
        </p:nvSpPr>
        <p:spPr/>
        <p:txBody>
          <a:bodyPr/>
          <a:lstStyle/>
          <a:p>
            <a:endParaRPr lang="en-US" dirty="0">
              <a:solidFill>
                <a:srgbClr val="575F6D"/>
              </a:solidFill>
            </a:endParaRPr>
          </a:p>
        </p:txBody>
      </p:sp>
      <p:sp>
        <p:nvSpPr>
          <p:cNvPr id="4" name="Slide Number Placeholder 3"/>
          <p:cNvSpPr>
            <a:spLocks noGrp="1"/>
          </p:cNvSpPr>
          <p:nvPr>
            <p:ph type="sldNum" sz="quarter" idx="12"/>
          </p:nvPr>
        </p:nvSpPr>
        <p:spPr/>
        <p:txBody>
          <a:bodyPr/>
          <a:lstStyle/>
          <a:p>
            <a:fld id="{822ED5C8-A2B1-FE40-BE4F-E1B4E8067D5F}" type="slidenum">
              <a:rPr lang="en-US" smtClean="0"/>
              <a:pPr/>
              <a:t>‹#›</a:t>
            </a:fld>
            <a:endParaRPr lang="en-US" dirty="0"/>
          </a:p>
        </p:txBody>
      </p:sp>
      <p:pic>
        <p:nvPicPr>
          <p:cNvPr id="5" name="Picture 4"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4008719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defTabSz="457200"/>
            <a:endParaRPr lang="en-US" dirty="0">
              <a:solidFill>
                <a:prstClr val="black"/>
              </a:solidFill>
            </a:endParaRPr>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defTabSz="457200"/>
            <a:endParaRPr lang="en-US" dirty="0">
              <a:solidFill>
                <a:prstClr val="black"/>
              </a:solidFill>
            </a:endParaRPr>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defTabSz="457200"/>
            <a:endParaRPr lang="en-US" dirty="0">
              <a:solidFill>
                <a:prstClr val="black"/>
              </a:solidFill>
            </a:endParaRPr>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defTabSz="457200"/>
            <a:endParaRPr lang="en-US" dirty="0">
              <a:solidFill>
                <a:prstClr val="black"/>
              </a:solidFill>
            </a:endParaRPr>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dirty="0">
              <a:solidFill>
                <a:prstClr val="white"/>
              </a:solidFill>
            </a:endParaRPr>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defTabSz="457200"/>
            <a:endParaRPr lang="en-US" dirty="0">
              <a:solidFill>
                <a:prstClr val="black"/>
              </a:solidFill>
            </a:endParaRPr>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dirty="0">
              <a:solidFill>
                <a:prstClr val="white"/>
              </a:solidFill>
            </a:endParaRPr>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DC7EAB0C-2220-4D0E-A0DD-DB7FA0F742F4}" type="datetime4">
              <a:rPr lang="en-US" smtClean="0">
                <a:solidFill>
                  <a:srgbClr val="575F6D"/>
                </a:solidFill>
              </a:rPr>
              <a:pPr/>
              <a:t>December 14, 2015</a:t>
            </a:fld>
            <a:endParaRPr lang="en-US" dirty="0">
              <a:solidFill>
                <a:srgbClr val="575F6D"/>
              </a:solidFill>
            </a:endParaRPr>
          </a:p>
        </p:txBody>
      </p:sp>
      <p:sp>
        <p:nvSpPr>
          <p:cNvPr id="22" name="Slide Number Placeholder 21"/>
          <p:cNvSpPr>
            <a:spLocks noGrp="1"/>
          </p:cNvSpPr>
          <p:nvPr>
            <p:ph type="sldNum" sz="quarter" idx="15"/>
          </p:nvPr>
        </p:nvSpPr>
        <p:spPr/>
        <p:txBody>
          <a:bodyPr rtlCol="0"/>
          <a:lstStyle/>
          <a:p>
            <a:fld id="{822ED5C8-A2B1-FE40-BE4F-E1B4E8067D5F}" type="slidenum">
              <a:rPr lang="en-US" smtClean="0"/>
              <a:pPr/>
              <a:t>‹#›</a:t>
            </a:fld>
            <a:endParaRPr lang="en-US" dirty="0"/>
          </a:p>
        </p:txBody>
      </p:sp>
      <p:sp>
        <p:nvSpPr>
          <p:cNvPr id="23" name="Footer Placeholder 22"/>
          <p:cNvSpPr>
            <a:spLocks noGrp="1"/>
          </p:cNvSpPr>
          <p:nvPr>
            <p:ph type="ftr" sz="quarter" idx="16"/>
          </p:nvPr>
        </p:nvSpPr>
        <p:spPr/>
        <p:txBody>
          <a:bodyPr rtlCol="0"/>
          <a:lstStyle/>
          <a:p>
            <a:endParaRPr lang="en-US" dirty="0">
              <a:solidFill>
                <a:srgbClr val="575F6D"/>
              </a:solidFill>
            </a:endParaRPr>
          </a:p>
        </p:txBody>
      </p:sp>
      <p:pic>
        <p:nvPicPr>
          <p:cNvPr id="15" name="Picture 14"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798295819"/>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defTabSz="457200"/>
            <a:endParaRPr lang="en-US" dirty="0">
              <a:solidFill>
                <a:prstClr val="black"/>
              </a:solidFill>
            </a:endParaRPr>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dirty="0">
              <a:solidFill>
                <a:prstClr val="white"/>
              </a:solidFill>
            </a:endParaRPr>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dirty="0"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defTabSz="457200"/>
            <a:endParaRPr lang="en-US" dirty="0">
              <a:solidFill>
                <a:prstClr val="black"/>
              </a:solidFill>
            </a:endParaRPr>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dirty="0">
              <a:solidFill>
                <a:prstClr val="white"/>
              </a:solidFill>
            </a:endParaRPr>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defTabSz="457200"/>
            <a:endParaRPr lang="en-US" dirty="0">
              <a:solidFill>
                <a:prstClr val="black"/>
              </a:solidFill>
            </a:endParaRPr>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defTabSz="457200"/>
            <a:endParaRPr lang="en-US" dirty="0">
              <a:solidFill>
                <a:prstClr val="black"/>
              </a:solidFill>
            </a:endParaRPr>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defTabSz="457200"/>
            <a:endParaRPr lang="en-US" dirty="0">
              <a:solidFill>
                <a:prstClr val="black"/>
              </a:solidFill>
            </a:endParaRPr>
          </a:p>
        </p:txBody>
      </p:sp>
      <p:sp>
        <p:nvSpPr>
          <p:cNvPr id="17" name="Date Placeholder 16"/>
          <p:cNvSpPr>
            <a:spLocks noGrp="1"/>
          </p:cNvSpPr>
          <p:nvPr>
            <p:ph type="dt" sz="half" idx="10"/>
          </p:nvPr>
        </p:nvSpPr>
        <p:spPr/>
        <p:txBody>
          <a:bodyPr rtlCol="0"/>
          <a:lstStyle/>
          <a:p>
            <a:fld id="{E3416D63-31BF-4B94-B6C5-E20B2C63F515}" type="datetime4">
              <a:rPr lang="en-US" smtClean="0">
                <a:solidFill>
                  <a:srgbClr val="575F6D"/>
                </a:solidFill>
              </a:rPr>
              <a:pPr/>
              <a:t>December 14, 2015</a:t>
            </a:fld>
            <a:endParaRPr lang="en-US" dirty="0">
              <a:solidFill>
                <a:srgbClr val="575F6D"/>
              </a:solidFill>
            </a:endParaRPr>
          </a:p>
        </p:txBody>
      </p:sp>
      <p:sp>
        <p:nvSpPr>
          <p:cNvPr id="18" name="Slide Number Placeholder 17"/>
          <p:cNvSpPr>
            <a:spLocks noGrp="1"/>
          </p:cNvSpPr>
          <p:nvPr>
            <p:ph type="sldNum" sz="quarter" idx="11"/>
          </p:nvPr>
        </p:nvSpPr>
        <p:spPr/>
        <p:txBody>
          <a:bodyPr rtlCol="0"/>
          <a:lstStyle/>
          <a:p>
            <a:fld id="{822ED5C8-A2B1-FE40-BE4F-E1B4E8067D5F}" type="slidenum">
              <a:rPr lang="en-US" smtClean="0"/>
              <a:pPr/>
              <a:t>‹#›</a:t>
            </a:fld>
            <a:endParaRPr lang="en-US" dirty="0"/>
          </a:p>
        </p:txBody>
      </p:sp>
      <p:sp>
        <p:nvSpPr>
          <p:cNvPr id="21" name="Footer Placeholder 20"/>
          <p:cNvSpPr>
            <a:spLocks noGrp="1"/>
          </p:cNvSpPr>
          <p:nvPr>
            <p:ph type="ftr" sz="quarter" idx="12"/>
          </p:nvPr>
        </p:nvSpPr>
        <p:spPr/>
        <p:txBody>
          <a:bodyPr rtlCol="0"/>
          <a:lstStyle/>
          <a:p>
            <a:endParaRPr lang="en-US" dirty="0">
              <a:solidFill>
                <a:srgbClr val="575F6D"/>
              </a:solidFill>
            </a:endParaRPr>
          </a:p>
        </p:txBody>
      </p:sp>
      <p:pic>
        <p:nvPicPr>
          <p:cNvPr id="15" name="Picture 14"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301074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defTabSz="457200"/>
            <a:endParaRPr lang="en-US" dirty="0">
              <a:solidFill>
                <a:prstClr val="black"/>
              </a:solidFill>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defTabSz="457200"/>
            <a:fld id="{62B1B13E-D5AF-485E-81A1-82A140076526}" type="datetime4">
              <a:rPr lang="en-US" smtClean="0">
                <a:solidFill>
                  <a:srgbClr val="575F6D"/>
                </a:solidFill>
              </a:rPr>
              <a:pPr defTabSz="457200"/>
              <a:t>December 14, 2015</a:t>
            </a:fld>
            <a:endParaRPr lang="en-US" dirty="0">
              <a:solidFill>
                <a:srgbClr val="575F6D"/>
              </a:solidFill>
            </a:endParaRP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defTabSz="457200"/>
            <a:endParaRPr lang="en-US" dirty="0">
              <a:solidFill>
                <a:srgbClr val="575F6D"/>
              </a:solidFill>
            </a:endParaRP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defTabSz="457200"/>
            <a:endParaRPr lang="en-US" dirty="0">
              <a:solidFill>
                <a:prstClr val="black"/>
              </a:solidFill>
            </a:endParaRPr>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defTabSz="457200"/>
            <a:endParaRPr lang="en-US" dirty="0">
              <a:solidFill>
                <a:prstClr val="black"/>
              </a:solidFill>
            </a:endParaRPr>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dirty="0">
              <a:solidFill>
                <a:prstClr val="white"/>
              </a:solidFill>
            </a:endParaRPr>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defTabSz="457200"/>
            <a:endParaRPr lang="en-US" dirty="0">
              <a:solidFill>
                <a:prstClr val="black"/>
              </a:solidFill>
            </a:endParaRPr>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457200"/>
            <a:endParaRPr lang="en-US" dirty="0">
              <a:solidFill>
                <a:prstClr val="white"/>
              </a:solidFill>
            </a:endParaRPr>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defTabSz="457200"/>
            <a:fld id="{822ED5C8-A2B1-FE40-BE4F-E1B4E8067D5F}" type="slidenum">
              <a:rPr lang="en-US" smtClean="0"/>
              <a:pPr defTabSz="457200"/>
              <a:t>‹#›</a:t>
            </a:fld>
            <a:endParaRPr lang="en-US" dirty="0"/>
          </a:p>
        </p:txBody>
      </p:sp>
    </p:spTree>
    <p:extLst>
      <p:ext uri="{BB962C8B-B14F-4D97-AF65-F5344CB8AC3E}">
        <p14:creationId xmlns:p14="http://schemas.microsoft.com/office/powerpoint/2010/main" val="348358227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9.jpeg"/><Relationship Id="rId13" Type="http://schemas.openxmlformats.org/officeDocument/2006/relationships/hyperlink" Target="mailto:http://pordway-bennett@ocmboces.org" TargetMode="External"/><Relationship Id="rId18" Type="http://schemas.openxmlformats.org/officeDocument/2006/relationships/hyperlink" Target="mailto:http://mfenn@ocmboces.org" TargetMode="External"/><Relationship Id="rId3" Type="http://schemas.openxmlformats.org/officeDocument/2006/relationships/image" Target="../media/image4.jpeg"/><Relationship Id="rId7" Type="http://schemas.openxmlformats.org/officeDocument/2006/relationships/image" Target="../media/image8.jpeg"/><Relationship Id="rId12" Type="http://schemas.openxmlformats.org/officeDocument/2006/relationships/hyperlink" Target="mailto:http://ccrisell@ocmboces.org" TargetMode="External"/><Relationship Id="rId17" Type="http://schemas.openxmlformats.org/officeDocument/2006/relationships/image" Target="../media/image11.jpeg"/><Relationship Id="rId2" Type="http://schemas.openxmlformats.org/officeDocument/2006/relationships/notesSlide" Target="../notesSlides/notesSlide2.xml"/><Relationship Id="rId16" Type="http://schemas.openxmlformats.org/officeDocument/2006/relationships/hyperlink" Target="mailto:http://jburrows@ocmboces.org" TargetMode="External"/><Relationship Id="rId1" Type="http://schemas.openxmlformats.org/officeDocument/2006/relationships/slideLayout" Target="../slideLayouts/slideLayout7.xml"/><Relationship Id="rId6" Type="http://schemas.openxmlformats.org/officeDocument/2006/relationships/image" Target="../media/image7.jpeg"/><Relationship Id="rId11" Type="http://schemas.openxmlformats.org/officeDocument/2006/relationships/hyperlink" Target="mailto:http://emorat@ocmboces.org" TargetMode="External"/><Relationship Id="rId5" Type="http://schemas.openxmlformats.org/officeDocument/2006/relationships/image" Target="../media/image6.jpeg"/><Relationship Id="rId15" Type="http://schemas.openxmlformats.org/officeDocument/2006/relationships/hyperlink" Target="mailto:http://esimmons@ocmboces.org" TargetMode="External"/><Relationship Id="rId10" Type="http://schemas.openxmlformats.org/officeDocument/2006/relationships/hyperlink" Target="mailto:http://ptreat-ulrich@ocmboces.org" TargetMode="External"/><Relationship Id="rId4" Type="http://schemas.openxmlformats.org/officeDocument/2006/relationships/image" Target="../media/image5.jpeg"/><Relationship Id="rId9" Type="http://schemas.openxmlformats.org/officeDocument/2006/relationships/image" Target="../media/image10.jpeg"/><Relationship Id="rId14" Type="http://schemas.openxmlformats.org/officeDocument/2006/relationships/hyperlink" Target="mailto:http://tjames@ocmboces.org"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b="0" dirty="0" smtClean="0">
                <a:solidFill>
                  <a:schemeClr val="bg1"/>
                </a:solidFill>
              </a:rPr>
              <a:t>What’s Special About Special Education</a:t>
            </a:r>
            <a:endParaRPr lang="en-US" sz="3600" b="0" dirty="0">
              <a:solidFill>
                <a:schemeClr val="bg1"/>
              </a:solidFill>
            </a:endParaRPr>
          </a:p>
        </p:txBody>
      </p:sp>
      <p:sp>
        <p:nvSpPr>
          <p:cNvPr id="3" name="Subtitle 2"/>
          <p:cNvSpPr>
            <a:spLocks noGrp="1"/>
          </p:cNvSpPr>
          <p:nvPr>
            <p:ph type="subTitle" idx="1"/>
          </p:nvPr>
        </p:nvSpPr>
        <p:spPr/>
        <p:txBody>
          <a:bodyPr/>
          <a:lstStyle/>
          <a:p>
            <a:r>
              <a:rPr lang="en-US" dirty="0" smtClean="0">
                <a:solidFill>
                  <a:schemeClr val="bg1"/>
                </a:solidFill>
              </a:rPr>
              <a:t>Janel Payette</a:t>
            </a:r>
          </a:p>
          <a:p>
            <a:r>
              <a:rPr lang="en-US" dirty="0" smtClean="0">
                <a:solidFill>
                  <a:schemeClr val="bg1"/>
                </a:solidFill>
              </a:rPr>
              <a:t>Coordinator RSE TASC</a:t>
            </a:r>
            <a:endParaRPr lang="en-US" dirty="0">
              <a:solidFill>
                <a:schemeClr val="bg1"/>
              </a:solidFill>
            </a:endParaRPr>
          </a:p>
        </p:txBody>
      </p:sp>
    </p:spTree>
    <p:extLst>
      <p:ext uri="{BB962C8B-B14F-4D97-AF65-F5344CB8AC3E}">
        <p14:creationId xmlns:p14="http://schemas.microsoft.com/office/powerpoint/2010/main" val="13137518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1</a:t>
            </a:r>
            <a:endParaRPr lang="en-US" dirty="0"/>
          </a:p>
        </p:txBody>
      </p:sp>
      <p:sp>
        <p:nvSpPr>
          <p:cNvPr id="3" name="Content Placeholder 2"/>
          <p:cNvSpPr>
            <a:spLocks noGrp="1"/>
          </p:cNvSpPr>
          <p:nvPr>
            <p:ph sz="quarter" idx="1"/>
          </p:nvPr>
        </p:nvSpPr>
        <p:spPr/>
        <p:txBody>
          <a:bodyPr>
            <a:normAutofit fontScale="92500" lnSpcReduction="20000"/>
          </a:bodyPr>
          <a:lstStyle/>
          <a:p>
            <a:pPr lvl="0"/>
            <a:r>
              <a:rPr lang="en-US" dirty="0"/>
              <a:t>Text </a:t>
            </a:r>
            <a:r>
              <a:rPr lang="en-US" dirty="0" smtClean="0"/>
              <a:t>Coding</a:t>
            </a:r>
          </a:p>
          <a:p>
            <a:pPr lvl="1"/>
            <a:r>
              <a:rPr lang="en-US" sz="2100" dirty="0" smtClean="0"/>
              <a:t>You </a:t>
            </a:r>
            <a:r>
              <a:rPr lang="en-US" sz="2100" dirty="0"/>
              <a:t>will be assigned a continuum of service in which to focus </a:t>
            </a:r>
          </a:p>
          <a:p>
            <a:pPr lvl="1"/>
            <a:r>
              <a:rPr lang="en-US" sz="2400" dirty="0"/>
              <a:t>Read under the following headings using a text coding procedure: </a:t>
            </a:r>
          </a:p>
          <a:p>
            <a:pPr lvl="2"/>
            <a:r>
              <a:rPr lang="en-US" dirty="0"/>
              <a:t>Purpose</a:t>
            </a:r>
          </a:p>
          <a:p>
            <a:pPr lvl="2"/>
            <a:r>
              <a:rPr lang="en-US" dirty="0"/>
              <a:t>Frequency</a:t>
            </a:r>
          </a:p>
          <a:p>
            <a:pPr lvl="2"/>
            <a:r>
              <a:rPr lang="en-US" dirty="0"/>
              <a:t>Duration</a:t>
            </a:r>
          </a:p>
          <a:p>
            <a:pPr lvl="2"/>
            <a:r>
              <a:rPr lang="en-US" dirty="0"/>
              <a:t>Location</a:t>
            </a:r>
          </a:p>
          <a:p>
            <a:pPr lvl="2"/>
            <a:r>
              <a:rPr lang="en-US" dirty="0"/>
              <a:t>Grouping Class Size and Caseload</a:t>
            </a:r>
          </a:p>
          <a:p>
            <a:pPr lvl="1"/>
            <a:r>
              <a:rPr lang="en-US" sz="2400" dirty="0"/>
              <a:t>Text coding Procedure</a:t>
            </a:r>
          </a:p>
          <a:p>
            <a:pPr lvl="2"/>
            <a:r>
              <a:rPr lang="en-US" dirty="0"/>
              <a:t>Place an + after information that is new to you</a:t>
            </a:r>
          </a:p>
          <a:p>
            <a:pPr lvl="2"/>
            <a:r>
              <a:rPr lang="en-US" dirty="0"/>
              <a:t>Place a ! after information that you feel is important</a:t>
            </a:r>
          </a:p>
          <a:p>
            <a:pPr lvl="2"/>
            <a:r>
              <a:rPr lang="en-US" dirty="0"/>
              <a:t>Place a ? after information that is confusing or that you have a wondering about</a:t>
            </a:r>
          </a:p>
          <a:p>
            <a:pPr lvl="1"/>
            <a:r>
              <a:rPr lang="en-US" sz="2400" dirty="0" smtClean="0"/>
              <a:t>Share </a:t>
            </a:r>
            <a:r>
              <a:rPr lang="en-US" sz="2400" dirty="0"/>
              <a:t>your Most Important Points (MIP )with </a:t>
            </a:r>
            <a:r>
              <a:rPr lang="en-US" sz="2400" dirty="0" smtClean="0"/>
              <a:t>your table</a:t>
            </a:r>
            <a:endParaRPr lang="en-US" dirty="0"/>
          </a:p>
        </p:txBody>
      </p:sp>
    </p:spTree>
    <p:extLst>
      <p:ext uri="{BB962C8B-B14F-4D97-AF65-F5344CB8AC3E}">
        <p14:creationId xmlns:p14="http://schemas.microsoft.com/office/powerpoint/2010/main" val="25768675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2</a:t>
            </a:r>
            <a:endParaRPr lang="en-US" dirty="0"/>
          </a:p>
        </p:txBody>
      </p:sp>
      <p:sp>
        <p:nvSpPr>
          <p:cNvPr id="3" name="Content Placeholder 2"/>
          <p:cNvSpPr>
            <a:spLocks noGrp="1"/>
          </p:cNvSpPr>
          <p:nvPr>
            <p:ph sz="quarter" idx="1"/>
          </p:nvPr>
        </p:nvSpPr>
        <p:spPr/>
        <p:txBody>
          <a:bodyPr/>
          <a:lstStyle/>
          <a:p>
            <a:pPr lvl="0"/>
            <a:r>
              <a:rPr lang="en-US" dirty="0"/>
              <a:t>Crosswalk the Hallmarks of Effective Practice with the NYS Teachers </a:t>
            </a:r>
            <a:r>
              <a:rPr lang="en-US" dirty="0" smtClean="0"/>
              <a:t>Rubric-</a:t>
            </a:r>
          </a:p>
          <a:p>
            <a:pPr lvl="1"/>
            <a:r>
              <a:rPr lang="en-US" sz="2400" dirty="0" smtClean="0"/>
              <a:t>As </a:t>
            </a:r>
            <a:r>
              <a:rPr lang="en-US" sz="2400" dirty="0"/>
              <a:t>a small group, read each Hallmark of Effective Practice </a:t>
            </a:r>
          </a:p>
          <a:p>
            <a:pPr lvl="1"/>
            <a:r>
              <a:rPr lang="en-US" sz="2400" dirty="0"/>
              <a:t>Identify the NYS Teaching Standard and Elements that correspond with that practice and record it next to the practice</a:t>
            </a:r>
          </a:p>
          <a:p>
            <a:pPr lvl="1"/>
            <a:r>
              <a:rPr lang="en-US" sz="2400" dirty="0"/>
              <a:t>Share out as a whole group</a:t>
            </a:r>
          </a:p>
          <a:p>
            <a:endParaRPr lang="en-US" dirty="0"/>
          </a:p>
        </p:txBody>
      </p:sp>
    </p:spTree>
    <p:extLst>
      <p:ext uri="{BB962C8B-B14F-4D97-AF65-F5344CB8AC3E}">
        <p14:creationId xmlns:p14="http://schemas.microsoft.com/office/powerpoint/2010/main" val="26598639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lstStyle/>
          <a:p>
            <a:r>
              <a:rPr lang="en-US" dirty="0" smtClean="0"/>
              <a:t>Closing: Learning Targets MIP</a:t>
            </a:r>
            <a:endParaRPr lang="en-US" dirty="0"/>
          </a:p>
        </p:txBody>
      </p:sp>
      <p:sp>
        <p:nvSpPr>
          <p:cNvPr id="3" name="Content Placeholder 2"/>
          <p:cNvSpPr>
            <a:spLocks noGrp="1"/>
          </p:cNvSpPr>
          <p:nvPr>
            <p:ph sz="quarter" idx="1"/>
          </p:nvPr>
        </p:nvSpPr>
        <p:spPr>
          <a:xfrm>
            <a:off x="457200" y="1524000"/>
            <a:ext cx="7467600" cy="4873752"/>
          </a:xfrm>
        </p:spPr>
        <p:txBody>
          <a:bodyPr>
            <a:normAutofit fontScale="92500" lnSpcReduction="20000"/>
          </a:bodyPr>
          <a:lstStyle/>
          <a:p>
            <a:r>
              <a:rPr lang="en-US" dirty="0" smtClean="0"/>
              <a:t>Gain an understanding of the distribution of Students with Disabilities (SWD) across  13 Disability Classifications that make up the SWD population in the OCM BOCES region</a:t>
            </a:r>
          </a:p>
          <a:p>
            <a:endParaRPr lang="en-US" dirty="0" smtClean="0"/>
          </a:p>
          <a:p>
            <a:r>
              <a:rPr lang="en-US" dirty="0" smtClean="0"/>
              <a:t>Identify new Office of Special Education Initiatives that Impact the Systems under which SWD are Served</a:t>
            </a:r>
          </a:p>
          <a:p>
            <a:endParaRPr lang="en-US" dirty="0"/>
          </a:p>
          <a:p>
            <a:r>
              <a:rPr lang="en-US" dirty="0" smtClean="0"/>
              <a:t>State the importance of Specially Designed Instruction for SWD</a:t>
            </a:r>
          </a:p>
          <a:p>
            <a:endParaRPr lang="en-US" dirty="0" smtClean="0"/>
          </a:p>
          <a:p>
            <a:r>
              <a:rPr lang="en-US" dirty="0" smtClean="0"/>
              <a:t>Identify components of a compliant continuum of service and draw connections between hallmarks of effective practice and the NYS Teaching Standards</a:t>
            </a:r>
            <a:endParaRPr lang="en-US" dirty="0"/>
          </a:p>
        </p:txBody>
      </p:sp>
    </p:spTree>
    <p:extLst>
      <p:ext uri="{BB962C8B-B14F-4D97-AF65-F5344CB8AC3E}">
        <p14:creationId xmlns:p14="http://schemas.microsoft.com/office/powerpoint/2010/main" val="34846855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62000" y="2514600"/>
            <a:ext cx="7467600" cy="1143000"/>
          </a:xfrm>
        </p:spPr>
        <p:txBody>
          <a:bodyPr>
            <a:normAutofit fontScale="90000"/>
          </a:bodyPr>
          <a:lstStyle/>
          <a:p>
            <a:pPr algn="ctr"/>
            <a:r>
              <a:rPr lang="en-US" sz="4800" dirty="0"/>
              <a:t/>
            </a:r>
            <a:br>
              <a:rPr lang="en-US" sz="4800" dirty="0"/>
            </a:br>
            <a:r>
              <a:rPr lang="en-US" sz="4800" dirty="0" smtClean="0"/>
              <a:t/>
            </a:r>
            <a:br>
              <a:rPr lang="en-US" sz="4800" dirty="0" smtClean="0"/>
            </a:br>
            <a:r>
              <a:rPr lang="en-US" sz="4800" dirty="0"/>
              <a:t/>
            </a:r>
            <a:br>
              <a:rPr lang="en-US" sz="4800" dirty="0"/>
            </a:br>
            <a:r>
              <a:rPr lang="en-US" sz="4800" dirty="0" smtClean="0"/>
              <a:t>Thank You</a:t>
            </a:r>
            <a:r>
              <a:rPr lang="en-US" sz="4800" dirty="0" smtClean="0"/>
              <a:t>!</a:t>
            </a:r>
            <a:br>
              <a:rPr lang="en-US" sz="4800" dirty="0" smtClean="0"/>
            </a:br>
            <a:r>
              <a:rPr lang="en-US" sz="4800" dirty="0" smtClean="0"/>
              <a:t/>
            </a:r>
            <a:br>
              <a:rPr lang="en-US" sz="4800" dirty="0" smtClean="0"/>
            </a:br>
            <a:endParaRPr lang="en-US" dirty="0"/>
          </a:p>
        </p:txBody>
      </p:sp>
    </p:spTree>
    <p:extLst>
      <p:ext uri="{BB962C8B-B14F-4D97-AF65-F5344CB8AC3E}">
        <p14:creationId xmlns:p14="http://schemas.microsoft.com/office/powerpoint/2010/main" val="23524332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8" name="Picture 14" descr="Pam Treat-Ulric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35704" y="1250949"/>
            <a:ext cx="1428750" cy="1428750"/>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Erica Mora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0600" y="1279524"/>
            <a:ext cx="1428750" cy="1428750"/>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Colleen Crisell"/>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10400" y="1286782"/>
            <a:ext cx="1428750" cy="1428750"/>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Patty Ordway-Bennett"/>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 y="3733800"/>
            <a:ext cx="1428750" cy="1428750"/>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Tracy James"/>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67000" y="3733800"/>
            <a:ext cx="1428750" cy="1428750"/>
          </a:xfrm>
          <a:prstGeom prst="rect">
            <a:avLst/>
          </a:prstGeom>
          <a:noFill/>
          <a:extLst>
            <a:ext uri="{909E8E84-426E-40DD-AFC4-6F175D3DCCD1}">
              <a14:hiddenFill xmlns:a14="http://schemas.microsoft.com/office/drawing/2010/main">
                <a:solidFill>
                  <a:srgbClr val="FFFFFF"/>
                </a:solidFill>
              </a14:hiddenFill>
            </a:ext>
          </a:extLst>
        </p:spPr>
      </p:pic>
      <p:pic>
        <p:nvPicPr>
          <p:cNvPr id="1048" name="Picture 24" descr="Erin Simmons"/>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827814" y="3733800"/>
            <a:ext cx="1428750" cy="1428750"/>
          </a:xfrm>
          <a:prstGeom prst="rect">
            <a:avLst/>
          </a:prstGeom>
          <a:noFill/>
          <a:extLst>
            <a:ext uri="{909E8E84-426E-40DD-AFC4-6F175D3DCCD1}">
              <a14:hiddenFill xmlns:a14="http://schemas.microsoft.com/office/drawing/2010/main">
                <a:solidFill>
                  <a:srgbClr val="FFFFFF"/>
                </a:solidFill>
              </a14:hiddenFill>
            </a:ext>
          </a:extLst>
        </p:spPr>
      </p:pic>
      <p:pic>
        <p:nvPicPr>
          <p:cNvPr id="1050" name="Picture 26" descr="Patty Ordway-Bennett"/>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010400" y="3733800"/>
            <a:ext cx="1428750" cy="142875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2472418" y="2828835"/>
            <a:ext cx="2133600" cy="830997"/>
          </a:xfrm>
          <a:prstGeom prst="rect">
            <a:avLst/>
          </a:prstGeom>
        </p:spPr>
        <p:txBody>
          <a:bodyPr wrap="square">
            <a:spAutoFit/>
          </a:bodyPr>
          <a:lstStyle/>
          <a:p>
            <a:r>
              <a:rPr lang="en-US" sz="1200" b="1" dirty="0"/>
              <a:t>Pamela Treat-Ulrich</a:t>
            </a:r>
            <a:r>
              <a:rPr lang="en-US" sz="1200" dirty="0"/>
              <a:t/>
            </a:r>
            <a:br>
              <a:rPr lang="en-US" sz="1200" dirty="0"/>
            </a:br>
            <a:r>
              <a:rPr lang="en-US" sz="1200" dirty="0" err="1"/>
              <a:t>NonDistrict</a:t>
            </a:r>
            <a:r>
              <a:rPr lang="en-US" sz="1200" dirty="0"/>
              <a:t> Specialist</a:t>
            </a:r>
            <a:br>
              <a:rPr lang="en-US" sz="1200" dirty="0"/>
            </a:br>
            <a:r>
              <a:rPr lang="en-US" sz="1200" dirty="0"/>
              <a:t>315-431-8589</a:t>
            </a:r>
            <a:br>
              <a:rPr lang="en-US" sz="1200" dirty="0"/>
            </a:br>
            <a:r>
              <a:rPr lang="en-US" sz="1200" dirty="0">
                <a:hlinkClick r:id="rId10"/>
              </a:rPr>
              <a:t>ptreat-ulrich@ocmboces.org</a:t>
            </a:r>
            <a:endParaRPr lang="en-US" sz="1200" dirty="0"/>
          </a:p>
        </p:txBody>
      </p:sp>
      <p:sp>
        <p:nvSpPr>
          <p:cNvPr id="9" name="Rectangle 8"/>
          <p:cNvSpPr/>
          <p:nvPr/>
        </p:nvSpPr>
        <p:spPr>
          <a:xfrm>
            <a:off x="4827814" y="2849467"/>
            <a:ext cx="2182586" cy="830997"/>
          </a:xfrm>
          <a:prstGeom prst="rect">
            <a:avLst/>
          </a:prstGeom>
        </p:spPr>
        <p:txBody>
          <a:bodyPr wrap="square">
            <a:spAutoFit/>
          </a:bodyPr>
          <a:lstStyle/>
          <a:p>
            <a:r>
              <a:rPr lang="en-US" sz="1200" b="1" dirty="0"/>
              <a:t>Erica </a:t>
            </a:r>
            <a:r>
              <a:rPr lang="en-US" sz="1200" b="1" dirty="0" err="1"/>
              <a:t>Morat</a:t>
            </a:r>
            <a:r>
              <a:rPr lang="en-US" sz="1200" dirty="0"/>
              <a:t/>
            </a:r>
            <a:br>
              <a:rPr lang="en-US" sz="1200" dirty="0"/>
            </a:br>
            <a:r>
              <a:rPr lang="en-US" sz="1200" dirty="0"/>
              <a:t>Special Education Trainer</a:t>
            </a:r>
            <a:br>
              <a:rPr lang="en-US" sz="1200" dirty="0"/>
            </a:br>
            <a:r>
              <a:rPr lang="en-US" sz="1200" dirty="0"/>
              <a:t>315-431-8575</a:t>
            </a:r>
            <a:br>
              <a:rPr lang="en-US" sz="1200" dirty="0"/>
            </a:br>
            <a:r>
              <a:rPr lang="en-US" sz="1200" dirty="0">
                <a:hlinkClick r:id="rId11"/>
              </a:rPr>
              <a:t>emorat@ocmboces.org</a:t>
            </a:r>
            <a:endParaRPr lang="en-US" sz="1200" dirty="0"/>
          </a:p>
        </p:txBody>
      </p:sp>
      <p:sp>
        <p:nvSpPr>
          <p:cNvPr id="10" name="Rectangle 9"/>
          <p:cNvSpPr/>
          <p:nvPr/>
        </p:nvSpPr>
        <p:spPr>
          <a:xfrm>
            <a:off x="6936921" y="2828836"/>
            <a:ext cx="2207079" cy="830997"/>
          </a:xfrm>
          <a:prstGeom prst="rect">
            <a:avLst/>
          </a:prstGeom>
        </p:spPr>
        <p:txBody>
          <a:bodyPr wrap="square">
            <a:spAutoFit/>
          </a:bodyPr>
          <a:lstStyle/>
          <a:p>
            <a:r>
              <a:rPr lang="en-US" sz="1200" b="1" dirty="0"/>
              <a:t>Colleen </a:t>
            </a:r>
            <a:r>
              <a:rPr lang="en-US" sz="1200" b="1" dirty="0" err="1"/>
              <a:t>Crisell</a:t>
            </a:r>
            <a:r>
              <a:rPr lang="en-US" sz="1200" b="1" dirty="0"/>
              <a:t> </a:t>
            </a:r>
            <a:r>
              <a:rPr lang="en-US" sz="1200" dirty="0"/>
              <a:t/>
            </a:r>
            <a:br>
              <a:rPr lang="en-US" sz="1200" dirty="0"/>
            </a:br>
            <a:r>
              <a:rPr lang="en-US" sz="1200" dirty="0"/>
              <a:t>Transition Specialist</a:t>
            </a:r>
            <a:br>
              <a:rPr lang="en-US" sz="1200" dirty="0"/>
            </a:br>
            <a:r>
              <a:rPr lang="en-US" sz="1200" dirty="0"/>
              <a:t>315-433-2639</a:t>
            </a:r>
            <a:br>
              <a:rPr lang="en-US" sz="1200" dirty="0"/>
            </a:br>
            <a:r>
              <a:rPr lang="en-US" sz="1200" dirty="0">
                <a:hlinkClick r:id="rId12"/>
              </a:rPr>
              <a:t>ccrisell@ocmboces.org</a:t>
            </a:r>
            <a:endParaRPr lang="en-US" sz="1200" dirty="0"/>
          </a:p>
        </p:txBody>
      </p:sp>
      <p:sp>
        <p:nvSpPr>
          <p:cNvPr id="11" name="Rectangle 10"/>
          <p:cNvSpPr/>
          <p:nvPr/>
        </p:nvSpPr>
        <p:spPr>
          <a:xfrm>
            <a:off x="381000" y="5317866"/>
            <a:ext cx="2286000" cy="1015663"/>
          </a:xfrm>
          <a:prstGeom prst="rect">
            <a:avLst/>
          </a:prstGeom>
        </p:spPr>
        <p:txBody>
          <a:bodyPr wrap="square">
            <a:spAutoFit/>
          </a:bodyPr>
          <a:lstStyle/>
          <a:p>
            <a:r>
              <a:rPr lang="en-US" sz="1200" b="1" dirty="0"/>
              <a:t>Patty Ordway-Bennett</a:t>
            </a:r>
            <a:r>
              <a:rPr lang="en-US" sz="1200" dirty="0"/>
              <a:t/>
            </a:r>
            <a:br>
              <a:rPr lang="en-US" sz="1200" dirty="0"/>
            </a:br>
            <a:r>
              <a:rPr lang="en-US" sz="1200" dirty="0"/>
              <a:t>Transition Specialist</a:t>
            </a:r>
            <a:br>
              <a:rPr lang="en-US" sz="1200" dirty="0"/>
            </a:br>
            <a:r>
              <a:rPr lang="en-US" sz="1200" dirty="0"/>
              <a:t>315-431-8415</a:t>
            </a:r>
            <a:br>
              <a:rPr lang="en-US" sz="1200" dirty="0"/>
            </a:br>
            <a:r>
              <a:rPr lang="en-US" sz="1200" dirty="0">
                <a:hlinkClick r:id="rId13"/>
              </a:rPr>
              <a:t>pordway-bennett@ocmboces.org</a:t>
            </a:r>
            <a:endParaRPr lang="en-US" sz="1200" dirty="0"/>
          </a:p>
        </p:txBody>
      </p:sp>
      <p:sp>
        <p:nvSpPr>
          <p:cNvPr id="12" name="Rectangle 11"/>
          <p:cNvSpPr/>
          <p:nvPr/>
        </p:nvSpPr>
        <p:spPr>
          <a:xfrm>
            <a:off x="2608490" y="5317866"/>
            <a:ext cx="1997528" cy="830997"/>
          </a:xfrm>
          <a:prstGeom prst="rect">
            <a:avLst/>
          </a:prstGeom>
        </p:spPr>
        <p:txBody>
          <a:bodyPr wrap="square">
            <a:spAutoFit/>
          </a:bodyPr>
          <a:lstStyle/>
          <a:p>
            <a:r>
              <a:rPr lang="en-US" sz="1200" b="1" dirty="0"/>
              <a:t>Tracy James</a:t>
            </a:r>
            <a:r>
              <a:rPr lang="en-US" sz="1200" dirty="0"/>
              <a:t/>
            </a:r>
            <a:br>
              <a:rPr lang="en-US" sz="1200" dirty="0"/>
            </a:br>
            <a:r>
              <a:rPr lang="en-US" sz="1200" dirty="0"/>
              <a:t>PBIS Behavior Specialist</a:t>
            </a:r>
            <a:br>
              <a:rPr lang="en-US" sz="1200" dirty="0"/>
            </a:br>
            <a:r>
              <a:rPr lang="en-US" sz="1200" dirty="0"/>
              <a:t>315-431-8586</a:t>
            </a:r>
            <a:br>
              <a:rPr lang="en-US" sz="1200" dirty="0"/>
            </a:br>
            <a:r>
              <a:rPr lang="en-US" sz="1200" dirty="0">
                <a:hlinkClick r:id="rId14"/>
              </a:rPr>
              <a:t>tjames@ocmboces.org</a:t>
            </a:r>
            <a:endParaRPr lang="en-US" sz="1200" dirty="0"/>
          </a:p>
        </p:txBody>
      </p:sp>
      <p:sp>
        <p:nvSpPr>
          <p:cNvPr id="13" name="Rectangle 12"/>
          <p:cNvSpPr/>
          <p:nvPr/>
        </p:nvSpPr>
        <p:spPr>
          <a:xfrm>
            <a:off x="4724400" y="5323307"/>
            <a:ext cx="2212521" cy="830997"/>
          </a:xfrm>
          <a:prstGeom prst="rect">
            <a:avLst/>
          </a:prstGeom>
        </p:spPr>
        <p:txBody>
          <a:bodyPr wrap="square">
            <a:spAutoFit/>
          </a:bodyPr>
          <a:lstStyle/>
          <a:p>
            <a:r>
              <a:rPr lang="en-US" sz="1200" b="1" dirty="0"/>
              <a:t>Erin Simmons</a:t>
            </a:r>
            <a:r>
              <a:rPr lang="en-US" sz="1200" dirty="0"/>
              <a:t/>
            </a:r>
            <a:br>
              <a:rPr lang="en-US" sz="1200" dirty="0"/>
            </a:br>
            <a:r>
              <a:rPr lang="en-US" sz="1200" dirty="0"/>
              <a:t>PBIS Behavior Specialist</a:t>
            </a:r>
            <a:br>
              <a:rPr lang="en-US" sz="1200" dirty="0"/>
            </a:br>
            <a:r>
              <a:rPr lang="en-US" sz="1200" dirty="0"/>
              <a:t>315-431-8559</a:t>
            </a:r>
            <a:br>
              <a:rPr lang="en-US" sz="1200" dirty="0"/>
            </a:br>
            <a:r>
              <a:rPr lang="en-US" sz="1200" dirty="0">
                <a:hlinkClick r:id="rId15"/>
              </a:rPr>
              <a:t>esimmons@ocmboces.org</a:t>
            </a:r>
            <a:endParaRPr lang="en-US" sz="1200" dirty="0"/>
          </a:p>
        </p:txBody>
      </p:sp>
      <p:sp>
        <p:nvSpPr>
          <p:cNvPr id="14" name="Rectangle 13"/>
          <p:cNvSpPr/>
          <p:nvPr/>
        </p:nvSpPr>
        <p:spPr>
          <a:xfrm>
            <a:off x="6936921" y="5290843"/>
            <a:ext cx="2541814" cy="830997"/>
          </a:xfrm>
          <a:prstGeom prst="rect">
            <a:avLst/>
          </a:prstGeom>
        </p:spPr>
        <p:txBody>
          <a:bodyPr wrap="square">
            <a:spAutoFit/>
          </a:bodyPr>
          <a:lstStyle/>
          <a:p>
            <a:r>
              <a:rPr lang="en-US" sz="1200" b="1" dirty="0"/>
              <a:t>Jackie Burrows</a:t>
            </a:r>
            <a:r>
              <a:rPr lang="en-US" sz="1200" dirty="0"/>
              <a:t/>
            </a:r>
            <a:br>
              <a:rPr lang="en-US" sz="1200" dirty="0"/>
            </a:br>
            <a:r>
              <a:rPr lang="en-US" sz="1200" dirty="0"/>
              <a:t>Preschool Behavior Specialist</a:t>
            </a:r>
            <a:br>
              <a:rPr lang="en-US" sz="1200" dirty="0"/>
            </a:br>
            <a:r>
              <a:rPr lang="en-US" sz="1200" dirty="0"/>
              <a:t>315-431-8475</a:t>
            </a:r>
            <a:br>
              <a:rPr lang="en-US" sz="1200" dirty="0"/>
            </a:br>
            <a:r>
              <a:rPr lang="en-US" sz="1200" dirty="0">
                <a:hlinkClick r:id="rId16"/>
              </a:rPr>
              <a:t>jburrows@ocmboces.org</a:t>
            </a:r>
            <a:endParaRPr lang="en-US" sz="1200" dirty="0"/>
          </a:p>
        </p:txBody>
      </p:sp>
      <p:sp>
        <p:nvSpPr>
          <p:cNvPr id="15" name="TextBox 14"/>
          <p:cNvSpPr txBox="1"/>
          <p:nvPr/>
        </p:nvSpPr>
        <p:spPr>
          <a:xfrm>
            <a:off x="381000" y="533400"/>
            <a:ext cx="6629400" cy="553998"/>
          </a:xfrm>
          <a:prstGeom prst="rect">
            <a:avLst/>
          </a:prstGeom>
          <a:noFill/>
        </p:spPr>
        <p:txBody>
          <a:bodyPr wrap="square" rtlCol="0">
            <a:spAutoFit/>
          </a:bodyPr>
          <a:lstStyle/>
          <a:p>
            <a:r>
              <a:rPr lang="en-US" sz="3000" dirty="0" smtClean="0">
                <a:solidFill>
                  <a:schemeClr val="tx2"/>
                </a:solidFill>
              </a:rPr>
              <a:t>RSE TASC Trainer Team</a:t>
            </a:r>
            <a:endParaRPr lang="en-US" sz="3000" dirty="0">
              <a:solidFill>
                <a:schemeClr val="tx2"/>
              </a:solidFill>
            </a:endParaRPr>
          </a:p>
        </p:txBody>
      </p:sp>
      <p:pic>
        <p:nvPicPr>
          <p:cNvPr id="1052" name="Picture 28" descr="Patty Ordway-Bennett"/>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24543" y="1279524"/>
            <a:ext cx="1428750" cy="1428750"/>
          </a:xfrm>
          <a:prstGeom prst="rect">
            <a:avLst/>
          </a:prstGeom>
          <a:noFill/>
          <a:extLst>
            <a:ext uri="{909E8E84-426E-40DD-AFC4-6F175D3DCCD1}">
              <a14:hiddenFill xmlns:a14="http://schemas.microsoft.com/office/drawing/2010/main">
                <a:solidFill>
                  <a:srgbClr val="FFFFFF"/>
                </a:solidFill>
              </a14:hiddenFill>
            </a:ext>
          </a:extLst>
        </p:spPr>
      </p:pic>
      <p:sp>
        <p:nvSpPr>
          <p:cNvPr id="17" name="Rectangle 16"/>
          <p:cNvSpPr/>
          <p:nvPr/>
        </p:nvSpPr>
        <p:spPr>
          <a:xfrm>
            <a:off x="397329" y="2849467"/>
            <a:ext cx="4572000" cy="830997"/>
          </a:xfrm>
          <a:prstGeom prst="rect">
            <a:avLst/>
          </a:prstGeom>
        </p:spPr>
        <p:txBody>
          <a:bodyPr>
            <a:spAutoFit/>
          </a:bodyPr>
          <a:lstStyle/>
          <a:p>
            <a:r>
              <a:rPr lang="en-US" sz="1200" b="1" dirty="0"/>
              <a:t>Melissa </a:t>
            </a:r>
            <a:r>
              <a:rPr lang="en-US" sz="1200" b="1" dirty="0" err="1"/>
              <a:t>Fenn</a:t>
            </a:r>
            <a:r>
              <a:rPr lang="en-US" sz="1200" dirty="0"/>
              <a:t/>
            </a:r>
            <a:br>
              <a:rPr lang="en-US" sz="1200" dirty="0"/>
            </a:br>
            <a:r>
              <a:rPr lang="en-US" sz="1200" dirty="0"/>
              <a:t>Bilingual Special Education </a:t>
            </a:r>
            <a:endParaRPr lang="en-US" sz="1200" dirty="0" smtClean="0"/>
          </a:p>
          <a:p>
            <a:r>
              <a:rPr lang="en-US" sz="1200" dirty="0" smtClean="0"/>
              <a:t>315-431-8472</a:t>
            </a:r>
            <a:r>
              <a:rPr lang="en-US" sz="1200" dirty="0"/>
              <a:t/>
            </a:r>
            <a:br>
              <a:rPr lang="en-US" sz="1200" dirty="0"/>
            </a:br>
            <a:r>
              <a:rPr lang="en-US" sz="1200" dirty="0">
                <a:hlinkClick r:id="rId18"/>
              </a:rPr>
              <a:t>mfenn@ocmboces.org</a:t>
            </a:r>
            <a:endParaRPr lang="en-US" sz="1200" dirty="0"/>
          </a:p>
        </p:txBody>
      </p:sp>
    </p:spTree>
    <p:extLst>
      <p:ext uri="{BB962C8B-B14F-4D97-AF65-F5344CB8AC3E}">
        <p14:creationId xmlns:p14="http://schemas.microsoft.com/office/powerpoint/2010/main" val="32603561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lstStyle/>
          <a:p>
            <a:r>
              <a:rPr lang="en-US" dirty="0" smtClean="0"/>
              <a:t>Learning Targets</a:t>
            </a:r>
            <a:endParaRPr lang="en-US" dirty="0"/>
          </a:p>
        </p:txBody>
      </p:sp>
      <p:sp>
        <p:nvSpPr>
          <p:cNvPr id="3" name="Content Placeholder 2"/>
          <p:cNvSpPr>
            <a:spLocks noGrp="1"/>
          </p:cNvSpPr>
          <p:nvPr>
            <p:ph sz="quarter" idx="1"/>
          </p:nvPr>
        </p:nvSpPr>
        <p:spPr>
          <a:xfrm>
            <a:off x="457200" y="1524000"/>
            <a:ext cx="7467600" cy="4873752"/>
          </a:xfrm>
        </p:spPr>
        <p:txBody>
          <a:bodyPr>
            <a:normAutofit fontScale="92500" lnSpcReduction="20000"/>
          </a:bodyPr>
          <a:lstStyle/>
          <a:p>
            <a:r>
              <a:rPr lang="en-US" dirty="0" smtClean="0"/>
              <a:t>Gain an understanding of the distribution of Students with Disabilities (SWD) across  13 Disability Classifications that make up the SWD population in the OCM BOCES region</a:t>
            </a:r>
          </a:p>
          <a:p>
            <a:endParaRPr lang="en-US" dirty="0" smtClean="0"/>
          </a:p>
          <a:p>
            <a:r>
              <a:rPr lang="en-US" dirty="0" smtClean="0"/>
              <a:t>Identify new Office of Special Education Initiatives that Impact the Systems under which SWD are Served</a:t>
            </a:r>
          </a:p>
          <a:p>
            <a:endParaRPr lang="en-US" dirty="0"/>
          </a:p>
          <a:p>
            <a:r>
              <a:rPr lang="en-US" dirty="0" smtClean="0"/>
              <a:t>State the importance of Specially Designed Instruction for SWD</a:t>
            </a:r>
          </a:p>
          <a:p>
            <a:endParaRPr lang="en-US" dirty="0" smtClean="0"/>
          </a:p>
          <a:p>
            <a:r>
              <a:rPr lang="en-US" dirty="0" smtClean="0"/>
              <a:t>Identify components of a compliant continuum of service and draw connections between hallmarks of effective practice and the NYS Teaching Standards</a:t>
            </a:r>
            <a:endParaRPr lang="en-US" dirty="0"/>
          </a:p>
        </p:txBody>
      </p:sp>
    </p:spTree>
    <p:extLst>
      <p:ext uri="{BB962C8B-B14F-4D97-AF65-F5344CB8AC3E}">
        <p14:creationId xmlns:p14="http://schemas.microsoft.com/office/powerpoint/2010/main" val="32713333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800130394"/>
              </p:ext>
            </p:extLst>
          </p:nvPr>
        </p:nvGraphicFramePr>
        <p:xfrm>
          <a:off x="0" y="533400"/>
          <a:ext cx="9144000" cy="6096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159741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467600" cy="1143000"/>
          </a:xfrm>
        </p:spPr>
        <p:txBody>
          <a:bodyPr>
            <a:normAutofit fontScale="90000"/>
          </a:bodyPr>
          <a:lstStyle/>
          <a:p>
            <a:pPr algn="ctr"/>
            <a:r>
              <a:rPr lang="en-US" dirty="0" smtClean="0"/>
              <a:t>What New State Initiatives Impact the Systems under which Students with Disabilities are Educated?</a:t>
            </a:r>
            <a:endParaRPr lang="en-US" dirty="0"/>
          </a:p>
        </p:txBody>
      </p:sp>
      <p:sp>
        <p:nvSpPr>
          <p:cNvPr id="3" name="Content Placeholder 2"/>
          <p:cNvSpPr>
            <a:spLocks noGrp="1"/>
          </p:cNvSpPr>
          <p:nvPr>
            <p:ph sz="quarter" idx="1"/>
          </p:nvPr>
        </p:nvSpPr>
        <p:spPr/>
        <p:txBody>
          <a:bodyPr/>
          <a:lstStyle/>
          <a:p>
            <a:r>
              <a:rPr lang="en-US" dirty="0" smtClean="0"/>
              <a:t>Blueprint for Improved Outcomes for Students with Disabilities</a:t>
            </a:r>
          </a:p>
          <a:p>
            <a:pPr lvl="1"/>
            <a:r>
              <a:rPr lang="en-US" dirty="0"/>
              <a:t>Underlying Beliefs</a:t>
            </a:r>
          </a:p>
          <a:p>
            <a:pPr lvl="1"/>
            <a:r>
              <a:rPr lang="en-US" dirty="0"/>
              <a:t>7 Core </a:t>
            </a:r>
            <a:r>
              <a:rPr lang="en-US" dirty="0" smtClean="0"/>
              <a:t>Principles</a:t>
            </a:r>
          </a:p>
          <a:p>
            <a:pPr lvl="1"/>
            <a:r>
              <a:rPr lang="en-US" dirty="0" smtClean="0"/>
              <a:t>Next Steps for NYSED</a:t>
            </a:r>
          </a:p>
          <a:p>
            <a:pPr lvl="1"/>
            <a:r>
              <a:rPr lang="en-US" dirty="0" smtClean="0"/>
              <a:t>Next Steps for Districts</a:t>
            </a:r>
          </a:p>
          <a:p>
            <a:r>
              <a:rPr lang="en-US" dirty="0" smtClean="0"/>
              <a:t>Least Restrictive Environment (LRE)</a:t>
            </a:r>
          </a:p>
          <a:p>
            <a:pPr lvl="1"/>
            <a:r>
              <a:rPr lang="en-US" dirty="0" smtClean="0"/>
              <a:t>New York State is 49</a:t>
            </a:r>
            <a:r>
              <a:rPr lang="en-US" baseline="30000" dirty="0" smtClean="0"/>
              <a:t>th</a:t>
            </a:r>
            <a:r>
              <a:rPr lang="en-US" dirty="0" smtClean="0"/>
              <a:t> in providing services in the Least Restrictive Environment</a:t>
            </a:r>
          </a:p>
          <a:p>
            <a:pPr lvl="1"/>
            <a:r>
              <a:rPr lang="en-US" dirty="0" smtClean="0"/>
              <a:t>Board of Regents has voted to continue to look at developing policy around LRE</a:t>
            </a:r>
            <a:endParaRPr lang="en-US" dirty="0"/>
          </a:p>
        </p:txBody>
      </p:sp>
    </p:spTree>
    <p:extLst>
      <p:ext uri="{BB962C8B-B14F-4D97-AF65-F5344CB8AC3E}">
        <p14:creationId xmlns:p14="http://schemas.microsoft.com/office/powerpoint/2010/main" val="26932320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does NYS Mean by Special Education?</a:t>
            </a:r>
            <a:endParaRPr lang="en-US" dirty="0"/>
          </a:p>
        </p:txBody>
      </p:sp>
      <p:sp>
        <p:nvSpPr>
          <p:cNvPr id="3" name="Content Placeholder 2"/>
          <p:cNvSpPr>
            <a:spLocks noGrp="1"/>
          </p:cNvSpPr>
          <p:nvPr>
            <p:ph sz="quarter" idx="1"/>
          </p:nvPr>
        </p:nvSpPr>
        <p:spPr/>
        <p:txBody>
          <a:bodyPr/>
          <a:lstStyle/>
          <a:p>
            <a:r>
              <a:rPr lang="en-US" dirty="0" smtClean="0"/>
              <a:t>Part 200.1(</a:t>
            </a:r>
            <a:r>
              <a:rPr lang="en-US" dirty="0" err="1" smtClean="0"/>
              <a:t>ww</a:t>
            </a:r>
            <a:r>
              <a:rPr lang="en-US" dirty="0" smtClean="0"/>
              <a:t>) Special </a:t>
            </a:r>
            <a:r>
              <a:rPr lang="en-US" dirty="0"/>
              <a:t>education means </a:t>
            </a:r>
            <a:r>
              <a:rPr lang="en-US" b="1" dirty="0"/>
              <a:t>specially designed</a:t>
            </a:r>
            <a:r>
              <a:rPr lang="en-US" dirty="0"/>
              <a:t> individualized or group </a:t>
            </a:r>
            <a:r>
              <a:rPr lang="en-US" b="1" dirty="0"/>
              <a:t>instruction</a:t>
            </a:r>
            <a:r>
              <a:rPr lang="en-US" dirty="0"/>
              <a:t> or </a:t>
            </a:r>
            <a:r>
              <a:rPr lang="en-US" b="1" dirty="0"/>
              <a:t>special services or programs</a:t>
            </a:r>
            <a:r>
              <a:rPr lang="en-US" dirty="0"/>
              <a:t>, and </a:t>
            </a:r>
            <a:r>
              <a:rPr lang="en-US" b="1" dirty="0"/>
              <a:t>special transportation</a:t>
            </a:r>
            <a:r>
              <a:rPr lang="en-US" dirty="0"/>
              <a:t>, provided at no cost to the parent, to meet the </a:t>
            </a:r>
            <a:r>
              <a:rPr lang="en-US" b="1" dirty="0"/>
              <a:t>unique needs </a:t>
            </a:r>
            <a:r>
              <a:rPr lang="en-US" dirty="0"/>
              <a:t>of students with disabilities.</a:t>
            </a:r>
          </a:p>
          <a:p>
            <a:endParaRPr lang="en-US" dirty="0"/>
          </a:p>
        </p:txBody>
      </p:sp>
    </p:spTree>
    <p:extLst>
      <p:ext uri="{BB962C8B-B14F-4D97-AF65-F5344CB8AC3E}">
        <p14:creationId xmlns:p14="http://schemas.microsoft.com/office/powerpoint/2010/main" val="31902821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467600" cy="1143000"/>
          </a:xfrm>
        </p:spPr>
        <p:txBody>
          <a:bodyPr>
            <a:normAutofit fontScale="90000"/>
          </a:bodyPr>
          <a:lstStyle/>
          <a:p>
            <a:pPr algn="ctr"/>
            <a:r>
              <a:rPr lang="en-US" sz="3300" dirty="0"/>
              <a:t>What does NYS mean by Specially Designed Instruction? Part 200.1(</a:t>
            </a:r>
            <a:r>
              <a:rPr lang="en-US" sz="3300" dirty="0" err="1"/>
              <a:t>vv</a:t>
            </a:r>
            <a:r>
              <a:rPr lang="en-US" sz="3300" dirty="0"/>
              <a:t>)</a:t>
            </a:r>
            <a:r>
              <a:rPr lang="en-US" dirty="0"/>
              <a:t/>
            </a:r>
            <a:br>
              <a:rPr lang="en-US" dirty="0"/>
            </a:br>
            <a:endParaRPr lang="en-US" dirty="0"/>
          </a:p>
        </p:txBody>
      </p:sp>
      <p:sp>
        <p:nvSpPr>
          <p:cNvPr id="3" name="Content Placeholder 2"/>
          <p:cNvSpPr>
            <a:spLocks noGrp="1"/>
          </p:cNvSpPr>
          <p:nvPr>
            <p:ph sz="quarter" idx="1"/>
          </p:nvPr>
        </p:nvSpPr>
        <p:spPr/>
        <p:txBody>
          <a:bodyPr/>
          <a:lstStyle/>
          <a:p>
            <a:r>
              <a:rPr lang="en-US" dirty="0" smtClean="0"/>
              <a:t>Specially-designed </a:t>
            </a:r>
            <a:r>
              <a:rPr lang="en-US" dirty="0"/>
              <a:t>instruction means </a:t>
            </a:r>
            <a:r>
              <a:rPr lang="en-US" b="1" dirty="0"/>
              <a:t>adapting</a:t>
            </a:r>
            <a:r>
              <a:rPr lang="en-US" dirty="0"/>
              <a:t>, as appropriate to the needs of an eligible student under this Part, the </a:t>
            </a:r>
            <a:r>
              <a:rPr lang="en-US" b="1" dirty="0"/>
              <a:t>content, methodology, or delivery of instruction</a:t>
            </a:r>
            <a:r>
              <a:rPr lang="en-US" dirty="0"/>
              <a:t> to address the unique needs that result from the student's disability; and to ensure </a:t>
            </a:r>
            <a:r>
              <a:rPr lang="en-US" b="1" dirty="0"/>
              <a:t>access </a:t>
            </a:r>
            <a:r>
              <a:rPr lang="en-US" dirty="0"/>
              <a:t>of the student to the </a:t>
            </a:r>
            <a:r>
              <a:rPr lang="en-US" b="1" dirty="0"/>
              <a:t>general curriculum</a:t>
            </a:r>
            <a:r>
              <a:rPr lang="en-US" dirty="0"/>
              <a:t>, so that he or she can meet the </a:t>
            </a:r>
            <a:r>
              <a:rPr lang="en-US" b="1" dirty="0"/>
              <a:t>educational standards</a:t>
            </a:r>
            <a:r>
              <a:rPr lang="en-US" dirty="0"/>
              <a:t> that </a:t>
            </a:r>
            <a:r>
              <a:rPr lang="en-US" b="1" dirty="0"/>
              <a:t>apply to all students.</a:t>
            </a:r>
          </a:p>
          <a:p>
            <a:endParaRPr lang="en-US" dirty="0"/>
          </a:p>
        </p:txBody>
      </p:sp>
    </p:spTree>
    <p:extLst>
      <p:ext uri="{BB962C8B-B14F-4D97-AF65-F5344CB8AC3E}">
        <p14:creationId xmlns:p14="http://schemas.microsoft.com/office/powerpoint/2010/main" val="42100278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1143000"/>
          </a:xfrm>
        </p:spPr>
        <p:txBody>
          <a:bodyPr>
            <a:normAutofit/>
          </a:bodyPr>
          <a:lstStyle/>
          <a:p>
            <a:pPr algn="ctr"/>
            <a:r>
              <a:rPr lang="en-US" sz="3300" dirty="0"/>
              <a:t>How is Specially Designed Instruction Insured? </a:t>
            </a:r>
            <a:endParaRPr lang="en-US" dirty="0"/>
          </a:p>
        </p:txBody>
      </p:sp>
      <p:sp>
        <p:nvSpPr>
          <p:cNvPr id="3" name="Content Placeholder 2"/>
          <p:cNvSpPr>
            <a:spLocks noGrp="1"/>
          </p:cNvSpPr>
          <p:nvPr>
            <p:ph sz="quarter" idx="1"/>
          </p:nvPr>
        </p:nvSpPr>
        <p:spPr>
          <a:xfrm>
            <a:off x="457200" y="1600200"/>
            <a:ext cx="8001000" cy="4873752"/>
          </a:xfrm>
        </p:spPr>
        <p:txBody>
          <a:bodyPr>
            <a:normAutofit fontScale="77500" lnSpcReduction="20000"/>
          </a:bodyPr>
          <a:lstStyle/>
          <a:p>
            <a:pPr marL="0" indent="0">
              <a:buNone/>
            </a:pPr>
            <a:r>
              <a:rPr lang="en-US" dirty="0" smtClean="0"/>
              <a:t>The </a:t>
            </a:r>
            <a:r>
              <a:rPr lang="en-US" dirty="0"/>
              <a:t>provision of specially designed instruction relies on classroom teachers to have </a:t>
            </a:r>
            <a:r>
              <a:rPr lang="en-US" b="1" dirty="0"/>
              <a:t>intentionally </a:t>
            </a:r>
            <a:r>
              <a:rPr lang="en-US" dirty="0"/>
              <a:t>and</a:t>
            </a:r>
            <a:r>
              <a:rPr lang="en-US" b="1" dirty="0"/>
              <a:t> purposefully planned</a:t>
            </a:r>
            <a:r>
              <a:rPr lang="en-US" dirty="0"/>
              <a:t> to match instruction to the needs of the students with disabilities in their classroom.  </a:t>
            </a:r>
            <a:endParaRPr lang="en-US" dirty="0" smtClean="0"/>
          </a:p>
          <a:p>
            <a:pPr marL="0" indent="0">
              <a:buNone/>
            </a:pPr>
            <a:endParaRPr lang="en-US" dirty="0"/>
          </a:p>
          <a:p>
            <a:pPr marL="0" indent="0">
              <a:buNone/>
            </a:pPr>
            <a:r>
              <a:rPr lang="en-US" dirty="0" smtClean="0"/>
              <a:t>Specific </a:t>
            </a:r>
            <a:r>
              <a:rPr lang="en-US" dirty="0"/>
              <a:t>instructional approaches should be selected and utilized by classroom teachers, in combination with supplemental supports identified in the IEP, such as accommodations, accessible materials, assistive technology, and/or adaptive </a:t>
            </a:r>
            <a:r>
              <a:rPr lang="en-US" dirty="0" smtClean="0"/>
              <a:t>equipment</a:t>
            </a:r>
          </a:p>
          <a:p>
            <a:pPr marL="0" indent="0">
              <a:buNone/>
            </a:pPr>
            <a:endParaRPr lang="en-US" dirty="0" smtClean="0"/>
          </a:p>
          <a:p>
            <a:pPr marL="0" indent="0">
              <a:buNone/>
            </a:pPr>
            <a:r>
              <a:rPr lang="en-US" dirty="0" smtClean="0"/>
              <a:t>In </a:t>
            </a:r>
            <a:r>
              <a:rPr lang="en-US" dirty="0"/>
              <a:t>considering and explicitly planning to address the needs of students with disabilities, teachers should identify needed supports, services, accommodations, teaching strategies, learning strategies, etc., that the student may need in each of the following areas: </a:t>
            </a:r>
          </a:p>
          <a:p>
            <a:pPr lvl="2"/>
            <a:r>
              <a:rPr lang="en-US" dirty="0"/>
              <a:t>Content</a:t>
            </a:r>
          </a:p>
          <a:p>
            <a:pPr lvl="2"/>
            <a:r>
              <a:rPr lang="en-US" dirty="0"/>
              <a:t>Materials </a:t>
            </a:r>
          </a:p>
          <a:p>
            <a:pPr lvl="2"/>
            <a:r>
              <a:rPr lang="en-US" dirty="0"/>
              <a:t>Environment</a:t>
            </a:r>
          </a:p>
          <a:p>
            <a:pPr lvl="2"/>
            <a:r>
              <a:rPr lang="en-US" dirty="0"/>
              <a:t>How learning will be measured</a:t>
            </a:r>
          </a:p>
          <a:p>
            <a:pPr lvl="2"/>
            <a:r>
              <a:rPr lang="en-US" dirty="0"/>
              <a:t>How instruction should be provided </a:t>
            </a:r>
          </a:p>
          <a:p>
            <a:endParaRPr lang="en-US" dirty="0"/>
          </a:p>
        </p:txBody>
      </p:sp>
    </p:spTree>
    <p:extLst>
      <p:ext uri="{BB962C8B-B14F-4D97-AF65-F5344CB8AC3E}">
        <p14:creationId xmlns:p14="http://schemas.microsoft.com/office/powerpoint/2010/main" val="28765786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What about the Continuum of Services for Students with Disabilities?</a:t>
            </a:r>
            <a:endParaRPr lang="en-US" dirty="0"/>
          </a:p>
        </p:txBody>
      </p:sp>
      <p:sp>
        <p:nvSpPr>
          <p:cNvPr id="3" name="Content Placeholder 2"/>
          <p:cNvSpPr>
            <a:spLocks noGrp="1"/>
          </p:cNvSpPr>
          <p:nvPr>
            <p:ph sz="quarter" idx="1"/>
          </p:nvPr>
        </p:nvSpPr>
        <p:spPr/>
        <p:txBody>
          <a:bodyPr>
            <a:normAutofit lnSpcReduction="10000"/>
          </a:bodyPr>
          <a:lstStyle/>
          <a:p>
            <a:r>
              <a:rPr lang="en-US" dirty="0"/>
              <a:t>Specially Designed Instruction</a:t>
            </a:r>
            <a:br>
              <a:rPr lang="en-US" dirty="0"/>
            </a:br>
            <a:r>
              <a:rPr lang="en-US" dirty="0">
                <a:solidFill>
                  <a:srgbClr val="000000"/>
                </a:solidFill>
              </a:rPr>
              <a:t>200.6(a)(1)</a:t>
            </a:r>
          </a:p>
          <a:p>
            <a:pPr lvl="1"/>
            <a:r>
              <a:rPr lang="en-US" sz="2400" dirty="0"/>
              <a:t>Students with disabilities shall be provided special education in the </a:t>
            </a:r>
            <a:r>
              <a:rPr lang="en-US" sz="2400" b="1" dirty="0"/>
              <a:t>least restrictive environment</a:t>
            </a:r>
            <a:r>
              <a:rPr lang="en-US" sz="2400" dirty="0"/>
              <a:t>, as defined in section 200.1(cc) of this Part.  To enable students with disabilities to be educated with nondisabled students to the maximum extent appropriate, </a:t>
            </a:r>
            <a:r>
              <a:rPr lang="en-US" sz="2400" b="1" dirty="0"/>
              <a:t>specially designed instruction </a:t>
            </a:r>
            <a:r>
              <a:rPr lang="en-US" sz="2400" dirty="0"/>
              <a:t>and </a:t>
            </a:r>
            <a:r>
              <a:rPr lang="en-US" sz="2400" b="1" dirty="0"/>
              <a:t>supplementary services </a:t>
            </a:r>
            <a:r>
              <a:rPr lang="en-US" sz="2400" dirty="0"/>
              <a:t>may be provided in the regular class, including, as appropriate, providing related services, resource room programs and special class programs within the general education classroom.</a:t>
            </a:r>
          </a:p>
          <a:p>
            <a:endParaRPr lang="en-US" dirty="0"/>
          </a:p>
        </p:txBody>
      </p:sp>
    </p:spTree>
    <p:extLst>
      <p:ext uri="{BB962C8B-B14F-4D97-AF65-F5344CB8AC3E}">
        <p14:creationId xmlns:p14="http://schemas.microsoft.com/office/powerpoint/2010/main" val="399125760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SS PowerPoint Template">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1005</TotalTime>
  <Words>1544</Words>
  <Application>Microsoft Office PowerPoint</Application>
  <PresentationFormat>On-screen Show (4:3)</PresentationFormat>
  <Paragraphs>158</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ISS PowerPoint Template</vt:lpstr>
      <vt:lpstr>What’s Special About Special Education</vt:lpstr>
      <vt:lpstr>PowerPoint Presentation</vt:lpstr>
      <vt:lpstr>Learning Targets</vt:lpstr>
      <vt:lpstr>PowerPoint Presentation</vt:lpstr>
      <vt:lpstr>What New State Initiatives Impact the Systems under which Students with Disabilities are Educated?</vt:lpstr>
      <vt:lpstr>What does NYS Mean by Special Education?</vt:lpstr>
      <vt:lpstr>What does NYS mean by Specially Designed Instruction? Part 200.1(vv) </vt:lpstr>
      <vt:lpstr>How is Specially Designed Instruction Insured? </vt:lpstr>
      <vt:lpstr>What about the Continuum of Services for Students with Disabilities?</vt:lpstr>
      <vt:lpstr>Activity 1</vt:lpstr>
      <vt:lpstr>Activity 2</vt:lpstr>
      <vt:lpstr>Closing: Learning Targets MIP</vt:lpstr>
      <vt:lpstr>   Thank You!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Janel Payette</dc:creator>
  <cp:lastModifiedBy>ocm boces</cp:lastModifiedBy>
  <cp:revision>99</cp:revision>
  <cp:lastPrinted>2015-12-14T12:46:16Z</cp:lastPrinted>
  <dcterms:created xsi:type="dcterms:W3CDTF">2013-10-29T15:56:30Z</dcterms:created>
  <dcterms:modified xsi:type="dcterms:W3CDTF">2015-12-14T16:13:06Z</dcterms:modified>
</cp:coreProperties>
</file>