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8" r:id="rId2"/>
    <p:sldId id="259" r:id="rId3"/>
    <p:sldId id="261"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557D96-26E1-4683-B07B-7389CC53F7AC}" type="datetimeFigureOut">
              <a:rPr lang="en-US" smtClean="0"/>
              <a:t>11/5/2013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EDD70D-975C-4107-B330-5C29CA7AFB93}" type="slidenum">
              <a:rPr lang="en-US" smtClean="0"/>
              <a:t>‹#›</a:t>
            </a:fld>
            <a:endParaRPr lang="en-US"/>
          </a:p>
        </p:txBody>
      </p:sp>
    </p:spTree>
    <p:extLst>
      <p:ext uri="{BB962C8B-B14F-4D97-AF65-F5344CB8AC3E}">
        <p14:creationId xmlns:p14="http://schemas.microsoft.com/office/powerpoint/2010/main" val="2636168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txBox="1">
            <a:spLocks noGrp="1" noChangeArrowheads="1"/>
          </p:cNvSpPr>
          <p:nvPr/>
        </p:nvSpPr>
        <p:spPr bwMode="auto">
          <a:xfrm>
            <a:off x="3884122" y="8684299"/>
            <a:ext cx="2972320" cy="458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3" rIns="91424" bIns="45713" anchor="b"/>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r" eaLnBrk="1" hangingPunct="1"/>
            <a:fld id="{965B147A-F2D9-4F50-92B6-A2FD0BC38561}" type="slidenum">
              <a:rPr lang="en-US" sz="1200"/>
              <a:pPr algn="r" eaLnBrk="1" hangingPunct="1"/>
              <a:t>1</a:t>
            </a:fld>
            <a:endParaRPr lang="en-US" sz="1200" dirty="0"/>
          </a:p>
        </p:txBody>
      </p:sp>
      <p:sp>
        <p:nvSpPr>
          <p:cNvPr id="73731" name="Slide Image Placeholder 1"/>
          <p:cNvSpPr>
            <a:spLocks noGrp="1" noRot="1" noChangeAspect="1" noTextEdit="1"/>
          </p:cNvSpPr>
          <p:nvPr>
            <p:ph type="sldImg"/>
          </p:nvPr>
        </p:nvSpPr>
        <p:spPr>
          <a:xfrm>
            <a:off x="1156977" y="683926"/>
            <a:ext cx="4547152" cy="3429000"/>
          </a:xfrm>
          <a:ln/>
        </p:spPr>
      </p:sp>
      <p:sp>
        <p:nvSpPr>
          <p:cNvPr id="73732"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48" tIns="45674" rIns="91348" bIns="45674"/>
          <a:lstStyle/>
          <a:p>
            <a:pPr eaLnBrk="1" hangingPunct="1"/>
            <a:endParaRPr lang="en-US" dirty="0" smtClean="0">
              <a:latin typeface="Arial" charset="0"/>
              <a:ea typeface="ＭＳ Ｐゴシック" pitchFamily="34" charset="-128"/>
            </a:endParaRPr>
          </a:p>
        </p:txBody>
      </p:sp>
      <p:sp>
        <p:nvSpPr>
          <p:cNvPr id="73733" name="Slide Number Placeholder 3"/>
          <p:cNvSpPr txBox="1">
            <a:spLocks noGrp="1"/>
          </p:cNvSpPr>
          <p:nvPr/>
        </p:nvSpPr>
        <p:spPr bwMode="auto">
          <a:xfrm>
            <a:off x="3884122" y="8684299"/>
            <a:ext cx="2972320" cy="458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48" tIns="45674" rIns="91348" bIns="45674" anchor="b"/>
          <a:lstStyle>
            <a:lvl1pPr defTabSz="915988" eaLnBrk="0" hangingPunct="0">
              <a:defRPr>
                <a:solidFill>
                  <a:schemeClr val="tx1"/>
                </a:solidFill>
                <a:latin typeface="Arial" charset="0"/>
                <a:ea typeface="ＭＳ Ｐゴシック" pitchFamily="34" charset="-128"/>
              </a:defRPr>
            </a:lvl1pPr>
            <a:lvl2pPr marL="742950" indent="-285750" defTabSz="915988" eaLnBrk="0" hangingPunct="0">
              <a:defRPr>
                <a:solidFill>
                  <a:schemeClr val="tx1"/>
                </a:solidFill>
                <a:latin typeface="Arial" charset="0"/>
                <a:ea typeface="ＭＳ Ｐゴシック" pitchFamily="34" charset="-128"/>
              </a:defRPr>
            </a:lvl2pPr>
            <a:lvl3pPr marL="1143000" indent="-228600" defTabSz="915988" eaLnBrk="0" hangingPunct="0">
              <a:defRPr>
                <a:solidFill>
                  <a:schemeClr val="tx1"/>
                </a:solidFill>
                <a:latin typeface="Arial" charset="0"/>
                <a:ea typeface="ＭＳ Ｐゴシック" pitchFamily="34" charset="-128"/>
              </a:defRPr>
            </a:lvl3pPr>
            <a:lvl4pPr marL="1600200" indent="-228600" defTabSz="915988" eaLnBrk="0" hangingPunct="0">
              <a:defRPr>
                <a:solidFill>
                  <a:schemeClr val="tx1"/>
                </a:solidFill>
                <a:latin typeface="Arial" charset="0"/>
                <a:ea typeface="ＭＳ Ｐゴシック" pitchFamily="34" charset="-128"/>
              </a:defRPr>
            </a:lvl4pPr>
            <a:lvl5pPr marL="2057400" indent="-228600" defTabSz="915988" eaLnBrk="0" hangingPunct="0">
              <a:defRPr>
                <a:solidFill>
                  <a:schemeClr val="tx1"/>
                </a:solidFill>
                <a:latin typeface="Arial" charset="0"/>
                <a:ea typeface="ＭＳ Ｐゴシック" pitchFamily="34" charset="-128"/>
              </a:defRPr>
            </a:lvl5pPr>
            <a:lvl6pPr marL="2514600" indent="-228600" defTabSz="915988"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915988"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915988"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915988" eaLnBrk="0" fontAlgn="base" hangingPunct="0">
              <a:spcBef>
                <a:spcPct val="0"/>
              </a:spcBef>
              <a:spcAft>
                <a:spcPct val="0"/>
              </a:spcAft>
              <a:defRPr>
                <a:solidFill>
                  <a:schemeClr val="tx1"/>
                </a:solidFill>
                <a:latin typeface="Arial" charset="0"/>
                <a:ea typeface="ＭＳ Ｐゴシック" pitchFamily="34" charset="-128"/>
              </a:defRPr>
            </a:lvl9pPr>
          </a:lstStyle>
          <a:p>
            <a:pPr algn="r" eaLnBrk="1" hangingPunct="1"/>
            <a:fld id="{75C0C0BF-11A8-4073-9846-1CC1BA67B19B}" type="slidenum">
              <a:rPr lang="en-US" sz="1200">
                <a:latin typeface="Arial Rounded MT Bold" pitchFamily="34" charset="0"/>
              </a:rPr>
              <a:pPr algn="r" eaLnBrk="1" hangingPunct="1"/>
              <a:t>1</a:t>
            </a:fld>
            <a:endParaRPr lang="en-US" sz="1200" dirty="0">
              <a:latin typeface="Arial Rounded MT Bold"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9655" y="685489"/>
            <a:ext cx="6668535" cy="5029512"/>
          </a:xfrm>
        </p:spPr>
      </p:sp>
      <p:sp>
        <p:nvSpPr>
          <p:cNvPr id="3" name="Notes Placeholder 2"/>
          <p:cNvSpPr>
            <a:spLocks noGrp="1"/>
          </p:cNvSpPr>
          <p:nvPr>
            <p:ph type="body" idx="1"/>
          </p:nvPr>
        </p:nvSpPr>
        <p:spPr>
          <a:xfrm>
            <a:off x="685800" y="6477000"/>
            <a:ext cx="5486400" cy="1981200"/>
          </a:xfrm>
        </p:spPr>
        <p:txBody>
          <a:bodyPr>
            <a:normAutofit/>
          </a:bodyPr>
          <a:lstStyle/>
          <a:p>
            <a:pPr defTabSz="914350">
              <a:defRPr/>
            </a:pPr>
            <a:r>
              <a:rPr lang="en-US" sz="2400" dirty="0"/>
              <a:t>SDI = What’s special about special ed.</a:t>
            </a:r>
          </a:p>
          <a:p>
            <a:endParaRPr lang="en-US" sz="2400" dirty="0"/>
          </a:p>
          <a:p>
            <a:r>
              <a:rPr lang="en-US" sz="2400" dirty="0"/>
              <a:t>Look at data.</a:t>
            </a:r>
          </a:p>
        </p:txBody>
      </p:sp>
      <p:sp>
        <p:nvSpPr>
          <p:cNvPr id="4" name="Slide Number Placeholder 3"/>
          <p:cNvSpPr>
            <a:spLocks noGrp="1"/>
          </p:cNvSpPr>
          <p:nvPr>
            <p:ph type="sldNum" sz="quarter" idx="10"/>
          </p:nvPr>
        </p:nvSpPr>
        <p:spPr/>
        <p:txBody>
          <a:bodyPr/>
          <a:lstStyle/>
          <a:p>
            <a:fld id="{8E318349-9093-4DD2-8F17-8C09BB2EF8B7}"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ln/>
          <a:extLst/>
        </p:spPr>
        <p:txBody>
          <a:bodyPr/>
          <a:lstStyle/>
          <a:p>
            <a:pPr>
              <a:defRPr/>
            </a:pPr>
            <a:endParaRPr lang="en-US" dirty="0" smtClean="0">
              <a:ea typeface="ＭＳ Ｐゴシック" pitchFamily="34" charset="-128"/>
            </a:endParaRPr>
          </a:p>
        </p:txBody>
      </p:sp>
      <p:sp>
        <p:nvSpPr>
          <p:cNvPr id="34820" name="Slide Number Placeholder 3"/>
          <p:cNvSpPr>
            <a:spLocks noGrp="1"/>
          </p:cNvSpPr>
          <p:nvPr>
            <p:ph type="sldNum" sz="quarter" idx="5"/>
          </p:nvPr>
        </p:nvSpPr>
        <p:spPr>
          <a:noFill/>
        </p:spPr>
        <p:txBody>
          <a:bodyPr/>
          <a:lstStyle/>
          <a:p>
            <a:fld id="{45387E57-23F8-407F-AEFB-A0A8F6BA4581}" type="slidenum">
              <a:rPr lang="en-US" smtClean="0">
                <a:latin typeface="Arial Rounded MT Bold" pitchFamily="34" charset="0"/>
                <a:ea typeface="ＭＳ Ｐゴシック" pitchFamily="34" charset="-128"/>
              </a:rPr>
              <a:pPr/>
              <a:t>3</a:t>
            </a:fld>
            <a:endParaRPr lang="en-US" smtClean="0">
              <a:latin typeface="Arial Rounded MT Bold" pitchFamily="34" charset="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567882B-D735-47D1-A0B4-D743F431D8EC}" type="datetimeFigureOut">
              <a:rPr lang="en-US" smtClean="0"/>
              <a:t>11/5/2013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09B3E-8CA9-457A-9E5E-C15EF3D3E176}" type="slidenum">
              <a:rPr lang="en-US" smtClean="0"/>
              <a:t>‹#›</a:t>
            </a:fld>
            <a:endParaRPr lang="en-US"/>
          </a:p>
        </p:txBody>
      </p:sp>
    </p:spTree>
    <p:extLst>
      <p:ext uri="{BB962C8B-B14F-4D97-AF65-F5344CB8AC3E}">
        <p14:creationId xmlns:p14="http://schemas.microsoft.com/office/powerpoint/2010/main" val="3833767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67882B-D735-47D1-A0B4-D743F431D8EC}" type="datetimeFigureOut">
              <a:rPr lang="en-US" smtClean="0"/>
              <a:t>11/5/2013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09B3E-8CA9-457A-9E5E-C15EF3D3E176}" type="slidenum">
              <a:rPr lang="en-US" smtClean="0"/>
              <a:t>‹#›</a:t>
            </a:fld>
            <a:endParaRPr lang="en-US"/>
          </a:p>
        </p:txBody>
      </p:sp>
    </p:spTree>
    <p:extLst>
      <p:ext uri="{BB962C8B-B14F-4D97-AF65-F5344CB8AC3E}">
        <p14:creationId xmlns:p14="http://schemas.microsoft.com/office/powerpoint/2010/main" val="2518776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67882B-D735-47D1-A0B4-D743F431D8EC}" type="datetimeFigureOut">
              <a:rPr lang="en-US" smtClean="0"/>
              <a:t>11/5/2013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09B3E-8CA9-457A-9E5E-C15EF3D3E176}" type="slidenum">
              <a:rPr lang="en-US" smtClean="0"/>
              <a:t>‹#›</a:t>
            </a:fld>
            <a:endParaRPr lang="en-US"/>
          </a:p>
        </p:txBody>
      </p:sp>
    </p:spTree>
    <p:extLst>
      <p:ext uri="{BB962C8B-B14F-4D97-AF65-F5344CB8AC3E}">
        <p14:creationId xmlns:p14="http://schemas.microsoft.com/office/powerpoint/2010/main" val="1409233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67882B-D735-47D1-A0B4-D743F431D8EC}" type="datetimeFigureOut">
              <a:rPr lang="en-US" smtClean="0"/>
              <a:t>11/5/2013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09B3E-8CA9-457A-9E5E-C15EF3D3E176}" type="slidenum">
              <a:rPr lang="en-US" smtClean="0"/>
              <a:t>‹#›</a:t>
            </a:fld>
            <a:endParaRPr lang="en-US"/>
          </a:p>
        </p:txBody>
      </p:sp>
    </p:spTree>
    <p:extLst>
      <p:ext uri="{BB962C8B-B14F-4D97-AF65-F5344CB8AC3E}">
        <p14:creationId xmlns:p14="http://schemas.microsoft.com/office/powerpoint/2010/main" val="571236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67882B-D735-47D1-A0B4-D743F431D8EC}" type="datetimeFigureOut">
              <a:rPr lang="en-US" smtClean="0"/>
              <a:t>11/5/2013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09B3E-8CA9-457A-9E5E-C15EF3D3E176}" type="slidenum">
              <a:rPr lang="en-US" smtClean="0"/>
              <a:t>‹#›</a:t>
            </a:fld>
            <a:endParaRPr lang="en-US"/>
          </a:p>
        </p:txBody>
      </p:sp>
    </p:spTree>
    <p:extLst>
      <p:ext uri="{BB962C8B-B14F-4D97-AF65-F5344CB8AC3E}">
        <p14:creationId xmlns:p14="http://schemas.microsoft.com/office/powerpoint/2010/main" val="1423699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67882B-D735-47D1-A0B4-D743F431D8EC}" type="datetimeFigureOut">
              <a:rPr lang="en-US" smtClean="0"/>
              <a:t>11/5/2013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C09B3E-8CA9-457A-9E5E-C15EF3D3E176}" type="slidenum">
              <a:rPr lang="en-US" smtClean="0"/>
              <a:t>‹#›</a:t>
            </a:fld>
            <a:endParaRPr lang="en-US"/>
          </a:p>
        </p:txBody>
      </p:sp>
    </p:spTree>
    <p:extLst>
      <p:ext uri="{BB962C8B-B14F-4D97-AF65-F5344CB8AC3E}">
        <p14:creationId xmlns:p14="http://schemas.microsoft.com/office/powerpoint/2010/main" val="1325969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67882B-D735-47D1-A0B4-D743F431D8EC}" type="datetimeFigureOut">
              <a:rPr lang="en-US" smtClean="0"/>
              <a:t>11/5/2013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C09B3E-8CA9-457A-9E5E-C15EF3D3E176}" type="slidenum">
              <a:rPr lang="en-US" smtClean="0"/>
              <a:t>‹#›</a:t>
            </a:fld>
            <a:endParaRPr lang="en-US"/>
          </a:p>
        </p:txBody>
      </p:sp>
    </p:spTree>
    <p:extLst>
      <p:ext uri="{BB962C8B-B14F-4D97-AF65-F5344CB8AC3E}">
        <p14:creationId xmlns:p14="http://schemas.microsoft.com/office/powerpoint/2010/main" val="3960479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67882B-D735-47D1-A0B4-D743F431D8EC}" type="datetimeFigureOut">
              <a:rPr lang="en-US" smtClean="0"/>
              <a:t>11/5/2013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C09B3E-8CA9-457A-9E5E-C15EF3D3E176}" type="slidenum">
              <a:rPr lang="en-US" smtClean="0"/>
              <a:t>‹#›</a:t>
            </a:fld>
            <a:endParaRPr lang="en-US"/>
          </a:p>
        </p:txBody>
      </p:sp>
    </p:spTree>
    <p:extLst>
      <p:ext uri="{BB962C8B-B14F-4D97-AF65-F5344CB8AC3E}">
        <p14:creationId xmlns:p14="http://schemas.microsoft.com/office/powerpoint/2010/main" val="600732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67882B-D735-47D1-A0B4-D743F431D8EC}" type="datetimeFigureOut">
              <a:rPr lang="en-US" smtClean="0"/>
              <a:t>11/5/2013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C09B3E-8CA9-457A-9E5E-C15EF3D3E176}" type="slidenum">
              <a:rPr lang="en-US" smtClean="0"/>
              <a:t>‹#›</a:t>
            </a:fld>
            <a:endParaRPr lang="en-US"/>
          </a:p>
        </p:txBody>
      </p:sp>
    </p:spTree>
    <p:extLst>
      <p:ext uri="{BB962C8B-B14F-4D97-AF65-F5344CB8AC3E}">
        <p14:creationId xmlns:p14="http://schemas.microsoft.com/office/powerpoint/2010/main" val="1874785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67882B-D735-47D1-A0B4-D743F431D8EC}" type="datetimeFigureOut">
              <a:rPr lang="en-US" smtClean="0"/>
              <a:t>11/5/2013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C09B3E-8CA9-457A-9E5E-C15EF3D3E176}" type="slidenum">
              <a:rPr lang="en-US" smtClean="0"/>
              <a:t>‹#›</a:t>
            </a:fld>
            <a:endParaRPr lang="en-US"/>
          </a:p>
        </p:txBody>
      </p:sp>
    </p:spTree>
    <p:extLst>
      <p:ext uri="{BB962C8B-B14F-4D97-AF65-F5344CB8AC3E}">
        <p14:creationId xmlns:p14="http://schemas.microsoft.com/office/powerpoint/2010/main" val="2315046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67882B-D735-47D1-A0B4-D743F431D8EC}" type="datetimeFigureOut">
              <a:rPr lang="en-US" smtClean="0"/>
              <a:t>11/5/2013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C09B3E-8CA9-457A-9E5E-C15EF3D3E176}" type="slidenum">
              <a:rPr lang="en-US" smtClean="0"/>
              <a:t>‹#›</a:t>
            </a:fld>
            <a:endParaRPr lang="en-US"/>
          </a:p>
        </p:txBody>
      </p:sp>
    </p:spTree>
    <p:extLst>
      <p:ext uri="{BB962C8B-B14F-4D97-AF65-F5344CB8AC3E}">
        <p14:creationId xmlns:p14="http://schemas.microsoft.com/office/powerpoint/2010/main" val="858828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67882B-D735-47D1-A0B4-D743F431D8EC}" type="datetimeFigureOut">
              <a:rPr lang="en-US" smtClean="0"/>
              <a:t>11/5/2013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C09B3E-8CA9-457A-9E5E-C15EF3D3E176}" type="slidenum">
              <a:rPr lang="en-US" smtClean="0"/>
              <a:t>‹#›</a:t>
            </a:fld>
            <a:endParaRPr lang="en-US"/>
          </a:p>
        </p:txBody>
      </p:sp>
    </p:spTree>
    <p:extLst>
      <p:ext uri="{BB962C8B-B14F-4D97-AF65-F5344CB8AC3E}">
        <p14:creationId xmlns:p14="http://schemas.microsoft.com/office/powerpoint/2010/main" val="33465889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tle 4"/>
          <p:cNvSpPr>
            <a:spLocks noGrp="1"/>
          </p:cNvSpPr>
          <p:nvPr>
            <p:ph type="title" idx="4294967295"/>
          </p:nvPr>
        </p:nvSpPr>
        <p:spPr>
          <a:xfrm>
            <a:off x="457200" y="152400"/>
            <a:ext cx="8229600" cy="1460500"/>
          </a:xfrm>
        </p:spPr>
        <p:txBody>
          <a:bodyPr/>
          <a:lstStyle/>
          <a:p>
            <a:pPr eaLnBrk="1" fontAlgn="auto" hangingPunct="1">
              <a:spcAft>
                <a:spcPts val="0"/>
              </a:spcAft>
              <a:defRPr/>
            </a:pPr>
            <a:r>
              <a:rPr lang="en-US" sz="4000" b="1" u="sng" dirty="0" smtClean="0">
                <a:latin typeface="+mj-lt"/>
              </a:rPr>
              <a:t>Specially Designed Instruction </a:t>
            </a:r>
            <a:r>
              <a:rPr lang="en-US" sz="3200" b="1" dirty="0" smtClean="0">
                <a:solidFill>
                  <a:srgbClr val="000000"/>
                </a:solidFill>
                <a:effectLst>
                  <a:outerShdw blurRad="38100" dist="38100" dir="2700000" algn="tl">
                    <a:srgbClr val="FFFFFF"/>
                  </a:outerShdw>
                </a:effectLst>
                <a:latin typeface="+mj-lt"/>
              </a:rPr>
              <a:t>200.6(a)(1)</a:t>
            </a:r>
            <a:endParaRPr lang="en-US" sz="4000" b="1" dirty="0" smtClean="0">
              <a:latin typeface="+mj-lt"/>
            </a:endParaRPr>
          </a:p>
        </p:txBody>
      </p:sp>
      <p:sp>
        <p:nvSpPr>
          <p:cNvPr id="6" name="Content Placeholder 5"/>
          <p:cNvSpPr>
            <a:spLocks noGrp="1"/>
          </p:cNvSpPr>
          <p:nvPr>
            <p:ph idx="4294967295"/>
          </p:nvPr>
        </p:nvSpPr>
        <p:spPr>
          <a:xfrm>
            <a:off x="228600" y="1806575"/>
            <a:ext cx="8610600" cy="4759325"/>
          </a:xfrm>
          <a:ln>
            <a:noFill/>
          </a:ln>
        </p:spPr>
        <p:txBody>
          <a:bodyPr rtlCol="0">
            <a:normAutofit fontScale="92500" lnSpcReduction="10000"/>
          </a:bodyPr>
          <a:lstStyle/>
          <a:p>
            <a:pPr eaLnBrk="1" fontAlgn="auto" hangingPunct="1">
              <a:spcAft>
                <a:spcPts val="0"/>
              </a:spcAft>
              <a:buFont typeface="Wingdings" pitchFamily="1" charset="2"/>
              <a:buNone/>
              <a:defRPr/>
            </a:pPr>
            <a:r>
              <a:rPr lang="en-US" dirty="0" smtClean="0">
                <a:solidFill>
                  <a:schemeClr val="tx1">
                    <a:lumMod val="50000"/>
                    <a:lumOff val="50000"/>
                  </a:schemeClr>
                </a:solidFill>
              </a:rPr>
              <a:t>	</a:t>
            </a:r>
            <a:r>
              <a:rPr lang="en-US" dirty="0" smtClean="0"/>
              <a:t>Students with disabilities shall be </a:t>
            </a:r>
            <a:r>
              <a:rPr lang="en-US" b="1" dirty="0" smtClean="0"/>
              <a:t>provided special education in the least restrictive environment</a:t>
            </a:r>
            <a:r>
              <a:rPr lang="en-US" dirty="0" smtClean="0"/>
              <a:t>, as defined in section 200.1(cc) of this Part.  To enable students with disabilities to be educated with nondisabled students to the maximum extent appropriate, </a:t>
            </a:r>
            <a:r>
              <a:rPr lang="en-US" b="1" dirty="0" smtClean="0">
                <a:solidFill>
                  <a:srgbClr val="FF0000"/>
                </a:solidFill>
              </a:rPr>
              <a:t>specially designed instruction </a:t>
            </a:r>
            <a:r>
              <a:rPr lang="en-US" dirty="0" smtClean="0"/>
              <a:t>and supplementary services may be provided in the regular class, including, as appropriate, providing related services, resource room programs and special class programs within the general education classroom.</a:t>
            </a:r>
          </a:p>
        </p:txBody>
      </p:sp>
      <p:sp>
        <p:nvSpPr>
          <p:cNvPr id="25605" name="Rectangle 1"/>
          <p:cNvSpPr>
            <a:spLocks noChangeArrowheads="1"/>
          </p:cNvSpPr>
          <p:nvPr/>
        </p:nvSpPr>
        <p:spPr bwMode="auto">
          <a:xfrm>
            <a:off x="8229600" y="22860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US" b="1" dirty="0">
              <a:solidFill>
                <a:srgbClr val="953735"/>
              </a:solidFill>
            </a:endParaRPr>
          </a:p>
        </p:txBody>
      </p:sp>
    </p:spTree>
    <p:extLst>
      <p:ext uri="{BB962C8B-B14F-4D97-AF65-F5344CB8AC3E}">
        <p14:creationId xmlns:p14="http://schemas.microsoft.com/office/powerpoint/2010/main" val="320060291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19200"/>
          </a:xfrm>
        </p:spPr>
        <p:txBody>
          <a:bodyPr>
            <a:normAutofit fontScale="90000"/>
          </a:bodyPr>
          <a:lstStyle/>
          <a:p>
            <a:r>
              <a:rPr lang="en-US" b="1" u="sng" dirty="0" smtClean="0"/>
              <a:t>Specially Designed Instruction</a:t>
            </a:r>
            <a:r>
              <a:rPr lang="en-US" i="1" u="sng" dirty="0" smtClean="0"/>
              <a:t/>
            </a:r>
            <a:br>
              <a:rPr lang="en-US" i="1" u="sng" dirty="0" smtClean="0"/>
            </a:br>
            <a:r>
              <a:rPr lang="en-US" sz="3100" dirty="0" smtClean="0"/>
              <a:t>(Section 200.1 (</a:t>
            </a:r>
            <a:r>
              <a:rPr lang="en-US" sz="3100" dirty="0" err="1" smtClean="0"/>
              <a:t>vv</a:t>
            </a:r>
            <a:r>
              <a:rPr lang="en-US" sz="3100" dirty="0" smtClean="0"/>
              <a:t>))</a:t>
            </a:r>
            <a:endParaRPr lang="en-US" dirty="0"/>
          </a:p>
        </p:txBody>
      </p:sp>
      <p:sp>
        <p:nvSpPr>
          <p:cNvPr id="3" name="Content Placeholder 2"/>
          <p:cNvSpPr>
            <a:spLocks noGrp="1"/>
          </p:cNvSpPr>
          <p:nvPr>
            <p:ph idx="1"/>
          </p:nvPr>
        </p:nvSpPr>
        <p:spPr>
          <a:xfrm>
            <a:off x="457200" y="1752600"/>
            <a:ext cx="8382000" cy="5486400"/>
          </a:xfrm>
        </p:spPr>
        <p:txBody>
          <a:bodyPr>
            <a:normAutofit/>
          </a:bodyPr>
          <a:lstStyle/>
          <a:p>
            <a:pPr indent="0">
              <a:spcAft>
                <a:spcPts val="1200"/>
              </a:spcAft>
              <a:buNone/>
            </a:pPr>
            <a:r>
              <a:rPr lang="en-US" sz="3300" i="1" dirty="0" smtClean="0"/>
              <a:t>“</a:t>
            </a:r>
            <a:r>
              <a:rPr lang="en-US" sz="3300" i="1" dirty="0" smtClean="0">
                <a:solidFill>
                  <a:srgbClr val="FF0000"/>
                </a:solidFill>
              </a:rPr>
              <a:t>Adapting</a:t>
            </a:r>
            <a:r>
              <a:rPr lang="en-US" sz="3300" i="1" dirty="0" smtClean="0"/>
              <a:t>, as appropriate to the needs of an eligible student, the </a:t>
            </a:r>
            <a:r>
              <a:rPr lang="en-US" sz="3300" i="1" dirty="0" smtClean="0">
                <a:solidFill>
                  <a:srgbClr val="FF0000"/>
                </a:solidFill>
              </a:rPr>
              <a:t>content</a:t>
            </a:r>
            <a:r>
              <a:rPr lang="en-US" sz="3300" i="1" dirty="0" smtClean="0"/>
              <a:t>, </a:t>
            </a:r>
            <a:r>
              <a:rPr lang="en-US" sz="3300" i="1" dirty="0" smtClean="0">
                <a:solidFill>
                  <a:srgbClr val="FF0000"/>
                </a:solidFill>
              </a:rPr>
              <a:t>methodology</a:t>
            </a:r>
            <a:r>
              <a:rPr lang="en-US" sz="3300" i="1" dirty="0" smtClean="0"/>
              <a:t>, or </a:t>
            </a:r>
            <a:r>
              <a:rPr lang="en-US" sz="3300" i="1" dirty="0" smtClean="0">
                <a:solidFill>
                  <a:srgbClr val="FF0000"/>
                </a:solidFill>
              </a:rPr>
              <a:t>delivery of instruction </a:t>
            </a:r>
            <a:r>
              <a:rPr lang="en-US" sz="3300" i="1" dirty="0" smtClean="0"/>
              <a:t>to address the unique needs that result from the student’s disability; and to ensure access of the student to the general curriculum so that he or she can meet the education standards that apply to all students.</a:t>
            </a:r>
            <a:r>
              <a:rPr lang="en-US" sz="3300" dirty="0" smtClean="0"/>
              <a:t>” </a:t>
            </a:r>
          </a:p>
        </p:txBody>
      </p:sp>
    </p:spTree>
    <p:extLst>
      <p:ext uri="{BB962C8B-B14F-4D97-AF65-F5344CB8AC3E}">
        <p14:creationId xmlns:p14="http://schemas.microsoft.com/office/powerpoint/2010/main" val="3464586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581075357"/>
              </p:ext>
            </p:extLst>
          </p:nvPr>
        </p:nvGraphicFramePr>
        <p:xfrm>
          <a:off x="381000" y="228600"/>
          <a:ext cx="8534399" cy="6553230"/>
        </p:xfrm>
        <a:graphic>
          <a:graphicData uri="http://schemas.openxmlformats.org/drawingml/2006/table">
            <a:tbl>
              <a:tblPr firstRow="1" bandRow="1">
                <a:tableStyleId>{073A0DAA-6AF3-43AB-8588-CEC1D06C72B9}</a:tableStyleId>
              </a:tblPr>
              <a:tblGrid>
                <a:gridCol w="2662106"/>
                <a:gridCol w="3210187"/>
                <a:gridCol w="2662106"/>
              </a:tblGrid>
              <a:tr h="510476">
                <a:tc>
                  <a:txBody>
                    <a:bodyPr/>
                    <a:lstStyle/>
                    <a:p>
                      <a:pPr algn="ctr"/>
                      <a:r>
                        <a:rPr lang="en-US" sz="1800" b="1" dirty="0" smtClean="0">
                          <a:solidFill>
                            <a:schemeClr val="tx1"/>
                          </a:solidFill>
                          <a:latin typeface="Arial" pitchFamily="34" charset="0"/>
                          <a:cs typeface="Arial" pitchFamily="34" charset="0"/>
                        </a:rPr>
                        <a:t>Differentiated Instruction</a:t>
                      </a:r>
                      <a:endParaRPr lang="en-US" sz="1800" b="1" dirty="0">
                        <a:solidFill>
                          <a:schemeClr val="tx1"/>
                        </a:solidFill>
                        <a:latin typeface="Arial" pitchFamily="34" charset="0"/>
                        <a:cs typeface="Arial" pitchFamily="34" charset="0"/>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b="1" dirty="0" smtClean="0">
                          <a:solidFill>
                            <a:schemeClr val="tx1"/>
                          </a:solidFill>
                          <a:latin typeface="Arial" pitchFamily="34" charset="0"/>
                          <a:cs typeface="Arial" pitchFamily="34" charset="0"/>
                        </a:rPr>
                        <a:t>Universal Design for</a:t>
                      </a:r>
                      <a:r>
                        <a:rPr lang="en-US" sz="1800" b="1" baseline="0" dirty="0" smtClean="0">
                          <a:solidFill>
                            <a:schemeClr val="tx1"/>
                          </a:solidFill>
                          <a:latin typeface="Arial" pitchFamily="34" charset="0"/>
                          <a:cs typeface="Arial" pitchFamily="34" charset="0"/>
                        </a:rPr>
                        <a:t> Learning</a:t>
                      </a:r>
                      <a:endParaRPr lang="en-US" sz="1400" b="0" dirty="0">
                        <a:solidFill>
                          <a:schemeClr val="tx1"/>
                        </a:solidFill>
                        <a:latin typeface="Arial" pitchFamily="34" charset="0"/>
                        <a:cs typeface="Arial" pitchFamily="34" charset="0"/>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b="1" dirty="0" smtClean="0">
                          <a:solidFill>
                            <a:schemeClr val="tx1"/>
                          </a:solidFill>
                          <a:latin typeface="Arial" pitchFamily="34" charset="0"/>
                          <a:cs typeface="Arial" pitchFamily="34" charset="0"/>
                        </a:rPr>
                        <a:t>Scaffolding</a:t>
                      </a:r>
                      <a:endParaRPr lang="en-US" sz="1800" b="1" dirty="0">
                        <a:solidFill>
                          <a:schemeClr val="tx1"/>
                        </a:solidFill>
                        <a:latin typeface="Arial" pitchFamily="34" charset="0"/>
                        <a:cs typeface="Arial" pitchFamily="34" charset="0"/>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008110">
                <a:tc>
                  <a:txBody>
                    <a:bodyPr/>
                    <a:lstStyle/>
                    <a:p>
                      <a:pPr marL="171450" marR="0" lvl="0" indent="-171450" algn="l"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800" b="1" i="1"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all students </a:t>
                      </a:r>
                      <a:r>
                        <a:rPr kumimoji="0" lang="en-U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regardless of differences in ability </a:t>
                      </a:r>
                      <a:br>
                        <a:rPr kumimoji="0" lang="en-U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br>
                      <a:r>
                        <a:rPr kumimoji="0" lang="en-U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access different avenues </a:t>
                      </a:r>
                    </a:p>
                    <a:p>
                      <a:pPr marL="342900" marR="0" lvl="0" indent="-342900" algn="l" defTabSz="914400" rtl="0" eaLnBrk="1" fontAlgn="auto" latinLnBrk="0" hangingPunct="1">
                        <a:lnSpc>
                          <a:spcPct val="100000"/>
                        </a:lnSpc>
                        <a:spcBef>
                          <a:spcPts val="0"/>
                        </a:spcBef>
                        <a:spcAft>
                          <a:spcPts val="600"/>
                        </a:spcAft>
                        <a:buClrTx/>
                        <a:buSzTx/>
                        <a:buFont typeface="+mj-lt"/>
                        <a:buAutoNum type="arabicPeriod"/>
                        <a:tabLst/>
                        <a:defRPr/>
                      </a:pPr>
                      <a:r>
                        <a:rPr kumimoji="0" lang="en-U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to acquiring content; </a:t>
                      </a:r>
                    </a:p>
                    <a:p>
                      <a:pPr marL="342900" marR="0" lvl="0" indent="-342900" algn="l" defTabSz="914400" rtl="0" eaLnBrk="1" fontAlgn="auto" latinLnBrk="0" hangingPunct="1">
                        <a:lnSpc>
                          <a:spcPct val="100000"/>
                        </a:lnSpc>
                        <a:spcBef>
                          <a:spcPts val="0"/>
                        </a:spcBef>
                        <a:spcAft>
                          <a:spcPts val="600"/>
                        </a:spcAft>
                        <a:buClrTx/>
                        <a:buSzTx/>
                        <a:buFont typeface="+mj-lt"/>
                        <a:buAutoNum type="arabicPeriod"/>
                        <a:tabLst/>
                        <a:defRPr/>
                      </a:pPr>
                      <a:r>
                        <a:rPr kumimoji="0" lang="en-U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to processing, constructing, </a:t>
                      </a:r>
                    </a:p>
                    <a:p>
                      <a:pPr marL="342900" marR="0" lvl="0" indent="-342900" algn="l" defTabSz="914400" rtl="0" eaLnBrk="1" fontAlgn="auto" latinLnBrk="0" hangingPunct="1">
                        <a:lnSpc>
                          <a:spcPct val="100000"/>
                        </a:lnSpc>
                        <a:spcBef>
                          <a:spcPts val="0"/>
                        </a:spcBef>
                        <a:spcAft>
                          <a:spcPts val="600"/>
                        </a:spcAft>
                        <a:buClrTx/>
                        <a:buSzTx/>
                        <a:buFont typeface="+mj-lt"/>
                        <a:buAutoNum type="arabicPeriod"/>
                        <a:tabLst/>
                        <a:defRPr/>
                      </a:pPr>
                      <a:r>
                        <a:rPr kumimoji="0" lang="en-U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or making sense of ideas; </a:t>
                      </a:r>
                    </a:p>
                    <a:p>
                      <a:pPr marL="342900" marR="0" lvl="0" indent="-342900" algn="l" defTabSz="914400" rtl="0" eaLnBrk="1" fontAlgn="auto" latinLnBrk="0" hangingPunct="1">
                        <a:lnSpc>
                          <a:spcPct val="100000"/>
                        </a:lnSpc>
                        <a:spcBef>
                          <a:spcPts val="0"/>
                        </a:spcBef>
                        <a:spcAft>
                          <a:spcPts val="600"/>
                        </a:spcAft>
                        <a:buClrTx/>
                        <a:buSzTx/>
                        <a:buFont typeface="+mj-lt"/>
                        <a:buAutoNum type="arabicPeriod"/>
                        <a:tabLst/>
                        <a:defRPr/>
                      </a:pPr>
                      <a:r>
                        <a:rPr kumimoji="0" lang="en-U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to developing teaching materials</a:t>
                      </a:r>
                      <a:endParaRPr lang="en-US" sz="1800" dirty="0" smtClean="0">
                        <a:solidFill>
                          <a:schemeClr val="tx1"/>
                        </a:solidFill>
                        <a:latin typeface="Arial" pitchFamily="34" charset="0"/>
                        <a:cs typeface="Arial"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latin typeface="Arial" pitchFamily="34" charset="0"/>
                          <a:cs typeface="Arial" pitchFamily="34" charset="0"/>
                        </a:rPr>
                        <a:t>In the course of instruction need to differentiate instruction</a:t>
                      </a:r>
                      <a:endParaRPr lang="en-US" sz="1800" b="0" dirty="0">
                        <a:solidFill>
                          <a:schemeClr val="tx1"/>
                        </a:solidFill>
                        <a:latin typeface="Arial" pitchFamily="34" charset="0"/>
                        <a:cs typeface="Arial" pitchFamily="34" charset="0"/>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600"/>
                        </a:spcAft>
                        <a:buClrTx/>
                        <a:buSzTx/>
                        <a:buFont typeface="Arial" pitchFamily="34" charset="0"/>
                        <a:buNone/>
                        <a:tabLst/>
                        <a:defRPr/>
                      </a:pPr>
                      <a:r>
                        <a:rPr kumimoji="0" lang="en-U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select goals, methods, assessment and materials in a way that will minimize barriers and maximize flexibility </a:t>
                      </a:r>
                    </a:p>
                    <a:p>
                      <a:pPr marL="0" marR="0" lvl="0" indent="-171450" algn="l" defTabSz="914400" rtl="0" eaLnBrk="1" fontAlgn="auto" latinLnBrk="0" hangingPunct="1">
                        <a:lnSpc>
                          <a:spcPct val="100000"/>
                        </a:lnSpc>
                        <a:spcBef>
                          <a:spcPts val="0"/>
                        </a:spcBef>
                        <a:spcAft>
                          <a:spcPts val="600"/>
                        </a:spcAft>
                        <a:buClrTx/>
                        <a:buSzTx/>
                        <a:buFont typeface="Arial" pitchFamily="34" charset="0"/>
                        <a:buNone/>
                        <a:tabLst/>
                        <a:defRPr/>
                      </a:pPr>
                      <a:r>
                        <a:rPr kumimoji="0" lang="en-US" sz="1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1. Recognition learning, provide multiple, flexible methods of presentation </a:t>
                      </a:r>
                    </a:p>
                    <a:p>
                      <a:pPr marL="0" marR="0" lvl="0" indent="-171450" algn="l" defTabSz="914400" rtl="0" eaLnBrk="1" fontAlgn="auto" latinLnBrk="0" hangingPunct="1">
                        <a:lnSpc>
                          <a:spcPct val="100000"/>
                        </a:lnSpc>
                        <a:spcBef>
                          <a:spcPts val="0"/>
                        </a:spcBef>
                        <a:spcAft>
                          <a:spcPts val="600"/>
                        </a:spcAft>
                        <a:buClrTx/>
                        <a:buSzTx/>
                        <a:buFont typeface="Arial" pitchFamily="34" charset="0"/>
                        <a:buNone/>
                        <a:tabLst/>
                        <a:defRPr/>
                      </a:pPr>
                      <a:r>
                        <a:rPr kumimoji="0" lang="en-US" sz="1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2. strategic learning, provide multiple, flexible methods of expression and apprenticeship.</a:t>
                      </a:r>
                    </a:p>
                    <a:p>
                      <a:pPr marL="0" marR="0" lvl="0" indent="-171450" algn="l" defTabSz="914400" rtl="0" eaLnBrk="1" fontAlgn="auto" latinLnBrk="0" hangingPunct="1">
                        <a:lnSpc>
                          <a:spcPct val="100000"/>
                        </a:lnSpc>
                        <a:spcBef>
                          <a:spcPts val="0"/>
                        </a:spcBef>
                        <a:spcAft>
                          <a:spcPts val="600"/>
                        </a:spcAft>
                        <a:buClrTx/>
                        <a:buSzTx/>
                        <a:buFont typeface="Arial" pitchFamily="34" charset="0"/>
                        <a:buNone/>
                        <a:tabLst/>
                        <a:defRPr/>
                      </a:pPr>
                      <a:r>
                        <a:rPr kumimoji="0" lang="en-US" sz="1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3. affective learning, provide multiple, flexible options for engagement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600"/>
                        </a:spcAft>
                        <a:buClrTx/>
                        <a:buSzTx/>
                        <a:buFont typeface="Arial" pitchFamily="34" charset="0"/>
                        <a:buNone/>
                        <a:tabLst/>
                        <a:defRPr/>
                      </a:pPr>
                      <a:r>
                        <a:rPr kumimoji="0" lang="en-U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provision of sufficient support to promote learning of new concepts and skills for all students</a:t>
                      </a:r>
                    </a:p>
                    <a:p>
                      <a:pPr marL="0" marR="0" lvl="0" indent="-171450" algn="l" defTabSz="914400" rtl="0" eaLnBrk="1" fontAlgn="auto" latinLnBrk="0" hangingPunct="1">
                        <a:lnSpc>
                          <a:spcPct val="100000"/>
                        </a:lnSpc>
                        <a:spcBef>
                          <a:spcPts val="0"/>
                        </a:spcBef>
                        <a:spcAft>
                          <a:spcPts val="600"/>
                        </a:spcAft>
                        <a:buClrTx/>
                        <a:buSzTx/>
                        <a:buFont typeface="Arial" pitchFamily="34" charset="0"/>
                        <a:buNone/>
                        <a:tabLst/>
                        <a:defRPr/>
                      </a:pPr>
                      <a:r>
                        <a:rPr kumimoji="0" lang="en-US" sz="1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The type and amount of support needed is dependent on the needs of  the students during the time of instruction  (e.g. the teacher may identify hints or cues to help the student reach an even higher level of thinking. )</a:t>
                      </a:r>
                      <a:endParaRPr lang="en-US" sz="1400" b="1" dirty="0" smtClean="0">
                        <a:solidFill>
                          <a:schemeClr val="tx1"/>
                        </a:solidFill>
                        <a:latin typeface="Arial" pitchFamily="34" charset="0"/>
                        <a:cs typeface="Arial" pitchFamily="34" charset="0"/>
                      </a:endParaRPr>
                    </a:p>
                    <a:p>
                      <a:pPr algn="ctr"/>
                      <a:r>
                        <a:rPr kumimoji="0" lang="en-US" sz="1400" b="1" kern="1200" dirty="0" smtClean="0">
                          <a:solidFill>
                            <a:schemeClr val="tx1"/>
                          </a:solidFill>
                          <a:latin typeface="Arial" pitchFamily="34" charset="0"/>
                          <a:ea typeface="+mn-ea"/>
                          <a:cs typeface="Arial" pitchFamily="34" charset="0"/>
                        </a:rPr>
                        <a:t>Overlaps with teaching strategies</a:t>
                      </a:r>
                      <a:endParaRPr kumimoji="0" lang="en-US" sz="1400" b="1" kern="1200" dirty="0">
                        <a:solidFill>
                          <a:schemeClr val="tx1"/>
                        </a:solidFill>
                        <a:latin typeface="Arial" pitchFamily="34" charset="0"/>
                        <a:ea typeface="+mn-ea"/>
                        <a:cs typeface="Arial" pitchFamily="34" charset="0"/>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977090">
                <a:tc gridSpan="3">
                  <a:txBody>
                    <a:bodyPr/>
                    <a:lstStyle/>
                    <a:p>
                      <a:pPr marL="0" marR="0" lvl="0" indent="0" algn="ctr" defTabSz="914400" rtl="0" eaLnBrk="1" fontAlgn="base" latinLnBrk="0" hangingPunct="1">
                        <a:lnSpc>
                          <a:spcPct val="100000"/>
                        </a:lnSpc>
                        <a:spcBef>
                          <a:spcPct val="20000"/>
                        </a:spcBef>
                        <a:spcAft>
                          <a:spcPct val="0"/>
                        </a:spcAft>
                        <a:buClrTx/>
                        <a:buSzTx/>
                        <a:buFont typeface="Arial" pitchFamily="34" charset="0"/>
                        <a:buNone/>
                        <a:tabLst/>
                        <a:defRPr/>
                      </a:pPr>
                      <a:r>
                        <a:rPr lang="en-US" sz="2000" b="1" dirty="0" smtClean="0">
                          <a:solidFill>
                            <a:schemeClr val="tx1"/>
                          </a:solidFill>
                          <a:latin typeface="Arial" pitchFamily="34" charset="0"/>
                          <a:cs typeface="Arial" pitchFamily="34" charset="0"/>
                        </a:rPr>
                        <a:t>Specially Designed Instruction</a:t>
                      </a:r>
                    </a:p>
                    <a:p>
                      <a:pPr marL="342900" marR="0" lvl="0" indent="-342900" algn="ctr" defTabSz="914400" rtl="0" eaLnBrk="1" fontAlgn="base" latinLnBrk="0" hangingPunct="1">
                        <a:lnSpc>
                          <a:spcPct val="100000"/>
                        </a:lnSpc>
                        <a:spcBef>
                          <a:spcPct val="20000"/>
                        </a:spcBef>
                        <a:spcAft>
                          <a:spcPct val="0"/>
                        </a:spcAft>
                        <a:buClrTx/>
                        <a:buSzTx/>
                        <a:buFont typeface="Arial" pitchFamily="34" charset="0"/>
                        <a:buChar char="•"/>
                        <a:tabLst/>
                        <a:defRPr/>
                      </a:pPr>
                      <a:r>
                        <a:rPr lang="en-US" sz="2000" b="1" baseline="0" dirty="0" smtClean="0">
                          <a:solidFill>
                            <a:schemeClr val="tx1"/>
                          </a:solidFill>
                          <a:latin typeface="Arial" pitchFamily="34" charset="0"/>
                          <a:cs typeface="Arial" pitchFamily="34" charset="0"/>
                        </a:rPr>
                        <a:t>intentionally planned </a:t>
                      </a:r>
                      <a:r>
                        <a:rPr lang="en-US" sz="2000" b="0" baseline="0" dirty="0" smtClean="0">
                          <a:solidFill>
                            <a:schemeClr val="tx1"/>
                          </a:solidFill>
                          <a:latin typeface="Arial" pitchFamily="34" charset="0"/>
                          <a:cs typeface="Arial" pitchFamily="34" charset="0"/>
                        </a:rPr>
                        <a:t>and</a:t>
                      </a:r>
                      <a:r>
                        <a:rPr lang="en-US" sz="2000" b="1" baseline="0" dirty="0" smtClean="0">
                          <a:solidFill>
                            <a:schemeClr val="tx1"/>
                          </a:solidFill>
                          <a:latin typeface="Arial" pitchFamily="34" charset="0"/>
                          <a:cs typeface="Arial" pitchFamily="34" charset="0"/>
                        </a:rPr>
                        <a:t> </a:t>
                      </a:r>
                      <a:r>
                        <a:rPr kumimoji="0" lang="en-US" sz="2000" b="1" kern="1200" baseline="0" dirty="0" smtClean="0">
                          <a:solidFill>
                            <a:schemeClr val="tx1"/>
                          </a:solidFill>
                          <a:latin typeface="Arial" pitchFamily="34" charset="0"/>
                          <a:ea typeface="+mn-ea"/>
                          <a:cs typeface="Arial" pitchFamily="34" charset="0"/>
                        </a:rPr>
                        <a:t>implemented </a:t>
                      </a:r>
                      <a:r>
                        <a:rPr lang="en-US" sz="2000" b="1" baseline="0" dirty="0" smtClean="0">
                          <a:solidFill>
                            <a:schemeClr val="tx1"/>
                          </a:solidFill>
                          <a:latin typeface="Arial" pitchFamily="34" charset="0"/>
                          <a:cs typeface="Arial" pitchFamily="34" charset="0"/>
                        </a:rPr>
                        <a:t>with fidelity </a:t>
                      </a:r>
                      <a:r>
                        <a:rPr lang="en-US" sz="2000" baseline="0" dirty="0" smtClean="0">
                          <a:solidFill>
                            <a:schemeClr val="tx1"/>
                          </a:solidFill>
                          <a:latin typeface="Arial" pitchFamily="34" charset="0"/>
                          <a:cs typeface="Arial" pitchFamily="34" charset="0"/>
                        </a:rPr>
                        <a:t>based on identified needs of individual students </a:t>
                      </a:r>
                      <a:r>
                        <a:rPr kumimoji="0" lang="en-US" sz="2000" b="1" i="1" kern="1200" baseline="0" dirty="0" smtClean="0">
                          <a:solidFill>
                            <a:schemeClr val="tx1"/>
                          </a:solidFill>
                          <a:latin typeface="Arial" pitchFamily="34" charset="0"/>
                          <a:ea typeface="+mn-ea"/>
                          <a:cs typeface="Arial" pitchFamily="34" charset="0"/>
                        </a:rPr>
                        <a:t>with disabilities</a:t>
                      </a:r>
                      <a:r>
                        <a:rPr lang="en-US" sz="2000" baseline="0" dirty="0" smtClean="0">
                          <a:solidFill>
                            <a:schemeClr val="tx1"/>
                          </a:solidFill>
                          <a:latin typeface="Arial" pitchFamily="34" charset="0"/>
                          <a:cs typeface="Arial" pitchFamily="34" charset="0"/>
                        </a:rPr>
                        <a:t> that are </a:t>
                      </a:r>
                      <a:r>
                        <a:rPr lang="en-US" sz="2000" b="1" i="0" u="sng" baseline="0" dirty="0" smtClean="0">
                          <a:solidFill>
                            <a:srgbClr val="FF0000"/>
                          </a:solidFill>
                          <a:latin typeface="Arial" pitchFamily="34" charset="0"/>
                          <a:cs typeface="Arial" pitchFamily="34" charset="0"/>
                        </a:rPr>
                        <a:t>absolutely necessary</a:t>
                      </a:r>
                      <a:r>
                        <a:rPr lang="en-US" sz="2000" b="1" i="0" u="none" baseline="0" dirty="0" smtClean="0">
                          <a:solidFill>
                            <a:srgbClr val="FF0000"/>
                          </a:solidFill>
                          <a:latin typeface="Arial" pitchFamily="34" charset="0"/>
                          <a:cs typeface="Arial" pitchFamily="34" charset="0"/>
                        </a:rPr>
                        <a:t> </a:t>
                      </a:r>
                      <a:r>
                        <a:rPr lang="en-US" sz="2000" baseline="0" dirty="0" smtClean="0">
                          <a:solidFill>
                            <a:schemeClr val="tx1"/>
                          </a:solidFill>
                          <a:latin typeface="Arial" pitchFamily="34" charset="0"/>
                          <a:cs typeface="Arial" pitchFamily="34" charset="0"/>
                        </a:rPr>
                        <a:t>for </a:t>
                      </a:r>
                      <a:r>
                        <a:rPr lang="en-US" sz="2000" b="1" i="1" baseline="0" dirty="0" smtClean="0">
                          <a:solidFill>
                            <a:schemeClr val="tx1"/>
                          </a:solidFill>
                          <a:latin typeface="Arial" pitchFamily="34" charset="0"/>
                          <a:cs typeface="Arial" pitchFamily="34" charset="0"/>
                        </a:rPr>
                        <a:t>access, participation and progress in the general education curriculum.</a:t>
                      </a:r>
                      <a:endParaRPr lang="en-US" sz="2000" b="0" dirty="0">
                        <a:solidFill>
                          <a:schemeClr val="tx1"/>
                        </a:solidFill>
                        <a:latin typeface="Arial" pitchFamily="34" charset="0"/>
                        <a:cs typeface="Arial" pitchFamily="34" charset="0"/>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171450" indent="-171450">
                        <a:buFont typeface="Arial" pitchFamily="34" charset="0"/>
                        <a:buChar char="•"/>
                      </a:pPr>
                      <a:endParaRPr kumimoji="0" lang="en-US" sz="1100" b="0" i="0" u="none" strike="noStrike" kern="1200" cap="none" spc="0" normalizeH="0" baseline="0" noProof="0" dirty="0" smtClean="0">
                        <a:ln>
                          <a:noFill/>
                        </a:ln>
                        <a:solidFill>
                          <a:prstClr val="black"/>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5139" name="Rectangle 1"/>
          <p:cNvSpPr>
            <a:spLocks noChangeArrowheads="1"/>
          </p:cNvSpPr>
          <p:nvPr/>
        </p:nvSpPr>
        <p:spPr bwMode="auto">
          <a:xfrm>
            <a:off x="8472488" y="6426200"/>
            <a:ext cx="276225" cy="277813"/>
          </a:xfrm>
          <a:prstGeom prst="rect">
            <a:avLst/>
          </a:prstGeom>
          <a:noFill/>
          <a:ln w="9525">
            <a:noFill/>
            <a:miter lim="800000"/>
            <a:headEnd/>
            <a:tailEnd/>
          </a:ln>
        </p:spPr>
        <p:txBody>
          <a:bodyPr wrap="none">
            <a:spAutoFit/>
          </a:bodyPr>
          <a:lstStyle/>
          <a:p>
            <a:pPr algn="r"/>
            <a:fld id="{DE6EF0DA-3A11-4D83-890E-6F97E8882CE0}" type="slidenum">
              <a:rPr lang="en-US" sz="1200">
                <a:solidFill>
                  <a:srgbClr val="898989"/>
                </a:solidFill>
                <a:latin typeface="Arial Rounded MT Bold" pitchFamily="34" charset="0"/>
              </a:rPr>
              <a:pPr algn="r"/>
              <a:t>3</a:t>
            </a:fld>
            <a:endParaRPr lang="en-US" sz="1200">
              <a:solidFill>
                <a:srgbClr val="898989"/>
              </a:solidFill>
              <a:latin typeface="Arial Rounded MT Bold" pitchFamily="34" charset="0"/>
            </a:endParaRPr>
          </a:p>
        </p:txBody>
      </p:sp>
      <p:sp>
        <p:nvSpPr>
          <p:cNvPr id="2" name="Rectangle 1"/>
          <p:cNvSpPr/>
          <p:nvPr/>
        </p:nvSpPr>
        <p:spPr>
          <a:xfrm>
            <a:off x="8175625" y="152400"/>
            <a:ext cx="184731" cy="369332"/>
          </a:xfrm>
          <a:prstGeom prst="rect">
            <a:avLst/>
          </a:prstGeom>
        </p:spPr>
        <p:txBody>
          <a:bodyPr wrap="none">
            <a:spAutoFit/>
          </a:bodyPr>
          <a:lstStyle/>
          <a:p>
            <a:pPr>
              <a:defRPr/>
            </a:pPr>
            <a:endParaRPr lang="en-US" b="1" cap="small" dirty="0">
              <a:solidFill>
                <a:srgbClr val="C0504D">
                  <a:lumMod val="75000"/>
                </a:srgbClr>
              </a:solidFill>
            </a:endParaRPr>
          </a:p>
        </p:txBody>
      </p:sp>
      <p:graphicFrame>
        <p:nvGraphicFramePr>
          <p:cNvPr id="5" name="Content Placeholder 5"/>
          <p:cNvGraphicFramePr>
            <a:graphicFrameLocks noGrp="1"/>
          </p:cNvGraphicFramePr>
          <p:nvPr>
            <p:ph idx="1"/>
            <p:extLst>
              <p:ext uri="{D42A27DB-BD31-4B8C-83A1-F6EECF244321}">
                <p14:modId xmlns:p14="http://schemas.microsoft.com/office/powerpoint/2010/main" val="599567163"/>
              </p:ext>
            </p:extLst>
          </p:nvPr>
        </p:nvGraphicFramePr>
        <p:xfrm>
          <a:off x="381000" y="278494"/>
          <a:ext cx="8534399" cy="6553230"/>
        </p:xfrm>
        <a:graphic>
          <a:graphicData uri="http://schemas.openxmlformats.org/drawingml/2006/table">
            <a:tbl>
              <a:tblPr firstRow="1" bandRow="1">
                <a:tableStyleId>{073A0DAA-6AF3-43AB-8588-CEC1D06C72B9}</a:tableStyleId>
              </a:tblPr>
              <a:tblGrid>
                <a:gridCol w="2662106"/>
                <a:gridCol w="3210187"/>
                <a:gridCol w="2662106"/>
              </a:tblGrid>
              <a:tr h="510476">
                <a:tc>
                  <a:txBody>
                    <a:bodyPr/>
                    <a:lstStyle/>
                    <a:p>
                      <a:pPr algn="ctr"/>
                      <a:r>
                        <a:rPr lang="en-US" sz="1800" b="1" dirty="0" smtClean="0">
                          <a:solidFill>
                            <a:schemeClr val="tx1"/>
                          </a:solidFill>
                          <a:latin typeface="Arial" pitchFamily="34" charset="0"/>
                          <a:cs typeface="Arial" pitchFamily="34" charset="0"/>
                        </a:rPr>
                        <a:t>Differentiated Instruction</a:t>
                      </a:r>
                      <a:endParaRPr lang="en-US" sz="1800" b="1" dirty="0">
                        <a:solidFill>
                          <a:schemeClr val="tx1"/>
                        </a:solidFill>
                        <a:latin typeface="Arial" pitchFamily="34" charset="0"/>
                        <a:cs typeface="Arial" pitchFamily="34" charset="0"/>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b="1" dirty="0" smtClean="0">
                          <a:solidFill>
                            <a:schemeClr val="tx1"/>
                          </a:solidFill>
                          <a:latin typeface="Arial" pitchFamily="34" charset="0"/>
                          <a:cs typeface="Arial" pitchFamily="34" charset="0"/>
                        </a:rPr>
                        <a:t>Universal Design for</a:t>
                      </a:r>
                      <a:r>
                        <a:rPr lang="en-US" sz="1800" b="1" baseline="0" dirty="0" smtClean="0">
                          <a:solidFill>
                            <a:schemeClr val="tx1"/>
                          </a:solidFill>
                          <a:latin typeface="Arial" pitchFamily="34" charset="0"/>
                          <a:cs typeface="Arial" pitchFamily="34" charset="0"/>
                        </a:rPr>
                        <a:t> Learning</a:t>
                      </a:r>
                      <a:endParaRPr lang="en-US" sz="1400" b="0" dirty="0">
                        <a:solidFill>
                          <a:schemeClr val="tx1"/>
                        </a:solidFill>
                        <a:latin typeface="Arial" pitchFamily="34" charset="0"/>
                        <a:cs typeface="Arial" pitchFamily="34" charset="0"/>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b="1" dirty="0" smtClean="0">
                          <a:solidFill>
                            <a:schemeClr val="tx1"/>
                          </a:solidFill>
                          <a:latin typeface="Arial" pitchFamily="34" charset="0"/>
                          <a:cs typeface="Arial" pitchFamily="34" charset="0"/>
                        </a:rPr>
                        <a:t>Scaffolding</a:t>
                      </a:r>
                      <a:endParaRPr lang="en-US" sz="1800" b="1" dirty="0">
                        <a:solidFill>
                          <a:schemeClr val="tx1"/>
                        </a:solidFill>
                        <a:latin typeface="Arial" pitchFamily="34" charset="0"/>
                        <a:cs typeface="Arial" pitchFamily="34" charset="0"/>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008110">
                <a:tc>
                  <a:txBody>
                    <a:bodyPr/>
                    <a:lstStyle/>
                    <a:p>
                      <a:pPr marL="171450" marR="0" lvl="0" indent="-171450" algn="l"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800" b="1" i="1"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all students </a:t>
                      </a:r>
                      <a:r>
                        <a:rPr kumimoji="0" lang="en-U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regardless of differences in ability </a:t>
                      </a:r>
                      <a:br>
                        <a:rPr kumimoji="0" lang="en-U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br>
                      <a:r>
                        <a:rPr kumimoji="0" lang="en-U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access different avenues </a:t>
                      </a:r>
                    </a:p>
                    <a:p>
                      <a:pPr marL="342900" marR="0" lvl="0" indent="-342900" algn="l" defTabSz="914400" rtl="0" eaLnBrk="1" fontAlgn="auto" latinLnBrk="0" hangingPunct="1">
                        <a:lnSpc>
                          <a:spcPct val="100000"/>
                        </a:lnSpc>
                        <a:spcBef>
                          <a:spcPts val="0"/>
                        </a:spcBef>
                        <a:spcAft>
                          <a:spcPts val="600"/>
                        </a:spcAft>
                        <a:buClrTx/>
                        <a:buSzTx/>
                        <a:buFont typeface="+mj-lt"/>
                        <a:buAutoNum type="arabicPeriod"/>
                        <a:tabLst/>
                        <a:defRPr/>
                      </a:pPr>
                      <a:r>
                        <a:rPr kumimoji="0" lang="en-U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to acquiring content; </a:t>
                      </a:r>
                    </a:p>
                    <a:p>
                      <a:pPr marL="342900" marR="0" lvl="0" indent="-342900" algn="l" defTabSz="914400" rtl="0" eaLnBrk="1" fontAlgn="auto" latinLnBrk="0" hangingPunct="1">
                        <a:lnSpc>
                          <a:spcPct val="100000"/>
                        </a:lnSpc>
                        <a:spcBef>
                          <a:spcPts val="0"/>
                        </a:spcBef>
                        <a:spcAft>
                          <a:spcPts val="600"/>
                        </a:spcAft>
                        <a:buClrTx/>
                        <a:buSzTx/>
                        <a:buFont typeface="+mj-lt"/>
                        <a:buAutoNum type="arabicPeriod"/>
                        <a:tabLst/>
                        <a:defRPr/>
                      </a:pPr>
                      <a:r>
                        <a:rPr kumimoji="0" lang="en-U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to processing, constructing, </a:t>
                      </a:r>
                    </a:p>
                    <a:p>
                      <a:pPr marL="342900" marR="0" lvl="0" indent="-342900" algn="l" defTabSz="914400" rtl="0" eaLnBrk="1" fontAlgn="auto" latinLnBrk="0" hangingPunct="1">
                        <a:lnSpc>
                          <a:spcPct val="100000"/>
                        </a:lnSpc>
                        <a:spcBef>
                          <a:spcPts val="0"/>
                        </a:spcBef>
                        <a:spcAft>
                          <a:spcPts val="600"/>
                        </a:spcAft>
                        <a:buClrTx/>
                        <a:buSzTx/>
                        <a:buFont typeface="+mj-lt"/>
                        <a:buAutoNum type="arabicPeriod"/>
                        <a:tabLst/>
                        <a:defRPr/>
                      </a:pPr>
                      <a:r>
                        <a:rPr kumimoji="0" lang="en-U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or making sense of ideas; </a:t>
                      </a:r>
                    </a:p>
                    <a:p>
                      <a:pPr marL="342900" marR="0" lvl="0" indent="-342900" algn="l" defTabSz="914400" rtl="0" eaLnBrk="1" fontAlgn="auto" latinLnBrk="0" hangingPunct="1">
                        <a:lnSpc>
                          <a:spcPct val="100000"/>
                        </a:lnSpc>
                        <a:spcBef>
                          <a:spcPts val="0"/>
                        </a:spcBef>
                        <a:spcAft>
                          <a:spcPts val="600"/>
                        </a:spcAft>
                        <a:buClrTx/>
                        <a:buSzTx/>
                        <a:buFont typeface="+mj-lt"/>
                        <a:buAutoNum type="arabicPeriod"/>
                        <a:tabLst/>
                        <a:defRPr/>
                      </a:pPr>
                      <a:r>
                        <a:rPr kumimoji="0" lang="en-U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to developing teaching materials</a:t>
                      </a:r>
                      <a:endParaRPr lang="en-US" sz="1800" dirty="0" smtClean="0">
                        <a:solidFill>
                          <a:schemeClr val="tx1"/>
                        </a:solidFill>
                        <a:latin typeface="Arial" pitchFamily="34" charset="0"/>
                        <a:cs typeface="Arial"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latin typeface="Arial" pitchFamily="34" charset="0"/>
                          <a:cs typeface="Arial" pitchFamily="34" charset="0"/>
                        </a:rPr>
                        <a:t>In the course of instruction need to differentiate instruction</a:t>
                      </a:r>
                      <a:endParaRPr lang="en-US" sz="1800" b="0" dirty="0">
                        <a:solidFill>
                          <a:schemeClr val="tx1"/>
                        </a:solidFill>
                        <a:latin typeface="Arial" pitchFamily="34" charset="0"/>
                        <a:cs typeface="Arial" pitchFamily="34" charset="0"/>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600"/>
                        </a:spcAft>
                        <a:buClrTx/>
                        <a:buSzTx/>
                        <a:buFont typeface="Arial" pitchFamily="34" charset="0"/>
                        <a:buNone/>
                        <a:tabLst/>
                        <a:defRPr/>
                      </a:pPr>
                      <a:r>
                        <a:rPr kumimoji="0" lang="en-U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select goals, methods, assessment and materials in a way that will minimize barriers and maximize flexibility </a:t>
                      </a:r>
                    </a:p>
                    <a:p>
                      <a:pPr marL="0" marR="0" lvl="0" indent="-171450" algn="l" defTabSz="914400" rtl="0" eaLnBrk="1" fontAlgn="auto" latinLnBrk="0" hangingPunct="1">
                        <a:lnSpc>
                          <a:spcPct val="100000"/>
                        </a:lnSpc>
                        <a:spcBef>
                          <a:spcPts val="0"/>
                        </a:spcBef>
                        <a:spcAft>
                          <a:spcPts val="600"/>
                        </a:spcAft>
                        <a:buClrTx/>
                        <a:buSzTx/>
                        <a:buFont typeface="Arial" pitchFamily="34" charset="0"/>
                        <a:buNone/>
                        <a:tabLst/>
                        <a:defRPr/>
                      </a:pPr>
                      <a:r>
                        <a:rPr kumimoji="0" lang="en-US" sz="1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1. Recognition learning, provide multiple, flexible methods of presentation </a:t>
                      </a:r>
                    </a:p>
                    <a:p>
                      <a:pPr marL="0" marR="0" lvl="0" indent="-171450" algn="l" defTabSz="914400" rtl="0" eaLnBrk="1" fontAlgn="auto" latinLnBrk="0" hangingPunct="1">
                        <a:lnSpc>
                          <a:spcPct val="100000"/>
                        </a:lnSpc>
                        <a:spcBef>
                          <a:spcPts val="0"/>
                        </a:spcBef>
                        <a:spcAft>
                          <a:spcPts val="600"/>
                        </a:spcAft>
                        <a:buClrTx/>
                        <a:buSzTx/>
                        <a:buFont typeface="Arial" pitchFamily="34" charset="0"/>
                        <a:buNone/>
                        <a:tabLst/>
                        <a:defRPr/>
                      </a:pPr>
                      <a:r>
                        <a:rPr kumimoji="0" lang="en-US" sz="1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2. strategic learning, provide multiple, flexible methods of expression and apprenticeship.</a:t>
                      </a:r>
                    </a:p>
                    <a:p>
                      <a:pPr marL="0" marR="0" lvl="0" indent="-171450" algn="l" defTabSz="914400" rtl="0" eaLnBrk="1" fontAlgn="auto" latinLnBrk="0" hangingPunct="1">
                        <a:lnSpc>
                          <a:spcPct val="100000"/>
                        </a:lnSpc>
                        <a:spcBef>
                          <a:spcPts val="0"/>
                        </a:spcBef>
                        <a:spcAft>
                          <a:spcPts val="600"/>
                        </a:spcAft>
                        <a:buClrTx/>
                        <a:buSzTx/>
                        <a:buFont typeface="Arial" pitchFamily="34" charset="0"/>
                        <a:buNone/>
                        <a:tabLst/>
                        <a:defRPr/>
                      </a:pPr>
                      <a:r>
                        <a:rPr kumimoji="0" lang="en-US" sz="1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3. affective learning, provide multiple, flexible options for engagement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600"/>
                        </a:spcAft>
                        <a:buClrTx/>
                        <a:buSzTx/>
                        <a:buFont typeface="Arial" pitchFamily="34" charset="0"/>
                        <a:buNone/>
                        <a:tabLst/>
                        <a:defRPr/>
                      </a:pPr>
                      <a:r>
                        <a:rPr kumimoji="0" lang="en-U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provision of sufficient support to promote learning of new concepts and skills for all students</a:t>
                      </a:r>
                    </a:p>
                    <a:p>
                      <a:pPr marL="0" marR="0" lvl="0" indent="-171450" algn="l" defTabSz="914400" rtl="0" eaLnBrk="1" fontAlgn="auto" latinLnBrk="0" hangingPunct="1">
                        <a:lnSpc>
                          <a:spcPct val="100000"/>
                        </a:lnSpc>
                        <a:spcBef>
                          <a:spcPts val="0"/>
                        </a:spcBef>
                        <a:spcAft>
                          <a:spcPts val="600"/>
                        </a:spcAft>
                        <a:buClrTx/>
                        <a:buSzTx/>
                        <a:buFont typeface="Arial" pitchFamily="34" charset="0"/>
                        <a:buNone/>
                        <a:tabLst/>
                        <a:defRPr/>
                      </a:pPr>
                      <a:r>
                        <a:rPr kumimoji="0" lang="en-US" sz="1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The type and amount of support needed is dependent on the needs of  the students during the time of instruction  (e.g. the teacher may identify hints or cues to help the student reach an even higher level of thinking. )</a:t>
                      </a:r>
                      <a:endParaRPr lang="en-US" sz="1400" b="1" dirty="0" smtClean="0">
                        <a:solidFill>
                          <a:schemeClr val="tx1"/>
                        </a:solidFill>
                        <a:latin typeface="Arial" pitchFamily="34" charset="0"/>
                        <a:cs typeface="Arial" pitchFamily="34" charset="0"/>
                      </a:endParaRPr>
                    </a:p>
                    <a:p>
                      <a:pPr algn="ctr"/>
                      <a:r>
                        <a:rPr kumimoji="0" lang="en-US" sz="1400" b="1" kern="1200" dirty="0" smtClean="0">
                          <a:solidFill>
                            <a:schemeClr val="tx1"/>
                          </a:solidFill>
                          <a:latin typeface="Arial" pitchFamily="34" charset="0"/>
                          <a:ea typeface="+mn-ea"/>
                          <a:cs typeface="Arial" pitchFamily="34" charset="0"/>
                        </a:rPr>
                        <a:t>Overlaps with teaching strategies</a:t>
                      </a:r>
                      <a:endParaRPr kumimoji="0" lang="en-US" sz="1400" b="1" kern="1200" dirty="0">
                        <a:solidFill>
                          <a:schemeClr val="tx1"/>
                        </a:solidFill>
                        <a:latin typeface="Arial" pitchFamily="34" charset="0"/>
                        <a:ea typeface="+mn-ea"/>
                        <a:cs typeface="Arial" pitchFamily="34" charset="0"/>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977090">
                <a:tc gridSpan="3">
                  <a:txBody>
                    <a:bodyPr/>
                    <a:lstStyle/>
                    <a:p>
                      <a:pPr marL="0" marR="0" lvl="0" indent="0" algn="ctr" defTabSz="914400" rtl="0" eaLnBrk="1" fontAlgn="base" latinLnBrk="0" hangingPunct="1">
                        <a:lnSpc>
                          <a:spcPct val="100000"/>
                        </a:lnSpc>
                        <a:spcBef>
                          <a:spcPct val="20000"/>
                        </a:spcBef>
                        <a:spcAft>
                          <a:spcPct val="0"/>
                        </a:spcAft>
                        <a:buClrTx/>
                        <a:buSzTx/>
                        <a:buFont typeface="Arial" pitchFamily="34" charset="0"/>
                        <a:buNone/>
                        <a:tabLst/>
                        <a:defRPr/>
                      </a:pPr>
                      <a:r>
                        <a:rPr lang="en-US" sz="2000" b="1" dirty="0" smtClean="0">
                          <a:solidFill>
                            <a:schemeClr val="tx1"/>
                          </a:solidFill>
                          <a:latin typeface="Arial" pitchFamily="34" charset="0"/>
                          <a:cs typeface="Arial" pitchFamily="34" charset="0"/>
                        </a:rPr>
                        <a:t>Specially Designed Instruction</a:t>
                      </a:r>
                    </a:p>
                    <a:p>
                      <a:pPr marL="342900" marR="0" lvl="0" indent="-342900" algn="ctr" defTabSz="914400" rtl="0" eaLnBrk="1" fontAlgn="base" latinLnBrk="0" hangingPunct="1">
                        <a:lnSpc>
                          <a:spcPct val="100000"/>
                        </a:lnSpc>
                        <a:spcBef>
                          <a:spcPct val="20000"/>
                        </a:spcBef>
                        <a:spcAft>
                          <a:spcPct val="0"/>
                        </a:spcAft>
                        <a:buClrTx/>
                        <a:buSzTx/>
                        <a:buFont typeface="Arial" pitchFamily="34" charset="0"/>
                        <a:buChar char="•"/>
                        <a:tabLst/>
                        <a:defRPr/>
                      </a:pPr>
                      <a:r>
                        <a:rPr lang="en-US" sz="2000" b="1" baseline="0" dirty="0" smtClean="0">
                          <a:solidFill>
                            <a:schemeClr val="tx1"/>
                          </a:solidFill>
                          <a:latin typeface="Arial" pitchFamily="34" charset="0"/>
                          <a:cs typeface="Arial" pitchFamily="34" charset="0"/>
                        </a:rPr>
                        <a:t>intentionally planned </a:t>
                      </a:r>
                      <a:r>
                        <a:rPr lang="en-US" sz="2000" b="0" baseline="0" dirty="0" smtClean="0">
                          <a:solidFill>
                            <a:schemeClr val="tx1"/>
                          </a:solidFill>
                          <a:latin typeface="Arial" pitchFamily="34" charset="0"/>
                          <a:cs typeface="Arial" pitchFamily="34" charset="0"/>
                        </a:rPr>
                        <a:t>and</a:t>
                      </a:r>
                      <a:r>
                        <a:rPr lang="en-US" sz="2000" b="1" baseline="0" dirty="0" smtClean="0">
                          <a:solidFill>
                            <a:schemeClr val="tx1"/>
                          </a:solidFill>
                          <a:latin typeface="Arial" pitchFamily="34" charset="0"/>
                          <a:cs typeface="Arial" pitchFamily="34" charset="0"/>
                        </a:rPr>
                        <a:t> </a:t>
                      </a:r>
                      <a:r>
                        <a:rPr kumimoji="0" lang="en-US" sz="2000" b="1" kern="1200" baseline="0" dirty="0" smtClean="0">
                          <a:solidFill>
                            <a:schemeClr val="tx1"/>
                          </a:solidFill>
                          <a:latin typeface="Arial" pitchFamily="34" charset="0"/>
                          <a:ea typeface="+mn-ea"/>
                          <a:cs typeface="Arial" pitchFamily="34" charset="0"/>
                        </a:rPr>
                        <a:t>implemented </a:t>
                      </a:r>
                      <a:r>
                        <a:rPr lang="en-US" sz="2000" b="1" baseline="0" dirty="0" smtClean="0">
                          <a:solidFill>
                            <a:schemeClr val="tx1"/>
                          </a:solidFill>
                          <a:latin typeface="Arial" pitchFamily="34" charset="0"/>
                          <a:cs typeface="Arial" pitchFamily="34" charset="0"/>
                        </a:rPr>
                        <a:t>with fidelity </a:t>
                      </a:r>
                      <a:r>
                        <a:rPr lang="en-US" sz="2000" baseline="0" dirty="0" smtClean="0">
                          <a:solidFill>
                            <a:schemeClr val="tx1"/>
                          </a:solidFill>
                          <a:latin typeface="Arial" pitchFamily="34" charset="0"/>
                          <a:cs typeface="Arial" pitchFamily="34" charset="0"/>
                        </a:rPr>
                        <a:t>based on identified needs of individual students </a:t>
                      </a:r>
                      <a:r>
                        <a:rPr kumimoji="0" lang="en-US" sz="2000" b="1" i="1" kern="1200" baseline="0" dirty="0" smtClean="0">
                          <a:solidFill>
                            <a:schemeClr val="tx1"/>
                          </a:solidFill>
                          <a:latin typeface="Arial" pitchFamily="34" charset="0"/>
                          <a:ea typeface="+mn-ea"/>
                          <a:cs typeface="Arial" pitchFamily="34" charset="0"/>
                        </a:rPr>
                        <a:t>with disabilities</a:t>
                      </a:r>
                      <a:r>
                        <a:rPr lang="en-US" sz="2000" baseline="0" dirty="0" smtClean="0">
                          <a:solidFill>
                            <a:schemeClr val="tx1"/>
                          </a:solidFill>
                          <a:latin typeface="Arial" pitchFamily="34" charset="0"/>
                          <a:cs typeface="Arial" pitchFamily="34" charset="0"/>
                        </a:rPr>
                        <a:t> that are </a:t>
                      </a:r>
                      <a:r>
                        <a:rPr lang="en-US" sz="2000" b="1" i="0" u="sng" baseline="0" dirty="0" smtClean="0">
                          <a:solidFill>
                            <a:srgbClr val="FF0000"/>
                          </a:solidFill>
                          <a:latin typeface="Arial" pitchFamily="34" charset="0"/>
                          <a:cs typeface="Arial" pitchFamily="34" charset="0"/>
                        </a:rPr>
                        <a:t>absolutely necessary</a:t>
                      </a:r>
                      <a:r>
                        <a:rPr lang="en-US" sz="2000" b="1" i="0" u="none" baseline="0" dirty="0" smtClean="0">
                          <a:solidFill>
                            <a:srgbClr val="FF0000"/>
                          </a:solidFill>
                          <a:latin typeface="Arial" pitchFamily="34" charset="0"/>
                          <a:cs typeface="Arial" pitchFamily="34" charset="0"/>
                        </a:rPr>
                        <a:t> </a:t>
                      </a:r>
                      <a:r>
                        <a:rPr lang="en-US" sz="2000" baseline="0" dirty="0" smtClean="0">
                          <a:solidFill>
                            <a:schemeClr val="tx1"/>
                          </a:solidFill>
                          <a:latin typeface="Arial" pitchFamily="34" charset="0"/>
                          <a:cs typeface="Arial" pitchFamily="34" charset="0"/>
                        </a:rPr>
                        <a:t>for </a:t>
                      </a:r>
                      <a:r>
                        <a:rPr lang="en-US" sz="2000" b="1" i="1" baseline="0" dirty="0" smtClean="0">
                          <a:solidFill>
                            <a:schemeClr val="tx1"/>
                          </a:solidFill>
                          <a:latin typeface="Arial" pitchFamily="34" charset="0"/>
                          <a:cs typeface="Arial" pitchFamily="34" charset="0"/>
                        </a:rPr>
                        <a:t>access, participation and progress in the general education curriculum.</a:t>
                      </a:r>
                      <a:endParaRPr lang="en-US" sz="2000" b="0" dirty="0">
                        <a:solidFill>
                          <a:schemeClr val="tx1"/>
                        </a:solidFill>
                        <a:latin typeface="Arial" pitchFamily="34" charset="0"/>
                        <a:cs typeface="Arial" pitchFamily="34" charset="0"/>
                      </a:endParaRPr>
                    </a:p>
                  </a:txBody>
                  <a:tcPr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171450" indent="-171450">
                        <a:buFont typeface="Arial" pitchFamily="34" charset="0"/>
                        <a:buChar char="•"/>
                      </a:pPr>
                      <a:endParaRPr kumimoji="0" lang="en-US" sz="1100" b="0" i="0" u="none" strike="noStrike" kern="1200" cap="none" spc="0" normalizeH="0" baseline="0" noProof="0" dirty="0" smtClean="0">
                        <a:ln>
                          <a:noFill/>
                        </a:ln>
                        <a:solidFill>
                          <a:prstClr val="black"/>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5275015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422</Words>
  <Application>Microsoft Office PowerPoint</Application>
  <PresentationFormat>On-screen Show (4:3)</PresentationFormat>
  <Paragraphs>48</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Specially Designed Instruction 200.6(a)(1)</vt:lpstr>
      <vt:lpstr>Specially Designed Instruction (Section 200.1 (vv))</vt:lpstr>
      <vt:lpstr>PowerPoint Presentation</vt:lpstr>
    </vt:vector>
  </TitlesOfParts>
  <Company>Capital Region BOCES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Common Core Learning Standards (p. 4)</dc:title>
  <dc:creator>Kathy Gomes</dc:creator>
  <cp:lastModifiedBy> </cp:lastModifiedBy>
  <cp:revision>3</cp:revision>
  <dcterms:created xsi:type="dcterms:W3CDTF">2013-04-30T19:25:38Z</dcterms:created>
  <dcterms:modified xsi:type="dcterms:W3CDTF">2013-11-05T13:53:44Z</dcterms:modified>
</cp:coreProperties>
</file>