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823" r:id="rId2"/>
    <p:sldMasterId id="2147483885" r:id="rId3"/>
    <p:sldMasterId id="2147483890" r:id="rId4"/>
  </p:sldMasterIdLst>
  <p:notesMasterIdLst>
    <p:notesMasterId r:id="rId47"/>
  </p:notesMasterIdLst>
  <p:handoutMasterIdLst>
    <p:handoutMasterId r:id="rId48"/>
  </p:handoutMasterIdLst>
  <p:sldIdLst>
    <p:sldId id="1316" r:id="rId5"/>
    <p:sldId id="1735" r:id="rId6"/>
    <p:sldId id="1683" r:id="rId7"/>
    <p:sldId id="1684" r:id="rId8"/>
    <p:sldId id="1686" r:id="rId9"/>
    <p:sldId id="1738" r:id="rId10"/>
    <p:sldId id="1731" r:id="rId11"/>
    <p:sldId id="1730" r:id="rId12"/>
    <p:sldId id="1733" r:id="rId13"/>
    <p:sldId id="1687" r:id="rId14"/>
    <p:sldId id="1688" r:id="rId15"/>
    <p:sldId id="1736" r:id="rId16"/>
    <p:sldId id="1737" r:id="rId17"/>
    <p:sldId id="1676" r:id="rId18"/>
    <p:sldId id="1693" r:id="rId19"/>
    <p:sldId id="1739" r:id="rId20"/>
    <p:sldId id="1742" r:id="rId21"/>
    <p:sldId id="1696" r:id="rId22"/>
    <p:sldId id="1697" r:id="rId23"/>
    <p:sldId id="1744" r:id="rId24"/>
    <p:sldId id="1745" r:id="rId25"/>
    <p:sldId id="1625" r:id="rId26"/>
    <p:sldId id="1740" r:id="rId27"/>
    <p:sldId id="1703" r:id="rId28"/>
    <p:sldId id="1746" r:id="rId29"/>
    <p:sldId id="1705" r:id="rId30"/>
    <p:sldId id="1718" r:id="rId31"/>
    <p:sldId id="1721" r:id="rId32"/>
    <p:sldId id="1706" r:id="rId33"/>
    <p:sldId id="1717" r:id="rId34"/>
    <p:sldId id="1707" r:id="rId35"/>
    <p:sldId id="1719" r:id="rId36"/>
    <p:sldId id="1720" r:id="rId37"/>
    <p:sldId id="1713" r:id="rId38"/>
    <p:sldId id="1714" r:id="rId39"/>
    <p:sldId id="1715" r:id="rId40"/>
    <p:sldId id="1716" r:id="rId41"/>
    <p:sldId id="1734" r:id="rId42"/>
    <p:sldId id="1702" r:id="rId43"/>
    <p:sldId id="1729" r:id="rId44"/>
    <p:sldId id="1700" r:id="rId45"/>
    <p:sldId id="1699" r:id="rId46"/>
  </p:sldIdLst>
  <p:sldSz cx="9144000" cy="6858000" type="screen4x3"/>
  <p:notesSz cx="7023100" cy="9309100"/>
  <p:custDataLst>
    <p:tags r:id="rId4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i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i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i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i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weinberg" initials="r" lastIdx="1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1E2D"/>
    <a:srgbClr val="A68202"/>
    <a:srgbClr val="C0504D"/>
    <a:srgbClr val="943634"/>
    <a:srgbClr val="005D42"/>
    <a:srgbClr val="831622"/>
    <a:srgbClr val="002060"/>
    <a:srgbClr val="F9C404"/>
    <a:srgbClr val="FEF0BB"/>
    <a:srgbClr val="F1ED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85" autoAdjust="0"/>
    <p:restoredTop sz="96691" autoAdjust="0"/>
  </p:normalViewPr>
  <p:slideViewPr>
    <p:cSldViewPr>
      <p:cViewPr>
        <p:scale>
          <a:sx n="70" d="100"/>
          <a:sy n="70" d="100"/>
        </p:scale>
        <p:origin x="-1212" y="-222"/>
      </p:cViewPr>
      <p:guideLst>
        <p:guide orient="horz" pos="3840"/>
        <p:guide pos="2880"/>
      </p:guideLst>
    </p:cSldViewPr>
  </p:slideViewPr>
  <p:outlineViewPr>
    <p:cViewPr>
      <p:scale>
        <a:sx n="33" d="100"/>
        <a:sy n="33" d="100"/>
      </p:scale>
      <p:origin x="0" y="11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394"/>
    </p:cViewPr>
  </p:sorterViewPr>
  <p:notesViewPr>
    <p:cSldViewPr>
      <p:cViewPr varScale="1">
        <p:scale>
          <a:sx n="51" d="100"/>
          <a:sy n="51" d="100"/>
        </p:scale>
        <p:origin x="-2922" y="-84"/>
      </p:cViewPr>
      <p:guideLst>
        <p:guide orient="horz" pos="2933"/>
        <p:guide pos="221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08000"/>
              </a:solidFill>
            </c:spPr>
          </c:dPt>
          <c:dPt>
            <c:idx val="1"/>
            <c:bubble3D val="0"/>
            <c:spPr>
              <a:solidFill>
                <a:srgbClr val="FF6600"/>
              </a:solidFill>
            </c:spPr>
          </c:dPt>
          <c:dPt>
            <c:idx val="2"/>
            <c:bubble3D val="0"/>
            <c:spPr>
              <a:solidFill>
                <a:srgbClr val="7030A0"/>
              </a:solidFill>
            </c:spPr>
          </c:dPt>
          <c:dPt>
            <c:idx val="3"/>
            <c:bubble3D val="0"/>
            <c:spPr>
              <a:solidFill>
                <a:srgbClr val="00B050"/>
              </a:solidFill>
            </c:spPr>
          </c:dPt>
          <c:dPt>
            <c:idx val="4"/>
            <c:bubble3D val="0"/>
            <c:spPr>
              <a:solidFill>
                <a:srgbClr val="FFC000"/>
              </a:solidFill>
            </c:spPr>
          </c:dPt>
          <c:dPt>
            <c:idx val="5"/>
            <c:bubble3D val="0"/>
            <c:spPr>
              <a:solidFill>
                <a:srgbClr val="C00000"/>
              </a:solidFill>
            </c:spPr>
          </c:dPt>
          <c:dPt>
            <c:idx val="6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cat>
            <c:strRef>
              <c:f>Sheet1!$A$2:$A$8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6</c:v>
                </c:pt>
                <c:pt idx="6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94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08000"/>
              </a:solidFill>
            </c:spPr>
          </c:dPt>
          <c:dPt>
            <c:idx val="1"/>
            <c:bubble3D val="0"/>
            <c:spPr>
              <a:solidFill>
                <a:srgbClr val="FF6600"/>
              </a:solidFill>
            </c:spPr>
          </c:dPt>
          <c:dPt>
            <c:idx val="2"/>
            <c:bubble3D val="0"/>
            <c:spPr>
              <a:solidFill>
                <a:srgbClr val="7030A0"/>
              </a:solidFill>
            </c:spPr>
          </c:dPt>
          <c:dPt>
            <c:idx val="3"/>
            <c:bubble3D val="0"/>
            <c:spPr>
              <a:solidFill>
                <a:srgbClr val="00B050"/>
              </a:solidFill>
            </c:spPr>
          </c:dPt>
          <c:dPt>
            <c:idx val="4"/>
            <c:bubble3D val="0"/>
            <c:spPr>
              <a:solidFill>
                <a:srgbClr val="FFC000"/>
              </a:solidFill>
            </c:spPr>
          </c:dPt>
          <c:dPt>
            <c:idx val="5"/>
            <c:bubble3D val="0"/>
            <c:spPr>
              <a:solidFill>
                <a:srgbClr val="C00000"/>
              </a:solidFill>
            </c:spPr>
          </c:dPt>
          <c:dPt>
            <c:idx val="6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cat>
            <c:strRef>
              <c:f>Sheet1!$A$2:$A$8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6</c:v>
                </c:pt>
                <c:pt idx="6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94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561D6A-A132-C54E-A465-22347FD7F17A}" type="doc">
      <dgm:prSet loTypeId="urn:microsoft.com/office/officeart/2009/3/layout/StepUp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2914F0-48E3-D942-9759-A25AA92534D9}">
      <dgm:prSet phldrT="[Text]"/>
      <dgm:spPr/>
      <dgm:t>
        <a:bodyPr/>
        <a:lstStyle/>
        <a:p>
          <a:r>
            <a:rPr lang="en-US" dirty="0" smtClean="0"/>
            <a:t>Entering</a:t>
          </a:r>
          <a:endParaRPr lang="en-US" dirty="0"/>
        </a:p>
      </dgm:t>
    </dgm:pt>
    <dgm:pt modelId="{35E31316-997B-5D4D-92BF-58DF2BA34646}" type="parTrans" cxnId="{0A11BE55-7699-EB40-8F82-B5AA5F9244C6}">
      <dgm:prSet/>
      <dgm:spPr/>
      <dgm:t>
        <a:bodyPr/>
        <a:lstStyle/>
        <a:p>
          <a:endParaRPr lang="en-US"/>
        </a:p>
      </dgm:t>
    </dgm:pt>
    <dgm:pt modelId="{BB8618C0-DC57-F145-93D6-461FF7CBDC8C}" type="sibTrans" cxnId="{0A11BE55-7699-EB40-8F82-B5AA5F9244C6}">
      <dgm:prSet/>
      <dgm:spPr/>
      <dgm:t>
        <a:bodyPr/>
        <a:lstStyle/>
        <a:p>
          <a:endParaRPr lang="en-US"/>
        </a:p>
      </dgm:t>
    </dgm:pt>
    <dgm:pt modelId="{F4BDD9D7-5340-8743-8413-7DA5AE0E53C3}">
      <dgm:prSet phldrT="[Text]"/>
      <dgm:spPr/>
      <dgm:t>
        <a:bodyPr/>
        <a:lstStyle/>
        <a:p>
          <a:r>
            <a:rPr lang="en-US" dirty="0" smtClean="0"/>
            <a:t>Emerging</a:t>
          </a:r>
          <a:endParaRPr lang="en-US" dirty="0"/>
        </a:p>
      </dgm:t>
    </dgm:pt>
    <dgm:pt modelId="{66FC2DED-C949-5744-8746-7E4C8ED9D242}" type="parTrans" cxnId="{EFDC8C42-D1EC-7142-8210-0D925DBBFE63}">
      <dgm:prSet/>
      <dgm:spPr/>
      <dgm:t>
        <a:bodyPr/>
        <a:lstStyle/>
        <a:p>
          <a:endParaRPr lang="en-US"/>
        </a:p>
      </dgm:t>
    </dgm:pt>
    <dgm:pt modelId="{7F58E651-C3C6-B94B-8168-25DD960B9C52}" type="sibTrans" cxnId="{EFDC8C42-D1EC-7142-8210-0D925DBBFE63}">
      <dgm:prSet/>
      <dgm:spPr/>
      <dgm:t>
        <a:bodyPr/>
        <a:lstStyle/>
        <a:p>
          <a:endParaRPr lang="en-US"/>
        </a:p>
      </dgm:t>
    </dgm:pt>
    <dgm:pt modelId="{5B708DD1-4473-8043-81E6-75D8502ABF48}">
      <dgm:prSet phldrT="[Text]"/>
      <dgm:spPr/>
      <dgm:t>
        <a:bodyPr/>
        <a:lstStyle/>
        <a:p>
          <a:r>
            <a:rPr lang="en-US" dirty="0" smtClean="0"/>
            <a:t>Transitioning</a:t>
          </a:r>
          <a:endParaRPr lang="en-US" dirty="0"/>
        </a:p>
      </dgm:t>
    </dgm:pt>
    <dgm:pt modelId="{B627D2B5-1F0C-694D-BB14-FFB00A258665}" type="parTrans" cxnId="{7EAAE5B7-73BC-F141-8277-EA1239729706}">
      <dgm:prSet/>
      <dgm:spPr/>
      <dgm:t>
        <a:bodyPr/>
        <a:lstStyle/>
        <a:p>
          <a:endParaRPr lang="en-US"/>
        </a:p>
      </dgm:t>
    </dgm:pt>
    <dgm:pt modelId="{C9C4A62C-693B-FB4D-A4E9-0E90547D5E68}" type="sibTrans" cxnId="{7EAAE5B7-73BC-F141-8277-EA1239729706}">
      <dgm:prSet/>
      <dgm:spPr/>
      <dgm:t>
        <a:bodyPr/>
        <a:lstStyle/>
        <a:p>
          <a:endParaRPr lang="en-US"/>
        </a:p>
      </dgm:t>
    </dgm:pt>
    <dgm:pt modelId="{D4A05A27-2F9F-024C-8E26-4CEF2194BF3C}">
      <dgm:prSet phldrT="[Text]"/>
      <dgm:spPr/>
      <dgm:t>
        <a:bodyPr/>
        <a:lstStyle/>
        <a:p>
          <a:r>
            <a:rPr lang="en-US" dirty="0" smtClean="0"/>
            <a:t>Expanding</a:t>
          </a:r>
          <a:endParaRPr lang="en-US" dirty="0"/>
        </a:p>
      </dgm:t>
    </dgm:pt>
    <dgm:pt modelId="{8EF45E4E-D53D-5343-A76B-04E2454F0ADE}" type="parTrans" cxnId="{3FB146BC-4275-D844-8DBE-3423301A5810}">
      <dgm:prSet/>
      <dgm:spPr/>
      <dgm:t>
        <a:bodyPr/>
        <a:lstStyle/>
        <a:p>
          <a:endParaRPr lang="en-US"/>
        </a:p>
      </dgm:t>
    </dgm:pt>
    <dgm:pt modelId="{8BB890A3-6948-B34C-AD9C-44750F7F0328}" type="sibTrans" cxnId="{3FB146BC-4275-D844-8DBE-3423301A5810}">
      <dgm:prSet/>
      <dgm:spPr/>
      <dgm:t>
        <a:bodyPr/>
        <a:lstStyle/>
        <a:p>
          <a:endParaRPr lang="en-US"/>
        </a:p>
      </dgm:t>
    </dgm:pt>
    <dgm:pt modelId="{6103101A-06E4-154E-9B65-E9E19846DBD9}">
      <dgm:prSet phldrT="[Text]"/>
      <dgm:spPr/>
      <dgm:t>
        <a:bodyPr/>
        <a:lstStyle/>
        <a:p>
          <a:r>
            <a:rPr lang="en-US" dirty="0" smtClean="0"/>
            <a:t>Commanding</a:t>
          </a:r>
          <a:endParaRPr lang="en-US" dirty="0"/>
        </a:p>
      </dgm:t>
    </dgm:pt>
    <dgm:pt modelId="{291BF1FE-CD72-0F4D-8E4F-4492F10A2636}" type="parTrans" cxnId="{1179283E-E2AD-1847-B325-034B52F814FF}">
      <dgm:prSet/>
      <dgm:spPr/>
      <dgm:t>
        <a:bodyPr/>
        <a:lstStyle/>
        <a:p>
          <a:endParaRPr lang="en-US"/>
        </a:p>
      </dgm:t>
    </dgm:pt>
    <dgm:pt modelId="{B6C3AD90-FDE2-BC49-843B-ACF0B804A4B7}" type="sibTrans" cxnId="{1179283E-E2AD-1847-B325-034B52F814FF}">
      <dgm:prSet/>
      <dgm:spPr/>
      <dgm:t>
        <a:bodyPr/>
        <a:lstStyle/>
        <a:p>
          <a:endParaRPr lang="en-US"/>
        </a:p>
      </dgm:t>
    </dgm:pt>
    <dgm:pt modelId="{C475C411-E9C5-8F49-B5BC-09A5D2958B4E}" type="pres">
      <dgm:prSet presAssocID="{1A561D6A-A132-C54E-A465-22347FD7F17A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40A2240-C010-7B49-99CC-A7A210C643BD}" type="pres">
      <dgm:prSet presAssocID="{632914F0-48E3-D942-9759-A25AA92534D9}" presName="composite" presStyleCnt="0"/>
      <dgm:spPr/>
    </dgm:pt>
    <dgm:pt modelId="{85A5CFE5-C90B-2B43-A3D0-A0147F33598F}" type="pres">
      <dgm:prSet presAssocID="{632914F0-48E3-D942-9759-A25AA92534D9}" presName="LShape" presStyleLbl="alignNode1" presStyleIdx="0" presStyleCnt="9"/>
      <dgm:spPr/>
    </dgm:pt>
    <dgm:pt modelId="{69FABEBF-6AF9-A04D-8EC9-A08AB5D7372E}" type="pres">
      <dgm:prSet presAssocID="{632914F0-48E3-D942-9759-A25AA92534D9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45D2CD-A366-954E-A6B9-91584C8FA046}" type="pres">
      <dgm:prSet presAssocID="{632914F0-48E3-D942-9759-A25AA92534D9}" presName="Triangle" presStyleLbl="alignNode1" presStyleIdx="1" presStyleCnt="9"/>
      <dgm:spPr/>
    </dgm:pt>
    <dgm:pt modelId="{AA6C4682-3D6D-B24B-AA87-22EA3F83F13D}" type="pres">
      <dgm:prSet presAssocID="{BB8618C0-DC57-F145-93D6-461FF7CBDC8C}" presName="sibTrans" presStyleCnt="0"/>
      <dgm:spPr/>
    </dgm:pt>
    <dgm:pt modelId="{D00E6595-33FC-A640-ABA1-EDB0CC9E5486}" type="pres">
      <dgm:prSet presAssocID="{BB8618C0-DC57-F145-93D6-461FF7CBDC8C}" presName="space" presStyleCnt="0"/>
      <dgm:spPr/>
    </dgm:pt>
    <dgm:pt modelId="{1786ED4F-C109-5046-B6E5-B12BC9291968}" type="pres">
      <dgm:prSet presAssocID="{F4BDD9D7-5340-8743-8413-7DA5AE0E53C3}" presName="composite" presStyleCnt="0"/>
      <dgm:spPr/>
    </dgm:pt>
    <dgm:pt modelId="{90CB2949-30E2-ED45-9D06-8B50A4927A8A}" type="pres">
      <dgm:prSet presAssocID="{F4BDD9D7-5340-8743-8413-7DA5AE0E53C3}" presName="LShape" presStyleLbl="alignNode1" presStyleIdx="2" presStyleCnt="9"/>
      <dgm:spPr/>
    </dgm:pt>
    <dgm:pt modelId="{5FDC524C-6F80-F44B-9C51-969B6D879D33}" type="pres">
      <dgm:prSet presAssocID="{F4BDD9D7-5340-8743-8413-7DA5AE0E53C3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2E9A46-4D6F-914A-B8E2-CFA452C28F05}" type="pres">
      <dgm:prSet presAssocID="{F4BDD9D7-5340-8743-8413-7DA5AE0E53C3}" presName="Triangle" presStyleLbl="alignNode1" presStyleIdx="3" presStyleCnt="9"/>
      <dgm:spPr/>
    </dgm:pt>
    <dgm:pt modelId="{3502A015-F477-2A4F-8E8C-5871DC27766A}" type="pres">
      <dgm:prSet presAssocID="{7F58E651-C3C6-B94B-8168-25DD960B9C52}" presName="sibTrans" presStyleCnt="0"/>
      <dgm:spPr/>
    </dgm:pt>
    <dgm:pt modelId="{0D077FA9-E905-9C48-BBE4-2551FAC3B7C2}" type="pres">
      <dgm:prSet presAssocID="{7F58E651-C3C6-B94B-8168-25DD960B9C52}" presName="space" presStyleCnt="0"/>
      <dgm:spPr/>
    </dgm:pt>
    <dgm:pt modelId="{6780D3E9-AEBD-0A4C-832A-33C698700825}" type="pres">
      <dgm:prSet presAssocID="{5B708DD1-4473-8043-81E6-75D8502ABF48}" presName="composite" presStyleCnt="0"/>
      <dgm:spPr/>
    </dgm:pt>
    <dgm:pt modelId="{02DF6F3D-9BB0-3849-89B1-F08B1302E3FC}" type="pres">
      <dgm:prSet presAssocID="{5B708DD1-4473-8043-81E6-75D8502ABF48}" presName="LShape" presStyleLbl="alignNode1" presStyleIdx="4" presStyleCnt="9"/>
      <dgm:spPr/>
    </dgm:pt>
    <dgm:pt modelId="{F9EA9F96-23A9-6D41-A16C-30A0DB34DA0D}" type="pres">
      <dgm:prSet presAssocID="{5B708DD1-4473-8043-81E6-75D8502ABF48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C36E1A-ABA1-0A4D-AAC1-2E3030D2F231}" type="pres">
      <dgm:prSet presAssocID="{5B708DD1-4473-8043-81E6-75D8502ABF48}" presName="Triangle" presStyleLbl="alignNode1" presStyleIdx="5" presStyleCnt="9"/>
      <dgm:spPr/>
    </dgm:pt>
    <dgm:pt modelId="{94B3A57C-49D4-294D-98CF-73BBE2FDCCAA}" type="pres">
      <dgm:prSet presAssocID="{C9C4A62C-693B-FB4D-A4E9-0E90547D5E68}" presName="sibTrans" presStyleCnt="0"/>
      <dgm:spPr/>
    </dgm:pt>
    <dgm:pt modelId="{6B1BF2B4-F578-6A43-B6FA-AFC5C105200B}" type="pres">
      <dgm:prSet presAssocID="{C9C4A62C-693B-FB4D-A4E9-0E90547D5E68}" presName="space" presStyleCnt="0"/>
      <dgm:spPr/>
    </dgm:pt>
    <dgm:pt modelId="{06EB70FD-F9B7-044F-A623-B844E81C4B75}" type="pres">
      <dgm:prSet presAssocID="{D4A05A27-2F9F-024C-8E26-4CEF2194BF3C}" presName="composite" presStyleCnt="0"/>
      <dgm:spPr/>
    </dgm:pt>
    <dgm:pt modelId="{A2140445-754F-0B40-A26A-85E7898FA9D6}" type="pres">
      <dgm:prSet presAssocID="{D4A05A27-2F9F-024C-8E26-4CEF2194BF3C}" presName="LShape" presStyleLbl="alignNode1" presStyleIdx="6" presStyleCnt="9"/>
      <dgm:spPr/>
    </dgm:pt>
    <dgm:pt modelId="{D4CE0D74-9600-A84C-A793-903973F97AF9}" type="pres">
      <dgm:prSet presAssocID="{D4A05A27-2F9F-024C-8E26-4CEF2194BF3C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45C78E-81A9-4F41-B11E-C4CA86C82118}" type="pres">
      <dgm:prSet presAssocID="{D4A05A27-2F9F-024C-8E26-4CEF2194BF3C}" presName="Triangle" presStyleLbl="alignNode1" presStyleIdx="7" presStyleCnt="9"/>
      <dgm:spPr/>
    </dgm:pt>
    <dgm:pt modelId="{7F9286FB-5495-D044-B154-8C2AD16F68A9}" type="pres">
      <dgm:prSet presAssocID="{8BB890A3-6948-B34C-AD9C-44750F7F0328}" presName="sibTrans" presStyleCnt="0"/>
      <dgm:spPr/>
    </dgm:pt>
    <dgm:pt modelId="{A640022B-BEDC-7844-A546-1C5C33379E95}" type="pres">
      <dgm:prSet presAssocID="{8BB890A3-6948-B34C-AD9C-44750F7F0328}" presName="space" presStyleCnt="0"/>
      <dgm:spPr/>
    </dgm:pt>
    <dgm:pt modelId="{887521C5-7820-B944-BE80-9453AA4F5311}" type="pres">
      <dgm:prSet presAssocID="{6103101A-06E4-154E-9B65-E9E19846DBD9}" presName="composite" presStyleCnt="0"/>
      <dgm:spPr/>
    </dgm:pt>
    <dgm:pt modelId="{F4F4343C-AC99-0B45-B622-5729653D1B70}" type="pres">
      <dgm:prSet presAssocID="{6103101A-06E4-154E-9B65-E9E19846DBD9}" presName="LShape" presStyleLbl="alignNode1" presStyleIdx="8" presStyleCnt="9"/>
      <dgm:spPr/>
    </dgm:pt>
    <dgm:pt modelId="{54E3DA2D-B81F-344B-9362-46C707176560}" type="pres">
      <dgm:prSet presAssocID="{6103101A-06E4-154E-9B65-E9E19846DBD9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DC8C42-D1EC-7142-8210-0D925DBBFE63}" srcId="{1A561D6A-A132-C54E-A465-22347FD7F17A}" destId="{F4BDD9D7-5340-8743-8413-7DA5AE0E53C3}" srcOrd="1" destOrd="0" parTransId="{66FC2DED-C949-5744-8746-7E4C8ED9D242}" sibTransId="{7F58E651-C3C6-B94B-8168-25DD960B9C52}"/>
    <dgm:cxn modelId="{B2793189-7ED1-4AA5-87E0-AC76A8BBC2CF}" type="presOf" srcId="{632914F0-48E3-D942-9759-A25AA92534D9}" destId="{69FABEBF-6AF9-A04D-8EC9-A08AB5D7372E}" srcOrd="0" destOrd="0" presId="urn:microsoft.com/office/officeart/2009/3/layout/StepUpProcess"/>
    <dgm:cxn modelId="{8DBA0A15-EBF8-4EA5-BC7B-C63A61364A47}" type="presOf" srcId="{1A561D6A-A132-C54E-A465-22347FD7F17A}" destId="{C475C411-E9C5-8F49-B5BC-09A5D2958B4E}" srcOrd="0" destOrd="0" presId="urn:microsoft.com/office/officeart/2009/3/layout/StepUpProcess"/>
    <dgm:cxn modelId="{E9509453-34B0-4E64-B3DC-66E13C23C253}" type="presOf" srcId="{5B708DD1-4473-8043-81E6-75D8502ABF48}" destId="{F9EA9F96-23A9-6D41-A16C-30A0DB34DA0D}" srcOrd="0" destOrd="0" presId="urn:microsoft.com/office/officeart/2009/3/layout/StepUpProcess"/>
    <dgm:cxn modelId="{11D5C884-A193-4E9D-8BA8-AE0F66E9FF6D}" type="presOf" srcId="{6103101A-06E4-154E-9B65-E9E19846DBD9}" destId="{54E3DA2D-B81F-344B-9362-46C707176560}" srcOrd="0" destOrd="0" presId="urn:microsoft.com/office/officeart/2009/3/layout/StepUpProcess"/>
    <dgm:cxn modelId="{CA81805A-48AA-4DF1-8164-4CA0569E307A}" type="presOf" srcId="{D4A05A27-2F9F-024C-8E26-4CEF2194BF3C}" destId="{D4CE0D74-9600-A84C-A793-903973F97AF9}" srcOrd="0" destOrd="0" presId="urn:microsoft.com/office/officeart/2009/3/layout/StepUpProcess"/>
    <dgm:cxn modelId="{1179283E-E2AD-1847-B325-034B52F814FF}" srcId="{1A561D6A-A132-C54E-A465-22347FD7F17A}" destId="{6103101A-06E4-154E-9B65-E9E19846DBD9}" srcOrd="4" destOrd="0" parTransId="{291BF1FE-CD72-0F4D-8E4F-4492F10A2636}" sibTransId="{B6C3AD90-FDE2-BC49-843B-ACF0B804A4B7}"/>
    <dgm:cxn modelId="{3FB146BC-4275-D844-8DBE-3423301A5810}" srcId="{1A561D6A-A132-C54E-A465-22347FD7F17A}" destId="{D4A05A27-2F9F-024C-8E26-4CEF2194BF3C}" srcOrd="3" destOrd="0" parTransId="{8EF45E4E-D53D-5343-A76B-04E2454F0ADE}" sibTransId="{8BB890A3-6948-B34C-AD9C-44750F7F0328}"/>
    <dgm:cxn modelId="{0A11BE55-7699-EB40-8F82-B5AA5F9244C6}" srcId="{1A561D6A-A132-C54E-A465-22347FD7F17A}" destId="{632914F0-48E3-D942-9759-A25AA92534D9}" srcOrd="0" destOrd="0" parTransId="{35E31316-997B-5D4D-92BF-58DF2BA34646}" sibTransId="{BB8618C0-DC57-F145-93D6-461FF7CBDC8C}"/>
    <dgm:cxn modelId="{7EAAE5B7-73BC-F141-8277-EA1239729706}" srcId="{1A561D6A-A132-C54E-A465-22347FD7F17A}" destId="{5B708DD1-4473-8043-81E6-75D8502ABF48}" srcOrd="2" destOrd="0" parTransId="{B627D2B5-1F0C-694D-BB14-FFB00A258665}" sibTransId="{C9C4A62C-693B-FB4D-A4E9-0E90547D5E68}"/>
    <dgm:cxn modelId="{9B4802B5-061D-41B7-B287-950860444BB3}" type="presOf" srcId="{F4BDD9D7-5340-8743-8413-7DA5AE0E53C3}" destId="{5FDC524C-6F80-F44B-9C51-969B6D879D33}" srcOrd="0" destOrd="0" presId="urn:microsoft.com/office/officeart/2009/3/layout/StepUpProcess"/>
    <dgm:cxn modelId="{F11B6817-37ED-41A9-A0BF-D53405F32394}" type="presParOf" srcId="{C475C411-E9C5-8F49-B5BC-09A5D2958B4E}" destId="{240A2240-C010-7B49-99CC-A7A210C643BD}" srcOrd="0" destOrd="0" presId="urn:microsoft.com/office/officeart/2009/3/layout/StepUpProcess"/>
    <dgm:cxn modelId="{D481E9C6-DBF4-4FF0-A0A7-817A462F2ABD}" type="presParOf" srcId="{240A2240-C010-7B49-99CC-A7A210C643BD}" destId="{85A5CFE5-C90B-2B43-A3D0-A0147F33598F}" srcOrd="0" destOrd="0" presId="urn:microsoft.com/office/officeart/2009/3/layout/StepUpProcess"/>
    <dgm:cxn modelId="{9F7A7D2F-B559-4133-B25F-B137ACEC7CC4}" type="presParOf" srcId="{240A2240-C010-7B49-99CC-A7A210C643BD}" destId="{69FABEBF-6AF9-A04D-8EC9-A08AB5D7372E}" srcOrd="1" destOrd="0" presId="urn:microsoft.com/office/officeart/2009/3/layout/StepUpProcess"/>
    <dgm:cxn modelId="{5A776BC0-4986-44E9-A454-6B7415AE0E5B}" type="presParOf" srcId="{240A2240-C010-7B49-99CC-A7A210C643BD}" destId="{A545D2CD-A366-954E-A6B9-91584C8FA046}" srcOrd="2" destOrd="0" presId="urn:microsoft.com/office/officeart/2009/3/layout/StepUpProcess"/>
    <dgm:cxn modelId="{5E42DC67-4D00-4ABF-9AB1-04D655A8AC0E}" type="presParOf" srcId="{C475C411-E9C5-8F49-B5BC-09A5D2958B4E}" destId="{AA6C4682-3D6D-B24B-AA87-22EA3F83F13D}" srcOrd="1" destOrd="0" presId="urn:microsoft.com/office/officeart/2009/3/layout/StepUpProcess"/>
    <dgm:cxn modelId="{41754002-CE28-40F0-AC73-2D3FA084DE75}" type="presParOf" srcId="{AA6C4682-3D6D-B24B-AA87-22EA3F83F13D}" destId="{D00E6595-33FC-A640-ABA1-EDB0CC9E5486}" srcOrd="0" destOrd="0" presId="urn:microsoft.com/office/officeart/2009/3/layout/StepUpProcess"/>
    <dgm:cxn modelId="{BAD8FAFC-E885-47D7-94EB-FCA6DC445554}" type="presParOf" srcId="{C475C411-E9C5-8F49-B5BC-09A5D2958B4E}" destId="{1786ED4F-C109-5046-B6E5-B12BC9291968}" srcOrd="2" destOrd="0" presId="urn:microsoft.com/office/officeart/2009/3/layout/StepUpProcess"/>
    <dgm:cxn modelId="{BF6C0CB1-A31A-4AC8-B36D-6B983834E3AD}" type="presParOf" srcId="{1786ED4F-C109-5046-B6E5-B12BC9291968}" destId="{90CB2949-30E2-ED45-9D06-8B50A4927A8A}" srcOrd="0" destOrd="0" presId="urn:microsoft.com/office/officeart/2009/3/layout/StepUpProcess"/>
    <dgm:cxn modelId="{14C21C3E-7D19-4FFC-8FCE-0B6136971C30}" type="presParOf" srcId="{1786ED4F-C109-5046-B6E5-B12BC9291968}" destId="{5FDC524C-6F80-F44B-9C51-969B6D879D33}" srcOrd="1" destOrd="0" presId="urn:microsoft.com/office/officeart/2009/3/layout/StepUpProcess"/>
    <dgm:cxn modelId="{70BF2842-615B-4C40-9C84-489BE2D40088}" type="presParOf" srcId="{1786ED4F-C109-5046-B6E5-B12BC9291968}" destId="{0C2E9A46-4D6F-914A-B8E2-CFA452C28F05}" srcOrd="2" destOrd="0" presId="urn:microsoft.com/office/officeart/2009/3/layout/StepUpProcess"/>
    <dgm:cxn modelId="{3FBE5661-36EB-4A85-B2E7-30317EAE8FB4}" type="presParOf" srcId="{C475C411-E9C5-8F49-B5BC-09A5D2958B4E}" destId="{3502A015-F477-2A4F-8E8C-5871DC27766A}" srcOrd="3" destOrd="0" presId="urn:microsoft.com/office/officeart/2009/3/layout/StepUpProcess"/>
    <dgm:cxn modelId="{EB19B793-7EF8-419E-8C98-DD9F35F71DE5}" type="presParOf" srcId="{3502A015-F477-2A4F-8E8C-5871DC27766A}" destId="{0D077FA9-E905-9C48-BBE4-2551FAC3B7C2}" srcOrd="0" destOrd="0" presId="urn:microsoft.com/office/officeart/2009/3/layout/StepUpProcess"/>
    <dgm:cxn modelId="{2FB99ECE-CAEE-4CC6-858B-94BF267D1171}" type="presParOf" srcId="{C475C411-E9C5-8F49-B5BC-09A5D2958B4E}" destId="{6780D3E9-AEBD-0A4C-832A-33C698700825}" srcOrd="4" destOrd="0" presId="urn:microsoft.com/office/officeart/2009/3/layout/StepUpProcess"/>
    <dgm:cxn modelId="{18C16A41-6BB1-47AF-BAB2-6DFDA396445D}" type="presParOf" srcId="{6780D3E9-AEBD-0A4C-832A-33C698700825}" destId="{02DF6F3D-9BB0-3849-89B1-F08B1302E3FC}" srcOrd="0" destOrd="0" presId="urn:microsoft.com/office/officeart/2009/3/layout/StepUpProcess"/>
    <dgm:cxn modelId="{B6C4D88B-1E15-424B-BF4D-38CF7877E078}" type="presParOf" srcId="{6780D3E9-AEBD-0A4C-832A-33C698700825}" destId="{F9EA9F96-23A9-6D41-A16C-30A0DB34DA0D}" srcOrd="1" destOrd="0" presId="urn:microsoft.com/office/officeart/2009/3/layout/StepUpProcess"/>
    <dgm:cxn modelId="{E4545200-565C-4F12-8640-4E2B9BDF2DA6}" type="presParOf" srcId="{6780D3E9-AEBD-0A4C-832A-33C698700825}" destId="{F4C36E1A-ABA1-0A4D-AAC1-2E3030D2F231}" srcOrd="2" destOrd="0" presId="urn:microsoft.com/office/officeart/2009/3/layout/StepUpProcess"/>
    <dgm:cxn modelId="{317BFEA7-C5DD-4767-9A91-54F20FF6214F}" type="presParOf" srcId="{C475C411-E9C5-8F49-B5BC-09A5D2958B4E}" destId="{94B3A57C-49D4-294D-98CF-73BBE2FDCCAA}" srcOrd="5" destOrd="0" presId="urn:microsoft.com/office/officeart/2009/3/layout/StepUpProcess"/>
    <dgm:cxn modelId="{BBCE28D5-D532-4BD4-9B62-0A20272F1A71}" type="presParOf" srcId="{94B3A57C-49D4-294D-98CF-73BBE2FDCCAA}" destId="{6B1BF2B4-F578-6A43-B6FA-AFC5C105200B}" srcOrd="0" destOrd="0" presId="urn:microsoft.com/office/officeart/2009/3/layout/StepUpProcess"/>
    <dgm:cxn modelId="{7060A601-49B5-47B1-9CE6-BF252DEBCEC6}" type="presParOf" srcId="{C475C411-E9C5-8F49-B5BC-09A5D2958B4E}" destId="{06EB70FD-F9B7-044F-A623-B844E81C4B75}" srcOrd="6" destOrd="0" presId="urn:microsoft.com/office/officeart/2009/3/layout/StepUpProcess"/>
    <dgm:cxn modelId="{9FBA6593-B313-4149-884E-0A29AE207744}" type="presParOf" srcId="{06EB70FD-F9B7-044F-A623-B844E81C4B75}" destId="{A2140445-754F-0B40-A26A-85E7898FA9D6}" srcOrd="0" destOrd="0" presId="urn:microsoft.com/office/officeart/2009/3/layout/StepUpProcess"/>
    <dgm:cxn modelId="{250B4284-275A-4E0E-A403-5F6DA0E215C6}" type="presParOf" srcId="{06EB70FD-F9B7-044F-A623-B844E81C4B75}" destId="{D4CE0D74-9600-A84C-A793-903973F97AF9}" srcOrd="1" destOrd="0" presId="urn:microsoft.com/office/officeart/2009/3/layout/StepUpProcess"/>
    <dgm:cxn modelId="{79EEC78D-09C8-4F87-BA8C-4F258D30B5C9}" type="presParOf" srcId="{06EB70FD-F9B7-044F-A623-B844E81C4B75}" destId="{EB45C78E-81A9-4F41-B11E-C4CA86C82118}" srcOrd="2" destOrd="0" presId="urn:microsoft.com/office/officeart/2009/3/layout/StepUpProcess"/>
    <dgm:cxn modelId="{5AD6ADF4-8CC6-492A-A40C-6F6981A6517A}" type="presParOf" srcId="{C475C411-E9C5-8F49-B5BC-09A5D2958B4E}" destId="{7F9286FB-5495-D044-B154-8C2AD16F68A9}" srcOrd="7" destOrd="0" presId="urn:microsoft.com/office/officeart/2009/3/layout/StepUpProcess"/>
    <dgm:cxn modelId="{5C0CDA57-F4C4-4B00-98E0-7B8E84698E85}" type="presParOf" srcId="{7F9286FB-5495-D044-B154-8C2AD16F68A9}" destId="{A640022B-BEDC-7844-A546-1C5C33379E95}" srcOrd="0" destOrd="0" presId="urn:microsoft.com/office/officeart/2009/3/layout/StepUpProcess"/>
    <dgm:cxn modelId="{51B9714C-5709-47B0-A5A6-EE5DBFF1185E}" type="presParOf" srcId="{C475C411-E9C5-8F49-B5BC-09A5D2958B4E}" destId="{887521C5-7820-B944-BE80-9453AA4F5311}" srcOrd="8" destOrd="0" presId="urn:microsoft.com/office/officeart/2009/3/layout/StepUpProcess"/>
    <dgm:cxn modelId="{F73B62DF-23F9-488E-871B-675AC8A93478}" type="presParOf" srcId="{887521C5-7820-B944-BE80-9453AA4F5311}" destId="{F4F4343C-AC99-0B45-B622-5729653D1B70}" srcOrd="0" destOrd="0" presId="urn:microsoft.com/office/officeart/2009/3/layout/StepUpProcess"/>
    <dgm:cxn modelId="{61DA8386-F78B-4CD1-A210-721606CE71E4}" type="presParOf" srcId="{887521C5-7820-B944-BE80-9453AA4F5311}" destId="{54E3DA2D-B81F-344B-9362-46C707176560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210671-4C79-4AE6-8B4E-27E71DD466D2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E65C28-678D-47A6-8E5B-11131316F3F5}">
      <dgm:prSet phldrT="[Text]"/>
      <dgm:spPr/>
      <dgm:t>
        <a:bodyPr/>
        <a:lstStyle/>
        <a:p>
          <a:r>
            <a:rPr lang="en-US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Motivation and Attitude</a:t>
          </a:r>
          <a:endParaRPr lang="en-US" dirty="0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BC221217-D817-4E19-943C-560DB5C3D2BC}" type="parTrans" cxnId="{5BF5E18C-ED26-48C4-9D25-DC8774935F98}">
      <dgm:prSet/>
      <dgm:spPr/>
      <dgm:t>
        <a:bodyPr/>
        <a:lstStyle/>
        <a:p>
          <a:endParaRPr lang="en-US"/>
        </a:p>
      </dgm:t>
    </dgm:pt>
    <dgm:pt modelId="{692E33E1-A12B-4085-BF90-07AE2A60E26C}" type="sibTrans" cxnId="{5BF5E18C-ED26-48C4-9D25-DC8774935F98}">
      <dgm:prSet/>
      <dgm:spPr/>
      <dgm:t>
        <a:bodyPr/>
        <a:lstStyle/>
        <a:p>
          <a:endParaRPr lang="en-US"/>
        </a:p>
      </dgm:t>
    </dgm:pt>
    <dgm:pt modelId="{311AEF53-0F99-4069-B565-D426D23C8FCD}">
      <dgm:prSet phldrT="[Text]"/>
      <dgm:spPr/>
      <dgm:t>
        <a:bodyPr/>
        <a:lstStyle/>
        <a:p>
          <a:r>
            <a:rPr lang="en-US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Skills in L1/Access to L2</a:t>
          </a:r>
          <a:endParaRPr lang="en-US" dirty="0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0C273B24-6ABD-4374-8433-F7623E4A31DD}" type="parTrans" cxnId="{078C0F66-6F56-433C-AFEE-D49ED87187AF}">
      <dgm:prSet/>
      <dgm:spPr/>
      <dgm:t>
        <a:bodyPr/>
        <a:lstStyle/>
        <a:p>
          <a:endParaRPr lang="en-US"/>
        </a:p>
      </dgm:t>
    </dgm:pt>
    <dgm:pt modelId="{BA96DD07-7B9E-4218-A473-11BC75391ABD}" type="sibTrans" cxnId="{078C0F66-6F56-433C-AFEE-D49ED87187AF}">
      <dgm:prSet/>
      <dgm:spPr/>
      <dgm:t>
        <a:bodyPr/>
        <a:lstStyle/>
        <a:p>
          <a:endParaRPr lang="en-US"/>
        </a:p>
      </dgm:t>
    </dgm:pt>
    <dgm:pt modelId="{F66BF469-2AA5-4ABA-A691-A93FE70850FB}">
      <dgm:prSet phldrT="[Text]"/>
      <dgm:spPr/>
      <dgm:t>
        <a:bodyPr/>
        <a:lstStyle/>
        <a:p>
          <a:r>
            <a:rPr lang="en-US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Cultural Background</a:t>
          </a:r>
          <a:endParaRPr lang="en-US" dirty="0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23583D97-18F7-49F3-B6B6-06A79D5A8BC7}" type="parTrans" cxnId="{A0D907B1-F6B1-4E8B-AD47-B57823B709CC}">
      <dgm:prSet/>
      <dgm:spPr/>
      <dgm:t>
        <a:bodyPr/>
        <a:lstStyle/>
        <a:p>
          <a:endParaRPr lang="en-US"/>
        </a:p>
      </dgm:t>
    </dgm:pt>
    <dgm:pt modelId="{506E462B-3728-4F16-BC52-106B179D9E93}" type="sibTrans" cxnId="{A0D907B1-F6B1-4E8B-AD47-B57823B709CC}">
      <dgm:prSet/>
      <dgm:spPr/>
      <dgm:t>
        <a:bodyPr/>
        <a:lstStyle/>
        <a:p>
          <a:endParaRPr lang="en-US"/>
        </a:p>
      </dgm:t>
    </dgm:pt>
    <dgm:pt modelId="{954C25B4-F824-489B-B29C-1A97E905D90A}">
      <dgm:prSet phldrT="[Text]"/>
      <dgm:spPr/>
      <dgm:t>
        <a:bodyPr/>
        <a:lstStyle/>
        <a:p>
          <a:r>
            <a:rPr lang="en-US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Peer &amp; Role Models</a:t>
          </a:r>
          <a:endParaRPr lang="en-US" dirty="0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58859B84-26B7-42D5-BE1E-C380EDD0ECD2}" type="parTrans" cxnId="{2F93DA29-1363-4FEE-848E-EDA09ADFEC37}">
      <dgm:prSet/>
      <dgm:spPr/>
      <dgm:t>
        <a:bodyPr/>
        <a:lstStyle/>
        <a:p>
          <a:endParaRPr lang="en-US"/>
        </a:p>
      </dgm:t>
    </dgm:pt>
    <dgm:pt modelId="{81CD0EEA-B698-45ED-84F3-705B52EE191D}" type="sibTrans" cxnId="{2F93DA29-1363-4FEE-848E-EDA09ADFEC37}">
      <dgm:prSet/>
      <dgm:spPr/>
      <dgm:t>
        <a:bodyPr/>
        <a:lstStyle/>
        <a:p>
          <a:endParaRPr lang="en-US"/>
        </a:p>
      </dgm:t>
    </dgm:pt>
    <dgm:pt modelId="{E41092A0-DF68-430A-93EC-101326E5DF8F}">
      <dgm:prSet phldrT="[Text]"/>
      <dgm:spPr/>
      <dgm:t>
        <a:bodyPr/>
        <a:lstStyle/>
        <a:p>
          <a:r>
            <a:rPr lang="en-US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ELLs</a:t>
          </a:r>
          <a:endParaRPr lang="en-US" dirty="0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B688FA42-CB3E-4DB7-8CA3-BCE54EA71505}" type="sibTrans" cxnId="{4D60134B-A8F0-4955-AB60-97D134C824DE}">
      <dgm:prSet/>
      <dgm:spPr/>
      <dgm:t>
        <a:bodyPr/>
        <a:lstStyle/>
        <a:p>
          <a:endParaRPr lang="en-US"/>
        </a:p>
      </dgm:t>
    </dgm:pt>
    <dgm:pt modelId="{63B3066A-9655-49F2-AEBB-F82FD460C710}" type="parTrans" cxnId="{4D60134B-A8F0-4955-AB60-97D134C824DE}">
      <dgm:prSet/>
      <dgm:spPr/>
      <dgm:t>
        <a:bodyPr/>
        <a:lstStyle/>
        <a:p>
          <a:endParaRPr lang="en-US"/>
        </a:p>
      </dgm:t>
    </dgm:pt>
    <dgm:pt modelId="{7B3D16A7-228B-4748-BAF2-DABBC30E045F}">
      <dgm:prSet phldrT="[Text]" phldr="1"/>
      <dgm:spPr/>
      <dgm:t>
        <a:bodyPr/>
        <a:lstStyle/>
        <a:p>
          <a:endParaRPr lang="en-US"/>
        </a:p>
      </dgm:t>
    </dgm:pt>
    <dgm:pt modelId="{7A33A4A3-7A9E-4AED-94AE-AD9B94F78BC4}" type="parTrans" cxnId="{3A3F6F93-D7D9-4CD0-8086-8C99B3F66093}">
      <dgm:prSet/>
      <dgm:spPr/>
      <dgm:t>
        <a:bodyPr/>
        <a:lstStyle/>
        <a:p>
          <a:endParaRPr lang="en-US"/>
        </a:p>
      </dgm:t>
    </dgm:pt>
    <dgm:pt modelId="{EB7E4849-706B-4733-90A1-0A073BAB03A8}" type="sibTrans" cxnId="{3A3F6F93-D7D9-4CD0-8086-8C99B3F66093}">
      <dgm:prSet/>
      <dgm:spPr/>
      <dgm:t>
        <a:bodyPr/>
        <a:lstStyle/>
        <a:p>
          <a:endParaRPr lang="en-US"/>
        </a:p>
      </dgm:t>
    </dgm:pt>
    <dgm:pt modelId="{02457A73-0B93-4AF5-AAD0-81A0A9E13597}">
      <dgm:prSet phldrT="[Text]" phldr="1"/>
      <dgm:spPr/>
      <dgm:t>
        <a:bodyPr/>
        <a:lstStyle/>
        <a:p>
          <a:endParaRPr lang="en-US"/>
        </a:p>
      </dgm:t>
    </dgm:pt>
    <dgm:pt modelId="{B27EC791-F6D9-494A-939E-B16F29E7F994}" type="parTrans" cxnId="{12B5E1C6-E67F-4A5A-8D55-6DF1F3A9791A}">
      <dgm:prSet/>
      <dgm:spPr/>
      <dgm:t>
        <a:bodyPr/>
        <a:lstStyle/>
        <a:p>
          <a:endParaRPr lang="en-US"/>
        </a:p>
      </dgm:t>
    </dgm:pt>
    <dgm:pt modelId="{8CC37168-571E-4138-8C82-DB9BD19FEEAE}" type="sibTrans" cxnId="{12B5E1C6-E67F-4A5A-8D55-6DF1F3A9791A}">
      <dgm:prSet/>
      <dgm:spPr/>
      <dgm:t>
        <a:bodyPr/>
        <a:lstStyle/>
        <a:p>
          <a:endParaRPr lang="en-US"/>
        </a:p>
      </dgm:t>
    </dgm:pt>
    <dgm:pt modelId="{6BE17685-BFBE-4EA2-B43B-2DC5D4EDD945}">
      <dgm:prSet phldrT="[Text]"/>
      <dgm:spPr/>
      <dgm:t>
        <a:bodyPr/>
        <a:lstStyle/>
        <a:p>
          <a:r>
            <a:rPr lang="en-US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Personality &amp; Learning Styles</a:t>
          </a:r>
          <a:endParaRPr lang="en-US" dirty="0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9B277D85-99EC-4438-888A-9D74E2245D21}" type="parTrans" cxnId="{C69B448F-E351-4DF5-9EF3-4D8910FD8F37}">
      <dgm:prSet/>
      <dgm:spPr/>
      <dgm:t>
        <a:bodyPr/>
        <a:lstStyle/>
        <a:p>
          <a:endParaRPr lang="en-US"/>
        </a:p>
      </dgm:t>
    </dgm:pt>
    <dgm:pt modelId="{09414E30-C8A2-438C-AF82-7A401E3B9C8C}" type="sibTrans" cxnId="{C69B448F-E351-4DF5-9EF3-4D8910FD8F37}">
      <dgm:prSet/>
      <dgm:spPr/>
      <dgm:t>
        <a:bodyPr/>
        <a:lstStyle/>
        <a:p>
          <a:endParaRPr lang="en-US"/>
        </a:p>
      </dgm:t>
    </dgm:pt>
    <dgm:pt modelId="{8FAF955F-759C-4C35-BB38-C76D73619577}">
      <dgm:prSet phldrT="[Text]" phldr="1"/>
      <dgm:spPr/>
      <dgm:t>
        <a:bodyPr/>
        <a:lstStyle/>
        <a:p>
          <a:endParaRPr lang="en-US"/>
        </a:p>
      </dgm:t>
    </dgm:pt>
    <dgm:pt modelId="{9DB6B934-CA24-4301-8414-2BEFA32F6128}" type="parTrans" cxnId="{1E4D054A-EB97-4788-A67D-64903EDC0A66}">
      <dgm:prSet/>
      <dgm:spPr/>
      <dgm:t>
        <a:bodyPr/>
        <a:lstStyle/>
        <a:p>
          <a:endParaRPr lang="en-US"/>
        </a:p>
      </dgm:t>
    </dgm:pt>
    <dgm:pt modelId="{6072E8D1-75EC-447F-8900-1E376222CE76}" type="sibTrans" cxnId="{1E4D054A-EB97-4788-A67D-64903EDC0A66}">
      <dgm:prSet/>
      <dgm:spPr/>
      <dgm:t>
        <a:bodyPr/>
        <a:lstStyle/>
        <a:p>
          <a:endParaRPr lang="en-US"/>
        </a:p>
      </dgm:t>
    </dgm:pt>
    <dgm:pt modelId="{363D482E-4DB4-4BF7-909F-0078BECF2345}">
      <dgm:prSet phldrT="[Text]" phldr="1" custRadScaleRad="94862" custRadScaleInc="-105505"/>
      <dgm:spPr/>
      <dgm:t>
        <a:bodyPr/>
        <a:lstStyle/>
        <a:p>
          <a:endParaRPr lang="en-US"/>
        </a:p>
      </dgm:t>
    </dgm:pt>
    <dgm:pt modelId="{CFBCDB90-EAFC-41CD-B22C-BA8C83A08579}" type="parTrans" cxnId="{69EB481E-D255-4D9A-A988-D8C2FCC8938F}">
      <dgm:prSet/>
      <dgm:spPr/>
      <dgm:t>
        <a:bodyPr/>
        <a:lstStyle/>
        <a:p>
          <a:endParaRPr lang="en-US"/>
        </a:p>
      </dgm:t>
    </dgm:pt>
    <dgm:pt modelId="{DDA0FCFE-7C0A-44F2-902B-5E66F42617EB}" type="sibTrans" cxnId="{69EB481E-D255-4D9A-A988-D8C2FCC8938F}">
      <dgm:prSet/>
      <dgm:spPr/>
      <dgm:t>
        <a:bodyPr/>
        <a:lstStyle/>
        <a:p>
          <a:endParaRPr lang="en-US"/>
        </a:p>
      </dgm:t>
    </dgm:pt>
    <dgm:pt modelId="{C9DFB018-78A7-4953-946D-1BDFC3BA01EC}" type="pres">
      <dgm:prSet presAssocID="{CD210671-4C79-4AE6-8B4E-27E71DD466D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E70B33-7D23-4A71-8E12-DCE42623A1C1}" type="pres">
      <dgm:prSet presAssocID="{E41092A0-DF68-430A-93EC-101326E5DF8F}" presName="centerShape" presStyleLbl="node0" presStyleIdx="0" presStyleCnt="1" custLinFactNeighborX="-2924" custLinFactNeighborY="-4108"/>
      <dgm:spPr/>
      <dgm:t>
        <a:bodyPr/>
        <a:lstStyle/>
        <a:p>
          <a:endParaRPr lang="en-US"/>
        </a:p>
      </dgm:t>
    </dgm:pt>
    <dgm:pt modelId="{1AE0EF01-368F-4341-AEDB-06285EFD792B}" type="pres">
      <dgm:prSet presAssocID="{A7E65C28-678D-47A6-8E5B-11131316F3F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779D16-4B3C-4145-8446-B4A242355151}" type="pres">
      <dgm:prSet presAssocID="{A7E65C28-678D-47A6-8E5B-11131316F3F5}" presName="dummy" presStyleCnt="0"/>
      <dgm:spPr/>
    </dgm:pt>
    <dgm:pt modelId="{07310550-9202-4069-80DD-2D78337E00E0}" type="pres">
      <dgm:prSet presAssocID="{692E33E1-A12B-4085-BF90-07AE2A60E26C}" presName="sibTrans" presStyleLbl="sibTrans2D1" presStyleIdx="0" presStyleCnt="5"/>
      <dgm:spPr/>
      <dgm:t>
        <a:bodyPr/>
        <a:lstStyle/>
        <a:p>
          <a:endParaRPr lang="en-US"/>
        </a:p>
      </dgm:t>
    </dgm:pt>
    <dgm:pt modelId="{DF69C5FB-B712-4A50-BC31-E0FF14B08816}" type="pres">
      <dgm:prSet presAssocID="{311AEF53-0F99-4069-B565-D426D23C8FCD}" presName="node" presStyleLbl="node1" presStyleIdx="1" presStyleCnt="5" custRadScaleRad="100032" custRadScaleInc="-1316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790C06-F6FA-4E61-B319-1D2AA613D234}" type="pres">
      <dgm:prSet presAssocID="{311AEF53-0F99-4069-B565-D426D23C8FCD}" presName="dummy" presStyleCnt="0"/>
      <dgm:spPr/>
    </dgm:pt>
    <dgm:pt modelId="{F4A9D123-D993-46B5-926A-53418B3389F3}" type="pres">
      <dgm:prSet presAssocID="{BA96DD07-7B9E-4218-A473-11BC75391ABD}" presName="sibTrans" presStyleLbl="sibTrans2D1" presStyleIdx="1" presStyleCnt="5"/>
      <dgm:spPr/>
      <dgm:t>
        <a:bodyPr/>
        <a:lstStyle/>
        <a:p>
          <a:endParaRPr lang="en-US"/>
        </a:p>
      </dgm:t>
    </dgm:pt>
    <dgm:pt modelId="{87B53D2A-4FA1-4BAD-9927-25508CA2CBE2}" type="pres">
      <dgm:prSet presAssocID="{F66BF469-2AA5-4ABA-A691-A93FE70850FB}" presName="node" presStyleLbl="node1" presStyleIdx="2" presStyleCnt="5" custRadScaleRad="85351" custRadScaleInc="-361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89FDA4-9E6C-45C4-820E-E3DB15037375}" type="pres">
      <dgm:prSet presAssocID="{F66BF469-2AA5-4ABA-A691-A93FE70850FB}" presName="dummy" presStyleCnt="0"/>
      <dgm:spPr/>
    </dgm:pt>
    <dgm:pt modelId="{37FCC120-DE61-4D4F-A5CD-E53A664A8384}" type="pres">
      <dgm:prSet presAssocID="{506E462B-3728-4F16-BC52-106B179D9E93}" presName="sibTrans" presStyleLbl="sibTrans2D1" presStyleIdx="2" presStyleCnt="5"/>
      <dgm:spPr/>
      <dgm:t>
        <a:bodyPr/>
        <a:lstStyle/>
        <a:p>
          <a:endParaRPr lang="en-US"/>
        </a:p>
      </dgm:t>
    </dgm:pt>
    <dgm:pt modelId="{79CA29B0-E98E-4C00-BC30-48DD9FF052FD}" type="pres">
      <dgm:prSet presAssocID="{6BE17685-BFBE-4EA2-B43B-2DC5D4EDD945}" presName="node" presStyleLbl="node1" presStyleIdx="3" presStyleCnt="5" custRadScaleRad="95648" custRadScaleInc="1004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2825FE-0A81-4CE9-85F4-FF29D5DC73F8}" type="pres">
      <dgm:prSet presAssocID="{6BE17685-BFBE-4EA2-B43B-2DC5D4EDD945}" presName="dummy" presStyleCnt="0"/>
      <dgm:spPr/>
    </dgm:pt>
    <dgm:pt modelId="{3F44BF20-9A02-4368-B20A-42FF1B078F9A}" type="pres">
      <dgm:prSet presAssocID="{09414E30-C8A2-438C-AF82-7A401E3B9C8C}" presName="sibTrans" presStyleLbl="sibTrans2D1" presStyleIdx="3" presStyleCnt="5"/>
      <dgm:spPr/>
      <dgm:t>
        <a:bodyPr/>
        <a:lstStyle/>
        <a:p>
          <a:endParaRPr lang="en-US"/>
        </a:p>
      </dgm:t>
    </dgm:pt>
    <dgm:pt modelId="{DF6839B7-4F40-416A-A6FF-9836D51295D7}" type="pres">
      <dgm:prSet presAssocID="{954C25B4-F824-489B-B29C-1A97E905D90A}" presName="node" presStyleLbl="node1" presStyleIdx="4" presStyleCnt="5" custRadScaleRad="107150" custRadScaleInc="-125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8D14D2-8C66-47FB-8628-B46FDC93680E}" type="pres">
      <dgm:prSet presAssocID="{954C25B4-F824-489B-B29C-1A97E905D90A}" presName="dummy" presStyleCnt="0"/>
      <dgm:spPr/>
    </dgm:pt>
    <dgm:pt modelId="{28545AE0-577F-499E-8C29-270C2743CFB6}" type="pres">
      <dgm:prSet presAssocID="{81CD0EEA-B698-45ED-84F3-705B52EE191D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1E4D054A-EB97-4788-A67D-64903EDC0A66}" srcId="{CD210671-4C79-4AE6-8B4E-27E71DD466D2}" destId="{8FAF955F-759C-4C35-BB38-C76D73619577}" srcOrd="3" destOrd="0" parTransId="{9DB6B934-CA24-4301-8414-2BEFA32F6128}" sibTransId="{6072E8D1-75EC-447F-8900-1E376222CE76}"/>
    <dgm:cxn modelId="{77B841B2-42A9-4CC5-8E9B-7978B31F1709}" type="presOf" srcId="{BA96DD07-7B9E-4218-A473-11BC75391ABD}" destId="{F4A9D123-D993-46B5-926A-53418B3389F3}" srcOrd="0" destOrd="0" presId="urn:microsoft.com/office/officeart/2005/8/layout/radial6"/>
    <dgm:cxn modelId="{A0D907B1-F6B1-4E8B-AD47-B57823B709CC}" srcId="{E41092A0-DF68-430A-93EC-101326E5DF8F}" destId="{F66BF469-2AA5-4ABA-A691-A93FE70850FB}" srcOrd="2" destOrd="0" parTransId="{23583D97-18F7-49F3-B6B6-06A79D5A8BC7}" sibTransId="{506E462B-3728-4F16-BC52-106B179D9E93}"/>
    <dgm:cxn modelId="{23348B66-9CB3-42C9-8D00-E12CA25F9294}" type="presOf" srcId="{954C25B4-F824-489B-B29C-1A97E905D90A}" destId="{DF6839B7-4F40-416A-A6FF-9836D51295D7}" srcOrd="0" destOrd="0" presId="urn:microsoft.com/office/officeart/2005/8/layout/radial6"/>
    <dgm:cxn modelId="{9E1F7001-574D-4E4A-99BD-A50D9CE79FB5}" type="presOf" srcId="{311AEF53-0F99-4069-B565-D426D23C8FCD}" destId="{DF69C5FB-B712-4A50-BC31-E0FF14B08816}" srcOrd="0" destOrd="0" presId="urn:microsoft.com/office/officeart/2005/8/layout/radial6"/>
    <dgm:cxn modelId="{3A3F6F93-D7D9-4CD0-8086-8C99B3F66093}" srcId="{CD210671-4C79-4AE6-8B4E-27E71DD466D2}" destId="{7B3D16A7-228B-4748-BAF2-DABBC30E045F}" srcOrd="1" destOrd="0" parTransId="{7A33A4A3-7A9E-4AED-94AE-AD9B94F78BC4}" sibTransId="{EB7E4849-706B-4733-90A1-0A073BAB03A8}"/>
    <dgm:cxn modelId="{E00E18FC-A77F-42BB-8BF7-E6503BDBBB46}" type="presOf" srcId="{81CD0EEA-B698-45ED-84F3-705B52EE191D}" destId="{28545AE0-577F-499E-8C29-270C2743CFB6}" srcOrd="0" destOrd="0" presId="urn:microsoft.com/office/officeart/2005/8/layout/radial6"/>
    <dgm:cxn modelId="{154E6244-C8D3-4530-8A46-48B8013FC90D}" type="presOf" srcId="{09414E30-C8A2-438C-AF82-7A401E3B9C8C}" destId="{3F44BF20-9A02-4368-B20A-42FF1B078F9A}" srcOrd="0" destOrd="0" presId="urn:microsoft.com/office/officeart/2005/8/layout/radial6"/>
    <dgm:cxn modelId="{078C0F66-6F56-433C-AFEE-D49ED87187AF}" srcId="{E41092A0-DF68-430A-93EC-101326E5DF8F}" destId="{311AEF53-0F99-4069-B565-D426D23C8FCD}" srcOrd="1" destOrd="0" parTransId="{0C273B24-6ABD-4374-8433-F7623E4A31DD}" sibTransId="{BA96DD07-7B9E-4218-A473-11BC75391ABD}"/>
    <dgm:cxn modelId="{4D42AF4C-2F89-4C1E-A85A-61E18AEA09DE}" type="presOf" srcId="{506E462B-3728-4F16-BC52-106B179D9E93}" destId="{37FCC120-DE61-4D4F-A5CD-E53A664A8384}" srcOrd="0" destOrd="0" presId="urn:microsoft.com/office/officeart/2005/8/layout/radial6"/>
    <dgm:cxn modelId="{E841FADF-6332-4A84-AEB8-264DD361EBC3}" type="presOf" srcId="{CD210671-4C79-4AE6-8B4E-27E71DD466D2}" destId="{C9DFB018-78A7-4953-946D-1BDFC3BA01EC}" srcOrd="0" destOrd="0" presId="urn:microsoft.com/office/officeart/2005/8/layout/radial6"/>
    <dgm:cxn modelId="{4D60134B-A8F0-4955-AB60-97D134C824DE}" srcId="{CD210671-4C79-4AE6-8B4E-27E71DD466D2}" destId="{E41092A0-DF68-430A-93EC-101326E5DF8F}" srcOrd="0" destOrd="0" parTransId="{63B3066A-9655-49F2-AEBB-F82FD460C710}" sibTransId="{B688FA42-CB3E-4DB7-8CA3-BCE54EA71505}"/>
    <dgm:cxn modelId="{12B5E1C6-E67F-4A5A-8D55-6DF1F3A9791A}" srcId="{CD210671-4C79-4AE6-8B4E-27E71DD466D2}" destId="{02457A73-0B93-4AF5-AAD0-81A0A9E13597}" srcOrd="2" destOrd="0" parTransId="{B27EC791-F6D9-494A-939E-B16F29E7F994}" sibTransId="{8CC37168-571E-4138-8C82-DB9BD19FEEAE}"/>
    <dgm:cxn modelId="{5BF5E18C-ED26-48C4-9D25-DC8774935F98}" srcId="{E41092A0-DF68-430A-93EC-101326E5DF8F}" destId="{A7E65C28-678D-47A6-8E5B-11131316F3F5}" srcOrd="0" destOrd="0" parTransId="{BC221217-D817-4E19-943C-560DB5C3D2BC}" sibTransId="{692E33E1-A12B-4085-BF90-07AE2A60E26C}"/>
    <dgm:cxn modelId="{439AB5B5-A96A-443F-BFE8-A9B167A42521}" type="presOf" srcId="{6BE17685-BFBE-4EA2-B43B-2DC5D4EDD945}" destId="{79CA29B0-E98E-4C00-BC30-48DD9FF052FD}" srcOrd="0" destOrd="0" presId="urn:microsoft.com/office/officeart/2005/8/layout/radial6"/>
    <dgm:cxn modelId="{69EB481E-D255-4D9A-A988-D8C2FCC8938F}" srcId="{CD210671-4C79-4AE6-8B4E-27E71DD466D2}" destId="{363D482E-4DB4-4BF7-909F-0078BECF2345}" srcOrd="4" destOrd="0" parTransId="{CFBCDB90-EAFC-41CD-B22C-BA8C83A08579}" sibTransId="{DDA0FCFE-7C0A-44F2-902B-5E66F42617EB}"/>
    <dgm:cxn modelId="{C69B448F-E351-4DF5-9EF3-4D8910FD8F37}" srcId="{E41092A0-DF68-430A-93EC-101326E5DF8F}" destId="{6BE17685-BFBE-4EA2-B43B-2DC5D4EDD945}" srcOrd="3" destOrd="0" parTransId="{9B277D85-99EC-4438-888A-9D74E2245D21}" sibTransId="{09414E30-C8A2-438C-AF82-7A401E3B9C8C}"/>
    <dgm:cxn modelId="{2F93DA29-1363-4FEE-848E-EDA09ADFEC37}" srcId="{E41092A0-DF68-430A-93EC-101326E5DF8F}" destId="{954C25B4-F824-489B-B29C-1A97E905D90A}" srcOrd="4" destOrd="0" parTransId="{58859B84-26B7-42D5-BE1E-C380EDD0ECD2}" sibTransId="{81CD0EEA-B698-45ED-84F3-705B52EE191D}"/>
    <dgm:cxn modelId="{B1F114E0-2D91-4775-B065-92634D605BC4}" type="presOf" srcId="{F66BF469-2AA5-4ABA-A691-A93FE70850FB}" destId="{87B53D2A-4FA1-4BAD-9927-25508CA2CBE2}" srcOrd="0" destOrd="0" presId="urn:microsoft.com/office/officeart/2005/8/layout/radial6"/>
    <dgm:cxn modelId="{8D1451A9-6B53-445E-9111-BA65CB3D88EE}" type="presOf" srcId="{A7E65C28-678D-47A6-8E5B-11131316F3F5}" destId="{1AE0EF01-368F-4341-AEDB-06285EFD792B}" srcOrd="0" destOrd="0" presId="urn:microsoft.com/office/officeart/2005/8/layout/radial6"/>
    <dgm:cxn modelId="{BC1E147E-D1BB-42B4-A74B-0924EDFEE915}" type="presOf" srcId="{692E33E1-A12B-4085-BF90-07AE2A60E26C}" destId="{07310550-9202-4069-80DD-2D78337E00E0}" srcOrd="0" destOrd="0" presId="urn:microsoft.com/office/officeart/2005/8/layout/radial6"/>
    <dgm:cxn modelId="{949E57A5-73A6-4E26-AABB-2161B03CDB15}" type="presOf" srcId="{E41092A0-DF68-430A-93EC-101326E5DF8F}" destId="{50E70B33-7D23-4A71-8E12-DCE42623A1C1}" srcOrd="0" destOrd="0" presId="urn:microsoft.com/office/officeart/2005/8/layout/radial6"/>
    <dgm:cxn modelId="{9A6020AE-02AE-41DF-96CA-FABD8ACCFD04}" type="presParOf" srcId="{C9DFB018-78A7-4953-946D-1BDFC3BA01EC}" destId="{50E70B33-7D23-4A71-8E12-DCE42623A1C1}" srcOrd="0" destOrd="0" presId="urn:microsoft.com/office/officeart/2005/8/layout/radial6"/>
    <dgm:cxn modelId="{717D73BD-3388-4A31-9411-1B33A89BD4C3}" type="presParOf" srcId="{C9DFB018-78A7-4953-946D-1BDFC3BA01EC}" destId="{1AE0EF01-368F-4341-AEDB-06285EFD792B}" srcOrd="1" destOrd="0" presId="urn:microsoft.com/office/officeart/2005/8/layout/radial6"/>
    <dgm:cxn modelId="{CADC9794-71AF-447D-9385-D4C7EC26BFBD}" type="presParOf" srcId="{C9DFB018-78A7-4953-946D-1BDFC3BA01EC}" destId="{9D779D16-4B3C-4145-8446-B4A242355151}" srcOrd="2" destOrd="0" presId="urn:microsoft.com/office/officeart/2005/8/layout/radial6"/>
    <dgm:cxn modelId="{A1F9EA84-4258-4763-A43D-48CFC49A0BC0}" type="presParOf" srcId="{C9DFB018-78A7-4953-946D-1BDFC3BA01EC}" destId="{07310550-9202-4069-80DD-2D78337E00E0}" srcOrd="3" destOrd="0" presId="urn:microsoft.com/office/officeart/2005/8/layout/radial6"/>
    <dgm:cxn modelId="{EBB38287-9852-41B6-90FB-4FFE6E8DBA47}" type="presParOf" srcId="{C9DFB018-78A7-4953-946D-1BDFC3BA01EC}" destId="{DF69C5FB-B712-4A50-BC31-E0FF14B08816}" srcOrd="4" destOrd="0" presId="urn:microsoft.com/office/officeart/2005/8/layout/radial6"/>
    <dgm:cxn modelId="{1A751AAF-036E-4114-8EAC-949486FB4E40}" type="presParOf" srcId="{C9DFB018-78A7-4953-946D-1BDFC3BA01EC}" destId="{7F790C06-F6FA-4E61-B319-1D2AA613D234}" srcOrd="5" destOrd="0" presId="urn:microsoft.com/office/officeart/2005/8/layout/radial6"/>
    <dgm:cxn modelId="{9C56DC32-3ECF-4AC2-80C0-AED89BCF4C60}" type="presParOf" srcId="{C9DFB018-78A7-4953-946D-1BDFC3BA01EC}" destId="{F4A9D123-D993-46B5-926A-53418B3389F3}" srcOrd="6" destOrd="0" presId="urn:microsoft.com/office/officeart/2005/8/layout/radial6"/>
    <dgm:cxn modelId="{5C1CBF54-9178-4CCE-9CCB-AFD8437514D7}" type="presParOf" srcId="{C9DFB018-78A7-4953-946D-1BDFC3BA01EC}" destId="{87B53D2A-4FA1-4BAD-9927-25508CA2CBE2}" srcOrd="7" destOrd="0" presId="urn:microsoft.com/office/officeart/2005/8/layout/radial6"/>
    <dgm:cxn modelId="{584BEFE5-5559-4EEC-99D1-B413C49CA5A9}" type="presParOf" srcId="{C9DFB018-78A7-4953-946D-1BDFC3BA01EC}" destId="{6189FDA4-9E6C-45C4-820E-E3DB15037375}" srcOrd="8" destOrd="0" presId="urn:microsoft.com/office/officeart/2005/8/layout/radial6"/>
    <dgm:cxn modelId="{F8AB74BC-987B-4A36-A483-3C8D0BCA1604}" type="presParOf" srcId="{C9DFB018-78A7-4953-946D-1BDFC3BA01EC}" destId="{37FCC120-DE61-4D4F-A5CD-E53A664A8384}" srcOrd="9" destOrd="0" presId="urn:microsoft.com/office/officeart/2005/8/layout/radial6"/>
    <dgm:cxn modelId="{9447432D-1D53-4BB8-B32B-17F61D1EF3F9}" type="presParOf" srcId="{C9DFB018-78A7-4953-946D-1BDFC3BA01EC}" destId="{79CA29B0-E98E-4C00-BC30-48DD9FF052FD}" srcOrd="10" destOrd="0" presId="urn:microsoft.com/office/officeart/2005/8/layout/radial6"/>
    <dgm:cxn modelId="{A86AF6F1-83EF-4265-B11F-A5A920EA48F4}" type="presParOf" srcId="{C9DFB018-78A7-4953-946D-1BDFC3BA01EC}" destId="{D82825FE-0A81-4CE9-85F4-FF29D5DC73F8}" srcOrd="11" destOrd="0" presId="urn:microsoft.com/office/officeart/2005/8/layout/radial6"/>
    <dgm:cxn modelId="{AD200FFA-7470-463C-834B-AB2628ABEDED}" type="presParOf" srcId="{C9DFB018-78A7-4953-946D-1BDFC3BA01EC}" destId="{3F44BF20-9A02-4368-B20A-42FF1B078F9A}" srcOrd="12" destOrd="0" presId="urn:microsoft.com/office/officeart/2005/8/layout/radial6"/>
    <dgm:cxn modelId="{100AA28F-B369-45CC-9290-9566D5AF3F69}" type="presParOf" srcId="{C9DFB018-78A7-4953-946D-1BDFC3BA01EC}" destId="{DF6839B7-4F40-416A-A6FF-9836D51295D7}" srcOrd="13" destOrd="0" presId="urn:microsoft.com/office/officeart/2005/8/layout/radial6"/>
    <dgm:cxn modelId="{0ADC3D45-C82B-41CA-8300-DB1FE364B97F}" type="presParOf" srcId="{C9DFB018-78A7-4953-946D-1BDFC3BA01EC}" destId="{5D8D14D2-8C66-47FB-8628-B46FDC93680E}" srcOrd="14" destOrd="0" presId="urn:microsoft.com/office/officeart/2005/8/layout/radial6"/>
    <dgm:cxn modelId="{8111A570-6EEA-4B15-8479-5F6B48FCF064}" type="presParOf" srcId="{C9DFB018-78A7-4953-946D-1BDFC3BA01EC}" destId="{28545AE0-577F-499E-8C29-270C2743CFB6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561D6A-A132-C54E-A465-22347FD7F17A}" type="doc">
      <dgm:prSet loTypeId="urn:microsoft.com/office/officeart/2009/3/layout/StepUp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2914F0-48E3-D942-9759-A25AA92534D9}">
      <dgm:prSet phldrT="[Text]"/>
      <dgm:spPr/>
      <dgm:t>
        <a:bodyPr/>
        <a:lstStyle/>
        <a:p>
          <a:r>
            <a:rPr lang="en-US" dirty="0" smtClean="0"/>
            <a:t>Entering</a:t>
          </a:r>
          <a:endParaRPr lang="en-US" dirty="0"/>
        </a:p>
      </dgm:t>
    </dgm:pt>
    <dgm:pt modelId="{35E31316-997B-5D4D-92BF-58DF2BA34646}" type="parTrans" cxnId="{0A11BE55-7699-EB40-8F82-B5AA5F9244C6}">
      <dgm:prSet/>
      <dgm:spPr/>
      <dgm:t>
        <a:bodyPr/>
        <a:lstStyle/>
        <a:p>
          <a:endParaRPr lang="en-US"/>
        </a:p>
      </dgm:t>
    </dgm:pt>
    <dgm:pt modelId="{BB8618C0-DC57-F145-93D6-461FF7CBDC8C}" type="sibTrans" cxnId="{0A11BE55-7699-EB40-8F82-B5AA5F9244C6}">
      <dgm:prSet/>
      <dgm:spPr/>
      <dgm:t>
        <a:bodyPr/>
        <a:lstStyle/>
        <a:p>
          <a:endParaRPr lang="en-US"/>
        </a:p>
      </dgm:t>
    </dgm:pt>
    <dgm:pt modelId="{F4BDD9D7-5340-8743-8413-7DA5AE0E53C3}">
      <dgm:prSet phldrT="[Text]"/>
      <dgm:spPr/>
      <dgm:t>
        <a:bodyPr/>
        <a:lstStyle/>
        <a:p>
          <a:r>
            <a:rPr lang="en-US" dirty="0" smtClean="0"/>
            <a:t>Emerging</a:t>
          </a:r>
          <a:endParaRPr lang="en-US" dirty="0"/>
        </a:p>
      </dgm:t>
    </dgm:pt>
    <dgm:pt modelId="{66FC2DED-C949-5744-8746-7E4C8ED9D242}" type="parTrans" cxnId="{EFDC8C42-D1EC-7142-8210-0D925DBBFE63}">
      <dgm:prSet/>
      <dgm:spPr/>
      <dgm:t>
        <a:bodyPr/>
        <a:lstStyle/>
        <a:p>
          <a:endParaRPr lang="en-US"/>
        </a:p>
      </dgm:t>
    </dgm:pt>
    <dgm:pt modelId="{7F58E651-C3C6-B94B-8168-25DD960B9C52}" type="sibTrans" cxnId="{EFDC8C42-D1EC-7142-8210-0D925DBBFE63}">
      <dgm:prSet/>
      <dgm:spPr/>
      <dgm:t>
        <a:bodyPr/>
        <a:lstStyle/>
        <a:p>
          <a:endParaRPr lang="en-US"/>
        </a:p>
      </dgm:t>
    </dgm:pt>
    <dgm:pt modelId="{5B708DD1-4473-8043-81E6-75D8502ABF48}">
      <dgm:prSet phldrT="[Text]"/>
      <dgm:spPr/>
      <dgm:t>
        <a:bodyPr/>
        <a:lstStyle/>
        <a:p>
          <a:r>
            <a:rPr lang="en-US" dirty="0" smtClean="0"/>
            <a:t>Transitioning</a:t>
          </a:r>
          <a:endParaRPr lang="en-US" dirty="0"/>
        </a:p>
      </dgm:t>
    </dgm:pt>
    <dgm:pt modelId="{B627D2B5-1F0C-694D-BB14-FFB00A258665}" type="parTrans" cxnId="{7EAAE5B7-73BC-F141-8277-EA1239729706}">
      <dgm:prSet/>
      <dgm:spPr/>
      <dgm:t>
        <a:bodyPr/>
        <a:lstStyle/>
        <a:p>
          <a:endParaRPr lang="en-US"/>
        </a:p>
      </dgm:t>
    </dgm:pt>
    <dgm:pt modelId="{C9C4A62C-693B-FB4D-A4E9-0E90547D5E68}" type="sibTrans" cxnId="{7EAAE5B7-73BC-F141-8277-EA1239729706}">
      <dgm:prSet/>
      <dgm:spPr/>
      <dgm:t>
        <a:bodyPr/>
        <a:lstStyle/>
        <a:p>
          <a:endParaRPr lang="en-US"/>
        </a:p>
      </dgm:t>
    </dgm:pt>
    <dgm:pt modelId="{D4A05A27-2F9F-024C-8E26-4CEF2194BF3C}">
      <dgm:prSet phldrT="[Text]"/>
      <dgm:spPr/>
      <dgm:t>
        <a:bodyPr/>
        <a:lstStyle/>
        <a:p>
          <a:r>
            <a:rPr lang="en-US" dirty="0" smtClean="0"/>
            <a:t>Expanding</a:t>
          </a:r>
          <a:endParaRPr lang="en-US" dirty="0"/>
        </a:p>
      </dgm:t>
    </dgm:pt>
    <dgm:pt modelId="{8EF45E4E-D53D-5343-A76B-04E2454F0ADE}" type="parTrans" cxnId="{3FB146BC-4275-D844-8DBE-3423301A5810}">
      <dgm:prSet/>
      <dgm:spPr/>
      <dgm:t>
        <a:bodyPr/>
        <a:lstStyle/>
        <a:p>
          <a:endParaRPr lang="en-US"/>
        </a:p>
      </dgm:t>
    </dgm:pt>
    <dgm:pt modelId="{8BB890A3-6948-B34C-AD9C-44750F7F0328}" type="sibTrans" cxnId="{3FB146BC-4275-D844-8DBE-3423301A5810}">
      <dgm:prSet/>
      <dgm:spPr/>
      <dgm:t>
        <a:bodyPr/>
        <a:lstStyle/>
        <a:p>
          <a:endParaRPr lang="en-US"/>
        </a:p>
      </dgm:t>
    </dgm:pt>
    <dgm:pt modelId="{6103101A-06E4-154E-9B65-E9E19846DBD9}">
      <dgm:prSet phldrT="[Text]"/>
      <dgm:spPr/>
      <dgm:t>
        <a:bodyPr/>
        <a:lstStyle/>
        <a:p>
          <a:r>
            <a:rPr lang="en-US" dirty="0" smtClean="0"/>
            <a:t>Commanding</a:t>
          </a:r>
          <a:endParaRPr lang="en-US" dirty="0"/>
        </a:p>
      </dgm:t>
    </dgm:pt>
    <dgm:pt modelId="{291BF1FE-CD72-0F4D-8E4F-4492F10A2636}" type="parTrans" cxnId="{1179283E-E2AD-1847-B325-034B52F814FF}">
      <dgm:prSet/>
      <dgm:spPr/>
      <dgm:t>
        <a:bodyPr/>
        <a:lstStyle/>
        <a:p>
          <a:endParaRPr lang="en-US"/>
        </a:p>
      </dgm:t>
    </dgm:pt>
    <dgm:pt modelId="{B6C3AD90-FDE2-BC49-843B-ACF0B804A4B7}" type="sibTrans" cxnId="{1179283E-E2AD-1847-B325-034B52F814FF}">
      <dgm:prSet/>
      <dgm:spPr/>
      <dgm:t>
        <a:bodyPr/>
        <a:lstStyle/>
        <a:p>
          <a:endParaRPr lang="en-US"/>
        </a:p>
      </dgm:t>
    </dgm:pt>
    <dgm:pt modelId="{C475C411-E9C5-8F49-B5BC-09A5D2958B4E}" type="pres">
      <dgm:prSet presAssocID="{1A561D6A-A132-C54E-A465-22347FD7F17A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40A2240-C010-7B49-99CC-A7A210C643BD}" type="pres">
      <dgm:prSet presAssocID="{632914F0-48E3-D942-9759-A25AA92534D9}" presName="composite" presStyleCnt="0"/>
      <dgm:spPr/>
    </dgm:pt>
    <dgm:pt modelId="{85A5CFE5-C90B-2B43-A3D0-A0147F33598F}" type="pres">
      <dgm:prSet presAssocID="{632914F0-48E3-D942-9759-A25AA92534D9}" presName="LShape" presStyleLbl="alignNode1" presStyleIdx="0" presStyleCnt="9"/>
      <dgm:spPr/>
    </dgm:pt>
    <dgm:pt modelId="{69FABEBF-6AF9-A04D-8EC9-A08AB5D7372E}" type="pres">
      <dgm:prSet presAssocID="{632914F0-48E3-D942-9759-A25AA92534D9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45D2CD-A366-954E-A6B9-91584C8FA046}" type="pres">
      <dgm:prSet presAssocID="{632914F0-48E3-D942-9759-A25AA92534D9}" presName="Triangle" presStyleLbl="alignNode1" presStyleIdx="1" presStyleCnt="9"/>
      <dgm:spPr/>
    </dgm:pt>
    <dgm:pt modelId="{AA6C4682-3D6D-B24B-AA87-22EA3F83F13D}" type="pres">
      <dgm:prSet presAssocID="{BB8618C0-DC57-F145-93D6-461FF7CBDC8C}" presName="sibTrans" presStyleCnt="0"/>
      <dgm:spPr/>
    </dgm:pt>
    <dgm:pt modelId="{D00E6595-33FC-A640-ABA1-EDB0CC9E5486}" type="pres">
      <dgm:prSet presAssocID="{BB8618C0-DC57-F145-93D6-461FF7CBDC8C}" presName="space" presStyleCnt="0"/>
      <dgm:spPr/>
    </dgm:pt>
    <dgm:pt modelId="{1786ED4F-C109-5046-B6E5-B12BC9291968}" type="pres">
      <dgm:prSet presAssocID="{F4BDD9D7-5340-8743-8413-7DA5AE0E53C3}" presName="composite" presStyleCnt="0"/>
      <dgm:spPr/>
    </dgm:pt>
    <dgm:pt modelId="{90CB2949-30E2-ED45-9D06-8B50A4927A8A}" type="pres">
      <dgm:prSet presAssocID="{F4BDD9D7-5340-8743-8413-7DA5AE0E53C3}" presName="LShape" presStyleLbl="alignNode1" presStyleIdx="2" presStyleCnt="9"/>
      <dgm:spPr/>
    </dgm:pt>
    <dgm:pt modelId="{5FDC524C-6F80-F44B-9C51-969B6D879D33}" type="pres">
      <dgm:prSet presAssocID="{F4BDD9D7-5340-8743-8413-7DA5AE0E53C3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2E9A46-4D6F-914A-B8E2-CFA452C28F05}" type="pres">
      <dgm:prSet presAssocID="{F4BDD9D7-5340-8743-8413-7DA5AE0E53C3}" presName="Triangle" presStyleLbl="alignNode1" presStyleIdx="3" presStyleCnt="9"/>
      <dgm:spPr/>
    </dgm:pt>
    <dgm:pt modelId="{3502A015-F477-2A4F-8E8C-5871DC27766A}" type="pres">
      <dgm:prSet presAssocID="{7F58E651-C3C6-B94B-8168-25DD960B9C52}" presName="sibTrans" presStyleCnt="0"/>
      <dgm:spPr/>
    </dgm:pt>
    <dgm:pt modelId="{0D077FA9-E905-9C48-BBE4-2551FAC3B7C2}" type="pres">
      <dgm:prSet presAssocID="{7F58E651-C3C6-B94B-8168-25DD960B9C52}" presName="space" presStyleCnt="0"/>
      <dgm:spPr/>
    </dgm:pt>
    <dgm:pt modelId="{6780D3E9-AEBD-0A4C-832A-33C698700825}" type="pres">
      <dgm:prSet presAssocID="{5B708DD1-4473-8043-81E6-75D8502ABF48}" presName="composite" presStyleCnt="0"/>
      <dgm:spPr/>
    </dgm:pt>
    <dgm:pt modelId="{02DF6F3D-9BB0-3849-89B1-F08B1302E3FC}" type="pres">
      <dgm:prSet presAssocID="{5B708DD1-4473-8043-81E6-75D8502ABF48}" presName="LShape" presStyleLbl="alignNode1" presStyleIdx="4" presStyleCnt="9"/>
      <dgm:spPr/>
    </dgm:pt>
    <dgm:pt modelId="{F9EA9F96-23A9-6D41-A16C-30A0DB34DA0D}" type="pres">
      <dgm:prSet presAssocID="{5B708DD1-4473-8043-81E6-75D8502ABF48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C36E1A-ABA1-0A4D-AAC1-2E3030D2F231}" type="pres">
      <dgm:prSet presAssocID="{5B708DD1-4473-8043-81E6-75D8502ABF48}" presName="Triangle" presStyleLbl="alignNode1" presStyleIdx="5" presStyleCnt="9"/>
      <dgm:spPr/>
    </dgm:pt>
    <dgm:pt modelId="{94B3A57C-49D4-294D-98CF-73BBE2FDCCAA}" type="pres">
      <dgm:prSet presAssocID="{C9C4A62C-693B-FB4D-A4E9-0E90547D5E68}" presName="sibTrans" presStyleCnt="0"/>
      <dgm:spPr/>
    </dgm:pt>
    <dgm:pt modelId="{6B1BF2B4-F578-6A43-B6FA-AFC5C105200B}" type="pres">
      <dgm:prSet presAssocID="{C9C4A62C-693B-FB4D-A4E9-0E90547D5E68}" presName="space" presStyleCnt="0"/>
      <dgm:spPr/>
    </dgm:pt>
    <dgm:pt modelId="{06EB70FD-F9B7-044F-A623-B844E81C4B75}" type="pres">
      <dgm:prSet presAssocID="{D4A05A27-2F9F-024C-8E26-4CEF2194BF3C}" presName="composite" presStyleCnt="0"/>
      <dgm:spPr/>
    </dgm:pt>
    <dgm:pt modelId="{A2140445-754F-0B40-A26A-85E7898FA9D6}" type="pres">
      <dgm:prSet presAssocID="{D4A05A27-2F9F-024C-8E26-4CEF2194BF3C}" presName="LShape" presStyleLbl="alignNode1" presStyleIdx="6" presStyleCnt="9"/>
      <dgm:spPr/>
    </dgm:pt>
    <dgm:pt modelId="{D4CE0D74-9600-A84C-A793-903973F97AF9}" type="pres">
      <dgm:prSet presAssocID="{D4A05A27-2F9F-024C-8E26-4CEF2194BF3C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45C78E-81A9-4F41-B11E-C4CA86C82118}" type="pres">
      <dgm:prSet presAssocID="{D4A05A27-2F9F-024C-8E26-4CEF2194BF3C}" presName="Triangle" presStyleLbl="alignNode1" presStyleIdx="7" presStyleCnt="9"/>
      <dgm:spPr/>
    </dgm:pt>
    <dgm:pt modelId="{7F9286FB-5495-D044-B154-8C2AD16F68A9}" type="pres">
      <dgm:prSet presAssocID="{8BB890A3-6948-B34C-AD9C-44750F7F0328}" presName="sibTrans" presStyleCnt="0"/>
      <dgm:spPr/>
    </dgm:pt>
    <dgm:pt modelId="{A640022B-BEDC-7844-A546-1C5C33379E95}" type="pres">
      <dgm:prSet presAssocID="{8BB890A3-6948-B34C-AD9C-44750F7F0328}" presName="space" presStyleCnt="0"/>
      <dgm:spPr/>
    </dgm:pt>
    <dgm:pt modelId="{887521C5-7820-B944-BE80-9453AA4F5311}" type="pres">
      <dgm:prSet presAssocID="{6103101A-06E4-154E-9B65-E9E19846DBD9}" presName="composite" presStyleCnt="0"/>
      <dgm:spPr/>
    </dgm:pt>
    <dgm:pt modelId="{F4F4343C-AC99-0B45-B622-5729653D1B70}" type="pres">
      <dgm:prSet presAssocID="{6103101A-06E4-154E-9B65-E9E19846DBD9}" presName="LShape" presStyleLbl="alignNode1" presStyleIdx="8" presStyleCnt="9"/>
      <dgm:spPr/>
    </dgm:pt>
    <dgm:pt modelId="{54E3DA2D-B81F-344B-9362-46C707176560}" type="pres">
      <dgm:prSet presAssocID="{6103101A-06E4-154E-9B65-E9E19846DBD9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DC8C42-D1EC-7142-8210-0D925DBBFE63}" srcId="{1A561D6A-A132-C54E-A465-22347FD7F17A}" destId="{F4BDD9D7-5340-8743-8413-7DA5AE0E53C3}" srcOrd="1" destOrd="0" parTransId="{66FC2DED-C949-5744-8746-7E4C8ED9D242}" sibTransId="{7F58E651-C3C6-B94B-8168-25DD960B9C52}"/>
    <dgm:cxn modelId="{546E79BA-DAEE-41DE-8448-77C035407485}" type="presOf" srcId="{F4BDD9D7-5340-8743-8413-7DA5AE0E53C3}" destId="{5FDC524C-6F80-F44B-9C51-969B6D879D33}" srcOrd="0" destOrd="0" presId="urn:microsoft.com/office/officeart/2009/3/layout/StepUpProcess"/>
    <dgm:cxn modelId="{F245AA52-E5E2-4187-A36D-E836F2F16225}" type="presOf" srcId="{5B708DD1-4473-8043-81E6-75D8502ABF48}" destId="{F9EA9F96-23A9-6D41-A16C-30A0DB34DA0D}" srcOrd="0" destOrd="0" presId="urn:microsoft.com/office/officeart/2009/3/layout/StepUpProcess"/>
    <dgm:cxn modelId="{511EDD2F-7D07-4483-B1E4-5B165883A4FB}" type="presOf" srcId="{632914F0-48E3-D942-9759-A25AA92534D9}" destId="{69FABEBF-6AF9-A04D-8EC9-A08AB5D7372E}" srcOrd="0" destOrd="0" presId="urn:microsoft.com/office/officeart/2009/3/layout/StepUpProcess"/>
    <dgm:cxn modelId="{1179283E-E2AD-1847-B325-034B52F814FF}" srcId="{1A561D6A-A132-C54E-A465-22347FD7F17A}" destId="{6103101A-06E4-154E-9B65-E9E19846DBD9}" srcOrd="4" destOrd="0" parTransId="{291BF1FE-CD72-0F4D-8E4F-4492F10A2636}" sibTransId="{B6C3AD90-FDE2-BC49-843B-ACF0B804A4B7}"/>
    <dgm:cxn modelId="{2E206351-687A-4A9C-9527-5BC1B0AB1829}" type="presOf" srcId="{D4A05A27-2F9F-024C-8E26-4CEF2194BF3C}" destId="{D4CE0D74-9600-A84C-A793-903973F97AF9}" srcOrd="0" destOrd="0" presId="urn:microsoft.com/office/officeart/2009/3/layout/StepUpProcess"/>
    <dgm:cxn modelId="{519708DB-D528-4641-892D-438AE57DBF8E}" type="presOf" srcId="{1A561D6A-A132-C54E-A465-22347FD7F17A}" destId="{C475C411-E9C5-8F49-B5BC-09A5D2958B4E}" srcOrd="0" destOrd="0" presId="urn:microsoft.com/office/officeart/2009/3/layout/StepUpProcess"/>
    <dgm:cxn modelId="{3FB146BC-4275-D844-8DBE-3423301A5810}" srcId="{1A561D6A-A132-C54E-A465-22347FD7F17A}" destId="{D4A05A27-2F9F-024C-8E26-4CEF2194BF3C}" srcOrd="3" destOrd="0" parTransId="{8EF45E4E-D53D-5343-A76B-04E2454F0ADE}" sibTransId="{8BB890A3-6948-B34C-AD9C-44750F7F0328}"/>
    <dgm:cxn modelId="{0A11BE55-7699-EB40-8F82-B5AA5F9244C6}" srcId="{1A561D6A-A132-C54E-A465-22347FD7F17A}" destId="{632914F0-48E3-D942-9759-A25AA92534D9}" srcOrd="0" destOrd="0" parTransId="{35E31316-997B-5D4D-92BF-58DF2BA34646}" sibTransId="{BB8618C0-DC57-F145-93D6-461FF7CBDC8C}"/>
    <dgm:cxn modelId="{DB36D8F2-E1AB-4591-87A4-E9359AF5B3ED}" type="presOf" srcId="{6103101A-06E4-154E-9B65-E9E19846DBD9}" destId="{54E3DA2D-B81F-344B-9362-46C707176560}" srcOrd="0" destOrd="0" presId="urn:microsoft.com/office/officeart/2009/3/layout/StepUpProcess"/>
    <dgm:cxn modelId="{7EAAE5B7-73BC-F141-8277-EA1239729706}" srcId="{1A561D6A-A132-C54E-A465-22347FD7F17A}" destId="{5B708DD1-4473-8043-81E6-75D8502ABF48}" srcOrd="2" destOrd="0" parTransId="{B627D2B5-1F0C-694D-BB14-FFB00A258665}" sibTransId="{C9C4A62C-693B-FB4D-A4E9-0E90547D5E68}"/>
    <dgm:cxn modelId="{64FF7240-1018-4C54-B0C2-3F3A14F77E0F}" type="presParOf" srcId="{C475C411-E9C5-8F49-B5BC-09A5D2958B4E}" destId="{240A2240-C010-7B49-99CC-A7A210C643BD}" srcOrd="0" destOrd="0" presId="urn:microsoft.com/office/officeart/2009/3/layout/StepUpProcess"/>
    <dgm:cxn modelId="{8C0B4E55-A25B-415F-ADB2-72F4FAE5A3B9}" type="presParOf" srcId="{240A2240-C010-7B49-99CC-A7A210C643BD}" destId="{85A5CFE5-C90B-2B43-A3D0-A0147F33598F}" srcOrd="0" destOrd="0" presId="urn:microsoft.com/office/officeart/2009/3/layout/StepUpProcess"/>
    <dgm:cxn modelId="{8BC3CF0E-6526-491B-85A5-CDD3EEA4F85D}" type="presParOf" srcId="{240A2240-C010-7B49-99CC-A7A210C643BD}" destId="{69FABEBF-6AF9-A04D-8EC9-A08AB5D7372E}" srcOrd="1" destOrd="0" presId="urn:microsoft.com/office/officeart/2009/3/layout/StepUpProcess"/>
    <dgm:cxn modelId="{6DD045F6-475D-4A7F-AAFC-DC5391F5B130}" type="presParOf" srcId="{240A2240-C010-7B49-99CC-A7A210C643BD}" destId="{A545D2CD-A366-954E-A6B9-91584C8FA046}" srcOrd="2" destOrd="0" presId="urn:microsoft.com/office/officeart/2009/3/layout/StepUpProcess"/>
    <dgm:cxn modelId="{9D8AE4DB-4109-4B12-AFBC-1759A73402BE}" type="presParOf" srcId="{C475C411-E9C5-8F49-B5BC-09A5D2958B4E}" destId="{AA6C4682-3D6D-B24B-AA87-22EA3F83F13D}" srcOrd="1" destOrd="0" presId="urn:microsoft.com/office/officeart/2009/3/layout/StepUpProcess"/>
    <dgm:cxn modelId="{C9A1F55B-831A-4603-AFBD-903A752B5134}" type="presParOf" srcId="{AA6C4682-3D6D-B24B-AA87-22EA3F83F13D}" destId="{D00E6595-33FC-A640-ABA1-EDB0CC9E5486}" srcOrd="0" destOrd="0" presId="urn:microsoft.com/office/officeart/2009/3/layout/StepUpProcess"/>
    <dgm:cxn modelId="{17560FC2-FB89-4B20-823B-8DB658899D70}" type="presParOf" srcId="{C475C411-E9C5-8F49-B5BC-09A5D2958B4E}" destId="{1786ED4F-C109-5046-B6E5-B12BC9291968}" srcOrd="2" destOrd="0" presId="urn:microsoft.com/office/officeart/2009/3/layout/StepUpProcess"/>
    <dgm:cxn modelId="{A28BC82E-20E3-4276-A9C4-4B2E4164E815}" type="presParOf" srcId="{1786ED4F-C109-5046-B6E5-B12BC9291968}" destId="{90CB2949-30E2-ED45-9D06-8B50A4927A8A}" srcOrd="0" destOrd="0" presId="urn:microsoft.com/office/officeart/2009/3/layout/StepUpProcess"/>
    <dgm:cxn modelId="{49D5C4A4-B646-4A12-B02B-426D38A85910}" type="presParOf" srcId="{1786ED4F-C109-5046-B6E5-B12BC9291968}" destId="{5FDC524C-6F80-F44B-9C51-969B6D879D33}" srcOrd="1" destOrd="0" presId="urn:microsoft.com/office/officeart/2009/3/layout/StepUpProcess"/>
    <dgm:cxn modelId="{EBCC9942-3C42-40A7-AD30-0CD4AF9A1051}" type="presParOf" srcId="{1786ED4F-C109-5046-B6E5-B12BC9291968}" destId="{0C2E9A46-4D6F-914A-B8E2-CFA452C28F05}" srcOrd="2" destOrd="0" presId="urn:microsoft.com/office/officeart/2009/3/layout/StepUpProcess"/>
    <dgm:cxn modelId="{A814CB62-4450-4C9A-A6A9-C76C4D22DCFA}" type="presParOf" srcId="{C475C411-E9C5-8F49-B5BC-09A5D2958B4E}" destId="{3502A015-F477-2A4F-8E8C-5871DC27766A}" srcOrd="3" destOrd="0" presId="urn:microsoft.com/office/officeart/2009/3/layout/StepUpProcess"/>
    <dgm:cxn modelId="{866F6903-7C3C-41C3-A25E-B9CD085A68EF}" type="presParOf" srcId="{3502A015-F477-2A4F-8E8C-5871DC27766A}" destId="{0D077FA9-E905-9C48-BBE4-2551FAC3B7C2}" srcOrd="0" destOrd="0" presId="urn:microsoft.com/office/officeart/2009/3/layout/StepUpProcess"/>
    <dgm:cxn modelId="{8AE618A7-A991-488C-96F3-C5ADE79370E9}" type="presParOf" srcId="{C475C411-E9C5-8F49-B5BC-09A5D2958B4E}" destId="{6780D3E9-AEBD-0A4C-832A-33C698700825}" srcOrd="4" destOrd="0" presId="urn:microsoft.com/office/officeart/2009/3/layout/StepUpProcess"/>
    <dgm:cxn modelId="{A84A5849-9E6D-45D9-9AA6-3A9B78C40169}" type="presParOf" srcId="{6780D3E9-AEBD-0A4C-832A-33C698700825}" destId="{02DF6F3D-9BB0-3849-89B1-F08B1302E3FC}" srcOrd="0" destOrd="0" presId="urn:microsoft.com/office/officeart/2009/3/layout/StepUpProcess"/>
    <dgm:cxn modelId="{523D8050-0432-4906-9513-43F07549BF24}" type="presParOf" srcId="{6780D3E9-AEBD-0A4C-832A-33C698700825}" destId="{F9EA9F96-23A9-6D41-A16C-30A0DB34DA0D}" srcOrd="1" destOrd="0" presId="urn:microsoft.com/office/officeart/2009/3/layout/StepUpProcess"/>
    <dgm:cxn modelId="{3085E9C9-4A79-4F83-BE0E-FB6BA8E19FE5}" type="presParOf" srcId="{6780D3E9-AEBD-0A4C-832A-33C698700825}" destId="{F4C36E1A-ABA1-0A4D-AAC1-2E3030D2F231}" srcOrd="2" destOrd="0" presId="urn:microsoft.com/office/officeart/2009/3/layout/StepUpProcess"/>
    <dgm:cxn modelId="{8257120B-14EB-4E0E-BB7E-0A8566E3193D}" type="presParOf" srcId="{C475C411-E9C5-8F49-B5BC-09A5D2958B4E}" destId="{94B3A57C-49D4-294D-98CF-73BBE2FDCCAA}" srcOrd="5" destOrd="0" presId="urn:microsoft.com/office/officeart/2009/3/layout/StepUpProcess"/>
    <dgm:cxn modelId="{8C67F358-D309-449A-BFE6-0E341B498B9C}" type="presParOf" srcId="{94B3A57C-49D4-294D-98CF-73BBE2FDCCAA}" destId="{6B1BF2B4-F578-6A43-B6FA-AFC5C105200B}" srcOrd="0" destOrd="0" presId="urn:microsoft.com/office/officeart/2009/3/layout/StepUpProcess"/>
    <dgm:cxn modelId="{59BA94C2-D553-46E7-B4D9-57DFB143E7A5}" type="presParOf" srcId="{C475C411-E9C5-8F49-B5BC-09A5D2958B4E}" destId="{06EB70FD-F9B7-044F-A623-B844E81C4B75}" srcOrd="6" destOrd="0" presId="urn:microsoft.com/office/officeart/2009/3/layout/StepUpProcess"/>
    <dgm:cxn modelId="{2112F73D-505F-45CE-821B-D01449839915}" type="presParOf" srcId="{06EB70FD-F9B7-044F-A623-B844E81C4B75}" destId="{A2140445-754F-0B40-A26A-85E7898FA9D6}" srcOrd="0" destOrd="0" presId="urn:microsoft.com/office/officeart/2009/3/layout/StepUpProcess"/>
    <dgm:cxn modelId="{C56B80A1-F766-466D-AC41-01BC27DB8957}" type="presParOf" srcId="{06EB70FD-F9B7-044F-A623-B844E81C4B75}" destId="{D4CE0D74-9600-A84C-A793-903973F97AF9}" srcOrd="1" destOrd="0" presId="urn:microsoft.com/office/officeart/2009/3/layout/StepUpProcess"/>
    <dgm:cxn modelId="{99EC769B-3F0B-454A-8956-D213631D00F0}" type="presParOf" srcId="{06EB70FD-F9B7-044F-A623-B844E81C4B75}" destId="{EB45C78E-81A9-4F41-B11E-C4CA86C82118}" srcOrd="2" destOrd="0" presId="urn:microsoft.com/office/officeart/2009/3/layout/StepUpProcess"/>
    <dgm:cxn modelId="{E72149EC-D7BC-421F-BE26-28E6F6832401}" type="presParOf" srcId="{C475C411-E9C5-8F49-B5BC-09A5D2958B4E}" destId="{7F9286FB-5495-D044-B154-8C2AD16F68A9}" srcOrd="7" destOrd="0" presId="urn:microsoft.com/office/officeart/2009/3/layout/StepUpProcess"/>
    <dgm:cxn modelId="{CD078286-5E95-4DFA-B925-256B15E6E6CD}" type="presParOf" srcId="{7F9286FB-5495-D044-B154-8C2AD16F68A9}" destId="{A640022B-BEDC-7844-A546-1C5C33379E95}" srcOrd="0" destOrd="0" presId="urn:microsoft.com/office/officeart/2009/3/layout/StepUpProcess"/>
    <dgm:cxn modelId="{3E5289AD-9711-413D-86C4-702E4697859A}" type="presParOf" srcId="{C475C411-E9C5-8F49-B5BC-09A5D2958B4E}" destId="{887521C5-7820-B944-BE80-9453AA4F5311}" srcOrd="8" destOrd="0" presId="urn:microsoft.com/office/officeart/2009/3/layout/StepUpProcess"/>
    <dgm:cxn modelId="{967825E8-C24E-4B69-992B-8930C8CC65D8}" type="presParOf" srcId="{887521C5-7820-B944-BE80-9453AA4F5311}" destId="{F4F4343C-AC99-0B45-B622-5729653D1B70}" srcOrd="0" destOrd="0" presId="urn:microsoft.com/office/officeart/2009/3/layout/StepUpProcess"/>
    <dgm:cxn modelId="{34F71FB0-D472-43D8-AEE1-F74D306429E7}" type="presParOf" srcId="{887521C5-7820-B944-BE80-9453AA4F5311}" destId="{54E3DA2D-B81F-344B-9362-46C707176560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A5CFE5-C90B-2B43-A3D0-A0147F33598F}">
      <dsp:nvSpPr>
        <dsp:cNvPr id="0" name=""/>
        <dsp:cNvSpPr/>
      </dsp:nvSpPr>
      <dsp:spPr>
        <a:xfrm rot="5400000">
          <a:off x="187489" y="1486520"/>
          <a:ext cx="556757" cy="92643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FABEBF-6AF9-A04D-8EC9-A08AB5D7372E}">
      <dsp:nvSpPr>
        <dsp:cNvPr id="0" name=""/>
        <dsp:cNvSpPr/>
      </dsp:nvSpPr>
      <dsp:spPr>
        <a:xfrm>
          <a:off x="94552" y="1763323"/>
          <a:ext cx="836387" cy="733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Entering</a:t>
          </a:r>
          <a:endParaRPr lang="en-US" sz="900" kern="1200" dirty="0"/>
        </a:p>
      </dsp:txBody>
      <dsp:txXfrm>
        <a:off x="94552" y="1763323"/>
        <a:ext cx="836387" cy="733142"/>
      </dsp:txXfrm>
    </dsp:sp>
    <dsp:sp modelId="{A545D2CD-A366-954E-A6B9-91584C8FA046}">
      <dsp:nvSpPr>
        <dsp:cNvPr id="0" name=""/>
        <dsp:cNvSpPr/>
      </dsp:nvSpPr>
      <dsp:spPr>
        <a:xfrm>
          <a:off x="773131" y="1418315"/>
          <a:ext cx="157808" cy="157808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CB2949-30E2-ED45-9D06-8B50A4927A8A}">
      <dsp:nvSpPr>
        <dsp:cNvPr id="0" name=""/>
        <dsp:cNvSpPr/>
      </dsp:nvSpPr>
      <dsp:spPr>
        <a:xfrm rot="5400000">
          <a:off x="1211391" y="1233154"/>
          <a:ext cx="556757" cy="92643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DC524C-6F80-F44B-9C51-969B6D879D33}">
      <dsp:nvSpPr>
        <dsp:cNvPr id="0" name=""/>
        <dsp:cNvSpPr/>
      </dsp:nvSpPr>
      <dsp:spPr>
        <a:xfrm>
          <a:off x="1118454" y="1509958"/>
          <a:ext cx="836387" cy="733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Emerging</a:t>
          </a:r>
          <a:endParaRPr lang="en-US" sz="900" kern="1200" dirty="0"/>
        </a:p>
      </dsp:txBody>
      <dsp:txXfrm>
        <a:off x="1118454" y="1509958"/>
        <a:ext cx="836387" cy="733142"/>
      </dsp:txXfrm>
    </dsp:sp>
    <dsp:sp modelId="{0C2E9A46-4D6F-914A-B8E2-CFA452C28F05}">
      <dsp:nvSpPr>
        <dsp:cNvPr id="0" name=""/>
        <dsp:cNvSpPr/>
      </dsp:nvSpPr>
      <dsp:spPr>
        <a:xfrm>
          <a:off x="1797033" y="1164949"/>
          <a:ext cx="157808" cy="157808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2DF6F3D-9BB0-3849-89B1-F08B1302E3FC}">
      <dsp:nvSpPr>
        <dsp:cNvPr id="0" name=""/>
        <dsp:cNvSpPr/>
      </dsp:nvSpPr>
      <dsp:spPr>
        <a:xfrm rot="5400000">
          <a:off x="2235293" y="979789"/>
          <a:ext cx="556757" cy="92643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EA9F96-23A9-6D41-A16C-30A0DB34DA0D}">
      <dsp:nvSpPr>
        <dsp:cNvPr id="0" name=""/>
        <dsp:cNvSpPr/>
      </dsp:nvSpPr>
      <dsp:spPr>
        <a:xfrm>
          <a:off x="2142356" y="1256592"/>
          <a:ext cx="836387" cy="733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Transitioning</a:t>
          </a:r>
          <a:endParaRPr lang="en-US" sz="900" kern="1200" dirty="0"/>
        </a:p>
      </dsp:txBody>
      <dsp:txXfrm>
        <a:off x="2142356" y="1256592"/>
        <a:ext cx="836387" cy="733142"/>
      </dsp:txXfrm>
    </dsp:sp>
    <dsp:sp modelId="{F4C36E1A-ABA1-0A4D-AAC1-2E3030D2F231}">
      <dsp:nvSpPr>
        <dsp:cNvPr id="0" name=""/>
        <dsp:cNvSpPr/>
      </dsp:nvSpPr>
      <dsp:spPr>
        <a:xfrm>
          <a:off x="2820935" y="911584"/>
          <a:ext cx="157808" cy="157808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140445-754F-0B40-A26A-85E7898FA9D6}">
      <dsp:nvSpPr>
        <dsp:cNvPr id="0" name=""/>
        <dsp:cNvSpPr/>
      </dsp:nvSpPr>
      <dsp:spPr>
        <a:xfrm rot="5400000">
          <a:off x="3259194" y="726423"/>
          <a:ext cx="556757" cy="92643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CE0D74-9600-A84C-A793-903973F97AF9}">
      <dsp:nvSpPr>
        <dsp:cNvPr id="0" name=""/>
        <dsp:cNvSpPr/>
      </dsp:nvSpPr>
      <dsp:spPr>
        <a:xfrm>
          <a:off x="3166258" y="1003227"/>
          <a:ext cx="836387" cy="733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Expanding</a:t>
          </a:r>
          <a:endParaRPr lang="en-US" sz="900" kern="1200" dirty="0"/>
        </a:p>
      </dsp:txBody>
      <dsp:txXfrm>
        <a:off x="3166258" y="1003227"/>
        <a:ext cx="836387" cy="733142"/>
      </dsp:txXfrm>
    </dsp:sp>
    <dsp:sp modelId="{EB45C78E-81A9-4F41-B11E-C4CA86C82118}">
      <dsp:nvSpPr>
        <dsp:cNvPr id="0" name=""/>
        <dsp:cNvSpPr/>
      </dsp:nvSpPr>
      <dsp:spPr>
        <a:xfrm>
          <a:off x="3844836" y="658218"/>
          <a:ext cx="157808" cy="157808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4F4343C-AC99-0B45-B622-5729653D1B70}">
      <dsp:nvSpPr>
        <dsp:cNvPr id="0" name=""/>
        <dsp:cNvSpPr/>
      </dsp:nvSpPr>
      <dsp:spPr>
        <a:xfrm rot="5400000">
          <a:off x="4283096" y="473058"/>
          <a:ext cx="556757" cy="92643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E3DA2D-B81F-344B-9362-46C707176560}">
      <dsp:nvSpPr>
        <dsp:cNvPr id="0" name=""/>
        <dsp:cNvSpPr/>
      </dsp:nvSpPr>
      <dsp:spPr>
        <a:xfrm>
          <a:off x="4190159" y="749861"/>
          <a:ext cx="836387" cy="733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Commanding</a:t>
          </a:r>
          <a:endParaRPr lang="en-US" sz="900" kern="1200" dirty="0"/>
        </a:p>
      </dsp:txBody>
      <dsp:txXfrm>
        <a:off x="4190159" y="749861"/>
        <a:ext cx="836387" cy="7331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0.27754</cdr:x>
      <cdr:y>0.11576</cdr:y>
    </cdr:from>
    <cdr:to>
      <cdr:x>0.49363</cdr:x>
      <cdr:y>0.33206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66578" y="632467"/>
          <a:ext cx="1531075" cy="11818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en-US" sz="1400" b="1" u="sng" dirty="0" smtClean="0"/>
            <a:t>Standard 1</a:t>
          </a:r>
        </a:p>
        <a:p xmlns:a="http://schemas.openxmlformats.org/drawingml/2006/main">
          <a:pPr algn="ctr"/>
          <a:r>
            <a:rPr lang="en-US" sz="1400" b="1" dirty="0" smtClean="0"/>
            <a:t>Knowledge of</a:t>
          </a:r>
          <a:br>
            <a:rPr lang="en-US" sz="1400" b="1" dirty="0" smtClean="0"/>
          </a:br>
          <a:r>
            <a:rPr lang="en-US" sz="1400" b="1" dirty="0" smtClean="0"/>
            <a:t>Students</a:t>
          </a:r>
        </a:p>
        <a:p xmlns:a="http://schemas.openxmlformats.org/drawingml/2006/main">
          <a:pPr algn="ctr"/>
          <a:r>
            <a:rPr lang="en-US" sz="1400" b="1" dirty="0" smtClean="0"/>
            <a:t>And Student</a:t>
          </a:r>
          <a:br>
            <a:rPr lang="en-US" sz="1400" b="1" dirty="0" smtClean="0"/>
          </a:br>
          <a:r>
            <a:rPr lang="en-US" sz="1400" b="1" dirty="0" smtClean="0"/>
            <a:t>Learning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0.50939</cdr:x>
      <cdr:y>0.13462</cdr:y>
    </cdr:from>
    <cdr:to>
      <cdr:x>0.72291</cdr:x>
      <cdr:y>0.35837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246418" y="865909"/>
          <a:ext cx="1828800" cy="1447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0.52006</cdr:x>
      <cdr:y>0.0989</cdr:y>
    </cdr:from>
    <cdr:to>
      <cdr:x>0.68185</cdr:x>
      <cdr:y>0.32269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84816" y="628305"/>
          <a:ext cx="1333040" cy="14218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en-US" sz="1400" b="1" u="sng" dirty="0" smtClean="0">
              <a:solidFill>
                <a:schemeClr val="bg1"/>
              </a:solidFill>
            </a:rPr>
            <a:t>Standard 2</a:t>
          </a:r>
        </a:p>
        <a:p xmlns:a="http://schemas.openxmlformats.org/drawingml/2006/main">
          <a:pPr algn="ctr"/>
          <a:r>
            <a:rPr lang="en-US" sz="1400" b="1" dirty="0" smtClean="0">
              <a:solidFill>
                <a:schemeClr val="bg1"/>
              </a:solidFill>
            </a:rPr>
            <a:t>Knowledge of</a:t>
          </a:r>
          <a:br>
            <a:rPr lang="en-US" sz="1400" b="1" dirty="0" smtClean="0">
              <a:solidFill>
                <a:schemeClr val="bg1"/>
              </a:solidFill>
            </a:rPr>
          </a:br>
          <a:r>
            <a:rPr lang="en-US" sz="1400" b="1" dirty="0" smtClean="0">
              <a:solidFill>
                <a:schemeClr val="bg1"/>
              </a:solidFill>
            </a:rPr>
            <a:t>Content and</a:t>
          </a:r>
        </a:p>
        <a:p xmlns:a="http://schemas.openxmlformats.org/drawingml/2006/main">
          <a:pPr algn="ctr"/>
          <a:r>
            <a:rPr lang="en-US" sz="1400" b="1" dirty="0" smtClean="0">
              <a:solidFill>
                <a:schemeClr val="bg1"/>
              </a:solidFill>
            </a:rPr>
            <a:t>Instructional</a:t>
          </a:r>
          <a:br>
            <a:rPr lang="en-US" sz="1400" b="1" dirty="0" smtClean="0">
              <a:solidFill>
                <a:schemeClr val="bg1"/>
              </a:solidFill>
            </a:rPr>
          </a:br>
          <a:r>
            <a:rPr lang="en-US" sz="1400" b="1" dirty="0" smtClean="0">
              <a:solidFill>
                <a:schemeClr val="bg1"/>
              </a:solidFill>
            </a:rPr>
            <a:t>Planning</a:t>
          </a:r>
          <a:endParaRPr lang="en-US" sz="1100" dirty="0" smtClean="0">
            <a:solidFill>
              <a:schemeClr val="bg1"/>
            </a:solidFill>
          </a:endParaRPr>
        </a:p>
        <a:p xmlns:a="http://schemas.openxmlformats.org/drawingml/2006/main">
          <a:pPr algn="ctr"/>
          <a:endParaRPr lang="en-US" sz="11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0.59509</cdr:x>
      <cdr:y>0.39905</cdr:y>
    </cdr:from>
    <cdr:to>
      <cdr:x>0.81775</cdr:x>
      <cdr:y>0.51682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16626" y="2180293"/>
          <a:ext cx="1577690" cy="6434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en-US" sz="1400" b="1" u="sng" dirty="0" smtClean="0">
              <a:solidFill>
                <a:srgbClr val="000000"/>
              </a:solidFill>
            </a:rPr>
            <a:t>Standard 3</a:t>
          </a:r>
        </a:p>
        <a:p xmlns:a="http://schemas.openxmlformats.org/drawingml/2006/main">
          <a:pPr algn="ctr"/>
          <a:r>
            <a:rPr lang="en-US" sz="1400" b="1" dirty="0" smtClean="0">
              <a:solidFill>
                <a:srgbClr val="000000"/>
              </a:solidFill>
            </a:rPr>
            <a:t>Instructional Practice</a:t>
          </a:r>
        </a:p>
        <a:p xmlns:a="http://schemas.openxmlformats.org/drawingml/2006/main">
          <a:pPr algn="ctr"/>
          <a:endParaRPr lang="en-US" sz="1100" dirty="0"/>
        </a:p>
      </cdr:txBody>
    </cdr:sp>
  </cdr:relSizeAnchor>
  <cdr:relSizeAnchor xmlns:cdr="http://schemas.openxmlformats.org/drawingml/2006/chartDrawing">
    <cdr:from>
      <cdr:x>0.60498</cdr:x>
      <cdr:y>0.61464</cdr:y>
    </cdr:from>
    <cdr:to>
      <cdr:x>0.80086</cdr:x>
      <cdr:y>0.78742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984532" y="3904918"/>
          <a:ext cx="1613825" cy="10977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en-US" sz="1400" b="1" u="sng" dirty="0" smtClean="0">
              <a:solidFill>
                <a:schemeClr val="bg1"/>
              </a:solidFill>
            </a:rPr>
            <a:t>Standard 4</a:t>
          </a:r>
        </a:p>
        <a:p xmlns:a="http://schemas.openxmlformats.org/drawingml/2006/main">
          <a:pPr algn="ctr"/>
          <a:r>
            <a:rPr lang="en-US" sz="1400" b="1" dirty="0" smtClean="0">
              <a:solidFill>
                <a:schemeClr val="bg1"/>
              </a:solidFill>
            </a:rPr>
            <a:t>Learning</a:t>
          </a:r>
          <a:br>
            <a:rPr lang="en-US" sz="1400" b="1" dirty="0" smtClean="0">
              <a:solidFill>
                <a:schemeClr val="bg1"/>
              </a:solidFill>
            </a:rPr>
          </a:br>
          <a:r>
            <a:rPr lang="en-US" sz="1400" b="1" dirty="0" smtClean="0">
              <a:solidFill>
                <a:schemeClr val="bg1"/>
              </a:solidFill>
            </a:rPr>
            <a:t>Environment</a:t>
          </a:r>
          <a:endParaRPr lang="en-US" sz="14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0.40581</cdr:x>
      <cdr:y>0.77116</cdr:y>
    </cdr:from>
    <cdr:to>
      <cdr:x>0.60131</cdr:x>
      <cdr:y>0.91279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875437" y="4213406"/>
          <a:ext cx="1385243" cy="7738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en-US" sz="1400" b="1" u="sng" dirty="0" smtClean="0">
              <a:solidFill>
                <a:srgbClr val="000000"/>
              </a:solidFill>
            </a:rPr>
            <a:t>Standard</a:t>
          </a:r>
          <a:r>
            <a:rPr lang="en-US" sz="1400" b="1" dirty="0" smtClean="0">
              <a:solidFill>
                <a:srgbClr val="000000"/>
              </a:solidFill>
            </a:rPr>
            <a:t> 5</a:t>
          </a:r>
        </a:p>
        <a:p xmlns:a="http://schemas.openxmlformats.org/drawingml/2006/main">
          <a:pPr algn="ctr"/>
          <a:r>
            <a:rPr lang="en-US" sz="1400" b="1" dirty="0" smtClean="0">
              <a:solidFill>
                <a:srgbClr val="000000"/>
              </a:solidFill>
            </a:rPr>
            <a:t>Assessment for</a:t>
          </a:r>
        </a:p>
        <a:p xmlns:a="http://schemas.openxmlformats.org/drawingml/2006/main">
          <a:pPr algn="ctr"/>
          <a:r>
            <a:rPr lang="en-US" sz="1400" b="1" dirty="0" smtClean="0">
              <a:solidFill>
                <a:srgbClr val="000000"/>
              </a:solidFill>
            </a:rPr>
            <a:t>Student Learning</a:t>
          </a:r>
          <a:endParaRPr lang="en-US" sz="1400" b="1" dirty="0">
            <a:solidFill>
              <a:srgbClr val="000000"/>
            </a:solidFill>
          </a:endParaRPr>
        </a:p>
      </cdr:txBody>
    </cdr:sp>
  </cdr:relSizeAnchor>
  <cdr:relSizeAnchor xmlns:cdr="http://schemas.openxmlformats.org/drawingml/2006/chartDrawing">
    <cdr:from>
      <cdr:x>0.19116</cdr:x>
      <cdr:y>0.59933</cdr:y>
    </cdr:from>
    <cdr:to>
      <cdr:x>0.43159</cdr:x>
      <cdr:y>0.72891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354513" y="3274603"/>
          <a:ext cx="1703601" cy="7079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en-US" sz="1400" b="1" u="sng" dirty="0" smtClean="0">
              <a:solidFill>
                <a:srgbClr val="000000"/>
              </a:solidFill>
            </a:rPr>
            <a:t>Standard 6</a:t>
          </a:r>
        </a:p>
        <a:p xmlns:a="http://schemas.openxmlformats.org/drawingml/2006/main">
          <a:pPr algn="ctr"/>
          <a:r>
            <a:rPr lang="en-US" sz="1400" b="1" dirty="0" smtClean="0">
              <a:solidFill>
                <a:srgbClr val="000000"/>
              </a:solidFill>
            </a:rPr>
            <a:t>Professional </a:t>
          </a:r>
        </a:p>
        <a:p xmlns:a="http://schemas.openxmlformats.org/drawingml/2006/main">
          <a:pPr algn="ctr"/>
          <a:r>
            <a:rPr lang="en-US" sz="1400" b="1" dirty="0" smtClean="0">
              <a:solidFill>
                <a:srgbClr val="000000"/>
              </a:solidFill>
            </a:rPr>
            <a:t>Responsibilities</a:t>
          </a:r>
          <a:endParaRPr lang="en-US" sz="1400" b="1" dirty="0">
            <a:solidFill>
              <a:srgbClr val="000000"/>
            </a:solidFill>
          </a:endParaRPr>
        </a:p>
      </cdr:txBody>
    </cdr:sp>
  </cdr:relSizeAnchor>
  <cdr:relSizeAnchor xmlns:cdr="http://schemas.openxmlformats.org/drawingml/2006/chartDrawing">
    <cdr:from>
      <cdr:x>0.68736</cdr:x>
      <cdr:y>0.91234</cdr:y>
    </cdr:from>
    <cdr:to>
      <cdr:x>0.794</cdr:x>
      <cdr:y>1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770418" y="5895108"/>
          <a:ext cx="914400" cy="5611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0.69292</cdr:x>
      <cdr:y>0.89328</cdr:y>
    </cdr:from>
    <cdr:to>
      <cdr:x>0.93761</cdr:x>
      <cdr:y>0.95955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5818892" y="5770442"/>
          <a:ext cx="2036651" cy="4294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rgbClr val="0000FF"/>
              </a:solidFill>
            </a:rPr>
            <a:t> </a:t>
          </a:r>
          <a:endParaRPr lang="en-US" sz="1600" b="1" dirty="0">
            <a:solidFill>
              <a:srgbClr val="0000FF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0.27754</cdr:x>
      <cdr:y>0.11576</cdr:y>
    </cdr:from>
    <cdr:to>
      <cdr:x>0.49363</cdr:x>
      <cdr:y>0.33206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66578" y="632467"/>
          <a:ext cx="1531075" cy="11818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en-US" sz="1400" b="1" u="sng" dirty="0" smtClean="0"/>
            <a:t>Standard 1</a:t>
          </a:r>
        </a:p>
        <a:p xmlns:a="http://schemas.openxmlformats.org/drawingml/2006/main">
          <a:pPr algn="ctr"/>
          <a:r>
            <a:rPr lang="en-US" sz="1400" b="1" dirty="0" smtClean="0"/>
            <a:t>Knowledge of</a:t>
          </a:r>
          <a:br>
            <a:rPr lang="en-US" sz="1400" b="1" dirty="0" smtClean="0"/>
          </a:br>
          <a:r>
            <a:rPr lang="en-US" sz="1400" b="1" dirty="0" smtClean="0"/>
            <a:t>Students</a:t>
          </a:r>
        </a:p>
        <a:p xmlns:a="http://schemas.openxmlformats.org/drawingml/2006/main">
          <a:pPr algn="ctr"/>
          <a:r>
            <a:rPr lang="en-US" sz="1400" b="1" dirty="0" smtClean="0"/>
            <a:t>And Student</a:t>
          </a:r>
          <a:br>
            <a:rPr lang="en-US" sz="1400" b="1" dirty="0" smtClean="0"/>
          </a:br>
          <a:r>
            <a:rPr lang="en-US" sz="1400" b="1" dirty="0" smtClean="0"/>
            <a:t>Learning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0.50939</cdr:x>
      <cdr:y>0.13462</cdr:y>
    </cdr:from>
    <cdr:to>
      <cdr:x>0.72291</cdr:x>
      <cdr:y>0.35837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246418" y="865909"/>
          <a:ext cx="1828800" cy="1447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0.52006</cdr:x>
      <cdr:y>0.0989</cdr:y>
    </cdr:from>
    <cdr:to>
      <cdr:x>0.68185</cdr:x>
      <cdr:y>0.32269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84816" y="628305"/>
          <a:ext cx="1333040" cy="14218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en-US" sz="1400" b="1" u="sng" dirty="0" smtClean="0">
              <a:solidFill>
                <a:schemeClr val="bg1"/>
              </a:solidFill>
            </a:rPr>
            <a:t>Standard 2</a:t>
          </a:r>
        </a:p>
        <a:p xmlns:a="http://schemas.openxmlformats.org/drawingml/2006/main">
          <a:pPr algn="ctr"/>
          <a:r>
            <a:rPr lang="en-US" sz="1400" b="1" dirty="0" smtClean="0">
              <a:solidFill>
                <a:schemeClr val="bg1"/>
              </a:solidFill>
            </a:rPr>
            <a:t>Knowledge of</a:t>
          </a:r>
          <a:br>
            <a:rPr lang="en-US" sz="1400" b="1" dirty="0" smtClean="0">
              <a:solidFill>
                <a:schemeClr val="bg1"/>
              </a:solidFill>
            </a:rPr>
          </a:br>
          <a:r>
            <a:rPr lang="en-US" sz="1400" b="1" dirty="0" smtClean="0">
              <a:solidFill>
                <a:schemeClr val="bg1"/>
              </a:solidFill>
            </a:rPr>
            <a:t>Content and</a:t>
          </a:r>
        </a:p>
        <a:p xmlns:a="http://schemas.openxmlformats.org/drawingml/2006/main">
          <a:pPr algn="ctr"/>
          <a:r>
            <a:rPr lang="en-US" sz="1400" b="1" dirty="0" smtClean="0">
              <a:solidFill>
                <a:schemeClr val="bg1"/>
              </a:solidFill>
            </a:rPr>
            <a:t>Instructional</a:t>
          </a:r>
          <a:br>
            <a:rPr lang="en-US" sz="1400" b="1" dirty="0" smtClean="0">
              <a:solidFill>
                <a:schemeClr val="bg1"/>
              </a:solidFill>
            </a:rPr>
          </a:br>
          <a:r>
            <a:rPr lang="en-US" sz="1400" b="1" dirty="0" smtClean="0">
              <a:solidFill>
                <a:schemeClr val="bg1"/>
              </a:solidFill>
            </a:rPr>
            <a:t>Planning</a:t>
          </a:r>
          <a:endParaRPr lang="en-US" sz="1100" dirty="0" smtClean="0">
            <a:solidFill>
              <a:schemeClr val="bg1"/>
            </a:solidFill>
          </a:endParaRPr>
        </a:p>
        <a:p xmlns:a="http://schemas.openxmlformats.org/drawingml/2006/main">
          <a:pPr algn="ctr"/>
          <a:endParaRPr lang="en-US" sz="11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0.59509</cdr:x>
      <cdr:y>0.39905</cdr:y>
    </cdr:from>
    <cdr:to>
      <cdr:x>0.81775</cdr:x>
      <cdr:y>0.51682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16626" y="2180293"/>
          <a:ext cx="1577690" cy="6434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en-US" sz="1400" b="1" u="sng" dirty="0" smtClean="0">
              <a:solidFill>
                <a:srgbClr val="000000"/>
              </a:solidFill>
            </a:rPr>
            <a:t>Standard 3</a:t>
          </a:r>
        </a:p>
        <a:p xmlns:a="http://schemas.openxmlformats.org/drawingml/2006/main">
          <a:pPr algn="ctr"/>
          <a:r>
            <a:rPr lang="en-US" sz="1400" b="1" dirty="0" smtClean="0">
              <a:solidFill>
                <a:srgbClr val="000000"/>
              </a:solidFill>
            </a:rPr>
            <a:t>Instructional Practice</a:t>
          </a:r>
        </a:p>
        <a:p xmlns:a="http://schemas.openxmlformats.org/drawingml/2006/main">
          <a:pPr algn="ctr"/>
          <a:endParaRPr lang="en-US" sz="1100" dirty="0"/>
        </a:p>
      </cdr:txBody>
    </cdr:sp>
  </cdr:relSizeAnchor>
  <cdr:relSizeAnchor xmlns:cdr="http://schemas.openxmlformats.org/drawingml/2006/chartDrawing">
    <cdr:from>
      <cdr:x>0.60498</cdr:x>
      <cdr:y>0.61464</cdr:y>
    </cdr:from>
    <cdr:to>
      <cdr:x>0.80086</cdr:x>
      <cdr:y>0.78742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984532" y="3904918"/>
          <a:ext cx="1613825" cy="10977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en-US" sz="1400" b="1" u="sng" dirty="0" smtClean="0">
              <a:solidFill>
                <a:schemeClr val="bg1"/>
              </a:solidFill>
            </a:rPr>
            <a:t>Standard 4</a:t>
          </a:r>
        </a:p>
        <a:p xmlns:a="http://schemas.openxmlformats.org/drawingml/2006/main">
          <a:pPr algn="ctr"/>
          <a:r>
            <a:rPr lang="en-US" sz="1400" b="1" dirty="0" smtClean="0">
              <a:solidFill>
                <a:schemeClr val="bg1"/>
              </a:solidFill>
            </a:rPr>
            <a:t>Learning</a:t>
          </a:r>
          <a:br>
            <a:rPr lang="en-US" sz="1400" b="1" dirty="0" smtClean="0">
              <a:solidFill>
                <a:schemeClr val="bg1"/>
              </a:solidFill>
            </a:rPr>
          </a:br>
          <a:r>
            <a:rPr lang="en-US" sz="1400" b="1" dirty="0" smtClean="0">
              <a:solidFill>
                <a:schemeClr val="bg1"/>
              </a:solidFill>
            </a:rPr>
            <a:t>Environment</a:t>
          </a:r>
          <a:endParaRPr lang="en-US" sz="14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0.40581</cdr:x>
      <cdr:y>0.77116</cdr:y>
    </cdr:from>
    <cdr:to>
      <cdr:x>0.60131</cdr:x>
      <cdr:y>0.91279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875437" y="4213406"/>
          <a:ext cx="1385243" cy="7738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en-US" sz="1400" b="1" u="sng" dirty="0" smtClean="0">
              <a:solidFill>
                <a:srgbClr val="000000"/>
              </a:solidFill>
            </a:rPr>
            <a:t>Standard</a:t>
          </a:r>
          <a:r>
            <a:rPr lang="en-US" sz="1400" b="1" dirty="0" smtClean="0">
              <a:solidFill>
                <a:srgbClr val="000000"/>
              </a:solidFill>
            </a:rPr>
            <a:t> 5</a:t>
          </a:r>
        </a:p>
        <a:p xmlns:a="http://schemas.openxmlformats.org/drawingml/2006/main">
          <a:pPr algn="ctr"/>
          <a:r>
            <a:rPr lang="en-US" sz="1400" b="1" dirty="0" smtClean="0">
              <a:solidFill>
                <a:srgbClr val="000000"/>
              </a:solidFill>
            </a:rPr>
            <a:t>Assessment for</a:t>
          </a:r>
        </a:p>
        <a:p xmlns:a="http://schemas.openxmlformats.org/drawingml/2006/main">
          <a:pPr algn="ctr"/>
          <a:r>
            <a:rPr lang="en-US" sz="1400" b="1" dirty="0" smtClean="0">
              <a:solidFill>
                <a:srgbClr val="000000"/>
              </a:solidFill>
            </a:rPr>
            <a:t>Student Learning</a:t>
          </a:r>
          <a:endParaRPr lang="en-US" sz="1400" b="1" dirty="0">
            <a:solidFill>
              <a:srgbClr val="000000"/>
            </a:solidFill>
          </a:endParaRPr>
        </a:p>
      </cdr:txBody>
    </cdr:sp>
  </cdr:relSizeAnchor>
  <cdr:relSizeAnchor xmlns:cdr="http://schemas.openxmlformats.org/drawingml/2006/chartDrawing">
    <cdr:from>
      <cdr:x>0.19116</cdr:x>
      <cdr:y>0.59933</cdr:y>
    </cdr:from>
    <cdr:to>
      <cdr:x>0.43159</cdr:x>
      <cdr:y>0.72891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354513" y="3274603"/>
          <a:ext cx="1703601" cy="7079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en-US" sz="1400" b="1" u="sng" dirty="0" smtClean="0">
              <a:solidFill>
                <a:srgbClr val="000000"/>
              </a:solidFill>
            </a:rPr>
            <a:t>Standard 6</a:t>
          </a:r>
        </a:p>
        <a:p xmlns:a="http://schemas.openxmlformats.org/drawingml/2006/main">
          <a:pPr algn="ctr"/>
          <a:r>
            <a:rPr lang="en-US" sz="1400" b="1" dirty="0" smtClean="0">
              <a:solidFill>
                <a:srgbClr val="000000"/>
              </a:solidFill>
            </a:rPr>
            <a:t>Professional </a:t>
          </a:r>
        </a:p>
        <a:p xmlns:a="http://schemas.openxmlformats.org/drawingml/2006/main">
          <a:pPr algn="ctr"/>
          <a:r>
            <a:rPr lang="en-US" sz="1400" b="1" dirty="0" smtClean="0">
              <a:solidFill>
                <a:srgbClr val="000000"/>
              </a:solidFill>
            </a:rPr>
            <a:t>Responsibilities</a:t>
          </a:r>
          <a:endParaRPr lang="en-US" sz="1400" b="1" dirty="0">
            <a:solidFill>
              <a:srgbClr val="000000"/>
            </a:solidFill>
          </a:endParaRPr>
        </a:p>
      </cdr:txBody>
    </cdr:sp>
  </cdr:relSizeAnchor>
  <cdr:relSizeAnchor xmlns:cdr="http://schemas.openxmlformats.org/drawingml/2006/chartDrawing">
    <cdr:from>
      <cdr:x>0.68736</cdr:x>
      <cdr:y>0.91234</cdr:y>
    </cdr:from>
    <cdr:to>
      <cdr:x>0.794</cdr:x>
      <cdr:y>1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770418" y="5895108"/>
          <a:ext cx="914400" cy="5611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0.69292</cdr:x>
      <cdr:y>0.89328</cdr:y>
    </cdr:from>
    <cdr:to>
      <cdr:x>0.93761</cdr:x>
      <cdr:y>0.95955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5818892" y="5770442"/>
          <a:ext cx="2036651" cy="4294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rgbClr val="0000FF"/>
              </a:solidFill>
            </a:rPr>
            <a:t> </a:t>
          </a:r>
          <a:endParaRPr lang="en-US" sz="1600" b="1" dirty="0">
            <a:solidFill>
              <a:srgbClr val="0000FF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43343" cy="46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8" tIns="46473" rIns="92948" bIns="46473" numCol="1" anchor="t" anchorCtr="0" compatLnSpc="1">
            <a:prstTxWarp prst="textNoShape">
              <a:avLst/>
            </a:prstTxWarp>
          </a:bodyPr>
          <a:lstStyle>
            <a:lvl1pPr algn="l">
              <a:defRPr sz="1200" b="0" i="0"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133" y="2"/>
            <a:ext cx="3043343" cy="46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8" tIns="46473" rIns="92948" bIns="46473" numCol="1" anchor="t" anchorCtr="0" compatLnSpc="1">
            <a:prstTxWarp prst="textNoShape">
              <a:avLst/>
            </a:prstTxWarp>
          </a:bodyPr>
          <a:lstStyle>
            <a:lvl1pPr algn="r">
              <a:defRPr sz="1200" b="0" i="0"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1888"/>
            <a:ext cx="3043343" cy="46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8" tIns="46473" rIns="92948" bIns="46473" numCol="1" anchor="b" anchorCtr="0" compatLnSpc="1">
            <a:prstTxWarp prst="textNoShape">
              <a:avLst/>
            </a:prstTxWarp>
          </a:bodyPr>
          <a:lstStyle>
            <a:lvl1pPr algn="l">
              <a:defRPr sz="1200" b="0" i="0"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75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133" y="8841888"/>
            <a:ext cx="3043343" cy="46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8" tIns="46473" rIns="92948" bIns="46473" numCol="1" anchor="b" anchorCtr="0" compatLnSpc="1">
            <a:prstTxWarp prst="textNoShape">
              <a:avLst/>
            </a:prstTxWarp>
          </a:bodyPr>
          <a:lstStyle>
            <a:lvl1pPr algn="r">
              <a:defRPr sz="1200" b="0" i="0"/>
            </a:lvl1pPr>
          </a:lstStyle>
          <a:p>
            <a:pPr>
              <a:defRPr/>
            </a:pPr>
            <a:fld id="{971D2B1E-724C-4C45-86CE-41BDDB25EE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2722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43343" cy="46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09" tIns="47355" rIns="94709" bIns="47355" numCol="1" anchor="t" anchorCtr="0" compatLnSpc="1">
            <a:prstTxWarp prst="textNoShape">
              <a:avLst/>
            </a:prstTxWarp>
          </a:bodyPr>
          <a:lstStyle>
            <a:lvl1pPr algn="l" defTabSz="947223">
              <a:defRPr sz="1200" b="0" i="0"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133" y="2"/>
            <a:ext cx="3043343" cy="46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09" tIns="47355" rIns="94709" bIns="47355" numCol="1" anchor="t" anchorCtr="0" compatLnSpc="1">
            <a:prstTxWarp prst="textNoShape">
              <a:avLst/>
            </a:prstTxWarp>
          </a:bodyPr>
          <a:lstStyle>
            <a:lvl1pPr algn="r" defTabSz="947223">
              <a:defRPr sz="1200" b="0" i="0"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54550" cy="3490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312" y="4420943"/>
            <a:ext cx="5620106" cy="419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09" tIns="47355" rIns="94709" bIns="473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1888"/>
            <a:ext cx="3043343" cy="46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09" tIns="47355" rIns="94709" bIns="47355" numCol="1" anchor="b" anchorCtr="0" compatLnSpc="1">
            <a:prstTxWarp prst="textNoShape">
              <a:avLst/>
            </a:prstTxWarp>
          </a:bodyPr>
          <a:lstStyle>
            <a:lvl1pPr algn="l" defTabSz="947223">
              <a:defRPr sz="1200" b="0" i="0"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133" y="8841888"/>
            <a:ext cx="3043343" cy="46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09" tIns="47355" rIns="94709" bIns="47355" numCol="1" anchor="b" anchorCtr="0" compatLnSpc="1">
            <a:prstTxWarp prst="textNoShape">
              <a:avLst/>
            </a:prstTxWarp>
          </a:bodyPr>
          <a:lstStyle>
            <a:lvl1pPr algn="r" defTabSz="947223">
              <a:defRPr sz="1200" b="0" i="0"/>
            </a:lvl1pPr>
          </a:lstStyle>
          <a:p>
            <a:pPr>
              <a:defRPr/>
            </a:pPr>
            <a:fld id="{5C10D46C-1EE4-4B3E-BD6D-002ADCF906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6360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10D46C-1EE4-4B3E-BD6D-002ADCF9069E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6058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4EE2B3-1997-4035-9B18-49A0E747FCF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A70A364-9152-4C41-BE49-521F9F335079}" type="slidenum">
              <a:rPr 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 smtClean="0"/>
              <a:t>NOTES</a:t>
            </a:r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A70A364-9152-4C41-BE49-521F9F335079}" type="slidenum">
              <a:rPr 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 smtClean="0"/>
              <a:t>NOTES</a:t>
            </a:r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A70A364-9152-4C41-BE49-521F9F335079}" type="slidenum">
              <a:rPr 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 smtClean="0"/>
              <a:t>NOTES</a:t>
            </a:r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A70A364-9152-4C41-BE49-521F9F335079}" type="slidenum">
              <a:rPr 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 smtClean="0"/>
              <a:t>NOTES</a:t>
            </a:r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10D46C-1EE4-4B3E-BD6D-002ADCF9069E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0103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B258D70-6654-4E01-AEEF-7E5F591AA17A}" type="slidenum">
              <a:rPr 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B258D70-6654-4E01-AEEF-7E5F591AA17A}" type="slidenum">
              <a:rPr 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B258D70-6654-4E01-AEEF-7E5F591AA17A}" type="slidenum">
              <a:rPr 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B258D70-6654-4E01-AEEF-7E5F591AA17A}" type="slidenum">
              <a:rPr 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41988" name="Footer Placeholder 3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4198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9761A9F3-8A65-442B-9615-871FBF2C7DFE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B258D70-6654-4E01-AEEF-7E5F591AA17A}" type="slidenum">
              <a:rPr 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B258D70-6654-4E01-AEEF-7E5F591AA17A}" type="slidenum">
              <a:rPr 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B258D70-6654-4E01-AEEF-7E5F591AA17A}" type="slidenum">
              <a:rPr 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67588" name="Footer Placeholder 3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6758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7A76E420-54C5-41EE-B9B6-F5C6D42B77D0}" type="slidenum">
              <a:rPr lang="en-US" altLang="en-US" smtClean="0"/>
              <a:pPr>
                <a:spcBef>
                  <a:spcPct val="0"/>
                </a:spcBef>
              </a:pPr>
              <a:t>40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E35666-0DD9-4FC5-B630-DF7E390FE43C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49156" name="Footer Placeholder 3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4915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E32E7919-63A3-4E8D-AABF-0BC92A956E34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A814AE-987A-4D81-BDD0-BD3163EF27E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50180" name="Footer Placeholder 3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5018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E6D9C538-1C15-4538-AF7F-755D05D74599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dirty="0" smtClean="0">
                <a:latin typeface="Arial" pitchFamily="34" charset="0"/>
              </a:rPr>
              <a:t>AREAS OF CR PART 154 REGULATION</a:t>
            </a:r>
          </a:p>
          <a:p>
            <a:endParaRPr lang="en-US" altLang="en-US" dirty="0" smtClean="0">
              <a:latin typeface="Arial" pitchFamily="34" charset="0"/>
            </a:endParaRPr>
          </a:p>
          <a:p>
            <a:r>
              <a:rPr lang="en-US" altLang="en-US" dirty="0" smtClean="0">
                <a:latin typeface="Arial" pitchFamily="34" charset="0"/>
              </a:rPr>
              <a:t>These are all areas that CR Part 154 covers.  </a:t>
            </a:r>
          </a:p>
          <a:p>
            <a:endParaRPr lang="en-US" altLang="en-US" dirty="0" smtClean="0">
              <a:latin typeface="Arial" pitchFamily="34" charset="0"/>
            </a:endParaRPr>
          </a:p>
          <a:p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4F8130C1-4287-49EE-8234-A9BA644EDDB9}" type="slidenum">
              <a:rPr lang="en-US" altLang="en-US" smtClean="0"/>
              <a:pPr>
                <a:spcBef>
                  <a:spcPct val="0"/>
                </a:spcBef>
              </a:pPr>
              <a:t>20</a:t>
            </a:fld>
            <a:endParaRPr lang="en-US" altLang="en-US" dirty="0" smtClean="0"/>
          </a:p>
        </p:txBody>
      </p:sp>
      <p:sp>
        <p:nvSpPr>
          <p:cNvPr id="53253" name="Footer Placeholder 1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10D46C-1EE4-4B3E-BD6D-002ADCF9069E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765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10D46C-1EE4-4B3E-BD6D-002ADCF9069E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7650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4EE2B3-1997-4035-9B18-49A0E747FCF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00" i="0" dirty="0">
              <a:latin typeface="Calibri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106680" y="847725"/>
            <a:ext cx="8869680" cy="0"/>
          </a:xfrm>
          <a:prstGeom prst="line">
            <a:avLst/>
          </a:prstGeom>
          <a:ln w="22225">
            <a:gradFill flip="none" rotWithShape="1">
              <a:gsLst>
                <a:gs pos="0">
                  <a:srgbClr val="196C89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76200" y="6629400"/>
            <a:ext cx="4038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800" i="0" dirty="0">
                <a:latin typeface="Calibri" charset="0"/>
              </a:rPr>
              <a:t>© 2009 Mass Insight Education &amp; Research Institute</a:t>
            </a: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0" i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286000" y="1981200"/>
            <a:ext cx="4724400" cy="1676400"/>
          </a:xfrm>
        </p:spPr>
        <p:txBody>
          <a:bodyPr/>
          <a:lstStyle>
            <a:lvl1pPr>
              <a:defRPr baseline="0">
                <a:latin typeface="Calibri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97C0E-B21B-4E2D-8D51-592F76069803}" type="datetime1">
              <a:rPr lang="en-US" smtClean="0"/>
              <a:pPr>
                <a:defRPr/>
              </a:pPr>
              <a:t>12/14/2015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Syracuse City School District 2012     All rights reserved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E7778-A219-408A-A746-CBBD695B5457}" type="slidenum">
              <a:rPr lang="en-US">
                <a:solidFill>
                  <a:srgbClr val="D0BE40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0BE40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191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0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solidFill>
                <a:prstClr val="white"/>
              </a:solidFill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2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3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solidFill>
                <a:prstClr val="white"/>
              </a:solidFill>
            </a:endParaRPr>
          </a:p>
        </p:txBody>
      </p:sp>
      <p:sp>
        <p:nvSpPr>
          <p:cNvPr id="14" name="Oval 1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solidFill>
                <a:prstClr val="white"/>
              </a:solidFill>
            </a:endParaRP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C7CE00F-B7F2-4F17-BC1B-6FA6C11F6D68}" type="slidenum">
              <a:rPr lang="en-US">
                <a:solidFill>
                  <a:srgbClr val="D0BE40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0BE40">
                  <a:shade val="75000"/>
                </a:srgbClr>
              </a:solidFill>
            </a:endParaRP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3D57D-744A-409F-94D8-613A35A08450}" type="datetime1">
              <a:rPr lang="en-US" smtClean="0"/>
              <a:pPr>
                <a:defRPr/>
              </a:pPr>
              <a:t>12/14/2015</a:t>
            </a:fld>
            <a:endParaRPr lang="en-US" dirty="0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Syracuse City School District 2012    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0879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1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solidFill>
                <a:prstClr val="white"/>
              </a:solidFill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3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solidFill>
                <a:prstClr val="white"/>
              </a:solidFill>
            </a:endParaRPr>
          </a:p>
        </p:txBody>
      </p:sp>
      <p:sp>
        <p:nvSpPr>
          <p:cNvPr id="14" name="Oval 12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solidFill>
                <a:prstClr val="white"/>
              </a:solidFill>
            </a:endParaRPr>
          </a:p>
        </p:txBody>
      </p:sp>
      <p:sp>
        <p:nvSpPr>
          <p:cNvPr id="15" name="Rectangle 2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C0DAC-4292-4B53-8F6A-60E7EA263E63}" type="slidenum">
              <a:rPr lang="en-US">
                <a:solidFill>
                  <a:srgbClr val="D0BE40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0BE40">
                  <a:shade val="75000"/>
                </a:srgbClr>
              </a:solidFill>
            </a:endParaRP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D0A6D-2D34-4237-A70A-E99C1EA3E2DF}" type="datetime1">
              <a:rPr lang="en-US" smtClean="0"/>
              <a:pPr>
                <a:defRPr/>
              </a:pPr>
              <a:t>12/14/2015</a:t>
            </a:fld>
            <a:endParaRPr lang="en-US" dirty="0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Syracuse City School District 2012    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39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6D213-329E-48C7-A86C-F1A20F0F5F14}" type="datetime1">
              <a:rPr lang="en-US" smtClean="0"/>
              <a:pPr>
                <a:defRPr/>
              </a:pPr>
              <a:t>12/14/2015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Syracuse City School District 2012    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1B1C8-34F7-485B-9D9A-2D35F7D65005}" type="slidenum">
              <a:rPr lang="en-US">
                <a:solidFill>
                  <a:srgbClr val="D0BE40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0BE40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0627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0" name="Straight Connector 12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1" name="Oval 13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solidFill>
                <a:prstClr val="white"/>
              </a:solidFill>
            </a:endParaRPr>
          </a:p>
        </p:txBody>
      </p:sp>
      <p:sp>
        <p:nvSpPr>
          <p:cNvPr id="12" name="Oval 14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solidFill>
                <a:prstClr val="white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130C1-7795-4B37-A8B8-BC69E13C6442}" type="slidenum">
              <a:rPr lang="en-US">
                <a:solidFill>
                  <a:srgbClr val="D0BE40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0BE40">
                  <a:shade val="75000"/>
                </a:srgbClr>
              </a:solidFill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9ADB2-BDC0-4225-BB2E-751379B29102}" type="datetime1">
              <a:rPr lang="en-US" smtClean="0"/>
              <a:pPr>
                <a:defRPr/>
              </a:pPr>
              <a:t>12/14/2015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Syracuse City School District 2012    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6179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 dirty="0"/>
              <a:t>EngageNY.org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A9C6622-7CA5-43F4-8BD5-2EF0FA0ACD4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072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00" i="0" dirty="0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106680" y="847725"/>
            <a:ext cx="8869680" cy="0"/>
          </a:xfrm>
          <a:prstGeom prst="line">
            <a:avLst/>
          </a:prstGeom>
          <a:ln w="22225">
            <a:gradFill flip="none" rotWithShape="1">
              <a:gsLst>
                <a:gs pos="0">
                  <a:srgbClr val="196C89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76200" y="6629400"/>
            <a:ext cx="4038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800" i="0" dirty="0">
                <a:solidFill>
                  <a:srgbClr val="000000"/>
                </a:solidFill>
                <a:latin typeface="Calibri" charset="0"/>
              </a:rPr>
              <a:t>© 2009 Mass Insight Education &amp; Research Institute</a:t>
            </a: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0" i="0" dirty="0">
              <a:solidFill>
                <a:srgbClr val="00000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286000" y="1981200"/>
            <a:ext cx="4724400" cy="1676400"/>
          </a:xfrm>
        </p:spPr>
        <p:txBody>
          <a:bodyPr/>
          <a:lstStyle>
            <a:lvl1pPr>
              <a:defRPr baseline="0">
                <a:latin typeface="Calibri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182022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69541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6670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00" i="0" dirty="0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106680" y="847725"/>
            <a:ext cx="8869680" cy="0"/>
          </a:xfrm>
          <a:prstGeom prst="line">
            <a:avLst/>
          </a:prstGeom>
          <a:ln w="22225">
            <a:gradFill flip="none" rotWithShape="1">
              <a:gsLst>
                <a:gs pos="0">
                  <a:srgbClr val="196C89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76200" y="6629400"/>
            <a:ext cx="4038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800" i="0" dirty="0">
                <a:solidFill>
                  <a:srgbClr val="000000"/>
                </a:solidFill>
                <a:latin typeface="Calibri" charset="0"/>
              </a:rPr>
              <a:t>© 2009 Mass Insight Education &amp; Research Institute</a:t>
            </a: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0" i="0" dirty="0">
              <a:solidFill>
                <a:srgbClr val="00000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286000" y="1981200"/>
            <a:ext cx="4724400" cy="1676400"/>
          </a:xfrm>
        </p:spPr>
        <p:txBody>
          <a:bodyPr/>
          <a:lstStyle>
            <a:lvl1pPr>
              <a:defRPr baseline="0">
                <a:latin typeface="Calibri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65999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72439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p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3855" y="5821680"/>
            <a:ext cx="9144000" cy="335280"/>
          </a:xfrm>
          <a:prstGeom prst="rect">
            <a:avLst/>
          </a:prstGeom>
          <a:solidFill>
            <a:schemeClr val="accent4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-32657" y="-68942"/>
            <a:ext cx="9144000" cy="685800"/>
          </a:xfrm>
          <a:prstGeom prst="rect">
            <a:avLst/>
          </a:prstGeom>
          <a:solidFill>
            <a:srgbClr val="BB9303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FFFF"/>
                </a:solidFill>
              </a:rPr>
              <a:t> </a:t>
            </a:r>
            <a:endParaRPr lang="en-US" sz="2400" dirty="0" smtClean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10886" y="6156960"/>
            <a:ext cx="9144000" cy="457200"/>
          </a:xfrm>
          <a:prstGeom prst="rect">
            <a:avLst/>
          </a:prstGeom>
          <a:solidFill>
            <a:srgbClr val="F9C404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457200"/>
            <a:ext cx="7214755" cy="609600"/>
          </a:xfrm>
        </p:spPr>
        <p:txBody>
          <a:bodyPr/>
          <a:lstStyle>
            <a:lvl1pPr marL="0" indent="0">
              <a:buNone/>
              <a:defRPr sz="3200" b="1">
                <a:solidFill>
                  <a:srgbClr val="0C1C47"/>
                </a:solidFill>
              </a:defRPr>
            </a:lvl1pPr>
          </a:lstStyle>
          <a:p>
            <a:pPr lvl="0"/>
            <a:r>
              <a:rPr lang="en-US" dirty="0" smtClean="0"/>
              <a:t>Insert title here: 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3855" y="6598558"/>
            <a:ext cx="5638800" cy="381000"/>
          </a:xfrm>
        </p:spPr>
        <p:txBody>
          <a:bodyPr/>
          <a:lstStyle>
            <a:lvl1pPr marL="0" indent="0">
              <a:buNone/>
              <a:defRPr sz="1100" b="0" baseline="0">
                <a:solidFill>
                  <a:srgbClr val="943634"/>
                </a:solidFill>
              </a:defRPr>
            </a:lvl1pPr>
          </a:lstStyle>
          <a:p>
            <a:pPr lvl="0"/>
            <a:r>
              <a:rPr lang="en-US" dirty="0" smtClean="0"/>
              <a:t>Syracuse City School District  2012     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7720234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p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3855" y="5821680"/>
            <a:ext cx="9144000" cy="335280"/>
          </a:xfrm>
          <a:prstGeom prst="rect">
            <a:avLst/>
          </a:prstGeom>
          <a:solidFill>
            <a:schemeClr val="accent4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-32657" y="-68942"/>
            <a:ext cx="9144000" cy="685800"/>
          </a:xfrm>
          <a:prstGeom prst="rect">
            <a:avLst/>
          </a:prstGeom>
          <a:solidFill>
            <a:srgbClr val="BB9303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FFFF"/>
                </a:solidFill>
              </a:rPr>
              <a:t> </a:t>
            </a:r>
            <a:endParaRPr lang="en-US" sz="2400" dirty="0" smtClean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10886" y="6156960"/>
            <a:ext cx="9144000" cy="457200"/>
          </a:xfrm>
          <a:prstGeom prst="rect">
            <a:avLst/>
          </a:prstGeom>
          <a:solidFill>
            <a:srgbClr val="F9C404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4114800" y="1132115"/>
            <a:ext cx="4623955" cy="609600"/>
          </a:xfrm>
        </p:spPr>
        <p:txBody>
          <a:bodyPr/>
          <a:lstStyle>
            <a:lvl1pPr marL="0" indent="0">
              <a:buNone/>
              <a:defRPr sz="3200" b="1">
                <a:solidFill>
                  <a:srgbClr val="0C1C47"/>
                </a:solidFill>
              </a:defRPr>
            </a:lvl1pPr>
          </a:lstStyle>
          <a:p>
            <a:pPr lvl="0"/>
            <a:r>
              <a:rPr lang="en-US" dirty="0" smtClean="0"/>
              <a:t>Insert title here: 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3855" y="6598558"/>
            <a:ext cx="5638800" cy="381000"/>
          </a:xfrm>
        </p:spPr>
        <p:txBody>
          <a:bodyPr/>
          <a:lstStyle>
            <a:lvl1pPr marL="0" indent="0">
              <a:buNone/>
              <a:defRPr sz="1100" b="0" baseline="0">
                <a:solidFill>
                  <a:srgbClr val="943634"/>
                </a:solidFill>
              </a:defRPr>
            </a:lvl1pPr>
          </a:lstStyle>
          <a:p>
            <a:pPr lvl="0"/>
            <a:r>
              <a:rPr lang="en-US" dirty="0" smtClean="0"/>
              <a:t>Syracuse City School District  2012      All rights reserved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8" y="65315"/>
            <a:ext cx="2005013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25096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633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9D01E-D662-453C-AC8D-62312CFF3F19}" type="datetime1">
              <a:rPr lang="en-US" smtClean="0"/>
              <a:pPr>
                <a:defRPr/>
              </a:pPr>
              <a:t>12/14/2015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Syracuse City School District 2012    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DAD2F-1926-4FF1-BE31-B65FCE904F42}" type="slidenum">
              <a:rPr lang="en-US">
                <a:solidFill>
                  <a:srgbClr val="D0BE40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0BE40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158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1" name="Straight Connector 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EF26A-E9B9-4213-B9A5-E2B59CABFEE4}" type="datetime1">
              <a:rPr lang="en-US" smtClean="0"/>
              <a:pPr>
                <a:defRPr/>
              </a:pPr>
              <a:t>12/14/2015</a:t>
            </a:fld>
            <a:endParaRPr lang="en-US" dirty="0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Syracuse City School District 2012     All rights reserved</a:t>
            </a:r>
            <a:endParaRPr lang="en-US" dirty="0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3DC37FF-CD98-4839-9DFB-0D37BE762912}" type="slidenum">
              <a:rPr lang="en-US">
                <a:solidFill>
                  <a:srgbClr val="D0BE40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0BE40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179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D2918-7DF4-4F3C-8BF2-497EC2E1C1DA}" type="datetime1">
              <a:rPr lang="en-US" smtClean="0"/>
              <a:pPr>
                <a:defRPr/>
              </a:pPr>
              <a:t>12/14/2015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4495800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Syracuse City School District 2012    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DAD2F-1926-4FF1-BE31-B65FCE904F42}" type="slidenum">
              <a:rPr lang="en-US">
                <a:solidFill>
                  <a:srgbClr val="D0BE40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0BE40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325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2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3" name="Oval 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solidFill>
                <a:prstClr val="white"/>
              </a:solidFill>
            </a:endParaRPr>
          </a:p>
        </p:txBody>
      </p:sp>
      <p:sp>
        <p:nvSpPr>
          <p:cNvPr id="14" name="Oval 10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Syracuse City School District 2012     All rights reserved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96702-3CF7-4450-8B3E-ECA4D2AA8AA2}" type="datetime1">
              <a:rPr lang="en-US" smtClean="0"/>
              <a:pPr>
                <a:defRPr/>
              </a:pPr>
              <a:t>12/14/2015</a:t>
            </a:fld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B625731-745E-4192-9CAB-2064D627EA71}" type="slidenum">
              <a:rPr lang="en-US">
                <a:solidFill>
                  <a:srgbClr val="D0BE40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0BE40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0075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7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3374F-05AB-4DB2-A606-A8381399A238}" type="datetime1">
              <a:rPr lang="en-US" smtClean="0"/>
              <a:pPr>
                <a:defRPr/>
              </a:pPr>
              <a:t>12/14/2015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Syracuse City School District 2012     All rights reserved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B7E50-9CB7-4BB0-9AC9-63388C54426A}" type="slidenum">
              <a:rPr lang="en-US">
                <a:solidFill>
                  <a:srgbClr val="D0BE40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0BE40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236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2" name="Rectangle 10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4" name="Straight Connector 14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6" name="Oval 24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solidFill>
                <a:prstClr val="white"/>
              </a:solidFill>
            </a:endParaRPr>
          </a:p>
        </p:txBody>
      </p:sp>
      <p:sp>
        <p:nvSpPr>
          <p:cNvPr id="17" name="Oval 2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1F28F-A226-4C92-A7A3-427C1D5266B1}" type="datetime1">
              <a:rPr lang="en-US" smtClean="0"/>
              <a:pPr>
                <a:defRPr/>
              </a:pPr>
              <a:t>12/14/2015</a:t>
            </a:fld>
            <a:endParaRPr lang="en-US" dirty="0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Syracuse City School District 2012     All rights reserved</a:t>
            </a:r>
            <a:endParaRPr lang="en-US" dirty="0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45966E52-5C45-4C4B-93A8-9EAB80910DC4}" type="slidenum">
              <a:rPr lang="en-US">
                <a:solidFill>
                  <a:srgbClr val="D0BE40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0BE40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7780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0" y="6553200"/>
            <a:ext cx="8229600" cy="64008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i="0" dirty="0" smtClean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76200"/>
            <a:ext cx="8991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pic>
        <p:nvPicPr>
          <p:cNvPr id="3077" name="Straight Connector 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3188" y="914400"/>
            <a:ext cx="8882062" cy="190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76200" y="6629400"/>
            <a:ext cx="403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800" i="0" dirty="0">
                <a:solidFill>
                  <a:schemeClr val="tx1"/>
                </a:solidFill>
                <a:latin typeface="Calibri" charset="0"/>
              </a:rPr>
              <a:t>© </a:t>
            </a:r>
            <a:r>
              <a:rPr lang="en-US" sz="800" i="0" dirty="0" smtClean="0">
                <a:solidFill>
                  <a:schemeClr val="tx1"/>
                </a:solidFill>
                <a:latin typeface="Calibri" charset="0"/>
              </a:rPr>
              <a:t>2012</a:t>
            </a:r>
            <a:r>
              <a:rPr lang="en-US" sz="800" i="0" baseline="0" dirty="0" smtClean="0">
                <a:solidFill>
                  <a:schemeClr val="tx1"/>
                </a:solidFill>
                <a:latin typeface="Calibri" charset="0"/>
              </a:rPr>
              <a:t> Syracuse City School District</a:t>
            </a:r>
            <a:endParaRPr lang="en-US" sz="800" i="0" dirty="0">
              <a:solidFill>
                <a:schemeClr val="tx1"/>
              </a:solidFill>
              <a:latin typeface="Calibri" charset="0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8763000" y="63246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5720" rIns="45720" rtlCol="0">
            <a:no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fld id="{4FAF1886-DFCE-4D11-BE64-F49686CFD1B0}" type="slidenum">
              <a:rPr lang="en-US" sz="1100" b="1" i="0" smtClean="0">
                <a:solidFill>
                  <a:schemeClr val="accent2"/>
                </a:solidFill>
                <a:latin typeface="Calibri" pitchFamily="34" charset="0"/>
                <a:ea typeface="ＭＳ Ｐゴシック" charset="-128"/>
                <a:cs typeface="Arial" pitchFamily="34" charset="0"/>
              </a:rPr>
              <a:pPr algn="ctr" fontAlgn="auto">
                <a:spcBef>
                  <a:spcPct val="50000"/>
                </a:spcBef>
                <a:spcAft>
                  <a:spcPts val="0"/>
                </a:spcAft>
              </a:pPr>
              <a:t>‹#›</a:t>
            </a:fld>
            <a:endParaRPr lang="en-US" sz="1100" b="1" i="0" dirty="0" smtClean="0">
              <a:solidFill>
                <a:schemeClr val="accent2"/>
              </a:solidFill>
              <a:latin typeface="Calibri" pitchFamily="34" charset="0"/>
              <a:ea typeface="ＭＳ Ｐゴシック" charset="-128"/>
              <a:cs typeface="Arial" pitchFamily="34" charset="0"/>
            </a:endParaRPr>
          </a:p>
        </p:txBody>
      </p:sp>
      <p:pic>
        <p:nvPicPr>
          <p:cNvPr id="1026" name="Picture 2" descr="Color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076950"/>
            <a:ext cx="5715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17" r:id="rId2"/>
    <p:sldLayoutId id="2147483814" r:id="rId3"/>
    <p:sldLayoutId id="2147483941" r:id="rId4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C1C47"/>
          </a:solidFill>
          <a:latin typeface="Calibri" pitchFamily="34" charset="0"/>
          <a:ea typeface="Arial" charset="0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Franklin Gothic Medium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Franklin Gothic Medium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Franklin Gothic Medium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Franklin Gothic Medium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Calibri" pitchFamily="34" charset="0"/>
          <a:ea typeface="Arial" charset="0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Calibri" pitchFamily="34" charset="0"/>
          <a:ea typeface="Arial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alibri" pitchFamily="34" charset="0"/>
          <a:ea typeface="Arial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Calibri" pitchFamily="34" charset="0"/>
          <a:ea typeface="Arial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 pitchFamily="34" charset="0"/>
          <a:ea typeface="Arial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A4602FD6-14E0-4EDF-9E12-618146B0123B}" type="datetime1">
              <a:rPr lang="en-US" b="0" i="0" smtClean="0">
                <a:cs typeface="+mn-cs"/>
              </a:rPr>
              <a:pPr>
                <a:defRPr/>
              </a:pPr>
              <a:t>12/14/2015</a:t>
            </a:fld>
            <a:endParaRPr lang="en-US" b="0" i="0" dirty="0"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b="0" i="0" dirty="0" smtClean="0">
                <a:cs typeface="+mn-cs"/>
              </a:rPr>
              <a:t>Syracuse City School District 2012     All rights reserved</a:t>
            </a:r>
            <a:endParaRPr lang="en-US" b="0" i="0" dirty="0"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600">
                <a:solidFill>
                  <a:schemeClr val="accent3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4DC27A1-274D-41A7-BD9C-7C42E6161BC3}" type="slidenum">
              <a:rPr lang="en-US" b="0" i="0">
                <a:solidFill>
                  <a:srgbClr val="D0BE40">
                    <a:shade val="75000"/>
                  </a:srgbClr>
                </a:solidFill>
                <a:cs typeface="+mn-cs"/>
              </a:rPr>
              <a:pPr>
                <a:defRPr/>
              </a:pPr>
              <a:t>‹#›</a:t>
            </a:fld>
            <a:endParaRPr lang="en-US" b="0" i="0" dirty="0">
              <a:solidFill>
                <a:srgbClr val="D0BE40">
                  <a:shade val="75000"/>
                </a:srgbClr>
              </a:solidFill>
              <a:cs typeface="+mn-cs"/>
            </a:endParaRPr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326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94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B7A737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B7A737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B7A737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B7A737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B7A737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B7A737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B7A737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B7A737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B7A737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D0BE40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77F6C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972109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0" y="6553200"/>
            <a:ext cx="8229600" cy="64008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i="0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76200"/>
            <a:ext cx="8991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pic>
        <p:nvPicPr>
          <p:cNvPr id="3077" name="Straight Connector 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3188" y="914400"/>
            <a:ext cx="8882062" cy="190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76200" y="6629400"/>
            <a:ext cx="403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800" i="0" dirty="0">
                <a:solidFill>
                  <a:srgbClr val="000000"/>
                </a:solidFill>
                <a:latin typeface="Calibri" charset="0"/>
              </a:rPr>
              <a:t>© </a:t>
            </a:r>
            <a:r>
              <a:rPr lang="en-US" sz="800" i="0" dirty="0" smtClean="0">
                <a:solidFill>
                  <a:srgbClr val="000000"/>
                </a:solidFill>
                <a:latin typeface="Calibri" charset="0"/>
              </a:rPr>
              <a:t>2012 Syracuse City School District</a:t>
            </a:r>
            <a:endParaRPr lang="en-US" sz="800" i="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8763000" y="63246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5720" rIns="45720" rtlCol="0">
            <a:no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fld id="{4FAF1886-DFCE-4D11-BE64-F49686CFD1B0}" type="slidenum">
              <a:rPr lang="en-US" sz="1100" i="0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  <a:cs typeface="Arial" pitchFamily="34" charset="0"/>
              </a:rPr>
              <a:pPr algn="ctr" fontAlgn="auto">
                <a:spcBef>
                  <a:spcPct val="50000"/>
                </a:spcBef>
                <a:spcAft>
                  <a:spcPts val="0"/>
                </a:spcAft>
              </a:pPr>
              <a:t>‹#›</a:t>
            </a:fld>
            <a:endParaRPr lang="en-US" sz="1100" i="0" dirty="0" smtClean="0">
              <a:solidFill>
                <a:srgbClr val="000000"/>
              </a:solidFill>
              <a:latin typeface="Calibri" pitchFamily="34" charset="0"/>
              <a:ea typeface="ＭＳ Ｐゴシック" charset="-128"/>
              <a:cs typeface="Arial" pitchFamily="34" charset="0"/>
            </a:endParaRPr>
          </a:p>
        </p:txBody>
      </p:sp>
      <p:pic>
        <p:nvPicPr>
          <p:cNvPr id="1026" name="Picture 2" descr="Color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076950"/>
            <a:ext cx="5715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1983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9" r:id="rId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C1C47"/>
          </a:solidFill>
          <a:latin typeface="Calibri" pitchFamily="34" charset="0"/>
          <a:ea typeface="Arial" charset="0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Franklin Gothic Medium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Franklin Gothic Medium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Franklin Gothic Medium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Franklin Gothic Medium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Calibri" pitchFamily="34" charset="0"/>
          <a:ea typeface="Arial" charset="0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Calibri" pitchFamily="34" charset="0"/>
          <a:ea typeface="Arial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alibri" pitchFamily="34" charset="0"/>
          <a:ea typeface="Arial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Calibri" pitchFamily="34" charset="0"/>
          <a:ea typeface="Arial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 pitchFamily="34" charset="0"/>
          <a:ea typeface="Arial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0" y="6553200"/>
            <a:ext cx="8229600" cy="64008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i="0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76200"/>
            <a:ext cx="8991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pic>
        <p:nvPicPr>
          <p:cNvPr id="3077" name="Straight Connector 7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3188" y="914400"/>
            <a:ext cx="8882062" cy="190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76200" y="6629400"/>
            <a:ext cx="403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800" i="0" dirty="0">
                <a:solidFill>
                  <a:srgbClr val="000000"/>
                </a:solidFill>
                <a:latin typeface="Calibri" charset="0"/>
              </a:rPr>
              <a:t>© </a:t>
            </a:r>
            <a:r>
              <a:rPr lang="en-US" sz="800" i="0" dirty="0" smtClean="0">
                <a:solidFill>
                  <a:srgbClr val="000000"/>
                </a:solidFill>
                <a:latin typeface="Calibri" charset="0"/>
              </a:rPr>
              <a:t>2012 Syracuse City School District</a:t>
            </a:r>
            <a:endParaRPr lang="en-US" sz="800" i="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8763000" y="63246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5720" rIns="45720" rtlCol="0">
            <a:no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fld id="{4FAF1886-DFCE-4D11-BE64-F49686CFD1B0}" type="slidenum">
              <a:rPr lang="en-US" sz="1100" i="0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  <a:cs typeface="Arial" pitchFamily="34" charset="0"/>
              </a:rPr>
              <a:pPr algn="ctr" fontAlgn="auto">
                <a:spcBef>
                  <a:spcPct val="50000"/>
                </a:spcBef>
                <a:spcAft>
                  <a:spcPts val="0"/>
                </a:spcAft>
              </a:pPr>
              <a:t>‹#›</a:t>
            </a:fld>
            <a:endParaRPr lang="en-US" sz="1100" i="0" dirty="0" smtClean="0">
              <a:solidFill>
                <a:srgbClr val="000000"/>
              </a:solidFill>
              <a:latin typeface="Calibri" pitchFamily="34" charset="0"/>
              <a:ea typeface="ＭＳ Ｐゴシック" charset="-128"/>
              <a:cs typeface="Arial" pitchFamily="34" charset="0"/>
            </a:endParaRPr>
          </a:p>
        </p:txBody>
      </p:sp>
      <p:pic>
        <p:nvPicPr>
          <p:cNvPr id="1026" name="Picture 2" descr="Color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076950"/>
            <a:ext cx="5715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3520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4" r:id="rId3"/>
    <p:sldLayoutId id="2147483895" r:id="rId4"/>
    <p:sldLayoutId id="2147483896" r:id="rId5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C1C47"/>
          </a:solidFill>
          <a:latin typeface="Calibri" pitchFamily="34" charset="0"/>
          <a:ea typeface="Arial" charset="0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Franklin Gothic Medium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Franklin Gothic Medium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Franklin Gothic Medium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Franklin Gothic Medium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Calibri" pitchFamily="34" charset="0"/>
          <a:ea typeface="Arial" charset="0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Calibri" pitchFamily="34" charset="0"/>
          <a:ea typeface="Arial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alibri" pitchFamily="34" charset="0"/>
          <a:ea typeface="Arial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Calibri" pitchFamily="34" charset="0"/>
          <a:ea typeface="Arial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 pitchFamily="34" charset="0"/>
          <a:ea typeface="Arial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usny.nysed.gov/docs/blueprint-for-ell-success.pdf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nterest.com/pin/67835538110654521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nterest.com/pin/67835538110654521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partbest.com/roadmap-clipart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9.jpeg"/><Relationship Id="rId4" Type="http://schemas.openxmlformats.org/officeDocument/2006/relationships/hyperlink" Target="http://www.donorschoose.org/project/print-rich-inviting-organized-science/1055084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sessment.uconn.edu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ggin.com/classes/previous-classes/manage-multiple-responsibilities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careertipster.com/careerdev/personalbrand/personal-growth-why-its-important-and-why-youre-never-done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energycoachinginstitute.com/a-burning-question/" TargetMode="Externa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tbarringer@ocmboces.org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5" Type="http://schemas.openxmlformats.org/officeDocument/2006/relationships/hyperlink" Target="mailto:rsoderman@ocmboces.org" TargetMode="External"/><Relationship Id="rId4" Type="http://schemas.openxmlformats.org/officeDocument/2006/relationships/hyperlink" Target="http://rbern.ocmboces.org/" TargetMode="Externa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://everythingesl.net/" TargetMode="External"/><Relationship Id="rId13" Type="http://schemas.openxmlformats.org/officeDocument/2006/relationships/hyperlink" Target="http://www.wida.us/" TargetMode="External"/><Relationship Id="rId3" Type="http://schemas.openxmlformats.org/officeDocument/2006/relationships/hyperlink" Target="http://www.nystesol.org/" TargetMode="External"/><Relationship Id="rId7" Type="http://schemas.openxmlformats.org/officeDocument/2006/relationships/hyperlink" Target="http://www.colorincolorado.org/" TargetMode="External"/><Relationship Id="rId12" Type="http://schemas.openxmlformats.org/officeDocument/2006/relationships/hyperlink" Target="http://www.cal.org/" TargetMode="External"/><Relationship Id="rId2" Type="http://schemas.openxmlformats.org/officeDocument/2006/relationships/hyperlink" Target="http://www.edchange.org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11" Type="http://schemas.openxmlformats.org/officeDocument/2006/relationships/hyperlink" Target="http://www.nysieb.ws.gc.cuny.edu/" TargetMode="External"/><Relationship Id="rId5" Type="http://schemas.openxmlformats.org/officeDocument/2006/relationships/hyperlink" Target="http://engageny.org/" TargetMode="External"/><Relationship Id="rId10" Type="http://schemas.openxmlformats.org/officeDocument/2006/relationships/hyperlink" Target="http://www.tolerance.org/" TargetMode="External"/><Relationship Id="rId4" Type="http://schemas.openxmlformats.org/officeDocument/2006/relationships/hyperlink" Target="http://www.nysasbe.net/" TargetMode="External"/><Relationship Id="rId9" Type="http://schemas.openxmlformats.org/officeDocument/2006/relationships/hyperlink" Target="http://readwritethink.org/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6Y0HAjLKYI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 bwMode="auto">
          <a:xfrm>
            <a:off x="838200" y="4076520"/>
            <a:ext cx="7696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 sz="1600" b="1" kern="1200" cap="all" spc="2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BE40"/>
              </a:buClr>
              <a:buSzPct val="7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77F6C"/>
              </a:buClr>
              <a:buSzPct val="70000"/>
              <a:buFont typeface="Wingdings" pitchFamily="2" charset="2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72109"/>
              </a:buClr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None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endParaRPr lang="en-US" sz="2000" b="0" cap="none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sz="2000" b="0" cap="none" dirty="0" smtClean="0">
                <a:solidFill>
                  <a:schemeClr val="tx1"/>
                </a:solidFill>
              </a:rPr>
              <a:t>December 14, 2015</a:t>
            </a:r>
          </a:p>
          <a:p>
            <a:pPr eaLnBrk="1" hangingPunct="1"/>
            <a:endParaRPr lang="en-US" b="0" cap="none" dirty="0" smtClean="0">
              <a:solidFill>
                <a:schemeClr val="tx1"/>
              </a:solidFill>
            </a:endParaRPr>
          </a:p>
          <a:p>
            <a:pPr eaLnBrk="1" hangingPunct="1"/>
            <a:endParaRPr lang="en-US" b="0" cap="none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sz="1200" b="0" cap="none" dirty="0" smtClean="0">
                <a:solidFill>
                  <a:schemeClr val="tx1"/>
                </a:solidFill>
              </a:rPr>
              <a:t>Facilitator: Tanya Rosado-Barringer, Mid-State RBERN Coordinator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90500" y="2667000"/>
            <a:ext cx="8763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B7A737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B7A737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B7A737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B7A737"/>
                </a:solidFill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B7A737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B7A737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B7A737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B7A737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en-US" sz="3600" dirty="0" smtClean="0">
                <a:solidFill>
                  <a:schemeClr val="tx1"/>
                </a:solidFill>
              </a:rPr>
              <a:t>ELL Considerations for Evaluators</a:t>
            </a:r>
          </a:p>
        </p:txBody>
      </p:sp>
      <p:pic>
        <p:nvPicPr>
          <p:cNvPr id="7" name="Picture 6" descr="H:\2013-2014 RBERN\FORMS\Logos\RBERN_Logo_bw_address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1323975" cy="2044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:\2013-2014 RBERN\FORMS\Logos\RBERN_Footer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5" y="5715000"/>
            <a:ext cx="6305550" cy="523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622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538607" y="6202766"/>
            <a:ext cx="266700" cy="2571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459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81600" y="6468140"/>
            <a:ext cx="3733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Data provided by the Office of Bilingual Education and World Languages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0816447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49536" y="6146615"/>
            <a:ext cx="266700" cy="2571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68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81600" y="6468140"/>
            <a:ext cx="3733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Data provided by the Office of Bilingual Education and World Languages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0565620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9C6622-7CA5-43F4-8BD5-2EF0FA0ACD41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81600" y="6468140"/>
            <a:ext cx="3733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Data provided by the Office of Bilingual Education and World Languages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46203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9C6622-7CA5-43F4-8BD5-2EF0FA0ACD41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81600" y="6468140"/>
            <a:ext cx="3733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Data provided by the Office of Bilingual Education and World Languages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52275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FDAD2F-1926-4FF1-BE31-B65FCE904F42}" type="slidenum">
              <a:rPr lang="en-US" smtClean="0">
                <a:solidFill>
                  <a:srgbClr val="D0BE40">
                    <a:shade val="75000"/>
                  </a:srgbClr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D0BE40">
                  <a:shade val="75000"/>
                </a:srgbClr>
              </a:solidFill>
            </a:endParaRPr>
          </a:p>
        </p:txBody>
      </p:sp>
      <p:sp>
        <p:nvSpPr>
          <p:cNvPr id="5" name="AutoShape 2" descr="data:image/jpeg;base64,/9j/4AAQSkZJRgABAQAAAQABAAD/2wCEAAkGBxQSEhUUEhQUFRQUFBYUFRQVFRUVFRUZFBcWFxcUFRQYHCggGBolHBgWITEhJSksLi4uFx8zODMsNygtLisBCgoKDg0OGxAQGywkICYsNCwsLC8sLCwsLCwsLCwsNCwsLCwsLCwsLCwsLCwsLCwsLCwsLCwsLCwsLCwsLCwsLP/AABEIAH4BjwMBEQACEQEDEQH/xAAcAAACAwEBAQEAAAAAAAAAAAAABwUGCAEEAwL/xABPEAABAwIBBQkLCQYFAwUAAAABAAIDBBEFBgcSITEIE0FRUnFzgbIiMjRhdJGSobHBwiMkMzVCU5Oz0hRUYnKC0RUWJaLDQ2PhF4OjpPH/xAAbAQEAAgMBAQAAAAAAAAAAAAAAAQUCBAYDB//EADQRAQACAQIDBAkDBAMBAAAAAAABAgMEEQUhMRJBUXEGEyIyM2GBscE0kaEjctHhFELwFf/aAAwDAQACEQMRAD8AeKAQCAQCAQCAQCAQCDl0HUAgEAgEAgEAgEAgEAgEAgEAgEAgEAgEAgEAgEAgEAgEAgEHLoOoBAIBAIBAIBAIBAIIfHso4aUd2dJ/BG3W7nPJHjK8smauPq3tHw/Nqp9mNo8Z6f7U6ozhzE9xFG0eMucfctSdZbuhd04BjiPavM+T9U2cOUHu4WOHDouLT1XuEjWT3wi/o/j29i8/WFywHHoqppMZ7od8x2pzeccI8YW5jy1vHJRavRZdNba8cu6e6UpdejUeevro4WF8rg1o4T7AOErG1orG8vTFivlt2aRvKmYhnDF7Qw6Q5T3aN/6QLrUtrI39mF7g4Ba0b5bbfKObwMzhT8MURHFdw9etecay0dzZn0fxbe/P7QsWB5awzuDHgxPOoBxu0niD+PnWxj1Nb8p5Sq9XwfNgjtV9qPl1/ZaVsqkIFrlRnfp6GqlppKedzoiAXNLNF12hwIub8KD8ZN55KasqYqZtPOx0ztAOcWaINiddjfgQMwIKZl9nEhwp8TJopZDK1zhvejqDSBr0iNt/UggsDz1UtTURQCCdjppGxtc7e9EF5sCbO40DQCCp5e5ew4VvW/RySb8XWEejcaFrk6RHGEFRGfuj/d6n/wCP9SCx5W5yYMPZTPmimd+1RmRoboXaAGGzrnb3Y2cSCujPzRfcVPmj/UgY+TeMtrKaKpja5rJm6TWutpDWRrsbcCCPy3ywiwyFk0zJHtfJvYEYBIJaXXNyNWpBShn4ovuKnzM/UgvWRmVEeJU/7RE17WabmWfbSu21zqJ40E8gqGXGcCnwp0TZ2SvMoc4b2GmwaQNdyONBWTn2oPuqn0WfqQSWTOdukrqmOmjjna+UuDS8NDe5a52uzuJpQT+W2WMOGRxyTtkc2R+9jewCQdEuubkatSCnnPrQfdVPos/Ug6M+tB93U+gz9SAOfTD/ALup9Bv6kAM+uH/d1PoN/UgsORucalxOV0VO2UOYzfCXtAFrgW1E69aC43UCLxfH4Kb6V4DuBje6f6I2dawvlpTrLa0+iz6j4dfr3KzU5xW/9OBzhynPDfYCta2sjuhb4+AWn38kR5c/8PzBnFF+7gIHG14cfMQEjWeMJv6PXiPZvv5ws2DZQwVOqN/dch3cv8x29S2aZqX6SqNToM+m+JXl4x0SwK9Go6gEAgEAgEAgEEPlTi/7LTueO/PcMH8TuHq1nqXlmydiu7c0Gl/5OeKd3WfIn5ZHOcXOJc5xu5xNyTxkqo3mecu6rWKViteUQ/KMugRL1YXXup5Wysvdp1jlN4WnxFZUvNJ7UPDUaeufHOO3f/E+J0wztewPB7lzQ4HxEXVzExMbvn96WraaT1idikypxo1UxN/k2EtjbwW5duM+yyqs+X1lvk7bhuhrpsUb+9PWfx9EOV4rDk5dEukIGVm+x0zMMEhJkjF2k7XM2azxjZ1hWOlyzaOzPWHJca0UYrxlp0t3eE/7XBbajZlz902hizj95BE/tM+FEwqORlXvVfSP5NTCTzF4B9RQlsdEM5bompLsRjZwR0zOoufIT6tFEwXuT0+91VO/kTxO9F7ShLZ4RDPm6Qq71lNFyKcvI6R5HwImCoooN8kYwbXvawf1ED3oScG6Nj0XUDR9mKUeYxBEQTKMmtM1H1RR9D8TkYqjuj/AafyoflvQZ6Rk0vmBH+lDp5faEYmSgzjuiKsuxGOPgjpmed73uPq0UTBWIlYs3lXvWJ0b9lqhjfTOh8SIk4d0h4HTeUn8t6IZ9RkCg4g6gbO5yHz6fyb42oiTPyyysMbjBTnuxqkk5Nx3rf4vHwLT1Go7Ps16r7hfCoyx63NHs90eP+kRkNgbKp75Z7vawgWJJ03EXu88IAt515abFF5m1ube4vrb6atcWLlvHd3R8vAx46ONrdFrGBuywaAPMrDsx4OUnJeZ3mZ3UfLbJVjGGenbohuuSMam25bRwW4QtHUaeIjtVdHwnilrWjDmnffpPf5SozXEEEEgg3BBsQeMEbFpfN0cxExtPQysicpzP8jMflWi7XfeAcf8Q4eNWOnz9v2bdXJcV4ZGD+ri92eseE/4W9bakCAQCAQCAQCBe50Z+6gZwWe/r7lo960dZPSHS+j1I2yX8o/KjrRdIa2Q2GNjpWPAGnKNNzra9ewX4gLK009IikT4uJ4tqLZdTaJnlHKFfzk4WxhjmYA0vJY+wsCQLh1uPavDV0iNrQtOA6q14thtO+3OP8KStJ0Rl4FVk4SXX1simb6GmB6rKyxW/ob/AClx+swxHEuz3Tas/vsWYVa7BZMg8PZNU92A5sbC+x1gm4DbjrK2NLSLX59yo41qLYtP7E7TM7GNi2GRzRPY9rSC021C4NtRB4CrG9ItXaXK6fUZMOSL1nv/AHJZUz6BHPmsOQUmjWx/xNe0+a/uWxpZ/qwq+NV30lvlMSbAKtHFkDukqW1TSy27+F7Cf5HX+JEwUMEpY5rhta4OHUboS2tRy6cbH8pjXekAUQy/nqq98xeo/wC2I4/MwH2lEwowNtY2jWg2rhU++QxP5cbHek0FEM25+anTxZ4+7iiZ6i74kTCtZA0m+4lRs46mInmY4OPqCEmVulfpaL+Sf2xoQSwRLWmaj6oo+h+JyMVQ3R4+ZU/lP/G9BnpGTTGYH6qb08vtCMTIKDKmeKr33F6riY5sY/oY0H13RMKnHRPMTpQO4Y9rHHxvDi3V/SUHKCfe5Y3j7EjH+i4H3IS2BjmT1NiEbBUxiVjTvjAS4WJba/ckcBRCD/8ASrCv3RvpyfqQZ0zg0EdPiNVDC3Qjjl0WNBJsLDVcomEZgULX1MDHi7HzxNcONrntBHmKEtOnNThX7o305P1Ih6aTJWjwtk1RSwiN4hcCdJ7rga7WcTwgLG9uzWZeuDH63LWnjOxZEk6ybk6yTtJOsnzqlmd5fQ4iK8qxtCy5CYxvE+g42jms2/JcO9PXe3mWzpcnZt2Z6SqeMaP1+Ht196vP6d5qBWbjX5lYHAgi4III4wdoUTG6YtNZ3jqSeK0e8zSRch5A5trfUQqbJXs2mr6Dps3rsNcnjH89/wDL4U07o3tew2ewhzT4woiZid4emTHXJSaW6Tyk6sKrhPEyVux7Q7m4x57q5pbtViXz/UYbYctsdusTs9iyeIQCAQCAQcKBeZ0I/lIHcbXt8xafetDWxziXT+j9vYyV+cT91JWk6I4ckZg6jgI4Iw3rb3JHnCt8E7442cHxGs11V4nx+6MziUj5IIxGxzzvoNmguIGi7XqXnqqzasbR3tvguWmLNab2iI7Pf5wpEOS9W7ZA8fzWb7StKNPknudDfimkr/3/AGXGiw+SnwuZkoDXhkxsDfU65GsLcrS1cMxb5qDLnpqOJUyY55b1/jYtwqyHXrjmy8Il6IdsLd0fvSoPSD4NPP8ABiybDzFb7lY6kU/aec+1Us9X0evSE5kQPnsP9fYcvbTfEhXcY/SW+n3N0K1cSTu6Rpr01LJyZnM9Nl/hQIBGTYWQlTvuHUb+VTxepoB9iMWW8varfcSrH8dTKBzNeWj1AImECiWvs3dVvmGUb+OnjB52jRPsRizRnMqt9xWtdxTvZ+H3HwomEtmQo98xeE/dtkk8zSB2kJWvdK/S0X8k3tjREEujJrbNV9U0fQjtORip26Q8Bp/Kv+N6DPSMmmcwQ/0lvTy+0IxMcoMa5WVe/VtVJy6iVw5tM29SJhN4bR3wOrk4q2nHmY+/bCIU5Etk5HVe+0NLJy6eJ3nYEQmEGSM6n1tW9MeyETCIyY8MpfKYfzGoS2aEQ8+J0u+xSR8tjm+cLG9e1WYeuDJ6vJW/hO5ISxOY4tcLOabOB2gjaqXbbk+hVvW8dqvSegjic5wawEucQGgbSTsUxG8xEIvetKza/SOp50zSGtDjchoB5wBdXUdHzu0xNpmOj6FSxK7OLBo1ekPtxtPWLt9wVbq42vv4w6/gV+1puz4T/tV1qrozc2tRpUpaf+nI4DmdZ3vKstJO+PZx/HccV1MW8Y/0tq2lMEAgEAgEAgq+cHDt9pS5ou6E6Y5tjvUb9S19VTtU8ltwXURi1PZnpbl9e4rVVuzXbNzjIY40zzqeS6M/xfab17fOtzSZdp7E/Rz3HNHNqxnr3cp8vEw1YOXFkEZlQPmlR0L+yV55fcnybWh/U4/7o+5MhUzv1wzZfTy9EO2Fu6P3p8lB6QfBp5/gxpNh5it+XKx1Ip20859qpJ6vpEdITmQ/hsX9fZK99N8SFbxj9Hf6fc3AFauJLnP5TaWEvd93NE7zu0PiQZmRLU2Z6r0sGpnH7DZW+hI8exEMw4hNvksj+XI93pOJ96JeZBqLMfU6eDwX+w6VnmkcR6iEQzblBNp1VQ/lzyu9J7iiYMrc5UmlXVEn3dPojnke33NKIe7dKfS0XRzdqNEwTARLWmav6pouhHtKMVN3SHgVN5T/AMb0GfEZNNZg/qlnTS+0IxXzFqneoJZD9iN7/RaSgxU51zc7TrPOUSauD4ffJWqdbWaoSX/kdE33FEFUiWrMzlXvmEUp5DXR+g9w9lkQuZQZJzpG+LVvTn1AImETksfntL5TB+Y1CWzUQEELjGTFPUu0pGkP5bDouPPbb1rxvgpfrDe03EdRp47NJ5eE836wjJunpjpRs7rluOk4cxOzqU0w0p0hjqeIajURtkty8I5QlwvVpgoFvnOPy8PRu7Qt71X6z3odT6P/AAr+cfZTlpugMbNjH8hKeAy6uprVY6OPYnzcnx+Y9fWPCv5XRbaiCAQCAQCAQfl7QQQRcEWI47omJmJ3gm8pMJNLO6P7J7qM8bSdQ5xsVPmx+rvs7zQaqNTgi/f0nz/31RjHlpDmmzmkEEbQRsK899m3asWjaehw5LYyKqAP2Pb3Mg4nDh5jtVthy+srv3uF4ho502aa90848kwvZoorKg/NKjoX9krzy/DnybWg/U4/7o+5NBU7v91xzY/Ty9EO0tzR+9PkoPSD4VPP8GNLsPMVvuWjqRLtp5z7VSS+jV6QnMh/DYv6+wV76b4sK7i/6S/0+5uBWriVWzpUm+4VWN22hLxzxkP+FBkgFEtEZnay2Azm/wBEanq7jT96IZ3RKyZxaYR4lUsAADXiwAsNbGnZ1oQb+YqvthFTc/QySu5vkw5EM+k31nadaJPfc2UloquXjkjjH9LS49oIhH7pQ/K0XRzdqNAl0ZHzkRnboKSgp6eUT6cUYa7RjBbe52HS1hGKu54M4NJiVNDHTb7pxzaZ02BotoOGo3Ou5CBUIyaazBfVLeml9oRinc6NZvOFVj72+RLBzyERj1uQZIUMj9ybor5JSgjW6Gpl9GR5B8zQpYkGiWjdzvV6eGyM+6qXjqc1jvaSiDTKDJGdL62renPsCJhEZL+G0vlMP5jUJbORAQCAQCDhKBUZfVm+VjgNkbWs6++Ptt1Ks1Vt77eDsuC4uxpYmf8AtO/4V0rWW0nFkphxp6aNju/sXO/mcbkdWzqVvhp2KRDg+IaiM+oteOnd5QmF6tMIBAIBAIBAIIHLDA/2qE6P0rLujPGeFp8R/svDPi9ZX5rHhmt/42Xn7s8p/wA/QpHNIJBFiDYg7QRtBVU7eJiecJTJvGTSTB41sPcyN428Y8Y2r1w5Jx23aev0carFNO/un5/7OGCZr2hzSC1wBBGwg7CraJiY3hwtqTS01tG0wjMqvBKjoX9krzzfDt5NnQfqsf8AdBOKod8uObL6eXoh2luaP3p8nP8ApB8Knn+DFm708x9i35cvHWCJO3rKpO99Gr0hPZDH57FzP7JXvpviQreM/o7fT7m2FauKeLHKbfaeaPlxSN87SEGLUTBw5rq3RwHFhfvGyEf+5Db2hEFLh8OnLGzlSMb6TgESt+eiDRxiq/i3t3niYPchCx5pq7QwnGG8iHT9OOVvwhEFKjJpXc/Umhhen97PI/0dFnwoxVHdKH5aj6ObtMRMEwiQgLoBBpvMJ9Us6abtIxfnP7V6GFOZ97NEz0XafwhBmdGTVGS2H3wCOEjv6BwI8csbifW5GLK9kTB5bmus7msi4QYpLc4c0+wIg7SgyRnQ14tW9O72BEwislfDaTyqD8xqEtmogIBAIOXUCHymxxtJEXGxkcLRs4SeM/wjhK8s2WMdd+9u6HRW1WSKx075+RQSyFxLnG5cS4njJNyfOqqZ3neXdUrFYisdIjZcciMl3Pc2eZpDGm8bCLFx4HEckcHGtzTYN/bsoOL8SitZwY5598+HyMay33LuoBAIBAIBAIBAIF1nDwHQd+0xjuXm0oHA7gfzHYfGq/VYtp7cfV1PBdd26+ovPOPd8vD6KUtN0C+ZuMa20zzxuiv/ALme8da3tJl/6T9HN8c0fTUVj5W/E/hacqPBKjoX+xbWX3J8lLoP1OP+6CaVM75cc2I+Xl6Idpbuj96fJQekHwqef4MWY9yeY+xWEuWjrBFHh5yqOX0eOkJ3Ibw2L+vsle+m+JCt4x+jt9PubYVq4kEIMXY9S71Uzx2tvc0jPReQETC6ZA1ejhONN/7UB9Jz2H3IhVsjKffK+kZx1EXqeD7kTK4boGHRxW/Lp4neYub7kIeDN/U6OH4wOVSR9st+NCVFRLWGaSk3rCKQcqMyfiOc/wB6MS13Sn01H0c3aYgTCMmhchc1+G1OH0000DnSSRBz3CWVtySddg6wRirOejIaiw6mgkpIix75ixxMkj7t0HG1nE21gIFCjJprMJ9Us6abtIxV3dJ1loaSK/fSSSEfyNa0dsoEMiW0MFpdClhj5MDGeZgCIY5xWHQnlZyJXt9FxCJMvc61ejiEsf3lM49bHsI9RKEtFlEMj5z/AK1rend7kTCMyV8NpPKYPzGoS2WiHUAgEEHlPlA2kZewdI7vGXtf+I8TQvHNljHHzb2h0N9VfaOVY6z/AO7y9pcLq8QeZCCb7ZH9yweJo4R4gtCuPJmneXT5NRpOH07FevhHWfOf/eS6YFkTDAQ+Q79INY0hZjT4m8POVuY9NWvOecqHV8YzZo7NPZj5dZ+q02WyqHUAgEAgEAgEAg5dAAoPnUwNkY5jwHNcC1wOwgqJiJjaWVL2paLVnaYJ3KLCTSzuj2t75h42nZ1jYqjLj9XbZ3eh1UanDGTv6T5vFR1TopGyM75jg4dXB17OtYVtNZi0dzYy4q5aTjt0nka+PVQlw+WRux9O5w62q1yWiccz8nE6THOPW0pPWLbfyUSqN3dLlmx+ml6JvaW7o/elz/pB8Knn+DDmPcnmPsW/PRy9esEUVSS+jx0T+QvhsXM/sle+l+LCs4x+kt9PubQVq4oFBkrOpTb3i1Y3ZebTH9bWu96Jh88m6rRw/E28uKmHmqG/3RD7ZqIdLF6Mf90u9Bjne5Eyue6RgtVUr+VA5voPv8SEKDk1U6FLiLeXTRj/AOxD7roSrxQbPyept6pYI+RDG3zMARBLbpM/LUfRS9piJgmEGuM1/wBVUXQN96IUndIeB03lJ/Lcgz8jJpvML9UR9LN2kYl9ujazSraeL7uAu65Hn3NCEFPCQHAuF2ggkcYvrCJPlufynAAFHNYavpGf2RGxI45WtnqZ5mNLWyzSSNaSCWh7y4Akc6Jha8ylXveL0/FIJI/OxxHrAQlqcohkfOf9a1vTu9yJhGZJj59SeVQfmNQlsxEBAIOOKBbYVS/4jXSyS64oz3vAWgkRs5tRJVfSvrsszPSHUajL/wDP0dMePla3f95/BkRtAAAAAGoAagOYKwhy8zMzvL9IBAIBAIBAIBAIBBQssspaiCo3uJwa3Qa7W0E3N+E8wWlqM96X2q6LhfDcGowdvJE777dfJXJssKyx+Wtq4GM/stedTk8VrXg+k39z+ZNmkcSxpO0taT1gK0jpDirxtaY+apZzKMOhjlA1sfok+J//AJAWprK71iy84Bmmua2PumN/2LlV7q17wSp08InadsbZW9RGkPat/FbfBMOZ1mOK8Ux2jvms/j8KItB0y5Zsfp5uib2luaP3pc/6QfCp5z9jEn708x9i356OXr1giVSPo8dE9kL4bFzP7JXvpviwrOM/o7fT7m2FauKdQZlz+UuhirnW+khif1i7PhRMF7FUua1zWkhsgAeOB2idIX6wCgvuYmm08XiP3ccr/wDbofEhK87pKlvBSS8LZXx+m3S+BEQREc7mhwBsHgBw4wCDbzgHqRL04NSb9PDFt3yWNnpOAQltMBEELulB8vR9FL2moEyjJrjNf9U0XQN96MVI3SPglL5Qfyygz8ES05mG+qI+lm7aIJ/PdWb5i84+7bHH5mAn1uKJhQ0AiQgnMhqzecRpJOTUR35nODT6iiJbERDI2c0/6rW+UPRMI7JLw6k8qg/MahLZQRDqAQfKoHcutyT7FE9E16wpWa76OfjEjQepv/6tTR9Lea/9IJ9vH5fleluOfCAQCAQCAQCAQCDhQK3OK0isvxxM9RcFW6v4jsOBTvptvCZ/CrvGo8y1Fyd2Ezh8MThrDo2n1BXdJ3rEvnmopNMtqz4ygs40gFGRwukjA6jpH1BeGrn+mseCVmdVE+ET9ivVW7Jb8mAf8OruZ35a3cHwrqDiP6/B9PuqC04X645sT8vLx70PU7/ytzR+9Pk5/wBIIn1VJ+f4MOpcAxx4mk+pb89HL1je0QRYKpH0dYMgx89j8TXn/avfSx/UhV8ZnbSW84NkK1cW6gQO6SprVNLJbvoXsJ/kfcdpAnEZG9ucKW9XUyciBrfxHg/CUYyvWf6k08KLrX3qeJ/nuw9tBmdGS1ZrabfcWo2kX+W0vw2uf8KIlrZEELuk/p6Pope01EwTKJa5zYj/AEqi8nYjFR90j4JS+UH8tyDP6JaczDD/AEiPpZu2iGf8u6zfsRrJOVUy25mvLR6gETCZzPYPHVYnFHMxskYZI9zHC7TZpAuOchCWhf8AIGG/uNN+GEQROfLA4qSvY2niZFG+nY4NY3RbpBzwTYcwRMF9TzFjmvG1rg4c7TdCW16WXTY13Ka13nAKIZLzm/Wtb5Q9EwjskvDqTyqD8xqEtlogIBBxB8aemZGLMa1o22aAPYoiIjoyve1+dp3fcKWIQCAQCAQCAQCAQCCi5zcOJbHO0amXY/xBxGifPcda0tZTeIt4Oi4BniLWwz384+nUv1oOnWDAcrZqVm9gNkjHetcSC2/ACODxL3xai1I26wqtbwnFqbdvfa3fPj5x4vLlBj8lW4F4DWtvosbewvtJPCVjlzzk6vbRcPx6SJ7POZ6zKJXk3zNyPwo/sBa4WM4eeYPGi31AHrVlp6f0tp73G8T1UTre3X/rMfx1LWaFzHOY4Wcwlrh426iq2Y25S7Cl63rFq9J5w9OFYk+nkEkZGkBYg7HA7QQs8eSaTvDx1OmpqMc479E5iuW800ZjDGRhw0XOBJNjtA4l731VrRtEbKzT8DxYskXtaZ257KutRdrhm1oS6Z832WMLAeNz7G3UB61u6Ou9pt4KDj2eIxVxd8zv9IMkKwcq6gTu6Rpvm1LJyZ3M9NhPwoEAjI+tzZS2gq5OVLGz0Gl3xoxlfM6VLvmFVg4oXP8Aw+79yDJKMjHzB0unirXW+ihlffiJAZ8RREtMogg90n4RR9FJ2momCbQa5zY/VVF5OxEKPukT80pfKHfllBn5GTS+ZSfQwQPP2HVDj/S5xRizbUzab3PO1zi70iSiYNDc60uliEr+RTO873sHuKEtGIghd0nT2mo38ccrfRc0jtFAmES2HkNWb9h9JJyqeO/U0A+xEMxZy/rWt8of7UTDw5HD5/SeVQ/mNQlsgIh1AIKVlplW6B+8wWDwAXvIvo32NaOO2vzLU1Gomk9mvVe8K4XXPX1uXp3R4qhT5TVbHaQnefE+zmnxFq1I1GSJ33Xt+F6S0bdiI8uUmZkxjYq4dO2i4HRe3id4vEdqscOWMld3Ja/RzpcvY6x1ifkmF6tIIBAIBAIBAIBAIPlUwNka5jwC1wIIPCComImNpZUvalotWdpgr8fyPmgcXRNMsXBo3L2jic3h5wq3LprUnevOHX6Li+HNG2Sezb+J8p/CtP1ajqPEdR9a1pjbqt4mJ6P1EwuNmguPE0Fx9SmImZ5Mb3rSN7Tt5rdk3kVJI4PqRoRjXvZ79/icPst9a2sOmtPOyk1/GKUrOPDO9vHujy8ZMhrbbNisHKKpljkp+0HfYbCW1iDqbIB4+B3jWtn08X5x1XXDOK/8ePV5edf5j/Rc1tHJCdGVjmEcoWHUdhVfalq9YdThz48td6WifL/DzhwOw35li9p5dU5guS09QR3Jjj4ZHgjV/CNpK98envefCFbquKYMFevanwj8z3GlhOGsp4mxRjuW8e0k7XE8ZVnSkVr2YcdqM98+Scl+svasniEC+z4YXJUYY5sTHSPZNFIGsaXO4WmzRr2OKDO3+V639zqvwJP0ondoXMVhL6fDTvsb43yTyPLXtLXAANYLg6/soheMapt9p5o/vIpGekwj3oMg/wCWaz90qfwJP0ok2Nz3gc0VRVSTQyxWiYxu+RuZfScSbaQF+9HnRB5oEbuhsMmmnpDDDLIGxSBxjjc+3dNsDojUgUf+Xav90qfwJP0ondqnNxC5mGUbXtLXCBgLXAgg8RB2FEKXuhqKWWmphFHJIRO4kMY55A0DrIaECKGT1X+61P4En6UTueWRsUsOTE7THI2Xe6prWFjg+8hc0WZa/CiCM/wCq/daj8GT9KJ3OTc74PLE6rkljkjJETG74xzLgFxNtIa+BEHWgUe6HwySanpXRRvkLJnghjXPIDmXuQBs7lAizgdT+7VH4Mn9kS0zmaL/APCadsrXNcwyM0XNLSAJHFuo+IhEEPnEwiodidY5sEzmmokIcInkEX2g21ol4sk8IqG11ITBMAKmEkmJ4AAkbrJI2INeIgIOFAoctKdzK2XS+2Q9p4wQB6rEdSqtRExknd2/CclbaSm3dyn90IvBZGBmwp3Bkzz3rnNa3xloNyPOAt/RRMVmXLekGSJyUp3xH3XpbrnwgEAgEAgEAgEAgEHCEHzkp2u2taecA+1RtCYtaOkuxwtb3rQOYAJsTaZ6y+ilDiDqD8PjB1EAjiIuhEzHR82UjAbhjB4w0D3KIiIZze09Zn932UsHUAgEHCgEHUHCg6g5ZB1ByyAsg6g4gEBZAIBB1BwhB1BxB1BxB1AIBBFY5gMVW0CUG7e9e02c3+48RXnkxVyRtLb0mty6W2+OevWO6Veps3kQd3csjm8mwbfncPcteNHXvndZ34/mmPZrET+64UlMyJgYxoa1osAOBbcRERtCkve17Ta07zL7KWAQCAQCAQCAQCAQCAQCAQCAQCAQCAQCAQCAQCAQCAQCAQCAQCAQCAQCAQCAQCAQCAQCAQCAQCAQCAQCAQCA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4" descr="data:image/jpeg;base64,/9j/4AAQSkZJRgABAQAAAQABAAD/2wCEAAkGBxQSEhUUEhQUFRQUFBYUFRQVFRUVFRUZFBcWFxcUFRQYHCggGBolHBgWITEhJSksLi4uFx8zODMsNygtLisBCgoKDg0OGxAQGywkICYsNCwsLC8sLCwsLCwsLCwsNCwsLCwsLCwsLCwsLCwsLCwsLCwsLCwsLCwsLCwsLCwsLP/AABEIAH4BjwMBEQACEQEDEQH/xAAcAAACAwEBAQEAAAAAAAAAAAAABwUGCAEEAwL/xABPEAABAwIBBQkLCQYFAwUAAAABAAIDBBEFBgcSITEIE0FRUnFzgbIiMjRhdJGSobHBwiMkMzVCU5Oz0hRUYnKC0RUWJaLDQ2PhF4OjpPH/xAAbAQEAAgMBAQAAAAAAAAAAAAAAAQUCBAYDB//EADQRAQACAQIDBAkDBAMBAAAAAAABAgMEEQUhMRJBUXEGEyIyM2GBscE0kaEjctHhFELwFf/aAAwDAQACEQMRAD8AeKAQCAQCAQCAQCAQCDl0HUAgEAgEAgEAgEAgEAgEAgEAgEAgEAgEAgEAgEAgEAgEAgEHLoOoBAIBAIBAIBAIBAIIfHso4aUd2dJ/BG3W7nPJHjK8smauPq3tHw/Nqp9mNo8Z6f7U6ozhzE9xFG0eMucfctSdZbuhd04BjiPavM+T9U2cOUHu4WOHDouLT1XuEjWT3wi/o/j29i8/WFywHHoqppMZ7od8x2pzeccI8YW5jy1vHJRavRZdNba8cu6e6UpdejUeevro4WF8rg1o4T7AOErG1orG8vTFivlt2aRvKmYhnDF7Qw6Q5T3aN/6QLrUtrI39mF7g4Ba0b5bbfKObwMzhT8MURHFdw9etecay0dzZn0fxbe/P7QsWB5awzuDHgxPOoBxu0niD+PnWxj1Nb8p5Sq9XwfNgjtV9qPl1/ZaVsqkIFrlRnfp6GqlppKedzoiAXNLNF12hwIub8KD8ZN55KasqYqZtPOx0ztAOcWaINiddjfgQMwIKZl9nEhwp8TJopZDK1zhvejqDSBr0iNt/UggsDz1UtTURQCCdjppGxtc7e9EF5sCbO40DQCCp5e5ew4VvW/RySb8XWEejcaFrk6RHGEFRGfuj/d6n/wCP9SCx5W5yYMPZTPmimd+1RmRoboXaAGGzrnb3Y2cSCujPzRfcVPmj/UgY+TeMtrKaKpja5rJm6TWutpDWRrsbcCCPy3ywiwyFk0zJHtfJvYEYBIJaXXNyNWpBShn4ovuKnzM/UgvWRmVEeJU/7RE17WabmWfbSu21zqJ40E8gqGXGcCnwp0TZ2SvMoc4b2GmwaQNdyONBWTn2oPuqn0WfqQSWTOdukrqmOmjjna+UuDS8NDe5a52uzuJpQT+W2WMOGRxyTtkc2R+9jewCQdEuubkatSCnnPrQfdVPos/Ug6M+tB93U+gz9SAOfTD/ALup9Bv6kAM+uH/d1PoN/UgsORucalxOV0VO2UOYzfCXtAFrgW1E69aC43UCLxfH4Kb6V4DuBje6f6I2dawvlpTrLa0+iz6j4dfr3KzU5xW/9OBzhynPDfYCta2sjuhb4+AWn38kR5c/8PzBnFF+7gIHG14cfMQEjWeMJv6PXiPZvv5ws2DZQwVOqN/dch3cv8x29S2aZqX6SqNToM+m+JXl4x0SwK9Go6gEAgEAgEAgEEPlTi/7LTueO/PcMH8TuHq1nqXlmydiu7c0Gl/5OeKd3WfIn5ZHOcXOJc5xu5xNyTxkqo3mecu6rWKViteUQ/KMugRL1YXXup5Wysvdp1jlN4WnxFZUvNJ7UPDUaeufHOO3f/E+J0wztewPB7lzQ4HxEXVzExMbvn96WraaT1idikypxo1UxN/k2EtjbwW5duM+yyqs+X1lvk7bhuhrpsUb+9PWfx9EOV4rDk5dEukIGVm+x0zMMEhJkjF2k7XM2azxjZ1hWOlyzaOzPWHJca0UYrxlp0t3eE/7XBbajZlz902hizj95BE/tM+FEwqORlXvVfSP5NTCTzF4B9RQlsdEM5bompLsRjZwR0zOoufIT6tFEwXuT0+91VO/kTxO9F7ShLZ4RDPm6Qq71lNFyKcvI6R5HwImCoooN8kYwbXvawf1ED3oScG6Nj0XUDR9mKUeYxBEQTKMmtM1H1RR9D8TkYqjuj/AafyoflvQZ6Rk0vmBH+lDp5faEYmSgzjuiKsuxGOPgjpmed73uPq0UTBWIlYs3lXvWJ0b9lqhjfTOh8SIk4d0h4HTeUn8t6IZ9RkCg4g6gbO5yHz6fyb42oiTPyyysMbjBTnuxqkk5Nx3rf4vHwLT1Go7Ps16r7hfCoyx63NHs90eP+kRkNgbKp75Z7vawgWJJ03EXu88IAt515abFF5m1ube4vrb6atcWLlvHd3R8vAx46ONrdFrGBuywaAPMrDsx4OUnJeZ3mZ3UfLbJVjGGenbohuuSMam25bRwW4QtHUaeIjtVdHwnilrWjDmnffpPf5SozXEEEEgg3BBsQeMEbFpfN0cxExtPQysicpzP8jMflWi7XfeAcf8Q4eNWOnz9v2bdXJcV4ZGD+ri92eseE/4W9bakCAQCAQCAQCBe50Z+6gZwWe/r7lo960dZPSHS+j1I2yX8o/KjrRdIa2Q2GNjpWPAGnKNNzra9ewX4gLK009IikT4uJ4tqLZdTaJnlHKFfzk4WxhjmYA0vJY+wsCQLh1uPavDV0iNrQtOA6q14thtO+3OP8KStJ0Rl4FVk4SXX1simb6GmB6rKyxW/ob/AClx+swxHEuz3Tas/vsWYVa7BZMg8PZNU92A5sbC+x1gm4DbjrK2NLSLX59yo41qLYtP7E7TM7GNi2GRzRPY9rSC021C4NtRB4CrG9ItXaXK6fUZMOSL1nv/AHJZUz6BHPmsOQUmjWx/xNe0+a/uWxpZ/qwq+NV30lvlMSbAKtHFkDukqW1TSy27+F7Cf5HX+JEwUMEpY5rhta4OHUboS2tRy6cbH8pjXekAUQy/nqq98xeo/wC2I4/MwH2lEwowNtY2jWg2rhU++QxP5cbHek0FEM25+anTxZ4+7iiZ6i74kTCtZA0m+4lRs46mInmY4OPqCEmVulfpaL+Sf2xoQSwRLWmaj6oo+h+JyMVQ3R4+ZU/lP/G9BnpGTTGYH6qb08vtCMTIKDKmeKr33F6riY5sY/oY0H13RMKnHRPMTpQO4Y9rHHxvDi3V/SUHKCfe5Y3j7EjH+i4H3IS2BjmT1NiEbBUxiVjTvjAS4WJba/ckcBRCD/8ASrCv3RvpyfqQZ0zg0EdPiNVDC3Qjjl0WNBJsLDVcomEZgULX1MDHi7HzxNcONrntBHmKEtOnNThX7o305P1Ih6aTJWjwtk1RSwiN4hcCdJ7rga7WcTwgLG9uzWZeuDH63LWnjOxZEk6ybk6yTtJOsnzqlmd5fQ4iK8qxtCy5CYxvE+g42jms2/JcO9PXe3mWzpcnZt2Z6SqeMaP1+Ht196vP6d5qBWbjX5lYHAgi4III4wdoUTG6YtNZ3jqSeK0e8zSRch5A5trfUQqbJXs2mr6Dps3rsNcnjH89/wDL4U07o3tew2ewhzT4woiZid4emTHXJSaW6Tyk6sKrhPEyVux7Q7m4x57q5pbtViXz/UYbYctsdusTs9iyeIQCAQCAQcKBeZ0I/lIHcbXt8xafetDWxziXT+j9vYyV+cT91JWk6I4ckZg6jgI4Iw3rb3JHnCt8E7442cHxGs11V4nx+6MziUj5IIxGxzzvoNmguIGi7XqXnqqzasbR3tvguWmLNab2iI7Pf5wpEOS9W7ZA8fzWb7StKNPknudDfimkr/3/AGXGiw+SnwuZkoDXhkxsDfU65GsLcrS1cMxb5qDLnpqOJUyY55b1/jYtwqyHXrjmy8Il6IdsLd0fvSoPSD4NPP8ABiybDzFb7lY6kU/aec+1Us9X0evSE5kQPnsP9fYcvbTfEhXcY/SW+n3N0K1cSTu6Rpr01LJyZnM9Nl/hQIBGTYWQlTvuHUb+VTxepoB9iMWW8varfcSrH8dTKBzNeWj1AImECiWvs3dVvmGUb+OnjB52jRPsRizRnMqt9xWtdxTvZ+H3HwomEtmQo98xeE/dtkk8zSB2kJWvdK/S0X8k3tjREEujJrbNV9U0fQjtORip26Q8Bp/Kv+N6DPSMmmcwQ/0lvTy+0IxMcoMa5WVe/VtVJy6iVw5tM29SJhN4bR3wOrk4q2nHmY+/bCIU5Etk5HVe+0NLJy6eJ3nYEQmEGSM6n1tW9MeyETCIyY8MpfKYfzGoS2aEQ8+J0u+xSR8tjm+cLG9e1WYeuDJ6vJW/hO5ISxOY4tcLOabOB2gjaqXbbk+hVvW8dqvSegjic5wawEucQGgbSTsUxG8xEIvetKza/SOp50zSGtDjchoB5wBdXUdHzu0xNpmOj6FSxK7OLBo1ekPtxtPWLt9wVbq42vv4w6/gV+1puz4T/tV1qrozc2tRpUpaf+nI4DmdZ3vKstJO+PZx/HccV1MW8Y/0tq2lMEAgEAgEAgq+cHDt9pS5ou6E6Y5tjvUb9S19VTtU8ltwXURi1PZnpbl9e4rVVuzXbNzjIY40zzqeS6M/xfab17fOtzSZdp7E/Rz3HNHNqxnr3cp8vEw1YOXFkEZlQPmlR0L+yV55fcnybWh/U4/7o+5MhUzv1wzZfTy9EO2Fu6P3p8lB6QfBp5/gxpNh5it+XKx1Ip20859qpJ6vpEdITmQ/hsX9fZK99N8SFbxj9Hf6fc3AFauJLnP5TaWEvd93NE7zu0PiQZmRLU2Z6r0sGpnH7DZW+hI8exEMw4hNvksj+XI93pOJ96JeZBqLMfU6eDwX+w6VnmkcR6iEQzblBNp1VQ/lzyu9J7iiYMrc5UmlXVEn3dPojnke33NKIe7dKfS0XRzdqNEwTARLWmav6pouhHtKMVN3SHgVN5T/AMb0GfEZNNZg/qlnTS+0IxXzFqneoJZD9iN7/RaSgxU51zc7TrPOUSauD4ffJWqdbWaoSX/kdE33FEFUiWrMzlXvmEUp5DXR+g9w9lkQuZQZJzpG+LVvTn1AImETksfntL5TB+Y1CWzUQEELjGTFPUu0pGkP5bDouPPbb1rxvgpfrDe03EdRp47NJ5eE836wjJunpjpRs7rluOk4cxOzqU0w0p0hjqeIajURtkty8I5QlwvVpgoFvnOPy8PRu7Qt71X6z3odT6P/AAr+cfZTlpugMbNjH8hKeAy6uprVY6OPYnzcnx+Y9fWPCv5XRbaiCAQCAQCAQfl7QQQRcEWI47omJmJ3gm8pMJNLO6P7J7qM8bSdQ5xsVPmx+rvs7zQaqNTgi/f0nz/31RjHlpDmmzmkEEbQRsK899m3asWjaehw5LYyKqAP2Pb3Mg4nDh5jtVthy+srv3uF4ho502aa90848kwvZoorKg/NKjoX9krzy/DnybWg/U4/7o+5NBU7v91xzY/Ty9EO0tzR+9PkoPSD4VPP8GNLsPMVvuWjqRLtp5z7VSS+jV6QnMh/DYv6+wV76b4sK7i/6S/0+5uBWriVWzpUm+4VWN22hLxzxkP+FBkgFEtEZnay2Azm/wBEanq7jT96IZ3RKyZxaYR4lUsAADXiwAsNbGnZ1oQb+YqvthFTc/QySu5vkw5EM+k31nadaJPfc2UloquXjkjjH9LS49oIhH7pQ/K0XRzdqNAl0ZHzkRnboKSgp6eUT6cUYa7RjBbe52HS1hGKu54M4NJiVNDHTb7pxzaZ02BotoOGo3Ou5CBUIyaazBfVLeml9oRinc6NZvOFVj72+RLBzyERj1uQZIUMj9ybor5JSgjW6Gpl9GR5B8zQpYkGiWjdzvV6eGyM+6qXjqc1jvaSiDTKDJGdL62renPsCJhEZL+G0vlMP5jUJbORAQCAQCDhKBUZfVm+VjgNkbWs6++Ptt1Ks1Vt77eDsuC4uxpYmf8AtO/4V0rWW0nFkphxp6aNju/sXO/mcbkdWzqVvhp2KRDg+IaiM+oteOnd5QmF6tMIBAIBAIBAIIHLDA/2qE6P0rLujPGeFp8R/svDPi9ZX5rHhmt/42Xn7s8p/wA/QpHNIJBFiDYg7QRtBVU7eJiecJTJvGTSTB41sPcyN428Y8Y2r1w5Jx23aev0carFNO/un5/7OGCZr2hzSC1wBBGwg7CraJiY3hwtqTS01tG0wjMqvBKjoX9krzzfDt5NnQfqsf8AdBOKod8uObL6eXoh2luaP3p8nP8ApB8Knn+DFm708x9i35cvHWCJO3rKpO99Gr0hPZDH57FzP7JXvpviQreM/o7fT7m2FauKeLHKbfaeaPlxSN87SEGLUTBw5rq3RwHFhfvGyEf+5Db2hEFLh8OnLGzlSMb6TgESt+eiDRxiq/i3t3niYPchCx5pq7QwnGG8iHT9OOVvwhEFKjJpXc/Umhhen97PI/0dFnwoxVHdKH5aj6ObtMRMEwiQgLoBBpvMJ9Us6abtIxfnP7V6GFOZ97NEz0XafwhBmdGTVGS2H3wCOEjv6BwI8csbifW5GLK9kTB5bmus7msi4QYpLc4c0+wIg7SgyRnQ14tW9O72BEwislfDaTyqD8xqEtmogIBAIOXUCHymxxtJEXGxkcLRs4SeM/wjhK8s2WMdd+9u6HRW1WSKx075+RQSyFxLnG5cS4njJNyfOqqZ3neXdUrFYisdIjZcciMl3Pc2eZpDGm8bCLFx4HEckcHGtzTYN/bsoOL8SitZwY5598+HyMay33LuoBAIBAIBAIBAIF1nDwHQd+0xjuXm0oHA7gfzHYfGq/VYtp7cfV1PBdd26+ovPOPd8vD6KUtN0C+ZuMa20zzxuiv/ALme8da3tJl/6T9HN8c0fTUVj5W/E/hacqPBKjoX+xbWX3J8lLoP1OP+6CaVM75cc2I+Xl6Idpbuj96fJQekHwqef4MWY9yeY+xWEuWjrBFHh5yqOX0eOkJ3Ibw2L+vsle+m+JCt4x+jt9PubYVq4kEIMXY9S71Uzx2tvc0jPReQETC6ZA1ejhONN/7UB9Jz2H3IhVsjKffK+kZx1EXqeD7kTK4boGHRxW/Lp4neYub7kIeDN/U6OH4wOVSR9st+NCVFRLWGaSk3rCKQcqMyfiOc/wB6MS13Sn01H0c3aYgTCMmhchc1+G1OH0000DnSSRBz3CWVtySddg6wRirOejIaiw6mgkpIix75ixxMkj7t0HG1nE21gIFCjJprMJ9Us6abtIxV3dJ1loaSK/fSSSEfyNa0dsoEMiW0MFpdClhj5MDGeZgCIY5xWHQnlZyJXt9FxCJMvc61ejiEsf3lM49bHsI9RKEtFlEMj5z/AK1rend7kTCMyV8NpPKYPzGoS2WiHUAgEEHlPlA2kZewdI7vGXtf+I8TQvHNljHHzb2h0N9VfaOVY6z/AO7y9pcLq8QeZCCb7ZH9yweJo4R4gtCuPJmneXT5NRpOH07FevhHWfOf/eS6YFkTDAQ+Q79INY0hZjT4m8POVuY9NWvOecqHV8YzZo7NPZj5dZ+q02WyqHUAgEAgEAgEAg5dAAoPnUwNkY5jwHNcC1wOwgqJiJjaWVL2paLVnaYJ3KLCTSzuj2t75h42nZ1jYqjLj9XbZ3eh1UanDGTv6T5vFR1TopGyM75jg4dXB17OtYVtNZi0dzYy4q5aTjt0nka+PVQlw+WRux9O5w62q1yWiccz8nE6THOPW0pPWLbfyUSqN3dLlmx+ml6JvaW7o/elz/pB8Knn+DDmPcnmPsW/PRy9esEUVSS+jx0T+QvhsXM/sle+l+LCs4x+kt9PubQVq4oFBkrOpTb3i1Y3ZebTH9bWu96Jh88m6rRw/E28uKmHmqG/3RD7ZqIdLF6Mf90u9Bjne5Eyue6RgtVUr+VA5voPv8SEKDk1U6FLiLeXTRj/AOxD7roSrxQbPyept6pYI+RDG3zMARBLbpM/LUfRS9piJgmEGuM1/wBVUXQN96IUndIeB03lJ/Lcgz8jJpvML9UR9LN2kYl9ujazSraeL7uAu65Hn3NCEFPCQHAuF2ggkcYvrCJPlufynAAFHNYavpGf2RGxI45WtnqZ5mNLWyzSSNaSCWh7y4Akc6Jha8ylXveL0/FIJI/OxxHrAQlqcohkfOf9a1vTu9yJhGZJj59SeVQfmNQlsxEBAIOOKBbYVS/4jXSyS64oz3vAWgkRs5tRJVfSvrsszPSHUajL/wDP0dMePla3f95/BkRtAAAAAGoAagOYKwhy8zMzvL9IBAIBAIBAIBAIBBQssspaiCo3uJwa3Qa7W0E3N+E8wWlqM96X2q6LhfDcGowdvJE777dfJXJssKyx+Wtq4GM/stedTk8VrXg+k39z+ZNmkcSxpO0taT1gK0jpDirxtaY+apZzKMOhjlA1sfok+J//AJAWprK71iy84Bmmua2PumN/2LlV7q17wSp08InadsbZW9RGkPat/FbfBMOZ1mOK8Ux2jvms/j8KItB0y5Zsfp5uib2luaP3pc/6QfCp5z9jEn708x9i356OXr1giVSPo8dE9kL4bFzP7JXvpviwrOM/o7fT7m2FauKdQZlz+UuhirnW+khif1i7PhRMF7FUua1zWkhsgAeOB2idIX6wCgvuYmm08XiP3ccr/wDbofEhK87pKlvBSS8LZXx+m3S+BEQREc7mhwBsHgBw4wCDbzgHqRL04NSb9PDFt3yWNnpOAQltMBEELulB8vR9FL2moEyjJrjNf9U0XQN96MVI3SPglL5Qfyygz8ES05mG+qI+lm7aIJ/PdWb5i84+7bHH5mAn1uKJhQ0AiQgnMhqzecRpJOTUR35nODT6iiJbERDI2c0/6rW+UPRMI7JLw6k8qg/MahLZQRDqAQfKoHcutyT7FE9E16wpWa76OfjEjQepv/6tTR9Lea/9IJ9vH5fleluOfCAQCAQCAQCAQCDhQK3OK0isvxxM9RcFW6v4jsOBTvptvCZ/CrvGo8y1Fyd2Ezh8MThrDo2n1BXdJ3rEvnmopNMtqz4ygs40gFGRwukjA6jpH1BeGrn+mseCVmdVE+ET9ivVW7Jb8mAf8OruZ35a3cHwrqDiP6/B9PuqC04X645sT8vLx70PU7/ytzR+9Pk5/wBIIn1VJ+f4MOpcAxx4mk+pb89HL1je0QRYKpH0dYMgx89j8TXn/avfSx/UhV8ZnbSW84NkK1cW6gQO6SprVNLJbvoXsJ/kfcdpAnEZG9ucKW9XUyciBrfxHg/CUYyvWf6k08KLrX3qeJ/nuw9tBmdGS1ZrabfcWo2kX+W0vw2uf8KIlrZEELuk/p6Pope01EwTKJa5zYj/AEqi8nYjFR90j4JS+UH8tyDP6JaczDD/AEiPpZu2iGf8u6zfsRrJOVUy25mvLR6gETCZzPYPHVYnFHMxskYZI9zHC7TZpAuOchCWhf8AIGG/uNN+GEQROfLA4qSvY2niZFG+nY4NY3RbpBzwTYcwRMF9TzFjmvG1rg4c7TdCW16WXTY13Ka13nAKIZLzm/Wtb5Q9EwjskvDqTyqD8xqEtlogIBBxB8aemZGLMa1o22aAPYoiIjoyve1+dp3fcKWIQCAQCAQCAQCAQCCi5zcOJbHO0amXY/xBxGifPcda0tZTeIt4Oi4BniLWwz384+nUv1oOnWDAcrZqVm9gNkjHetcSC2/ACODxL3xai1I26wqtbwnFqbdvfa3fPj5x4vLlBj8lW4F4DWtvosbewvtJPCVjlzzk6vbRcPx6SJ7POZ6zKJXk3zNyPwo/sBa4WM4eeYPGi31AHrVlp6f0tp73G8T1UTre3X/rMfx1LWaFzHOY4Wcwlrh426iq2Y25S7Cl63rFq9J5w9OFYk+nkEkZGkBYg7HA7QQs8eSaTvDx1OmpqMc479E5iuW800ZjDGRhw0XOBJNjtA4l731VrRtEbKzT8DxYskXtaZ257KutRdrhm1oS6Z832WMLAeNz7G3UB61u6Ou9pt4KDj2eIxVxd8zv9IMkKwcq6gTu6Rpvm1LJyZ3M9NhPwoEAjI+tzZS2gq5OVLGz0Gl3xoxlfM6VLvmFVg4oXP8Aw+79yDJKMjHzB0unirXW+ihlffiJAZ8RREtMogg90n4RR9FJ2momCbQa5zY/VVF5OxEKPukT80pfKHfllBn5GTS+ZSfQwQPP2HVDj/S5xRizbUzab3PO1zi70iSiYNDc60uliEr+RTO873sHuKEtGIghd0nT2mo38ccrfRc0jtFAmES2HkNWb9h9JJyqeO/U0A+xEMxZy/rWt8of7UTDw5HD5/SeVQ/mNQlsgIh1AIKVlplW6B+8wWDwAXvIvo32NaOO2vzLU1Gomk9mvVe8K4XXPX1uXp3R4qhT5TVbHaQnefE+zmnxFq1I1GSJ33Xt+F6S0bdiI8uUmZkxjYq4dO2i4HRe3id4vEdqscOWMld3Ja/RzpcvY6x1ifkmF6tIIBAIBAIBAIBAIPlUwNka5jwC1wIIPCComImNpZUvalotWdpgr8fyPmgcXRNMsXBo3L2jic3h5wq3LprUnevOHX6Li+HNG2Sezb+J8p/CtP1ajqPEdR9a1pjbqt4mJ6P1EwuNmguPE0Fx9SmImZ5Mb3rSN7Tt5rdk3kVJI4PqRoRjXvZ79/icPst9a2sOmtPOyk1/GKUrOPDO9vHujy8ZMhrbbNisHKKpljkp+0HfYbCW1iDqbIB4+B3jWtn08X5x1XXDOK/8ePV5edf5j/Rc1tHJCdGVjmEcoWHUdhVfalq9YdThz48td6WifL/DzhwOw35li9p5dU5guS09QR3Jjj4ZHgjV/CNpK98envefCFbquKYMFevanwj8z3GlhOGsp4mxRjuW8e0k7XE8ZVnSkVr2YcdqM98+Scl+svasniEC+z4YXJUYY5sTHSPZNFIGsaXO4WmzRr2OKDO3+V639zqvwJP0ondoXMVhL6fDTvsb43yTyPLXtLXAANYLg6/soheMapt9p5o/vIpGekwj3oMg/wCWaz90qfwJP0ok2Nz3gc0VRVSTQyxWiYxu+RuZfScSbaQF+9HnRB5oEbuhsMmmnpDDDLIGxSBxjjc+3dNsDojUgUf+Xav90qfwJP0ondqnNxC5mGUbXtLXCBgLXAgg8RB2FEKXuhqKWWmphFHJIRO4kMY55A0DrIaECKGT1X+61P4En6UTueWRsUsOTE7THI2Xe6prWFjg+8hc0WZa/CiCM/wCq/daj8GT9KJ3OTc74PLE6rkljkjJETG74xzLgFxNtIa+BEHWgUe6HwySanpXRRvkLJnghjXPIDmXuQBs7lAizgdT+7VH4Mn9kS0zmaL/APCadsrXNcwyM0XNLSAJHFuo+IhEEPnEwiodidY5sEzmmokIcInkEX2g21ol4sk8IqG11ITBMAKmEkmJ4AAkbrJI2INeIgIOFAoctKdzK2XS+2Q9p4wQB6rEdSqtRExknd2/CclbaSm3dyn90IvBZGBmwp3Bkzz3rnNa3xloNyPOAt/RRMVmXLekGSJyUp3xH3XpbrnwgEAgEAgEAgEAgEHCEHzkp2u2taecA+1RtCYtaOkuxwtb3rQOYAJsTaZ6y+ilDiDqD8PjB1EAjiIuhEzHR82UjAbhjB4w0D3KIiIZze09Zn932UsHUAgEHCgEHUHCg6g5ZB1ByyAsg6g4gEBZAIBB1BwhB1BxB1BxB1AIBBFY5gMVW0CUG7e9e02c3+48RXnkxVyRtLb0mty6W2+OevWO6Veps3kQd3csjm8mwbfncPcteNHXvndZ34/mmPZrET+64UlMyJgYxoa1osAOBbcRERtCkve17Ta07zL7KWAQCAQCAQCAQCAQCAQCAQCAQCAQCAQCAQCAQCAQCAQCAQCAQCAQCAQCAQCAQCAQCAQCAQCAQCAQCAQCAQCAQ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en-US" dirty="0" smtClean="0"/>
              <a:t>Key Takeaways</a:t>
            </a:r>
            <a:endParaRPr lang="en-US" dirty="0"/>
          </a:p>
        </p:txBody>
      </p:sp>
      <p:pic>
        <p:nvPicPr>
          <p:cNvPr id="8199" name="Picture 7" descr="C:\Users\tbarringer\Downloads\keyhole_in_head_with_key_1600_clr_1586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36" y="19050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C:\Users\tbarringer\Downloads\group_therapy_500_clr_1754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438400"/>
            <a:ext cx="4152900" cy="272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876800" y="5029200"/>
            <a:ext cx="3771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Turn and Talk –  </a:t>
            </a:r>
          </a:p>
          <a:p>
            <a:r>
              <a:rPr lang="en-US" dirty="0" smtClean="0"/>
              <a:t>One(1) Key Take Away</a:t>
            </a:r>
          </a:p>
          <a:p>
            <a:r>
              <a:rPr lang="en-US" dirty="0" smtClean="0"/>
              <a:t>Time: 2 minutes</a:t>
            </a:r>
          </a:p>
        </p:txBody>
      </p:sp>
    </p:spTree>
    <p:extLst>
      <p:ext uri="{BB962C8B-B14F-4D97-AF65-F5344CB8AC3E}">
        <p14:creationId xmlns:p14="http://schemas.microsoft.com/office/powerpoint/2010/main" val="296935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http://pubpages.unh.edu/%7Esak286/ke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862013"/>
            <a:ext cx="852170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092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Who are our ELLs?</a:t>
            </a: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700" b="1">
                <a:solidFill>
                  <a:srgbClr val="606060"/>
                </a:solidFill>
                <a:latin typeface="Arial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spcBef>
                <a:spcPct val="20000"/>
              </a:spcBef>
              <a:buSzPct val="50000"/>
              <a:buFont typeface="Wingdings" pitchFamily="2" charset="2"/>
              <a:buChar char="¦"/>
              <a:defRPr sz="2400" b="1">
                <a:solidFill>
                  <a:srgbClr val="606060"/>
                </a:solidFill>
                <a:latin typeface="Arial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68D8107-4C67-483C-ACED-1F7AF47475B7}" type="slidenum">
              <a:rPr lang="en-US" altLang="en-US" sz="1400" b="0" smtClean="0">
                <a:solidFill>
                  <a:schemeClr val="bg1"/>
                </a:solidFill>
                <a:latin typeface="CartoGothic Std"/>
              </a:rPr>
              <a:pPr algn="ctr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 b="0" dirty="0" smtClean="0">
              <a:solidFill>
                <a:schemeClr val="bg1"/>
              </a:solidFill>
              <a:latin typeface="CartoGothic Std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525230350"/>
              </p:ext>
            </p:extLst>
          </p:nvPr>
        </p:nvGraphicFramePr>
        <p:xfrm>
          <a:off x="1439863" y="1631616"/>
          <a:ext cx="68580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4341" name="Group 6"/>
          <p:cNvGrpSpPr>
            <a:grpSpLocks/>
          </p:cNvGrpSpPr>
          <p:nvPr/>
        </p:nvGrpSpPr>
        <p:grpSpPr bwMode="auto">
          <a:xfrm>
            <a:off x="5886376" y="3314700"/>
            <a:ext cx="1252538" cy="1250950"/>
            <a:chOff x="4114809" y="664439"/>
            <a:chExt cx="1251718" cy="1251718"/>
          </a:xfrm>
        </p:grpSpPr>
        <p:sp>
          <p:nvSpPr>
            <p:cNvPr id="8" name="Oval 7"/>
            <p:cNvSpPr/>
            <p:nvPr/>
          </p:nvSpPr>
          <p:spPr>
            <a:xfrm>
              <a:off x="4114809" y="664439"/>
              <a:ext cx="1251718" cy="125171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Oval 4"/>
            <p:cNvSpPr/>
            <p:nvPr/>
          </p:nvSpPr>
          <p:spPr>
            <a:xfrm>
              <a:off x="4298838" y="847113"/>
              <a:ext cx="883659" cy="8863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7780" tIns="17780" rIns="17780" bIns="1778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400" dirty="0"/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2928237" y="1851062"/>
            <a:ext cx="1252537" cy="1250950"/>
            <a:chOff x="4114809" y="664439"/>
            <a:chExt cx="1251718" cy="1251718"/>
          </a:xfrm>
        </p:grpSpPr>
        <p:sp>
          <p:nvSpPr>
            <p:cNvPr id="11" name="Oval 10"/>
            <p:cNvSpPr/>
            <p:nvPr/>
          </p:nvSpPr>
          <p:spPr>
            <a:xfrm>
              <a:off x="4114809" y="664439"/>
              <a:ext cx="1251718" cy="125171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4298839" y="847113"/>
              <a:ext cx="883659" cy="8863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7780" tIns="17780" rIns="17780" bIns="1778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400" dirty="0"/>
            </a:p>
          </p:txBody>
        </p:sp>
      </p:grpSp>
      <p:grpSp>
        <p:nvGrpSpPr>
          <p:cNvPr id="14343" name="Group 12"/>
          <p:cNvGrpSpPr>
            <a:grpSpLocks/>
          </p:cNvGrpSpPr>
          <p:nvPr/>
        </p:nvGrpSpPr>
        <p:grpSpPr bwMode="auto">
          <a:xfrm>
            <a:off x="4017963" y="5064919"/>
            <a:ext cx="1250950" cy="1252538"/>
            <a:chOff x="4114809" y="664439"/>
            <a:chExt cx="1251718" cy="1251718"/>
          </a:xfrm>
        </p:grpSpPr>
        <p:sp>
          <p:nvSpPr>
            <p:cNvPr id="14" name="Oval 13"/>
            <p:cNvSpPr/>
            <p:nvPr/>
          </p:nvSpPr>
          <p:spPr>
            <a:xfrm>
              <a:off x="4114809" y="664439"/>
              <a:ext cx="1251718" cy="125171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Oval 4"/>
            <p:cNvSpPr/>
            <p:nvPr/>
          </p:nvSpPr>
          <p:spPr>
            <a:xfrm>
              <a:off x="4297484" y="848468"/>
              <a:ext cx="886369" cy="8836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7780" tIns="17780" rIns="17780" bIns="1778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400" dirty="0"/>
            </a:p>
          </p:txBody>
        </p:sp>
      </p:grpSp>
      <p:sp>
        <p:nvSpPr>
          <p:cNvPr id="4" name="Rectangle 3"/>
          <p:cNvSpPr/>
          <p:nvPr/>
        </p:nvSpPr>
        <p:spPr>
          <a:xfrm>
            <a:off x="5800724" y="3233738"/>
            <a:ext cx="13381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14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>
              <a:defRPr/>
            </a:pPr>
            <a:endParaRPr lang="en-US" sz="14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>
              <a:defRPr/>
            </a:pPr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Language </a:t>
            </a:r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Distance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259374" y="5181600"/>
            <a:ext cx="8128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en-US" sz="14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>
              <a:defRPr/>
            </a:pPr>
            <a:endParaRPr lang="en-US" sz="1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>
              <a:defRPr/>
            </a:pPr>
            <a:r>
              <a:rPr lang="en-US" sz="1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Age</a:t>
            </a:r>
            <a:endParaRPr lang="en-US" sz="1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71800" y="1758950"/>
            <a:ext cx="108585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en-US" sz="12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>
              <a:defRPr/>
            </a:pPr>
            <a:endParaRPr lang="en-US" sz="1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>
              <a:defRPr/>
            </a:pPr>
            <a:r>
              <a:rPr lang="en-US" sz="1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Quality </a:t>
            </a:r>
            <a:r>
              <a:rPr lang="en-US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Instruction</a:t>
            </a:r>
          </a:p>
        </p:txBody>
      </p:sp>
    </p:spTree>
    <p:extLst>
      <p:ext uri="{BB962C8B-B14F-4D97-AF65-F5344CB8AC3E}">
        <p14:creationId xmlns:p14="http://schemas.microsoft.com/office/powerpoint/2010/main" val="16235402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 Expectations for Stakeholders</a:t>
            </a: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700" b="1">
                <a:solidFill>
                  <a:srgbClr val="606060"/>
                </a:solidFill>
                <a:latin typeface="Arial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spcBef>
                <a:spcPct val="20000"/>
              </a:spcBef>
              <a:buSzPct val="50000"/>
              <a:buFont typeface="Wingdings" pitchFamily="2" charset="2"/>
              <a:buChar char="¦"/>
              <a:defRPr sz="2400" b="1">
                <a:solidFill>
                  <a:srgbClr val="606060"/>
                </a:solidFill>
                <a:latin typeface="Arial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3C06E58-E144-4640-A437-00B05EF29228}" type="slidenum">
              <a:rPr lang="en-US" altLang="en-US" sz="1400" b="0" smtClean="0">
                <a:solidFill>
                  <a:schemeClr val="bg1"/>
                </a:solidFill>
                <a:latin typeface="CartoGothic Std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 b="0" dirty="0" smtClean="0">
              <a:solidFill>
                <a:schemeClr val="bg1"/>
              </a:solidFill>
              <a:latin typeface="CartoGothic Std"/>
            </a:endParaRPr>
          </a:p>
        </p:txBody>
      </p:sp>
      <p:pic>
        <p:nvPicPr>
          <p:cNvPr id="15364" name="Picture 6" descr="Image result for blueprint for ell succes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06100"/>
            <a:ext cx="4038600" cy="465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1"/>
          <p:cNvSpPr>
            <a:spLocks noChangeArrowheads="1"/>
          </p:cNvSpPr>
          <p:nvPr/>
        </p:nvSpPr>
        <p:spPr bwMode="auto">
          <a:xfrm>
            <a:off x="4572000" y="1506100"/>
            <a:ext cx="4267200" cy="374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2700" b="1">
                <a:solidFill>
                  <a:srgbClr val="606060"/>
                </a:solidFill>
                <a:latin typeface="Arial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spcBef>
                <a:spcPct val="20000"/>
              </a:spcBef>
              <a:buSzPct val="50000"/>
              <a:buFont typeface="Wingdings" pitchFamily="2" charset="2"/>
              <a:buChar char="¦"/>
              <a:defRPr sz="2400" b="1">
                <a:solidFill>
                  <a:srgbClr val="606060"/>
                </a:solidFill>
                <a:latin typeface="Arial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ts val="1800"/>
              </a:spcAft>
            </a:pPr>
            <a:r>
              <a:rPr lang="en-US" altLang="en-US" sz="1600" b="0" dirty="0">
                <a:solidFill>
                  <a:schemeClr val="tx1"/>
                </a:solidFill>
              </a:rPr>
              <a:t>Clarify expectations for administrators, policy makers, and practitioners;</a:t>
            </a:r>
          </a:p>
          <a:p>
            <a:pPr algn="just" eaLnBrk="1" hangingPunct="1">
              <a:spcBef>
                <a:spcPct val="0"/>
              </a:spcBef>
              <a:spcAft>
                <a:spcPts val="1800"/>
              </a:spcAft>
            </a:pPr>
            <a:r>
              <a:rPr lang="en-US" altLang="en-US" sz="1600" b="0" dirty="0">
                <a:solidFill>
                  <a:schemeClr val="tx1"/>
                </a:solidFill>
              </a:rPr>
              <a:t>Provide a framework to prepare ELLs for success for college and career readiness;</a:t>
            </a:r>
          </a:p>
          <a:p>
            <a:pPr algn="just" eaLnBrk="1" hangingPunct="1">
              <a:spcBef>
                <a:spcPct val="0"/>
              </a:spcBef>
              <a:spcAft>
                <a:spcPts val="1800"/>
              </a:spcAft>
            </a:pPr>
            <a:r>
              <a:rPr lang="en-US" altLang="en-US" sz="1600" b="0" dirty="0">
                <a:solidFill>
                  <a:schemeClr val="tx1"/>
                </a:solidFill>
              </a:rPr>
              <a:t>Provide guidance, resources, and supports to districts, schools, and teachers </a:t>
            </a:r>
          </a:p>
          <a:p>
            <a:pPr algn="just" eaLnBrk="1" hangingPunct="1">
              <a:spcBef>
                <a:spcPct val="0"/>
              </a:spcBef>
              <a:spcAft>
                <a:spcPts val="1800"/>
              </a:spcAft>
            </a:pPr>
            <a:r>
              <a:rPr lang="en-US" altLang="en-US" sz="1600" b="0" dirty="0">
                <a:solidFill>
                  <a:schemeClr val="tx1"/>
                </a:solidFill>
              </a:rPr>
              <a:t>Promote a better understanding and appreciation of Bilingual Education, English as a Second Language, and World Languages/Foreign Language Studies.</a:t>
            </a:r>
          </a:p>
        </p:txBody>
      </p:sp>
    </p:spTree>
    <p:extLst>
      <p:ext uri="{BB962C8B-B14F-4D97-AF65-F5344CB8AC3E}">
        <p14:creationId xmlns:p14="http://schemas.microsoft.com/office/powerpoint/2010/main" val="409467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Blueprint for ELL Success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229600" cy="46482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sz="2400" dirty="0" smtClean="0"/>
              <a:t>The Blueprint is composed of the following 8 principles:</a:t>
            </a:r>
          </a:p>
          <a:p>
            <a:pPr marL="0" indent="0" eaLnBrk="1" hangingPunct="1">
              <a:buFontTx/>
              <a:buNone/>
              <a:defRPr/>
            </a:pPr>
            <a:endParaRPr lang="en-US" sz="1200" dirty="0" smtClean="0"/>
          </a:p>
          <a:p>
            <a:pPr lvl="1" algn="just" eaLnBrk="1" hangingPunct="1">
              <a:buSzPct val="90000"/>
              <a:buFont typeface="+mj-lt"/>
              <a:buAutoNum type="arabicPeriod"/>
              <a:defRPr/>
            </a:pPr>
            <a:r>
              <a:rPr lang="en-US" sz="2000" dirty="0" smtClean="0">
                <a:latin typeface="Calibri" panose="020F0502020204030204" pitchFamily="34" charset="0"/>
              </a:rPr>
              <a:t>All teachers are teachers of English Language Learners (ELLs) and need to plan accordingly.</a:t>
            </a:r>
          </a:p>
          <a:p>
            <a:pPr lvl="1" algn="just" eaLnBrk="1" hangingPunct="1">
              <a:buSzPct val="90000"/>
              <a:buFont typeface="+mj-lt"/>
              <a:buAutoNum type="arabicPeriod"/>
              <a:defRPr/>
            </a:pPr>
            <a:r>
              <a:rPr lang="en-US" sz="2000" dirty="0" smtClean="0">
                <a:latin typeface="Calibri" panose="020F0502020204030204" pitchFamily="34" charset="0"/>
              </a:rPr>
              <a:t>All schools boards and districts/school leaders are responsible for </a:t>
            </a:r>
            <a:r>
              <a:rPr lang="en-US" sz="2000" dirty="0">
                <a:latin typeface="Calibri" panose="020F0502020204030204" pitchFamily="34" charset="0"/>
              </a:rPr>
              <a:t>ensuring</a:t>
            </a:r>
            <a:r>
              <a:rPr lang="en-US" sz="2000" dirty="0" smtClean="0">
                <a:latin typeface="Calibri" panose="020F0502020204030204" pitchFamily="34" charset="0"/>
              </a:rPr>
              <a:t> that the academic, linguistic, social, and emotional needs of ELLs are addressed.</a:t>
            </a:r>
          </a:p>
          <a:p>
            <a:pPr lvl="1" algn="just" eaLnBrk="1" hangingPunct="1">
              <a:buSzPct val="90000"/>
              <a:buFont typeface="+mj-lt"/>
              <a:buAutoNum type="arabicPeriod"/>
              <a:defRPr/>
            </a:pPr>
            <a:r>
              <a:rPr lang="en-US" sz="2000" dirty="0" smtClean="0">
                <a:latin typeface="Calibri" panose="020F0502020204030204" pitchFamily="34" charset="0"/>
              </a:rPr>
              <a:t>Districts and schools engage all English Language Learners in instruction that is grade-appropriate, academically rigorous, and aligned with the New York State Prekindergarten Foundation for the Common Core and P- 12 Common Core Learning Standards. </a:t>
            </a:r>
          </a:p>
          <a:p>
            <a:pPr lvl="1" algn="just" eaLnBrk="1" hangingPunct="1">
              <a:buSzPct val="90000"/>
              <a:buFont typeface="+mj-lt"/>
              <a:buAutoNum type="arabicPeriod"/>
              <a:defRPr/>
            </a:pPr>
            <a:r>
              <a:rPr lang="en-US" sz="2000" dirty="0" smtClean="0">
                <a:latin typeface="Calibri" panose="020F0502020204030204" pitchFamily="34" charset="0"/>
              </a:rPr>
              <a:t>Districts and schools recognize that bilingualism and biliteracy are assets and provide opportunities for all students to earn a Seal of Biliteracy upon obtaining a high school diploma.</a:t>
            </a:r>
          </a:p>
          <a:p>
            <a:pPr algn="just" eaLnBrk="1" hangingPunct="1">
              <a:buFont typeface="Wingdings" panose="05000000000000000000" pitchFamily="2" charset="2"/>
              <a:buChar char="§"/>
              <a:defRPr/>
            </a:pPr>
            <a:endParaRPr lang="en-US" sz="1800" dirty="0" smtClean="0"/>
          </a:p>
          <a:p>
            <a:pPr marL="0" indent="0" algn="just" eaLnBrk="1" hangingPunct="1">
              <a:buFontTx/>
              <a:buNone/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en-US" alt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152400" y="6096000"/>
            <a:ext cx="3733800" cy="76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Slide Number Placeholder 4"/>
          <p:cNvSpPr txBox="1">
            <a:spLocks noGrp="1"/>
          </p:cNvSpPr>
          <p:nvPr/>
        </p:nvSpPr>
        <p:spPr bwMode="auto">
          <a:xfrm>
            <a:off x="7010400" y="6403975"/>
            <a:ext cx="1981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 altLang="en-US" sz="1400" dirty="0" smtClean="0">
                <a:solidFill>
                  <a:schemeClr val="bg1"/>
                </a:solidFill>
                <a:latin typeface="+mj-lt"/>
              </a:rPr>
              <a:t>Source: OBE-WL</a:t>
            </a:r>
            <a:endParaRPr lang="en-US" altLang="en-US" sz="1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129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Blueprint for ELL 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153400" cy="4525963"/>
          </a:xfrm>
        </p:spPr>
        <p:txBody>
          <a:bodyPr/>
          <a:lstStyle/>
          <a:p>
            <a:pPr marL="0" indent="0" algn="just" eaLnBrk="1" hangingPunct="1">
              <a:buFontTx/>
              <a:buNone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8 Principles continued:</a:t>
            </a:r>
          </a:p>
          <a:p>
            <a:pPr marL="0" indent="0" algn="just" eaLnBrk="1" hangingPunct="1">
              <a:buFontTx/>
              <a:buNone/>
              <a:defRPr/>
            </a:pPr>
            <a:endParaRPr lang="en-US" sz="900" dirty="0" smtClean="0">
              <a:latin typeface="Calibri" panose="020F0502020204030204" pitchFamily="34" charset="0"/>
            </a:endParaRPr>
          </a:p>
          <a:p>
            <a:pPr lvl="1" eaLnBrk="1" hangingPunct="1">
              <a:buSzPct val="90000"/>
              <a:buFont typeface="+mj-lt"/>
              <a:buAutoNum type="arabicPeriod" startAt="5"/>
              <a:defRPr/>
            </a:pPr>
            <a:r>
              <a:rPr lang="en-US" sz="2000" dirty="0">
                <a:latin typeface="Calibri" panose="020F0502020204030204" pitchFamily="34" charset="0"/>
              </a:rPr>
              <a:t>Districts and schools value all parents and families of ELLs  as partners in education and effectively involve them in the education of their </a:t>
            </a:r>
            <a:r>
              <a:rPr lang="en-US" sz="2000" dirty="0" smtClean="0">
                <a:latin typeface="Calibri" panose="020F0502020204030204" pitchFamily="34" charset="0"/>
              </a:rPr>
              <a:t>children.</a:t>
            </a:r>
            <a:endParaRPr lang="en-US" sz="2000" dirty="0">
              <a:latin typeface="Calibri" panose="020F0502020204030204" pitchFamily="34" charset="0"/>
            </a:endParaRPr>
          </a:p>
          <a:p>
            <a:pPr lvl="1" eaLnBrk="1" hangingPunct="1">
              <a:buSzPct val="90000"/>
              <a:buFont typeface="+mj-lt"/>
              <a:buAutoNum type="arabicPeriod" startAt="5"/>
              <a:defRPr/>
            </a:pPr>
            <a:r>
              <a:rPr lang="en-US" sz="2000" dirty="0" smtClean="0">
                <a:latin typeface="Calibri" panose="020F0502020204030204" pitchFamily="34" charset="0"/>
              </a:rPr>
              <a:t>District </a:t>
            </a:r>
            <a:r>
              <a:rPr lang="en-US" sz="2000" dirty="0">
                <a:latin typeface="Calibri" panose="020F0502020204030204" pitchFamily="34" charset="0"/>
              </a:rPr>
              <a:t>and school communities leverage the expertise of bilingual, ESL, and Language Other Than English (LOTE) teachers and support personnel while increasing their professional </a:t>
            </a:r>
            <a:r>
              <a:rPr lang="en-US" sz="2000" dirty="0" smtClean="0">
                <a:latin typeface="Calibri" panose="020F0502020204030204" pitchFamily="34" charset="0"/>
              </a:rPr>
              <a:t>capacities.</a:t>
            </a:r>
            <a:endParaRPr lang="en-US" sz="2000" dirty="0">
              <a:latin typeface="Calibri" panose="020F0502020204030204" pitchFamily="34" charset="0"/>
            </a:endParaRPr>
          </a:p>
          <a:p>
            <a:pPr lvl="1" eaLnBrk="1" hangingPunct="1">
              <a:buSzPct val="90000"/>
              <a:buFont typeface="+mj-lt"/>
              <a:buAutoNum type="arabicPeriod" startAt="5"/>
              <a:defRPr/>
            </a:pPr>
            <a:r>
              <a:rPr lang="en-US" sz="2000" dirty="0" smtClean="0">
                <a:latin typeface="Calibri" panose="020F0502020204030204" pitchFamily="34" charset="0"/>
              </a:rPr>
              <a:t>Districts </a:t>
            </a:r>
            <a:r>
              <a:rPr lang="en-US" sz="2000" dirty="0">
                <a:latin typeface="Calibri" panose="020F0502020204030204" pitchFamily="34" charset="0"/>
              </a:rPr>
              <a:t>and school communities leverage ELLs’ home languages, cultural assets, and prior </a:t>
            </a:r>
            <a:r>
              <a:rPr lang="en-US" sz="2000" dirty="0" smtClean="0">
                <a:latin typeface="Calibri" panose="020F0502020204030204" pitchFamily="34" charset="0"/>
              </a:rPr>
              <a:t>knowledge. </a:t>
            </a:r>
          </a:p>
          <a:p>
            <a:pPr lvl="1" eaLnBrk="1" hangingPunct="1">
              <a:buSzPct val="90000"/>
              <a:buFont typeface="+mj-lt"/>
              <a:buAutoNum type="arabicPeriod" startAt="5"/>
              <a:defRPr/>
            </a:pPr>
            <a:r>
              <a:rPr lang="en-US" sz="2000" dirty="0" smtClean="0">
                <a:latin typeface="Calibri" panose="020F0502020204030204" pitchFamily="34" charset="0"/>
              </a:rPr>
              <a:t>Districts and school use diagnostic tools and formative assessment practices in order to monitor ELLs’ content knowledge as well as new and home language development to inform instruction. </a:t>
            </a:r>
          </a:p>
          <a:p>
            <a:pPr algn="just" eaLnBrk="1" hangingPunct="1">
              <a:buFont typeface="Wingdings" panose="05000000000000000000" pitchFamily="2" charset="2"/>
              <a:buChar char="§"/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152400" y="6096000"/>
            <a:ext cx="3733800" cy="76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934200" y="6403975"/>
            <a:ext cx="2133600" cy="304800"/>
          </a:xfrm>
        </p:spPr>
        <p:txBody>
          <a:bodyPr/>
          <a:lstStyle/>
          <a:p>
            <a:pPr algn="ctr">
              <a:defRPr/>
            </a:pPr>
            <a:r>
              <a:rPr lang="en-US" altLang="en-US" dirty="0" smtClean="0"/>
              <a:t>Source: OBE-WL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0202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700" b="1">
                <a:solidFill>
                  <a:srgbClr val="606060"/>
                </a:solidFill>
                <a:latin typeface="Arial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spcBef>
                <a:spcPct val="20000"/>
              </a:spcBef>
              <a:buSzPct val="50000"/>
              <a:buFont typeface="Wingdings" pitchFamily="2" charset="2"/>
              <a:buChar char="¦"/>
              <a:defRPr sz="2400" b="1">
                <a:solidFill>
                  <a:srgbClr val="606060"/>
                </a:solidFill>
                <a:latin typeface="Arial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E1307A3-4143-4583-B871-1556CC9DDC31}" type="slidenum">
              <a:rPr lang="en-US" altLang="en-US" sz="1400" b="0" smtClean="0">
                <a:solidFill>
                  <a:schemeClr val="bg1"/>
                </a:solidFill>
                <a:latin typeface="CartoGothic Std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 b="0" dirty="0" smtClean="0">
              <a:solidFill>
                <a:schemeClr val="bg1"/>
              </a:solidFill>
              <a:latin typeface="CartoGothic Std"/>
            </a:endParaRPr>
          </a:p>
        </p:txBody>
      </p:sp>
      <p:pic>
        <p:nvPicPr>
          <p:cNvPr id="5124" name="Picture 6" descr="http://101fundraising.org/wp-content/uploads/2014/05/5484651-535312-welcome-word-in-different-langu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521" y="1828800"/>
            <a:ext cx="6858000" cy="373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346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438400"/>
            <a:ext cx="4191000" cy="3505200"/>
          </a:xfrm>
          <a:solidFill>
            <a:schemeClr val="bg1"/>
          </a:solidFill>
        </p:spPr>
        <p:txBody>
          <a:bodyPr/>
          <a:lstStyle/>
          <a:p>
            <a:pPr marL="0" indent="0">
              <a:buClr>
                <a:schemeClr val="accent1">
                  <a:lumMod val="90000"/>
                </a:schemeClr>
              </a:buClr>
              <a:buNone/>
              <a:defRPr/>
            </a:pPr>
            <a:endParaRPr lang="en-US" sz="2400" dirty="0" smtClean="0"/>
          </a:p>
          <a:p>
            <a:pPr marL="640080" lvl="1">
              <a:buClr>
                <a:schemeClr val="accent1">
                  <a:lumMod val="90000"/>
                </a:schemeClr>
              </a:buClr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chemeClr val="tx1"/>
                </a:solidFill>
              </a:rPr>
              <a:t>ELL Identification </a:t>
            </a:r>
          </a:p>
          <a:p>
            <a:pPr marL="640080" lvl="1">
              <a:buClr>
                <a:schemeClr val="accent1">
                  <a:lumMod val="90000"/>
                </a:schemeClr>
              </a:buClr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chemeClr val="tx1"/>
                </a:solidFill>
              </a:rPr>
              <a:t>Parent Notification and Information</a:t>
            </a:r>
          </a:p>
          <a:p>
            <a:pPr marL="640080" lvl="1">
              <a:buClr>
                <a:schemeClr val="accent1">
                  <a:lumMod val="90000"/>
                </a:schemeClr>
              </a:buClr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chemeClr val="tx1"/>
                </a:solidFill>
              </a:rPr>
              <a:t>Retention of Records</a:t>
            </a:r>
          </a:p>
          <a:p>
            <a:pPr marL="640080" lvl="1">
              <a:buClr>
                <a:schemeClr val="accent1">
                  <a:lumMod val="90000"/>
                </a:schemeClr>
              </a:buClr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chemeClr val="tx1"/>
                </a:solidFill>
              </a:rPr>
              <a:t>ELL Program Placement</a:t>
            </a:r>
          </a:p>
          <a:p>
            <a:pPr marL="640080" lvl="1">
              <a:buClr>
                <a:schemeClr val="accent1">
                  <a:lumMod val="90000"/>
                </a:schemeClr>
              </a:buClr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chemeClr val="tx1"/>
                </a:solidFill>
              </a:rPr>
              <a:t>Program Requirements</a:t>
            </a:r>
          </a:p>
          <a:p>
            <a:pPr marL="640080" lvl="1">
              <a:buClr>
                <a:schemeClr val="accent1">
                  <a:lumMod val="90000"/>
                </a:schemeClr>
              </a:buClr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chemeClr val="tx1"/>
                </a:solidFill>
              </a:rPr>
              <a:t>Provision of Programs</a:t>
            </a:r>
          </a:p>
          <a:p>
            <a:pPr marL="640080" lvl="1">
              <a:buClr>
                <a:schemeClr val="accent1">
                  <a:lumMod val="90000"/>
                </a:schemeClr>
              </a:buClr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chemeClr val="tx1"/>
                </a:solidFill>
              </a:rPr>
              <a:t>Grade Span</a:t>
            </a:r>
          </a:p>
          <a:p>
            <a:pPr marL="640080" lvl="1">
              <a:buClr>
                <a:schemeClr val="accent1">
                  <a:lumMod val="90000"/>
                </a:schemeClr>
              </a:buClr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chemeClr val="tx1"/>
                </a:solidFill>
              </a:rPr>
              <a:t>Program Continuity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114800" y="2514600"/>
            <a:ext cx="5029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700" b="1">
                <a:solidFill>
                  <a:schemeClr val="bg2">
                    <a:lumMod val="7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5725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¦"/>
              <a:defRPr sz="2400" b="1">
                <a:solidFill>
                  <a:schemeClr val="bg2">
                    <a:lumMod val="7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2001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40030" lvl="1" indent="0">
              <a:buClr>
                <a:schemeClr val="accent1">
                  <a:lumMod val="90000"/>
                </a:schemeClr>
              </a:buClr>
              <a:buFont typeface="Wingdings" pitchFamily="2" charset="2"/>
              <a:buNone/>
              <a:defRPr/>
            </a:pPr>
            <a:endParaRPr lang="en-US" b="0" i="0" dirty="0">
              <a:solidFill>
                <a:schemeClr val="tx1"/>
              </a:solidFill>
            </a:endParaRPr>
          </a:p>
          <a:p>
            <a:pPr marL="640080" lvl="1">
              <a:buClr>
                <a:schemeClr val="accent1">
                  <a:lumMod val="90000"/>
                </a:schemeClr>
              </a:buClr>
              <a:buFont typeface="Wingdings" pitchFamily="2" charset="2"/>
              <a:buChar char="q"/>
              <a:defRPr/>
            </a:pPr>
            <a:r>
              <a:rPr lang="en-US" sz="2200" b="0" i="0" kern="0" dirty="0">
                <a:solidFill>
                  <a:schemeClr val="tx1"/>
                </a:solidFill>
              </a:rPr>
              <a:t>Students with </a:t>
            </a:r>
            <a:r>
              <a:rPr lang="en-US" sz="2200" b="0" i="0" kern="0" dirty="0" smtClean="0">
                <a:solidFill>
                  <a:schemeClr val="tx1"/>
                </a:solidFill>
              </a:rPr>
              <a:t>Disabilities</a:t>
            </a:r>
          </a:p>
          <a:p>
            <a:pPr marL="640080" lvl="1">
              <a:buClr>
                <a:schemeClr val="accent1">
                  <a:lumMod val="90000"/>
                </a:schemeClr>
              </a:buClr>
              <a:buFont typeface="Wingdings" pitchFamily="2" charset="2"/>
              <a:buChar char="q"/>
              <a:defRPr/>
            </a:pPr>
            <a:r>
              <a:rPr lang="en-US" sz="2200" b="0" i="0" kern="0" dirty="0">
                <a:solidFill>
                  <a:schemeClr val="tx1"/>
                </a:solidFill>
              </a:rPr>
              <a:t>ELL Exit </a:t>
            </a:r>
            <a:r>
              <a:rPr lang="en-US" sz="2200" b="0" i="0" kern="0" dirty="0" smtClean="0">
                <a:solidFill>
                  <a:schemeClr val="tx1"/>
                </a:solidFill>
              </a:rPr>
              <a:t>Criteria</a:t>
            </a:r>
            <a:endParaRPr lang="en-US" sz="2200" b="0" i="0" kern="0" dirty="0">
              <a:solidFill>
                <a:schemeClr val="tx1"/>
              </a:solidFill>
            </a:endParaRPr>
          </a:p>
          <a:p>
            <a:pPr marL="640080" lvl="1">
              <a:buClr>
                <a:schemeClr val="accent1">
                  <a:lumMod val="90000"/>
                </a:schemeClr>
              </a:buClr>
              <a:buFont typeface="Wingdings" pitchFamily="2" charset="2"/>
              <a:buChar char="q"/>
              <a:defRPr/>
            </a:pPr>
            <a:r>
              <a:rPr lang="en-US" sz="2200" b="0" i="0" kern="0" dirty="0">
                <a:solidFill>
                  <a:schemeClr val="tx1"/>
                </a:solidFill>
              </a:rPr>
              <a:t>Intervention </a:t>
            </a:r>
            <a:r>
              <a:rPr lang="en-US" sz="2200" b="0" i="0" kern="0" dirty="0" smtClean="0">
                <a:solidFill>
                  <a:schemeClr val="tx1"/>
                </a:solidFill>
              </a:rPr>
              <a:t>Support for ELLs</a:t>
            </a:r>
          </a:p>
          <a:p>
            <a:pPr marL="640080" lvl="1">
              <a:buClr>
                <a:schemeClr val="accent1">
                  <a:lumMod val="90000"/>
                </a:schemeClr>
              </a:buClr>
              <a:buFont typeface="Wingdings" pitchFamily="2" charset="2"/>
              <a:buChar char="q"/>
              <a:defRPr/>
            </a:pPr>
            <a:r>
              <a:rPr lang="en-US" sz="2200" b="0" i="0" kern="0" dirty="0">
                <a:solidFill>
                  <a:schemeClr val="tx1"/>
                </a:solidFill>
              </a:rPr>
              <a:t>Former ELL </a:t>
            </a:r>
            <a:r>
              <a:rPr lang="en-US" sz="2200" b="0" i="0" kern="0" dirty="0" smtClean="0">
                <a:solidFill>
                  <a:schemeClr val="tx1"/>
                </a:solidFill>
              </a:rPr>
              <a:t>Services</a:t>
            </a:r>
            <a:endParaRPr lang="en-US" sz="2200" b="0" i="0" kern="0" dirty="0">
              <a:solidFill>
                <a:schemeClr val="tx1"/>
              </a:solidFill>
            </a:endParaRPr>
          </a:p>
          <a:p>
            <a:pPr marL="640080" lvl="1">
              <a:buClr>
                <a:schemeClr val="accent1">
                  <a:lumMod val="90000"/>
                </a:schemeClr>
              </a:buClr>
              <a:buFont typeface="Wingdings" pitchFamily="2" charset="2"/>
              <a:buChar char="q"/>
              <a:defRPr/>
            </a:pPr>
            <a:r>
              <a:rPr lang="en-US" sz="2200" b="0" i="0" kern="0" dirty="0" smtClean="0">
                <a:solidFill>
                  <a:schemeClr val="tx1"/>
                </a:solidFill>
              </a:rPr>
              <a:t>Professional Development</a:t>
            </a:r>
          </a:p>
          <a:p>
            <a:pPr marL="640080" lvl="1">
              <a:buClr>
                <a:schemeClr val="accent1">
                  <a:lumMod val="90000"/>
                </a:schemeClr>
              </a:buClr>
              <a:buFont typeface="Wingdings" pitchFamily="2" charset="2"/>
              <a:buChar char="q"/>
              <a:defRPr/>
            </a:pPr>
            <a:r>
              <a:rPr lang="en-US" sz="2200" b="0" i="0" kern="0" dirty="0" smtClean="0">
                <a:solidFill>
                  <a:schemeClr val="tx1"/>
                </a:solidFill>
              </a:rPr>
              <a:t>School District </a:t>
            </a:r>
            <a:r>
              <a:rPr lang="en-US" sz="2200" b="0" i="0" kern="0" dirty="0">
                <a:solidFill>
                  <a:schemeClr val="tx1"/>
                </a:solidFill>
              </a:rPr>
              <a:t>Planning and Reporting Requirements</a:t>
            </a:r>
          </a:p>
          <a:p>
            <a:pPr>
              <a:defRPr/>
            </a:pPr>
            <a:endParaRPr lang="en-US" sz="2000" b="0" i="0" kern="0" dirty="0">
              <a:solidFill>
                <a:schemeClr val="tx1"/>
              </a:solidFill>
            </a:endParaRPr>
          </a:p>
        </p:txBody>
      </p:sp>
      <p:sp>
        <p:nvSpPr>
          <p:cNvPr id="20485" name="TextBox 3"/>
          <p:cNvSpPr txBox="1">
            <a:spLocks noChangeArrowheads="1"/>
          </p:cNvSpPr>
          <p:nvPr/>
        </p:nvSpPr>
        <p:spPr bwMode="auto">
          <a:xfrm>
            <a:off x="1371600" y="222379"/>
            <a:ext cx="6553200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700" b="1">
                <a:solidFill>
                  <a:srgbClr val="606060"/>
                </a:solidFill>
                <a:latin typeface="Arial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spcBef>
                <a:spcPct val="20000"/>
              </a:spcBef>
              <a:buSzPct val="50000"/>
              <a:buFont typeface="Wingdings" pitchFamily="2" charset="2"/>
              <a:buChar char="¦"/>
              <a:defRPr sz="2400" b="1">
                <a:solidFill>
                  <a:srgbClr val="606060"/>
                </a:solidFill>
                <a:latin typeface="Arial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dirty="0" smtClean="0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chemeClr val="tx1"/>
                </a:solidFill>
              </a:rPr>
              <a:t>AMENDED </a:t>
            </a:r>
            <a:r>
              <a:rPr lang="en-US" altLang="en-US" sz="2000" dirty="0">
                <a:solidFill>
                  <a:schemeClr val="tx1"/>
                </a:solidFill>
              </a:rPr>
              <a:t>AREAS OF CR PART 154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685800" y="176213"/>
            <a:ext cx="80010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700" b="1">
                <a:solidFill>
                  <a:srgbClr val="606060"/>
                </a:solidFill>
                <a:latin typeface="Arial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spcBef>
                <a:spcPct val="20000"/>
              </a:spcBef>
              <a:buSzPct val="50000"/>
              <a:buFont typeface="Wingdings" pitchFamily="2" charset="2"/>
              <a:buChar char="¦"/>
              <a:defRPr sz="2400" b="1">
                <a:solidFill>
                  <a:srgbClr val="606060"/>
                </a:solidFill>
                <a:latin typeface="Arial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tx1"/>
                </a:solidFill>
              </a:rPr>
              <a:t>COMMISSIONER’S </a:t>
            </a:r>
            <a:r>
              <a:rPr lang="en-US" altLang="en-US" sz="2400" dirty="0">
                <a:solidFill>
                  <a:schemeClr val="tx1"/>
                </a:solidFill>
              </a:rPr>
              <a:t>REGULATION PART 154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0" y="1600200"/>
            <a:ext cx="9144000" cy="1219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BE40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77F6C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72109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0" lvl="1">
              <a:buClr>
                <a:schemeClr val="accent1">
                  <a:lumMod val="90000"/>
                </a:schemeClr>
              </a:buClr>
              <a:buFont typeface="Wingdings" pitchFamily="2" charset="2"/>
              <a:buChar char="q"/>
              <a:defRPr/>
            </a:pPr>
            <a:r>
              <a:rPr lang="en-US" sz="1800" b="0" i="0" u="sng" dirty="0" smtClean="0"/>
              <a:t>Commissioner's Regulation Part 154 </a:t>
            </a:r>
            <a:r>
              <a:rPr lang="en-US" sz="1800" b="0" i="0" dirty="0" smtClean="0"/>
              <a:t>establishes the legal requirements for the education of English Language Learners (ELLs) in New York State. </a:t>
            </a:r>
          </a:p>
        </p:txBody>
      </p:sp>
    </p:spTree>
    <p:extLst>
      <p:ext uri="{BB962C8B-B14F-4D97-AF65-F5344CB8AC3E}">
        <p14:creationId xmlns:p14="http://schemas.microsoft.com/office/powerpoint/2010/main" val="259511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0"/>
            <a:ext cx="8534400" cy="758825"/>
          </a:xfrm>
        </p:spPr>
        <p:txBody>
          <a:bodyPr/>
          <a:lstStyle/>
          <a:p>
            <a:r>
              <a:rPr lang="en-US" dirty="0" smtClean="0"/>
              <a:t>IMPLICATIONS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FDAD2F-1926-4FF1-BE31-B65FCE904F42}" type="slidenum">
              <a:rPr lang="en-US" smtClean="0">
                <a:solidFill>
                  <a:srgbClr val="D0BE40">
                    <a:shade val="75000"/>
                  </a:srgbClr>
                </a:solidFill>
              </a:rPr>
              <a:pPr>
                <a:defRPr/>
              </a:pPr>
              <a:t>21</a:t>
            </a:fld>
            <a:endParaRPr lang="en-US" dirty="0">
              <a:solidFill>
                <a:srgbClr val="D0BE40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46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 in roles for all teachers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200" b="1" dirty="0" smtClean="0"/>
              <a:t>Integration </a:t>
            </a:r>
            <a:r>
              <a:rPr lang="en-US" sz="2200" b="1" dirty="0"/>
              <a:t>of content and language in new language </a:t>
            </a:r>
            <a:r>
              <a:rPr lang="en-US" sz="2200" b="1" dirty="0" smtClean="0"/>
              <a:t>development </a:t>
            </a:r>
            <a:r>
              <a:rPr lang="en-US" sz="2200" dirty="0" smtClean="0"/>
              <a:t>(</a:t>
            </a:r>
            <a:r>
              <a:rPr lang="en-US" sz="2200" dirty="0"/>
              <a:t>Chamot, 2009; Coyle, Hood, &amp; Marsh, 2010; Echevarria, Vogt, &amp; Short, 2012). </a:t>
            </a:r>
            <a:endParaRPr lang="en-US" sz="2200" dirty="0" smtClean="0"/>
          </a:p>
          <a:p>
            <a:pPr marL="0" indent="0">
              <a:buNone/>
            </a:pPr>
            <a:endParaRPr lang="en-US" sz="2200" dirty="0" smtClean="0"/>
          </a:p>
          <a:p>
            <a:r>
              <a:rPr lang="en-US" sz="2200" dirty="0" smtClean="0"/>
              <a:t>The idea behind </a:t>
            </a:r>
            <a:r>
              <a:rPr lang="en-US" sz="2200" dirty="0"/>
              <a:t>integrating content and language is that new language development </a:t>
            </a:r>
            <a:r>
              <a:rPr lang="en-US" sz="2200" dirty="0" smtClean="0"/>
              <a:t>happens most </a:t>
            </a:r>
            <a:r>
              <a:rPr lang="en-US" sz="2200" dirty="0"/>
              <a:t>successfully when learners are engaged in </a:t>
            </a:r>
            <a:r>
              <a:rPr lang="en-US" sz="2200" b="1" dirty="0"/>
              <a:t>authentic content-specific tasks </a:t>
            </a:r>
            <a:r>
              <a:rPr lang="en-US" sz="2200" b="1" dirty="0" smtClean="0"/>
              <a:t>from the </a:t>
            </a:r>
            <a:r>
              <a:rPr lang="en-US" sz="2200" b="1" dirty="0"/>
              <a:t>very beginning of their exposure to the new language</a:t>
            </a:r>
            <a:r>
              <a:rPr lang="en-US" sz="2200" dirty="0"/>
              <a:t>. </a:t>
            </a:r>
            <a:endParaRPr lang="en-US" sz="2200" dirty="0" smtClean="0"/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				(</a:t>
            </a:r>
            <a:r>
              <a:rPr lang="en-US" sz="2200" dirty="0"/>
              <a:t>Walqui &amp; Heritage, 2012).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FDAD2F-1926-4FF1-BE31-B65FCE904F42}" type="slidenum">
              <a:rPr lang="en-US" smtClean="0">
                <a:solidFill>
                  <a:srgbClr val="D0BE40">
                    <a:shade val="75000"/>
                  </a:srgbClr>
                </a:solidFill>
              </a:rPr>
              <a:pPr>
                <a:defRPr/>
              </a:pPr>
              <a:t>22</a:t>
            </a:fld>
            <a:endParaRPr lang="en-US" dirty="0">
              <a:solidFill>
                <a:srgbClr val="D0BE40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39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 for 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200" dirty="0" smtClean="0"/>
              <a:t>ELLs can </a:t>
            </a:r>
            <a:r>
              <a:rPr lang="en-US" sz="2200" dirty="0"/>
              <a:t>start developing language for </a:t>
            </a:r>
            <a:r>
              <a:rPr lang="en-US" sz="2200" dirty="0" smtClean="0"/>
              <a:t>academic purposes </a:t>
            </a:r>
            <a:r>
              <a:rPr lang="en-US" sz="2200" dirty="0"/>
              <a:t>at the same time that they are developing basic communication skills in </a:t>
            </a:r>
            <a:r>
              <a:rPr lang="en-US" sz="2200" dirty="0" smtClean="0"/>
              <a:t>their new </a:t>
            </a:r>
            <a:r>
              <a:rPr lang="en-US" sz="2200" dirty="0"/>
              <a:t>language (Walqui &amp; Heritage, 2012</a:t>
            </a:r>
            <a:r>
              <a:rPr lang="en-US" sz="2200" dirty="0" smtClean="0"/>
              <a:t>).</a:t>
            </a:r>
          </a:p>
          <a:p>
            <a:endParaRPr lang="en-US" sz="2200" dirty="0"/>
          </a:p>
          <a:p>
            <a:r>
              <a:rPr lang="en-US" sz="2000" dirty="0"/>
              <a:t>There is </a:t>
            </a:r>
            <a:r>
              <a:rPr lang="en-US" sz="2000" b="1" u="sng" dirty="0"/>
              <a:t>no single method or single combination of methods that can successfully support language development for all students</a:t>
            </a:r>
            <a:r>
              <a:rPr lang="en-US" sz="2000" dirty="0"/>
              <a:t>. 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Therefore</a:t>
            </a:r>
            <a:r>
              <a:rPr lang="en-US" sz="2000" dirty="0"/>
              <a:t>, </a:t>
            </a:r>
            <a:r>
              <a:rPr lang="en-US" sz="2000" b="1" u="sng" dirty="0"/>
              <a:t>all teachers </a:t>
            </a:r>
            <a:r>
              <a:rPr lang="en-US" sz="2000" dirty="0"/>
              <a:t>must have a strong knowledge of </a:t>
            </a:r>
            <a:r>
              <a:rPr lang="en-US" sz="2000" b="1" dirty="0"/>
              <a:t>multiple methods for teaching</a:t>
            </a:r>
            <a:r>
              <a:rPr lang="en-US" sz="2000" dirty="0"/>
              <a:t> ELLs(MLLs) and </a:t>
            </a:r>
            <a:r>
              <a:rPr lang="en-US" sz="2000" b="1" u="sng" dirty="0"/>
              <a:t>a strong knowledge of the children</a:t>
            </a:r>
            <a:r>
              <a:rPr lang="en-US" sz="2000" dirty="0"/>
              <a:t> in their care so they can create the appropriate balance and methods needed for the children they teach.”  </a:t>
            </a:r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FDAD2F-1926-4FF1-BE31-B65FCE904F42}" type="slidenum">
              <a:rPr lang="en-US" smtClean="0">
                <a:solidFill>
                  <a:srgbClr val="D0BE40">
                    <a:shade val="75000"/>
                  </a:srgbClr>
                </a:solidFill>
              </a:rPr>
              <a:pPr>
                <a:defRPr/>
              </a:pPr>
              <a:t>23</a:t>
            </a:fld>
            <a:endParaRPr lang="en-US" dirty="0">
              <a:solidFill>
                <a:srgbClr val="D0BE40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69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031774" y="343252"/>
            <a:ext cx="7085645" cy="5463731"/>
            <a:chOff x="-277552" y="733736"/>
            <a:chExt cx="7085645" cy="5463731"/>
          </a:xfrm>
        </p:grpSpPr>
        <p:graphicFrame>
          <p:nvGraphicFramePr>
            <p:cNvPr id="2" name="Char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38810021"/>
                </p:ext>
              </p:extLst>
            </p:nvPr>
          </p:nvGraphicFramePr>
          <p:xfrm>
            <a:off x="-277552" y="733736"/>
            <a:ext cx="7085645" cy="546373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738674" y="2942382"/>
              <a:ext cx="1935145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u="sng" dirty="0">
                  <a:solidFill>
                    <a:schemeClr val="bg1"/>
                  </a:solidFill>
                  <a:latin typeface="+mj-lt"/>
                </a:rPr>
                <a:t>Standard 7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Professional Growth</a:t>
              </a:r>
            </a:p>
          </p:txBody>
        </p:sp>
      </p:grp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2551898"/>
            <a:ext cx="2209800" cy="1752600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BE40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77F6C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72109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buNone/>
              <a:defRPr/>
            </a:pPr>
            <a:r>
              <a:rPr lang="en-US" sz="2800" b="0" i="0" dirty="0" smtClean="0"/>
              <a:t>NYS Teaching </a:t>
            </a:r>
          </a:p>
          <a:p>
            <a:pPr marL="0" indent="0" algn="just" eaLnBrk="1" hangingPunct="1">
              <a:buNone/>
              <a:defRPr/>
            </a:pPr>
            <a:r>
              <a:rPr lang="en-US" sz="2800" b="0" i="0" dirty="0" smtClean="0"/>
              <a:t>Standards</a:t>
            </a:r>
          </a:p>
          <a:p>
            <a:pPr eaLnBrk="1" hangingPunct="1">
              <a:defRPr/>
            </a:pPr>
            <a:endParaRPr lang="en-US" b="0" i="0" dirty="0" smtClean="0"/>
          </a:p>
        </p:txBody>
      </p:sp>
    </p:spTree>
    <p:extLst>
      <p:ext uri="{BB962C8B-B14F-4D97-AF65-F5344CB8AC3E}">
        <p14:creationId xmlns:p14="http://schemas.microsoft.com/office/powerpoint/2010/main" val="243802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031774" y="343252"/>
            <a:ext cx="7085645" cy="5463731"/>
            <a:chOff x="-277552" y="733736"/>
            <a:chExt cx="7085645" cy="5463731"/>
          </a:xfrm>
        </p:grpSpPr>
        <p:graphicFrame>
          <p:nvGraphicFramePr>
            <p:cNvPr id="2" name="Char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01935739"/>
                </p:ext>
              </p:extLst>
            </p:nvPr>
          </p:nvGraphicFramePr>
          <p:xfrm>
            <a:off x="-277552" y="733736"/>
            <a:ext cx="7085645" cy="546373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738674" y="2942382"/>
              <a:ext cx="1935145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u="sng" dirty="0">
                  <a:solidFill>
                    <a:schemeClr val="bg1"/>
                  </a:solidFill>
                  <a:latin typeface="+mj-lt"/>
                </a:rPr>
                <a:t>Standard 7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Professional Growth</a:t>
              </a:r>
            </a:p>
          </p:txBody>
        </p:sp>
      </p:grpSp>
      <p:sp>
        <p:nvSpPr>
          <p:cNvPr id="6" name="Content Placeholder 2"/>
          <p:cNvSpPr txBox="1">
            <a:spLocks/>
          </p:cNvSpPr>
          <p:nvPr/>
        </p:nvSpPr>
        <p:spPr>
          <a:xfrm>
            <a:off x="428767" y="1661717"/>
            <a:ext cx="2209800" cy="1752600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BE40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77F6C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72109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buNone/>
              <a:defRPr/>
            </a:pPr>
            <a:r>
              <a:rPr lang="en-US" sz="2800" b="0" i="0" dirty="0" smtClean="0"/>
              <a:t>NYS Teaching </a:t>
            </a:r>
          </a:p>
          <a:p>
            <a:pPr marL="0" indent="0" algn="just" eaLnBrk="1" hangingPunct="1">
              <a:buNone/>
              <a:defRPr/>
            </a:pPr>
            <a:r>
              <a:rPr lang="en-US" sz="2800" b="0" i="0" dirty="0" smtClean="0"/>
              <a:t>Standards –</a:t>
            </a:r>
          </a:p>
          <a:p>
            <a:pPr marL="0" indent="0" algn="just" eaLnBrk="1" hangingPunct="1">
              <a:buNone/>
              <a:defRPr/>
            </a:pPr>
            <a:endParaRPr lang="en-US" sz="2800" b="0" i="0" dirty="0"/>
          </a:p>
          <a:p>
            <a:pPr marL="0" indent="0" algn="just" eaLnBrk="1" hangingPunct="1">
              <a:buNone/>
              <a:defRPr/>
            </a:pPr>
            <a:r>
              <a:rPr lang="en-US" sz="2000" b="0" i="0" dirty="0" smtClean="0"/>
              <a:t>Group Activity – What should you as the lead evaluator be listening and looking for in the classroom that supports an ELL?</a:t>
            </a:r>
          </a:p>
          <a:p>
            <a:pPr eaLnBrk="1" hangingPunct="1">
              <a:defRPr/>
            </a:pPr>
            <a:endParaRPr lang="en-US" b="0" i="0" dirty="0" smtClean="0"/>
          </a:p>
        </p:txBody>
      </p:sp>
    </p:spTree>
    <p:extLst>
      <p:ext uri="{BB962C8B-B14F-4D97-AF65-F5344CB8AC3E}">
        <p14:creationId xmlns:p14="http://schemas.microsoft.com/office/powerpoint/2010/main" val="149234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ADA3CDA4-9017-4843-AED4-E1286A9E6401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4495800" y="1371600"/>
            <a:ext cx="4495800" cy="489149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Ask about the student.</a:t>
            </a: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What are the student’s specific needs?</a:t>
            </a:r>
          </a:p>
          <a:p>
            <a:pPr marL="411480" indent="-34290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What sub-group of ELL/MLL is the student identified as?</a:t>
            </a:r>
          </a:p>
          <a:p>
            <a:pPr marL="686118" lvl="1" indent="-34290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sz="1500" dirty="0" smtClean="0">
                <a:solidFill>
                  <a:srgbClr val="FF0000"/>
                </a:solidFill>
              </a:rPr>
              <a:t>LTE, SWD, Former ELL, Ever ELL, Migrant, Refugee, Newcomer, Ever ELL, SIFE</a:t>
            </a:r>
          </a:p>
          <a:p>
            <a:pPr marL="411480" indent="-34290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sz="2000" dirty="0">
                <a:solidFill>
                  <a:srgbClr val="FF0000"/>
                </a:solidFill>
              </a:rPr>
              <a:t>Language Proficiency in L1 and L2</a:t>
            </a:r>
          </a:p>
          <a:p>
            <a:pPr marL="686118" lvl="1" indent="-34290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sz="1500" dirty="0">
                <a:solidFill>
                  <a:srgbClr val="FF0000"/>
                </a:solidFill>
              </a:rPr>
              <a:t>Are they entering, emerging, transitioning, expanding or commanding?</a:t>
            </a:r>
          </a:p>
          <a:p>
            <a:pPr marL="411480" indent="-34290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Literacy Level in L1 &amp; L2</a:t>
            </a:r>
          </a:p>
          <a:p>
            <a:pPr marL="411480" indent="-34290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Culture and Languages Spoken</a:t>
            </a:r>
          </a:p>
          <a:p>
            <a:pPr marL="411480" indent="-34290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Personal Experiences</a:t>
            </a:r>
          </a:p>
          <a:p>
            <a:pPr marL="411480" indent="-34290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Academic Experiences</a:t>
            </a: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11480" indent="-34290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11480" indent="-34290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118514" y="1446028"/>
            <a:ext cx="4377286" cy="435809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274638" lvl="1" indent="0">
              <a:buClr>
                <a:schemeClr val="bg2">
                  <a:lumMod val="60000"/>
                  <a:lumOff val="40000"/>
                </a:schemeClr>
              </a:buClr>
              <a:buNone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Knowledge of child development</a:t>
            </a:r>
          </a:p>
          <a:p>
            <a:pPr marL="274638" lvl="1" indent="0">
              <a:buClr>
                <a:schemeClr val="bg2">
                  <a:lumMod val="60000"/>
                  <a:lumOff val="40000"/>
                </a:schemeClr>
              </a:buClr>
              <a:buNone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Knowledge of research…</a:t>
            </a:r>
          </a:p>
          <a:p>
            <a:pPr marL="274638" lvl="1" indent="0">
              <a:buClr>
                <a:schemeClr val="bg2">
                  <a:lumMod val="60000"/>
                  <a:lumOff val="40000"/>
                </a:schemeClr>
              </a:buClr>
              <a:buNone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Knowledge of diverse learning needs</a:t>
            </a:r>
          </a:p>
          <a:p>
            <a:pPr marL="274638" lvl="1" indent="0">
              <a:buClr>
                <a:schemeClr val="bg2">
                  <a:lumMod val="60000"/>
                  <a:lumOff val="40000"/>
                </a:schemeClr>
              </a:buClr>
              <a:buNone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Knowledge of individual students</a:t>
            </a:r>
          </a:p>
          <a:p>
            <a:pPr marL="274638" lvl="1" indent="0">
              <a:buClr>
                <a:schemeClr val="bg2">
                  <a:lumMod val="60000"/>
                  <a:lumOff val="40000"/>
                </a:schemeClr>
              </a:buClr>
              <a:buNone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Knowledge of economic, social</a:t>
            </a:r>
          </a:p>
          <a:p>
            <a:pPr marL="274638" lvl="1" indent="0">
              <a:buClr>
                <a:schemeClr val="bg2">
                  <a:lumMod val="60000"/>
                  <a:lumOff val="40000"/>
                </a:schemeClr>
              </a:buClr>
              <a:buNone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Knowledge of technological literacy…</a:t>
            </a: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1027130" y="228600"/>
            <a:ext cx="7888269" cy="11430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rtlCol="0">
            <a:no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Standard 1: Knowledge of Students &amp; Student Learning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65" y="4408967"/>
            <a:ext cx="2266222" cy="227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902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ADA3CDA4-9017-4843-AED4-E1286A9E6401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27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-304799" y="1447800"/>
            <a:ext cx="3810000" cy="489149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274638" lvl="1" indent="0">
              <a:buClr>
                <a:schemeClr val="bg2">
                  <a:lumMod val="60000"/>
                  <a:lumOff val="40000"/>
                </a:schemeClr>
              </a:buClr>
              <a:buNone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Knowledge of content…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Connect concepts across disciplines…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Uses a broad range of instructional strategies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Establishes goals &amp; expectations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Designs instruction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Evaluate / utilize resources</a:t>
            </a: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914400" y="-228600"/>
            <a:ext cx="7888269" cy="1143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1">
              <a:buClr>
                <a:schemeClr val="bg2">
                  <a:lumMod val="60000"/>
                  <a:lumOff val="40000"/>
                </a:schemeClr>
              </a:buClr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Standard 2: Knowledge of Content &amp; Instructional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Planning (1)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4572000" y="1371600"/>
            <a:ext cx="4419600" cy="489149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en-US" sz="1600" b="1" dirty="0" smtClean="0">
                <a:solidFill>
                  <a:srgbClr val="FF0000"/>
                </a:solidFill>
              </a:rPr>
              <a:t>Lesson Preparation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Content </a:t>
            </a:r>
            <a:r>
              <a:rPr lang="en-US" sz="1600" b="1" dirty="0">
                <a:solidFill>
                  <a:srgbClr val="FF0000"/>
                </a:solidFill>
              </a:rPr>
              <a:t>objectives </a:t>
            </a:r>
            <a:r>
              <a:rPr lang="en-US" sz="1600" dirty="0">
                <a:solidFill>
                  <a:srgbClr val="FF0000"/>
                </a:solidFill>
              </a:rPr>
              <a:t>clearly defined, displayed, and reviewed with </a:t>
            </a:r>
            <a:r>
              <a:rPr lang="en-US" sz="1600" dirty="0" smtClean="0">
                <a:solidFill>
                  <a:srgbClr val="FF0000"/>
                </a:solidFill>
              </a:rPr>
              <a:t>students</a:t>
            </a:r>
          </a:p>
          <a:p>
            <a:r>
              <a:rPr lang="en-US" sz="1600" dirty="0">
                <a:solidFill>
                  <a:srgbClr val="FF0000"/>
                </a:solidFill>
              </a:rPr>
              <a:t>Recognized by verbs related to </a:t>
            </a:r>
            <a:r>
              <a:rPr lang="en-US" sz="1600" dirty="0" smtClean="0">
                <a:solidFill>
                  <a:srgbClr val="FF0000"/>
                </a:solidFill>
              </a:rPr>
              <a:t>knowledge of </a:t>
            </a:r>
            <a:r>
              <a:rPr lang="en-US" sz="1600" dirty="0">
                <a:solidFill>
                  <a:srgbClr val="FF0000"/>
                </a:solidFill>
              </a:rPr>
              <a:t>the content area</a:t>
            </a:r>
            <a:r>
              <a:rPr lang="en-US" sz="1600" dirty="0" smtClean="0">
                <a:solidFill>
                  <a:srgbClr val="FF0000"/>
                </a:solidFill>
              </a:rPr>
              <a:t>: </a:t>
            </a:r>
            <a:r>
              <a:rPr lang="en-US" sz="1600" b="1" i="1" dirty="0" smtClean="0">
                <a:solidFill>
                  <a:srgbClr val="FF0000"/>
                </a:solidFill>
              </a:rPr>
              <a:t>identify</a:t>
            </a:r>
            <a:r>
              <a:rPr lang="en-US" sz="1600" b="1" i="1" dirty="0">
                <a:solidFill>
                  <a:srgbClr val="FF0000"/>
                </a:solidFill>
              </a:rPr>
              <a:t>, analyze, rank, construct, graph,</a:t>
            </a:r>
          </a:p>
          <a:p>
            <a:pPr marL="0" indent="0">
              <a:buNone/>
            </a:pPr>
            <a:r>
              <a:rPr lang="en-US" sz="1600" b="1" i="1" dirty="0">
                <a:solidFill>
                  <a:srgbClr val="FF0000"/>
                </a:solidFill>
              </a:rPr>
              <a:t> </a:t>
            </a:r>
            <a:r>
              <a:rPr lang="en-US" sz="1600" b="1" i="1" dirty="0" smtClean="0">
                <a:solidFill>
                  <a:srgbClr val="FF0000"/>
                </a:solidFill>
              </a:rPr>
              <a:t>                divide</a:t>
            </a:r>
            <a:r>
              <a:rPr lang="en-US" sz="1600" b="1" i="1" dirty="0">
                <a:solidFill>
                  <a:srgbClr val="FF0000"/>
                </a:solidFill>
              </a:rPr>
              <a:t>, solve, visualize, design</a:t>
            </a:r>
            <a:r>
              <a:rPr lang="en-US" sz="1600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en-US" sz="1600" dirty="0">
              <a:solidFill>
                <a:srgbClr val="FF0000"/>
              </a:solidFill>
            </a:endParaRPr>
          </a:p>
          <a:p>
            <a:r>
              <a:rPr lang="en-US" sz="1600" b="1" dirty="0" smtClean="0">
                <a:solidFill>
                  <a:srgbClr val="FF0000"/>
                </a:solidFill>
              </a:rPr>
              <a:t>Language </a:t>
            </a:r>
            <a:r>
              <a:rPr lang="en-US" sz="1600" b="1" dirty="0">
                <a:solidFill>
                  <a:srgbClr val="FF0000"/>
                </a:solidFill>
              </a:rPr>
              <a:t>objectives </a:t>
            </a:r>
            <a:r>
              <a:rPr lang="en-US" sz="1600" dirty="0">
                <a:solidFill>
                  <a:srgbClr val="FF0000"/>
                </a:solidFill>
              </a:rPr>
              <a:t>clearly defined, displayed, and reviewed with </a:t>
            </a:r>
            <a:r>
              <a:rPr lang="en-US" sz="1600" dirty="0" smtClean="0">
                <a:solidFill>
                  <a:srgbClr val="FF0000"/>
                </a:solidFill>
              </a:rPr>
              <a:t>students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Address the </a:t>
            </a:r>
            <a:r>
              <a:rPr lang="en-US" sz="1600" b="1" i="1" dirty="0">
                <a:solidFill>
                  <a:srgbClr val="FF0000"/>
                </a:solidFill>
              </a:rPr>
              <a:t>language needed to </a:t>
            </a:r>
            <a:r>
              <a:rPr lang="en-US" sz="1600" b="1" i="1" dirty="0" smtClean="0">
                <a:solidFill>
                  <a:srgbClr val="FF0000"/>
                </a:solidFill>
              </a:rPr>
              <a:t>engage </a:t>
            </a:r>
            <a:r>
              <a:rPr lang="en-US" sz="1600" dirty="0" smtClean="0">
                <a:solidFill>
                  <a:srgbClr val="FF0000"/>
                </a:solidFill>
              </a:rPr>
              <a:t>with </a:t>
            </a:r>
            <a:r>
              <a:rPr lang="en-US" sz="1600" dirty="0">
                <a:solidFill>
                  <a:srgbClr val="FF0000"/>
                </a:solidFill>
              </a:rPr>
              <a:t>the academic content, </a:t>
            </a:r>
            <a:r>
              <a:rPr lang="en-US" sz="1600" dirty="0" smtClean="0">
                <a:solidFill>
                  <a:srgbClr val="FF0000"/>
                </a:solidFill>
              </a:rPr>
              <a:t>perform classroom </a:t>
            </a:r>
            <a:r>
              <a:rPr lang="en-US" sz="1600" dirty="0">
                <a:solidFill>
                  <a:srgbClr val="FF0000"/>
                </a:solidFill>
              </a:rPr>
              <a:t>tasks, and achieve the </a:t>
            </a:r>
            <a:r>
              <a:rPr lang="en-US" sz="1600" dirty="0" smtClean="0">
                <a:solidFill>
                  <a:srgbClr val="FF0000"/>
                </a:solidFill>
              </a:rPr>
              <a:t>content objectives: </a:t>
            </a:r>
            <a:r>
              <a:rPr lang="en-US" sz="1600" b="1" i="1" dirty="0" smtClean="0">
                <a:solidFill>
                  <a:srgbClr val="FF0000"/>
                </a:solidFill>
              </a:rPr>
              <a:t>read</a:t>
            </a:r>
            <a:r>
              <a:rPr lang="en-US" sz="1600" b="1" i="1" dirty="0">
                <a:solidFill>
                  <a:srgbClr val="FF0000"/>
                </a:solidFill>
              </a:rPr>
              <a:t>, write, listen, list, tell, discuss, journal</a:t>
            </a:r>
            <a:r>
              <a:rPr lang="en-US" sz="1600" b="1" i="1" dirty="0" smtClean="0">
                <a:solidFill>
                  <a:srgbClr val="FF0000"/>
                </a:solidFill>
              </a:rPr>
              <a:t>, record</a:t>
            </a:r>
            <a:r>
              <a:rPr lang="en-US" sz="1600" b="1" i="1" dirty="0">
                <a:solidFill>
                  <a:srgbClr val="FF0000"/>
                </a:solidFill>
              </a:rPr>
              <a:t>, persuade, debate, </a:t>
            </a:r>
            <a:r>
              <a:rPr lang="en-US" sz="1600" b="1" i="1" dirty="0" smtClean="0">
                <a:solidFill>
                  <a:srgbClr val="FF0000"/>
                </a:solidFill>
              </a:rPr>
              <a:t>draft</a:t>
            </a:r>
          </a:p>
          <a:p>
            <a:pPr lvl="1"/>
            <a:r>
              <a:rPr lang="en-US" sz="1600" dirty="0" smtClean="0">
                <a:solidFill>
                  <a:srgbClr val="FF0000"/>
                </a:solidFill>
              </a:rPr>
              <a:t>Also </a:t>
            </a:r>
            <a:r>
              <a:rPr lang="en-US" sz="1600" dirty="0">
                <a:solidFill>
                  <a:srgbClr val="FF0000"/>
                </a:solidFill>
              </a:rPr>
              <a:t>key vocabulary, language functions, </a:t>
            </a:r>
            <a:r>
              <a:rPr lang="en-US" sz="1600" dirty="0" smtClean="0">
                <a:solidFill>
                  <a:srgbClr val="FF0000"/>
                </a:solidFill>
              </a:rPr>
              <a:t>and language </a:t>
            </a:r>
            <a:r>
              <a:rPr lang="en-US" sz="1600" dirty="0">
                <a:solidFill>
                  <a:srgbClr val="FF0000"/>
                </a:solidFill>
              </a:rPr>
              <a:t>learning strategies.</a:t>
            </a:r>
          </a:p>
          <a:p>
            <a:pPr marL="0" indent="0">
              <a:buNone/>
            </a:pPr>
            <a:endParaRPr lang="en-US" sz="1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FF0000"/>
                </a:solidFill>
              </a:rPr>
              <a:t>	</a:t>
            </a:r>
          </a:p>
          <a:p>
            <a:pPr marL="0" indent="0">
              <a:buNone/>
            </a:pPr>
            <a:endParaRPr lang="en-US" sz="2100" dirty="0"/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218" name="Picture 2" descr="http://media-cache-ak0.pinimg.com/736x/51/17/04/511704ab3f45d59955a37960508cf82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724400"/>
            <a:ext cx="2643048" cy="197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57600" y="6338324"/>
            <a:ext cx="533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0" i="0" dirty="0"/>
              <a:t> </a:t>
            </a:r>
            <a:r>
              <a:rPr lang="en-US" sz="1000" b="0" i="0" dirty="0"/>
              <a:t>(SIOP) (Echevarria, Vogt, &amp; Short, 2000; 2004; 2008)</a:t>
            </a:r>
          </a:p>
        </p:txBody>
      </p:sp>
    </p:spTree>
    <p:extLst>
      <p:ext uri="{BB962C8B-B14F-4D97-AF65-F5344CB8AC3E}">
        <p14:creationId xmlns:p14="http://schemas.microsoft.com/office/powerpoint/2010/main" val="281762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ADA3CDA4-9017-4843-AED4-E1286A9E6401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28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-304799" y="1447800"/>
            <a:ext cx="3810000" cy="489149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274638" lvl="1" indent="0">
              <a:buClr>
                <a:schemeClr val="bg2">
                  <a:lumMod val="60000"/>
                  <a:lumOff val="40000"/>
                </a:schemeClr>
              </a:buClr>
              <a:buNone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Knowledge of content…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Connect concepts across disciplines…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Uses a broad range of instructional strategies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Establishes goals &amp; expectations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Designs instruction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Evaluate / utilize resources</a:t>
            </a: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914400" y="-228600"/>
            <a:ext cx="7888269" cy="1143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1">
              <a:buClr>
                <a:schemeClr val="bg2">
                  <a:lumMod val="60000"/>
                  <a:lumOff val="40000"/>
                </a:schemeClr>
              </a:buClr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Standard 2: Knowledge of Content &amp; Instructional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Planning (2)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4572000" y="1371600"/>
            <a:ext cx="4419600" cy="489149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Content </a:t>
            </a:r>
            <a:r>
              <a:rPr lang="en-US" sz="1600" b="1" dirty="0">
                <a:solidFill>
                  <a:srgbClr val="FF0000"/>
                </a:solidFill>
              </a:rPr>
              <a:t>concepts </a:t>
            </a:r>
            <a:r>
              <a:rPr lang="en-US" sz="1600" dirty="0">
                <a:solidFill>
                  <a:srgbClr val="FF0000"/>
                </a:solidFill>
              </a:rPr>
              <a:t>appropriate for age and educational background level of </a:t>
            </a:r>
            <a:r>
              <a:rPr lang="en-US" sz="1600" dirty="0" smtClean="0">
                <a:solidFill>
                  <a:srgbClr val="FF0000"/>
                </a:solidFill>
              </a:rPr>
              <a:t>student</a:t>
            </a:r>
          </a:p>
          <a:p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sz="1600" b="1" dirty="0" smtClean="0">
                <a:solidFill>
                  <a:srgbClr val="FF0000"/>
                </a:solidFill>
              </a:rPr>
              <a:t>Supplementary </a:t>
            </a:r>
            <a:r>
              <a:rPr lang="en-US" sz="1600" b="1" dirty="0">
                <a:solidFill>
                  <a:srgbClr val="FF0000"/>
                </a:solidFill>
              </a:rPr>
              <a:t>materials </a:t>
            </a:r>
            <a:r>
              <a:rPr lang="en-US" sz="1600" dirty="0">
                <a:solidFill>
                  <a:srgbClr val="FF0000"/>
                </a:solidFill>
              </a:rPr>
              <a:t>used to a high degree, making the lesson clear and meaningful (e.g., computer programs, graphs, models, </a:t>
            </a:r>
            <a:r>
              <a:rPr lang="en-US" sz="1600" dirty="0" smtClean="0">
                <a:solidFill>
                  <a:srgbClr val="FF0000"/>
                </a:solidFill>
              </a:rPr>
              <a:t>visuals)</a:t>
            </a:r>
          </a:p>
          <a:p>
            <a:pPr marL="0" indent="0">
              <a:buNone/>
            </a:pPr>
            <a:endParaRPr lang="en-US" sz="1600" dirty="0">
              <a:solidFill>
                <a:srgbClr val="FF0000"/>
              </a:solidFill>
            </a:endParaRPr>
          </a:p>
          <a:p>
            <a:r>
              <a:rPr lang="en-US" sz="1600" b="1" dirty="0" smtClean="0">
                <a:solidFill>
                  <a:srgbClr val="FF0000"/>
                </a:solidFill>
              </a:rPr>
              <a:t>Adaptation </a:t>
            </a:r>
            <a:r>
              <a:rPr lang="en-US" sz="1600" b="1" dirty="0">
                <a:solidFill>
                  <a:srgbClr val="FF0000"/>
                </a:solidFill>
              </a:rPr>
              <a:t>of content </a:t>
            </a:r>
            <a:r>
              <a:rPr lang="en-US" sz="1600" dirty="0">
                <a:solidFill>
                  <a:srgbClr val="FF0000"/>
                </a:solidFill>
              </a:rPr>
              <a:t>(e.g., text, assignment) to all levels of student </a:t>
            </a:r>
            <a:r>
              <a:rPr lang="en-US" sz="1600" dirty="0" smtClean="0">
                <a:solidFill>
                  <a:srgbClr val="FF0000"/>
                </a:solidFill>
              </a:rPr>
              <a:t>proficiency</a:t>
            </a:r>
          </a:p>
          <a:p>
            <a:pPr marL="0" indent="0">
              <a:buNone/>
            </a:pPr>
            <a:endParaRPr lang="en-US" sz="1600" dirty="0">
              <a:solidFill>
                <a:srgbClr val="FF0000"/>
              </a:solidFill>
            </a:endParaRPr>
          </a:p>
          <a:p>
            <a:r>
              <a:rPr lang="en-US" sz="1600" b="1" dirty="0" smtClean="0">
                <a:solidFill>
                  <a:srgbClr val="FF0000"/>
                </a:solidFill>
              </a:rPr>
              <a:t>Meaningful </a:t>
            </a:r>
            <a:r>
              <a:rPr lang="en-US" sz="1600" b="1" dirty="0">
                <a:solidFill>
                  <a:srgbClr val="FF0000"/>
                </a:solidFill>
              </a:rPr>
              <a:t>activities </a:t>
            </a:r>
            <a:r>
              <a:rPr lang="en-US" sz="1600" dirty="0">
                <a:solidFill>
                  <a:srgbClr val="FF0000"/>
                </a:solidFill>
              </a:rPr>
              <a:t>that integrate lesson concepts (e.g., surveys, letter writing, simulations, constructing models) with language practice opportunities for reading, writing, listening, and/or speaking	</a:t>
            </a:r>
          </a:p>
          <a:p>
            <a:pPr marL="0" indent="0">
              <a:buNone/>
            </a:pPr>
            <a:endParaRPr lang="en-US" sz="1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FF0000"/>
                </a:solidFill>
              </a:rPr>
              <a:t>	</a:t>
            </a:r>
          </a:p>
          <a:p>
            <a:pPr marL="0" indent="0">
              <a:buNone/>
            </a:pPr>
            <a:endParaRPr lang="en-US" sz="2100" dirty="0"/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218" name="Picture 2" descr="http://media-cache-ak0.pinimg.com/736x/51/17/04/511704ab3f45d59955a37960508cf82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724400"/>
            <a:ext cx="2643048" cy="197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657600" y="6338324"/>
            <a:ext cx="533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0" i="0" dirty="0"/>
              <a:t> </a:t>
            </a:r>
            <a:r>
              <a:rPr lang="en-US" sz="1000" b="0" i="0" dirty="0"/>
              <a:t>(SIOP) (Echevarria, Vogt, &amp; Short, 2000; 2004; 2008)</a:t>
            </a:r>
          </a:p>
        </p:txBody>
      </p:sp>
    </p:spTree>
    <p:extLst>
      <p:ext uri="{BB962C8B-B14F-4D97-AF65-F5344CB8AC3E}">
        <p14:creationId xmlns:p14="http://schemas.microsoft.com/office/powerpoint/2010/main" val="103173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ADA3CDA4-9017-4843-AED4-E1286A9E6401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29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-304799" y="1447800"/>
            <a:ext cx="3810000" cy="489149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274638" lvl="1" indent="0">
              <a:buClr>
                <a:schemeClr val="bg2">
                  <a:lumMod val="60000"/>
                  <a:lumOff val="40000"/>
                </a:schemeClr>
              </a:buClr>
              <a:buNone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Knowledge of content…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Connect concepts across disciplines…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Uses a broad range of instructional strategies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Establishes goals &amp; expectations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Designs instruction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Evaluate / utilize resources</a:t>
            </a: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914400" y="-228600"/>
            <a:ext cx="7888269" cy="1143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1">
              <a:buClr>
                <a:schemeClr val="bg2">
                  <a:lumMod val="60000"/>
                  <a:lumOff val="40000"/>
                </a:schemeClr>
              </a:buClr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Standard 2: Knowledge of Content &amp; Instructional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Planning (3)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4648200" y="1371600"/>
            <a:ext cx="4343400" cy="489149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FF0000"/>
                </a:solidFill>
              </a:rPr>
              <a:t>Common –Core based instruction</a:t>
            </a:r>
          </a:p>
          <a:p>
            <a:pPr marL="274638" lvl="1" indent="0">
              <a:buNone/>
            </a:pPr>
            <a:r>
              <a:rPr lang="en-US" sz="1600" dirty="0">
                <a:solidFill>
                  <a:srgbClr val="FF0000"/>
                </a:solidFill>
              </a:rPr>
              <a:t>o   Differentiated using instruction aligned with </a:t>
            </a:r>
            <a:r>
              <a:rPr lang="en-US" sz="1600" dirty="0" smtClean="0">
                <a:solidFill>
                  <a:srgbClr val="FF0000"/>
                </a:solidFill>
              </a:rPr>
              <a:t>Bilingual Common Core Progressions</a:t>
            </a:r>
            <a:endParaRPr lang="en-US" sz="1600" dirty="0">
              <a:solidFill>
                <a:srgbClr val="FF0000"/>
              </a:solidFill>
            </a:endParaRPr>
          </a:p>
          <a:p>
            <a:pPr marL="274638" lvl="1" indent="0">
              <a:buNone/>
            </a:pPr>
            <a:r>
              <a:rPr lang="en-US" sz="1600" dirty="0">
                <a:solidFill>
                  <a:srgbClr val="FF0000"/>
                </a:solidFill>
              </a:rPr>
              <a:t>o   Ensuring understanding and essential vocabulary and highlight them in instruction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Deliver </a:t>
            </a:r>
            <a:r>
              <a:rPr lang="en-US" sz="1600" dirty="0">
                <a:solidFill>
                  <a:srgbClr val="FF0000"/>
                </a:solidFill>
              </a:rPr>
              <a:t>meaning based instruction “Authentic”</a:t>
            </a:r>
          </a:p>
          <a:p>
            <a:pPr marL="274638" lvl="1" indent="0">
              <a:buNone/>
            </a:pPr>
            <a:r>
              <a:rPr lang="en-US" sz="1600" dirty="0">
                <a:solidFill>
                  <a:srgbClr val="FF0000"/>
                </a:solidFill>
              </a:rPr>
              <a:t>o   Use text to represent ideas and concepts that students understand and can </a:t>
            </a:r>
            <a:r>
              <a:rPr lang="en-US" sz="1600" dirty="0" smtClean="0">
                <a:solidFill>
                  <a:srgbClr val="FF0000"/>
                </a:solidFill>
              </a:rPr>
              <a:t>say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rgbClr val="FF0000"/>
                </a:solidFill>
              </a:rPr>
              <a:t>Building </a:t>
            </a:r>
            <a:r>
              <a:rPr lang="en-US" sz="1600" b="1" dirty="0">
                <a:solidFill>
                  <a:srgbClr val="FF0000"/>
                </a:solidFill>
              </a:rPr>
              <a:t>Background</a:t>
            </a:r>
            <a:r>
              <a:rPr lang="en-US" sz="1600" dirty="0">
                <a:solidFill>
                  <a:srgbClr val="FF0000"/>
                </a:solidFill>
              </a:rPr>
              <a:t>	</a:t>
            </a:r>
            <a:endParaRPr lang="en-US" sz="1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600" b="1" dirty="0" smtClean="0">
                <a:solidFill>
                  <a:srgbClr val="FF0000"/>
                </a:solidFill>
              </a:rPr>
              <a:t>Concepts </a:t>
            </a:r>
            <a:r>
              <a:rPr lang="en-US" sz="1600" b="1" dirty="0">
                <a:solidFill>
                  <a:srgbClr val="FF0000"/>
                </a:solidFill>
              </a:rPr>
              <a:t>explicitly linked </a:t>
            </a:r>
            <a:r>
              <a:rPr lang="en-US" sz="1600" dirty="0">
                <a:solidFill>
                  <a:srgbClr val="FF0000"/>
                </a:solidFill>
              </a:rPr>
              <a:t>to students' background experiences	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rgbClr val="FF0000"/>
                </a:solidFill>
              </a:rPr>
              <a:t>Links </a:t>
            </a:r>
            <a:r>
              <a:rPr lang="en-US" sz="1600" b="1" dirty="0">
                <a:solidFill>
                  <a:srgbClr val="FF0000"/>
                </a:solidFill>
              </a:rPr>
              <a:t>explicitly made </a:t>
            </a:r>
            <a:r>
              <a:rPr lang="en-US" sz="1600" dirty="0">
                <a:solidFill>
                  <a:srgbClr val="FF0000"/>
                </a:solidFill>
              </a:rPr>
              <a:t>between past learning and new concepts	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rgbClr val="FF0000"/>
                </a:solidFill>
              </a:rPr>
              <a:t>Key </a:t>
            </a:r>
            <a:r>
              <a:rPr lang="en-US" sz="1600" b="1" dirty="0">
                <a:solidFill>
                  <a:srgbClr val="FF0000"/>
                </a:solidFill>
              </a:rPr>
              <a:t>vocabulary </a:t>
            </a:r>
            <a:r>
              <a:rPr lang="en-US" sz="1600" dirty="0">
                <a:solidFill>
                  <a:srgbClr val="FF0000"/>
                </a:solidFill>
              </a:rPr>
              <a:t>emphasized (e.g., introduced, written, repeated, and highlighted for students to see)	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1000" dirty="0"/>
              <a:t> </a:t>
            </a:r>
            <a:r>
              <a:rPr lang="en-US" sz="1000" dirty="0" smtClean="0"/>
              <a:t>                                 (</a:t>
            </a:r>
            <a:r>
              <a:rPr lang="en-US" sz="1000" b="1" dirty="0" smtClean="0"/>
              <a:t>SIOP</a:t>
            </a:r>
            <a:r>
              <a:rPr lang="en-US" sz="1000" b="1" dirty="0"/>
              <a:t>) </a:t>
            </a:r>
            <a:r>
              <a:rPr lang="en-US" sz="1000" dirty="0"/>
              <a:t>(Echevarria, Vogt, &amp; Short, 2000; 2004; </a:t>
            </a:r>
            <a:r>
              <a:rPr lang="en-US" sz="1000" dirty="0" smtClean="0"/>
              <a:t>2008)</a:t>
            </a:r>
            <a:r>
              <a:rPr lang="en-US" sz="1000" dirty="0"/>
              <a:t>	</a:t>
            </a:r>
          </a:p>
          <a:p>
            <a:pPr marL="0" indent="0">
              <a:buNone/>
            </a:pPr>
            <a:endParaRPr lang="en-US" sz="2100" dirty="0"/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220" name="Picture 4" descr="http://www.clipartbest.com/cliparts/di7/EzR/di7EzRxi9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648200"/>
            <a:ext cx="2826352" cy="206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16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828800"/>
            <a:ext cx="6096000" cy="1533525"/>
          </a:xfrm>
        </p:spPr>
        <p:txBody>
          <a:bodyPr/>
          <a:lstStyle/>
          <a:p>
            <a:pPr marL="457200" lvl="1" indent="0">
              <a:buFont typeface="Wingdings" pitchFamily="2" charset="2"/>
              <a:buNone/>
              <a:defRPr/>
            </a:pPr>
            <a:r>
              <a:rPr lang="en-US" sz="2800" dirty="0" smtClean="0">
                <a:latin typeface="Arial Narrow" panose="020B0606020202030204" pitchFamily="34" charset="0"/>
              </a:rPr>
              <a:t>What is Mid-State RBERN? (Regional Bilingual Education Resource Network)</a:t>
            </a:r>
          </a:p>
        </p:txBody>
      </p:sp>
      <p:pic>
        <p:nvPicPr>
          <p:cNvPr id="512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51"/>
          <a:stretch>
            <a:fillRect/>
          </a:stretch>
        </p:blipFill>
        <p:spPr bwMode="auto">
          <a:xfrm>
            <a:off x="340025" y="444500"/>
            <a:ext cx="1676400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2" descr="http://o.b5z.net/i/u/10176362/i/email_text_phone_inperson_blugol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733800"/>
            <a:ext cx="5029200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3"/>
          <p:cNvSpPr txBox="1">
            <a:spLocks noChangeArrowheads="1"/>
          </p:cNvSpPr>
          <p:nvPr/>
        </p:nvSpPr>
        <p:spPr bwMode="auto">
          <a:xfrm>
            <a:off x="341797" y="3352800"/>
            <a:ext cx="26670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2700" b="1">
                <a:solidFill>
                  <a:srgbClr val="606060"/>
                </a:solidFill>
                <a:latin typeface="Arial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Font typeface="Wingdings" pitchFamily="2" charset="2"/>
              <a:buChar char="¦"/>
              <a:defRPr sz="2400" b="1">
                <a:solidFill>
                  <a:srgbClr val="606060"/>
                </a:solidFill>
                <a:latin typeface="Arial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 b="0" dirty="0">
                <a:solidFill>
                  <a:schemeClr val="tx1"/>
                </a:solidFill>
                <a:latin typeface="Arial Narrow" pitchFamily="34" charset="0"/>
              </a:rPr>
              <a:t>Technical  </a:t>
            </a:r>
            <a:r>
              <a:rPr lang="en-US" altLang="en-US" sz="1800" b="0" dirty="0" smtClean="0">
                <a:solidFill>
                  <a:schemeClr val="tx1"/>
                </a:solidFill>
                <a:latin typeface="Arial Narrow" pitchFamily="34" charset="0"/>
              </a:rPr>
              <a:t>assistance</a:t>
            </a:r>
            <a:endParaRPr lang="en-US" altLang="en-US" sz="1800" b="0" dirty="0">
              <a:solidFill>
                <a:schemeClr val="tx1"/>
              </a:solidFill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800" b="0" dirty="0">
              <a:solidFill>
                <a:schemeClr val="tx1"/>
              </a:solidFill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800" b="0" dirty="0">
                <a:solidFill>
                  <a:schemeClr val="tx1"/>
                </a:solidFill>
                <a:latin typeface="Arial Narrow" pitchFamily="34" charset="0"/>
              </a:rPr>
              <a:t>Professional Development </a:t>
            </a:r>
            <a:endParaRPr lang="en-US" altLang="en-US" sz="1800" b="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800" b="0" dirty="0">
              <a:solidFill>
                <a:schemeClr val="tx1"/>
              </a:solidFill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800" b="0" dirty="0" smtClean="0">
                <a:solidFill>
                  <a:schemeClr val="tx1"/>
                </a:solidFill>
                <a:latin typeface="Arial Narrow" pitchFamily="34" charset="0"/>
              </a:rPr>
              <a:t>Instructional Support</a:t>
            </a:r>
          </a:p>
          <a:p>
            <a:pPr eaLnBrk="1" hangingPunct="1">
              <a:spcBef>
                <a:spcPct val="0"/>
              </a:spcBef>
            </a:pPr>
            <a:endParaRPr lang="en-US" altLang="en-US" sz="1800" b="0" dirty="0">
              <a:solidFill>
                <a:schemeClr val="tx1"/>
              </a:solidFill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800" b="0" dirty="0" smtClean="0">
                <a:solidFill>
                  <a:schemeClr val="tx1"/>
                </a:solidFill>
                <a:latin typeface="Arial Narrow" pitchFamily="34" charset="0"/>
              </a:rPr>
              <a:t>Monitoring and Reviews on behalf of OBE-WL</a:t>
            </a:r>
            <a:endParaRPr lang="en-US" altLang="en-US" sz="1800" b="0" dirty="0">
              <a:solidFill>
                <a:schemeClr val="tx1"/>
              </a:solidFill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800" b="0" dirty="0">
              <a:solidFill>
                <a:schemeClr val="tx1"/>
              </a:solidFill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800" b="0" dirty="0">
                <a:solidFill>
                  <a:schemeClr val="tx1"/>
                </a:solidFill>
                <a:latin typeface="Arial Narrow" pitchFamily="34" charset="0"/>
              </a:rPr>
              <a:t>Resources</a:t>
            </a:r>
          </a:p>
        </p:txBody>
      </p:sp>
      <p:sp>
        <p:nvSpPr>
          <p:cNvPr id="5127" name="TextBox 1"/>
          <p:cNvSpPr txBox="1">
            <a:spLocks noChangeArrowheads="1"/>
          </p:cNvSpPr>
          <p:nvPr/>
        </p:nvSpPr>
        <p:spPr bwMode="auto">
          <a:xfrm>
            <a:off x="1066800" y="152400"/>
            <a:ext cx="7239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 b="1">
                <a:solidFill>
                  <a:srgbClr val="606060"/>
                </a:solidFill>
                <a:latin typeface="Arial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Font typeface="Wingdings" pitchFamily="2" charset="2"/>
              <a:buChar char="¦"/>
              <a:defRPr sz="2400" b="1">
                <a:solidFill>
                  <a:srgbClr val="606060"/>
                </a:solidFill>
                <a:latin typeface="Arial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b="0" dirty="0">
                <a:solidFill>
                  <a:schemeClr val="bg1"/>
                </a:solidFill>
              </a:rPr>
              <a:t>Mid-State RBERN</a:t>
            </a:r>
          </a:p>
        </p:txBody>
      </p:sp>
    </p:spTree>
    <p:extLst>
      <p:ext uri="{BB962C8B-B14F-4D97-AF65-F5344CB8AC3E}">
        <p14:creationId xmlns:p14="http://schemas.microsoft.com/office/powerpoint/2010/main" val="200228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271" y="381000"/>
            <a:ext cx="8534400" cy="758825"/>
          </a:xfrm>
        </p:spPr>
        <p:txBody>
          <a:bodyPr/>
          <a:lstStyle/>
          <a:p>
            <a:r>
              <a:rPr lang="en-US" b="1" dirty="0"/>
              <a:t>Example of Performance Indicators in New Language Arts </a:t>
            </a:r>
            <a:r>
              <a:rPr lang="en-US" b="1" dirty="0" smtClean="0"/>
              <a:t>Progressions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91396" y="1524000"/>
            <a:ext cx="8503920" cy="480221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38" y="1295400"/>
            <a:ext cx="8518340" cy="465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67000" y="6400800"/>
            <a:ext cx="63110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b="0" i="0" dirty="0" smtClean="0"/>
              <a:t>Source: https</a:t>
            </a:r>
            <a:r>
              <a:rPr lang="en-US" sz="1100" b="0" i="0" dirty="0"/>
              <a:t>://www.engageny.org/resource/new-york-state-bilingual-common-core-initiative</a:t>
            </a:r>
          </a:p>
        </p:txBody>
      </p:sp>
    </p:spTree>
    <p:extLst>
      <p:ext uri="{BB962C8B-B14F-4D97-AF65-F5344CB8AC3E}">
        <p14:creationId xmlns:p14="http://schemas.microsoft.com/office/powerpoint/2010/main" val="67464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sz="quarter" idx="4294967295"/>
          </p:nvPr>
        </p:nvSpPr>
        <p:spPr>
          <a:xfrm>
            <a:off x="152400" y="1447800"/>
            <a:ext cx="4114800" cy="42635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000" dirty="0" smtClean="0"/>
              <a:t>Research-based practices</a:t>
            </a:r>
          </a:p>
          <a:p>
            <a:pPr marL="457200" lvl="1" indent="0">
              <a:buNone/>
            </a:pPr>
            <a:r>
              <a:rPr lang="en-US" sz="2000" dirty="0" smtClean="0"/>
              <a:t>Communicates clearly…</a:t>
            </a:r>
          </a:p>
          <a:p>
            <a:pPr marL="457200" lvl="1" indent="0">
              <a:buNone/>
            </a:pPr>
            <a:r>
              <a:rPr lang="en-US" sz="2000" dirty="0" smtClean="0"/>
              <a:t>High expectations…</a:t>
            </a:r>
          </a:p>
          <a:p>
            <a:pPr marL="457200" lvl="1" indent="0">
              <a:buNone/>
            </a:pPr>
            <a:r>
              <a:rPr lang="en-US" sz="2000" dirty="0" smtClean="0"/>
              <a:t>Variety of instructional… to engage student</a:t>
            </a:r>
          </a:p>
          <a:p>
            <a:pPr marL="457200" lvl="1" indent="0">
              <a:buNone/>
            </a:pPr>
            <a:r>
              <a:rPr lang="en-US" sz="2000" dirty="0" smtClean="0"/>
              <a:t>Engage students in multi-disciplinary skills</a:t>
            </a:r>
          </a:p>
          <a:p>
            <a:pPr marL="457200" lvl="1" indent="0">
              <a:buNone/>
            </a:pPr>
            <a:r>
              <a:rPr lang="en-US" sz="2000" dirty="0" smtClean="0"/>
              <a:t>Monitor and assess progress</a:t>
            </a:r>
          </a:p>
          <a:p>
            <a:endParaRPr lang="en-US" dirty="0" smtClean="0"/>
          </a:p>
        </p:txBody>
      </p:sp>
      <p:sp>
        <p:nvSpPr>
          <p:cNvPr id="5" name="Content Placeholder 4"/>
          <p:cNvSpPr>
            <a:spLocks noGrp="1" noChangeArrowheads="1"/>
          </p:cNvSpPr>
          <p:nvPr>
            <p:ph sz="quarter" idx="4294967295"/>
          </p:nvPr>
        </p:nvSpPr>
        <p:spPr>
          <a:xfrm>
            <a:off x="1143000" y="304800"/>
            <a:ext cx="7141066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b="1" dirty="0" smtClean="0"/>
              <a:t>Standard 3: Instructional Practice</a:t>
            </a:r>
          </a:p>
          <a:p>
            <a:endParaRPr lang="en-US" dirty="0" smtClean="0"/>
          </a:p>
        </p:txBody>
      </p:sp>
      <p:sp>
        <p:nvSpPr>
          <p:cNvPr id="6" name="Rectangle 4"/>
          <p:cNvSpPr>
            <a:spLocks noGrp="1" noChangeArrowheads="1"/>
          </p:cNvSpPr>
          <p:nvPr>
            <p:ph sz="quarter" idx="4294967295"/>
          </p:nvPr>
        </p:nvSpPr>
        <p:spPr>
          <a:xfrm>
            <a:off x="4648200" y="1371600"/>
            <a:ext cx="4495800" cy="5181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FF0000"/>
                </a:solidFill>
              </a:rPr>
              <a:t>Practice and Application</a:t>
            </a:r>
            <a:r>
              <a:rPr lang="en-US" sz="1800" dirty="0">
                <a:solidFill>
                  <a:srgbClr val="FF0000"/>
                </a:solidFill>
              </a:rPr>
              <a:t>	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Hands-on </a:t>
            </a:r>
            <a:r>
              <a:rPr lang="en-US" sz="1800" b="1" dirty="0">
                <a:solidFill>
                  <a:srgbClr val="FF0000"/>
                </a:solidFill>
              </a:rPr>
              <a:t>materials and/or manipulatives </a:t>
            </a:r>
            <a:r>
              <a:rPr lang="en-US" sz="1800" dirty="0">
                <a:solidFill>
                  <a:srgbClr val="FF0000"/>
                </a:solidFill>
              </a:rPr>
              <a:t>provided for students to practice using new content knowledge	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Activities </a:t>
            </a:r>
            <a:r>
              <a:rPr lang="en-US" sz="1800" dirty="0">
                <a:solidFill>
                  <a:srgbClr val="FF0000"/>
                </a:solidFill>
              </a:rPr>
              <a:t>provided for students to </a:t>
            </a:r>
            <a:r>
              <a:rPr lang="en-US" sz="1800" b="1" dirty="0">
                <a:solidFill>
                  <a:srgbClr val="FF0000"/>
                </a:solidFill>
              </a:rPr>
              <a:t>apply content and language </a:t>
            </a:r>
            <a:r>
              <a:rPr lang="en-US" sz="1800" dirty="0">
                <a:solidFill>
                  <a:srgbClr val="FF0000"/>
                </a:solidFill>
              </a:rPr>
              <a:t>knowledge in the classroom	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Activities </a:t>
            </a:r>
            <a:r>
              <a:rPr lang="en-US" sz="1800" dirty="0">
                <a:solidFill>
                  <a:srgbClr val="FF0000"/>
                </a:solidFill>
              </a:rPr>
              <a:t>integrate all </a:t>
            </a:r>
            <a:r>
              <a:rPr lang="en-US" sz="1800" b="1" dirty="0">
                <a:solidFill>
                  <a:srgbClr val="FF0000"/>
                </a:solidFill>
              </a:rPr>
              <a:t>language skills </a:t>
            </a:r>
            <a:r>
              <a:rPr lang="en-US" sz="1800" dirty="0">
                <a:solidFill>
                  <a:srgbClr val="FF0000"/>
                </a:solidFill>
              </a:rPr>
              <a:t>(i.e., reading, writing, listening, and speaking)	</a:t>
            </a:r>
          </a:p>
          <a:p>
            <a:endParaRPr lang="en-US" sz="17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83930"/>
            <a:ext cx="3221446" cy="2474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19600" y="63246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b="0" i="0" dirty="0"/>
              <a:t> </a:t>
            </a:r>
            <a:r>
              <a:rPr lang="en-US" sz="1000" b="0" i="0" dirty="0"/>
              <a:t>(SIOP) (Echevarria, Vogt, &amp; Short, 2000; 2004; 2008)</a:t>
            </a:r>
          </a:p>
        </p:txBody>
      </p:sp>
    </p:spTree>
    <p:extLst>
      <p:ext uri="{BB962C8B-B14F-4D97-AF65-F5344CB8AC3E}">
        <p14:creationId xmlns:p14="http://schemas.microsoft.com/office/powerpoint/2010/main" val="168516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sz="quarter" idx="4294967295"/>
          </p:nvPr>
        </p:nvSpPr>
        <p:spPr>
          <a:xfrm>
            <a:off x="152400" y="1447800"/>
            <a:ext cx="4114800" cy="42635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000" dirty="0" smtClean="0"/>
              <a:t>Research-based practices</a:t>
            </a:r>
          </a:p>
          <a:p>
            <a:pPr marL="457200" lvl="1" indent="0">
              <a:buNone/>
            </a:pPr>
            <a:r>
              <a:rPr lang="en-US" sz="2000" dirty="0" smtClean="0"/>
              <a:t>Communicates clearly…</a:t>
            </a:r>
          </a:p>
          <a:p>
            <a:pPr marL="457200" lvl="1" indent="0">
              <a:buNone/>
            </a:pPr>
            <a:r>
              <a:rPr lang="en-US" sz="2000" dirty="0" smtClean="0"/>
              <a:t>High expectations…</a:t>
            </a:r>
          </a:p>
          <a:p>
            <a:pPr marL="457200" lvl="1" indent="0">
              <a:buNone/>
            </a:pPr>
            <a:r>
              <a:rPr lang="en-US" sz="2000" dirty="0" smtClean="0"/>
              <a:t>Variety of instructional… to engage student</a:t>
            </a:r>
          </a:p>
          <a:p>
            <a:pPr marL="457200" lvl="1" indent="0">
              <a:buNone/>
            </a:pPr>
            <a:r>
              <a:rPr lang="en-US" sz="2000" dirty="0" smtClean="0"/>
              <a:t>Engage students in multi-disciplinary skills</a:t>
            </a:r>
          </a:p>
          <a:p>
            <a:pPr marL="457200" lvl="1" indent="0">
              <a:buNone/>
            </a:pPr>
            <a:r>
              <a:rPr lang="en-US" sz="2000" dirty="0" smtClean="0"/>
              <a:t>Monitor and assess progress</a:t>
            </a:r>
          </a:p>
          <a:p>
            <a:endParaRPr lang="en-US" dirty="0" smtClean="0"/>
          </a:p>
        </p:txBody>
      </p:sp>
      <p:sp>
        <p:nvSpPr>
          <p:cNvPr id="5" name="Content Placeholder 4"/>
          <p:cNvSpPr>
            <a:spLocks noGrp="1" noChangeArrowheads="1"/>
          </p:cNvSpPr>
          <p:nvPr>
            <p:ph sz="quarter" idx="4294967295"/>
          </p:nvPr>
        </p:nvSpPr>
        <p:spPr>
          <a:xfrm>
            <a:off x="1143000" y="304800"/>
            <a:ext cx="7141066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b="1" dirty="0" smtClean="0"/>
              <a:t>Standard 3: Instructional Practice</a:t>
            </a:r>
          </a:p>
          <a:p>
            <a:endParaRPr lang="en-US" dirty="0" smtClean="0"/>
          </a:p>
        </p:txBody>
      </p:sp>
      <p:sp>
        <p:nvSpPr>
          <p:cNvPr id="6" name="Rectangle 4"/>
          <p:cNvSpPr>
            <a:spLocks noGrp="1" noChangeArrowheads="1"/>
          </p:cNvSpPr>
          <p:nvPr>
            <p:ph sz="quarter" idx="4294967295"/>
          </p:nvPr>
        </p:nvSpPr>
        <p:spPr>
          <a:xfrm>
            <a:off x="4648200" y="1371600"/>
            <a:ext cx="4343400" cy="5181600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Strategies</a:t>
            </a:r>
            <a:r>
              <a:rPr lang="en-US" sz="1800" dirty="0">
                <a:solidFill>
                  <a:srgbClr val="FF0000"/>
                </a:solidFill>
              </a:rPr>
              <a:t>		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Ample </a:t>
            </a:r>
            <a:r>
              <a:rPr lang="en-US" sz="1800" dirty="0">
                <a:solidFill>
                  <a:srgbClr val="FF0000"/>
                </a:solidFill>
              </a:rPr>
              <a:t>opportunities provided for students to use </a:t>
            </a:r>
            <a:r>
              <a:rPr lang="en-US" sz="1800" b="1" dirty="0">
                <a:solidFill>
                  <a:srgbClr val="FF0000"/>
                </a:solidFill>
              </a:rPr>
              <a:t>learning </a:t>
            </a:r>
            <a:r>
              <a:rPr lang="en-US" sz="1800" b="1" dirty="0" smtClean="0">
                <a:solidFill>
                  <a:srgbClr val="FF0000"/>
                </a:solidFill>
              </a:rPr>
              <a:t>strategies</a:t>
            </a:r>
            <a:endParaRPr lang="en-US" sz="1800" dirty="0">
              <a:solidFill>
                <a:srgbClr val="FF0000"/>
              </a:solidFill>
            </a:endParaRPr>
          </a:p>
          <a:p>
            <a:r>
              <a:rPr lang="en-US" sz="1800" b="1" dirty="0" smtClean="0">
                <a:solidFill>
                  <a:srgbClr val="FF0000"/>
                </a:solidFill>
              </a:rPr>
              <a:t>Scaffolding </a:t>
            </a:r>
            <a:r>
              <a:rPr lang="en-US" sz="1800" b="1" dirty="0">
                <a:solidFill>
                  <a:srgbClr val="FF0000"/>
                </a:solidFill>
              </a:rPr>
              <a:t>techniques </a:t>
            </a:r>
            <a:r>
              <a:rPr lang="en-US" sz="1800" dirty="0">
                <a:solidFill>
                  <a:srgbClr val="FF0000"/>
                </a:solidFill>
              </a:rPr>
              <a:t>consistently used assisting and supporting student understanding (e.g., think-alouds)	</a:t>
            </a:r>
            <a:endParaRPr lang="en-US" sz="1800" dirty="0" smtClean="0">
              <a:solidFill>
                <a:srgbClr val="FF0000"/>
              </a:solidFill>
            </a:endParaRPr>
          </a:p>
          <a:p>
            <a:r>
              <a:rPr lang="en-US" sz="1800" dirty="0" smtClean="0">
                <a:solidFill>
                  <a:srgbClr val="FF0000"/>
                </a:solidFill>
              </a:rPr>
              <a:t>A </a:t>
            </a:r>
            <a:r>
              <a:rPr lang="en-US" sz="1800" dirty="0">
                <a:solidFill>
                  <a:srgbClr val="FF0000"/>
                </a:solidFill>
              </a:rPr>
              <a:t>variety of </a:t>
            </a:r>
            <a:r>
              <a:rPr lang="en-US" sz="1800" b="1" dirty="0">
                <a:solidFill>
                  <a:srgbClr val="FF0000"/>
                </a:solidFill>
              </a:rPr>
              <a:t>questions or tasks that promote higher-order thinking skills </a:t>
            </a:r>
            <a:r>
              <a:rPr lang="en-US" sz="1800" dirty="0">
                <a:solidFill>
                  <a:srgbClr val="FF0000"/>
                </a:solidFill>
              </a:rPr>
              <a:t>(e.g., literal, analytical, and interpretive questions)	</a:t>
            </a:r>
          </a:p>
          <a:p>
            <a:pPr marL="0" indent="0">
              <a:buNone/>
            </a:pPr>
            <a:r>
              <a:rPr lang="fr-FR" sz="1800" b="1" dirty="0">
                <a:solidFill>
                  <a:srgbClr val="FF0000"/>
                </a:solidFill>
              </a:rPr>
              <a:t>Interaction</a:t>
            </a:r>
            <a:r>
              <a:rPr lang="fr-FR" sz="1800" dirty="0">
                <a:solidFill>
                  <a:srgbClr val="FF0000"/>
                </a:solidFill>
              </a:rPr>
              <a:t>	</a:t>
            </a:r>
            <a:endParaRPr lang="fr-FR" sz="1800" dirty="0" smtClean="0">
              <a:solidFill>
                <a:srgbClr val="FF0000"/>
              </a:solidFill>
            </a:endParaRPr>
          </a:p>
          <a:p>
            <a:r>
              <a:rPr lang="fr-FR" sz="1800" dirty="0" smtClean="0">
                <a:solidFill>
                  <a:srgbClr val="FF0000"/>
                </a:solidFill>
              </a:rPr>
              <a:t>F</a:t>
            </a:r>
            <a:r>
              <a:rPr lang="en-US" sz="1800" dirty="0" smtClean="0">
                <a:solidFill>
                  <a:srgbClr val="FF0000"/>
                </a:solidFill>
              </a:rPr>
              <a:t>requent </a:t>
            </a:r>
            <a:r>
              <a:rPr lang="en-US" sz="1800" dirty="0">
                <a:solidFill>
                  <a:srgbClr val="FF0000"/>
                </a:solidFill>
              </a:rPr>
              <a:t>opportunities for </a:t>
            </a:r>
            <a:r>
              <a:rPr lang="en-US" sz="1800" b="1" dirty="0">
                <a:solidFill>
                  <a:srgbClr val="FF0000"/>
                </a:solidFill>
              </a:rPr>
              <a:t>interaction </a:t>
            </a:r>
            <a:r>
              <a:rPr lang="en-US" sz="1800" dirty="0">
                <a:solidFill>
                  <a:srgbClr val="FF0000"/>
                </a:solidFill>
              </a:rPr>
              <a:t>and discussion between teacher/student and among students, which encourage elaborated responses about lesson concepts	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Grouping </a:t>
            </a:r>
            <a:r>
              <a:rPr lang="en-US" sz="1800" b="1" dirty="0">
                <a:solidFill>
                  <a:srgbClr val="FF0000"/>
                </a:solidFill>
              </a:rPr>
              <a:t>configurations </a:t>
            </a:r>
            <a:r>
              <a:rPr lang="en-US" sz="1800" dirty="0">
                <a:solidFill>
                  <a:srgbClr val="FF0000"/>
                </a:solidFill>
              </a:rPr>
              <a:t>support language and content objectives of the </a:t>
            </a:r>
            <a:r>
              <a:rPr lang="en-US" sz="1800" dirty="0" smtClean="0">
                <a:solidFill>
                  <a:srgbClr val="FF0000"/>
                </a:solidFill>
              </a:rPr>
              <a:t>lesson</a:t>
            </a:r>
            <a:endParaRPr lang="en-US" sz="1800" dirty="0">
              <a:solidFill>
                <a:srgbClr val="FF0000"/>
              </a:solidFill>
            </a:endParaRPr>
          </a:p>
          <a:p>
            <a:r>
              <a:rPr lang="en-US" sz="1800" dirty="0" smtClean="0">
                <a:solidFill>
                  <a:srgbClr val="FF0000"/>
                </a:solidFill>
              </a:rPr>
              <a:t>Sufficient </a:t>
            </a:r>
            <a:r>
              <a:rPr lang="en-US" sz="1800" b="1" dirty="0">
                <a:solidFill>
                  <a:srgbClr val="FF0000"/>
                </a:solidFill>
              </a:rPr>
              <a:t>wait time for student responses </a:t>
            </a:r>
            <a:r>
              <a:rPr lang="en-US" sz="1800" dirty="0">
                <a:solidFill>
                  <a:srgbClr val="FF0000"/>
                </a:solidFill>
              </a:rPr>
              <a:t>consistently provided	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Ample </a:t>
            </a:r>
            <a:r>
              <a:rPr lang="en-US" sz="1800" dirty="0">
                <a:solidFill>
                  <a:srgbClr val="FF0000"/>
                </a:solidFill>
              </a:rPr>
              <a:t>opportunities for students to </a:t>
            </a:r>
            <a:r>
              <a:rPr lang="en-US" sz="1800" b="1" dirty="0">
                <a:solidFill>
                  <a:srgbClr val="FF0000"/>
                </a:solidFill>
              </a:rPr>
              <a:t>clarify key concepts in L1 </a:t>
            </a:r>
            <a:r>
              <a:rPr lang="en-US" sz="1800" dirty="0">
                <a:solidFill>
                  <a:srgbClr val="FF0000"/>
                </a:solidFill>
              </a:rPr>
              <a:t>as needed with aide, peer, or L1 text	</a:t>
            </a:r>
          </a:p>
          <a:p>
            <a:pPr marL="0" indent="0">
              <a:buNone/>
            </a:pPr>
            <a:endParaRPr lang="en-US" sz="1800" dirty="0"/>
          </a:p>
          <a:p>
            <a:endParaRPr lang="en-US" sz="17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83930"/>
            <a:ext cx="3221446" cy="2474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419600" y="63246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b="0" i="0" dirty="0"/>
              <a:t> </a:t>
            </a:r>
            <a:r>
              <a:rPr lang="en-US" sz="1000" b="0" i="0" dirty="0"/>
              <a:t>(SIOP) (Echevarria, Vogt, &amp; Short, 2000; 2004; 2008)</a:t>
            </a:r>
          </a:p>
        </p:txBody>
      </p:sp>
    </p:spTree>
    <p:extLst>
      <p:ext uri="{BB962C8B-B14F-4D97-AF65-F5344CB8AC3E}">
        <p14:creationId xmlns:p14="http://schemas.microsoft.com/office/powerpoint/2010/main" val="240160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sz="quarter" idx="4294967295"/>
          </p:nvPr>
        </p:nvSpPr>
        <p:spPr>
          <a:xfrm>
            <a:off x="152400" y="1447800"/>
            <a:ext cx="4114800" cy="42635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000" dirty="0" smtClean="0"/>
              <a:t>Research-based practices</a:t>
            </a:r>
          </a:p>
          <a:p>
            <a:pPr marL="457200" lvl="1" indent="0">
              <a:buNone/>
            </a:pPr>
            <a:r>
              <a:rPr lang="en-US" sz="2000" dirty="0" smtClean="0"/>
              <a:t>Communicates clearly…</a:t>
            </a:r>
          </a:p>
          <a:p>
            <a:pPr marL="457200" lvl="1" indent="0">
              <a:buNone/>
            </a:pPr>
            <a:r>
              <a:rPr lang="en-US" sz="2000" dirty="0" smtClean="0"/>
              <a:t>High expectations…</a:t>
            </a:r>
          </a:p>
          <a:p>
            <a:pPr marL="457200" lvl="1" indent="0">
              <a:buNone/>
            </a:pPr>
            <a:r>
              <a:rPr lang="en-US" sz="2000" dirty="0" smtClean="0"/>
              <a:t>Variety of instructional… to engage student</a:t>
            </a:r>
          </a:p>
          <a:p>
            <a:pPr marL="457200" lvl="1" indent="0">
              <a:buNone/>
            </a:pPr>
            <a:r>
              <a:rPr lang="en-US" sz="2000" dirty="0" smtClean="0"/>
              <a:t>Engage students in multi-disciplinary skills</a:t>
            </a:r>
          </a:p>
          <a:p>
            <a:pPr marL="457200" lvl="1" indent="0">
              <a:buNone/>
            </a:pPr>
            <a:r>
              <a:rPr lang="en-US" sz="2000" dirty="0" smtClean="0"/>
              <a:t>Monitor and assess progress</a:t>
            </a:r>
          </a:p>
          <a:p>
            <a:endParaRPr lang="en-US" dirty="0" smtClean="0"/>
          </a:p>
        </p:txBody>
      </p:sp>
      <p:sp>
        <p:nvSpPr>
          <p:cNvPr id="5" name="Content Placeholder 4"/>
          <p:cNvSpPr>
            <a:spLocks noGrp="1" noChangeArrowheads="1"/>
          </p:cNvSpPr>
          <p:nvPr>
            <p:ph sz="quarter" idx="4294967295"/>
          </p:nvPr>
        </p:nvSpPr>
        <p:spPr>
          <a:xfrm>
            <a:off x="1143000" y="304800"/>
            <a:ext cx="7141066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b="1" dirty="0" smtClean="0"/>
              <a:t>Standard 3: Instructional Practice</a:t>
            </a:r>
          </a:p>
          <a:p>
            <a:endParaRPr lang="en-US" dirty="0" smtClean="0"/>
          </a:p>
        </p:txBody>
      </p:sp>
      <p:sp>
        <p:nvSpPr>
          <p:cNvPr id="6" name="Rectangle 4"/>
          <p:cNvSpPr>
            <a:spLocks noGrp="1" noChangeArrowheads="1"/>
          </p:cNvSpPr>
          <p:nvPr>
            <p:ph sz="quarter" idx="4294967295"/>
          </p:nvPr>
        </p:nvSpPr>
        <p:spPr>
          <a:xfrm>
            <a:off x="4648200" y="1371600"/>
            <a:ext cx="4343400" cy="5181600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Strategies</a:t>
            </a:r>
            <a:r>
              <a:rPr lang="en-US" sz="1800" dirty="0">
                <a:solidFill>
                  <a:srgbClr val="FF0000"/>
                </a:solidFill>
              </a:rPr>
              <a:t>		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Ample </a:t>
            </a:r>
            <a:r>
              <a:rPr lang="en-US" sz="1800" dirty="0">
                <a:solidFill>
                  <a:srgbClr val="FF0000"/>
                </a:solidFill>
              </a:rPr>
              <a:t>opportunities provided for students to use </a:t>
            </a:r>
            <a:r>
              <a:rPr lang="en-US" sz="1800" b="1" dirty="0">
                <a:solidFill>
                  <a:srgbClr val="FF0000"/>
                </a:solidFill>
              </a:rPr>
              <a:t>learning </a:t>
            </a:r>
            <a:r>
              <a:rPr lang="en-US" sz="1800" b="1" dirty="0" smtClean="0">
                <a:solidFill>
                  <a:srgbClr val="FF0000"/>
                </a:solidFill>
              </a:rPr>
              <a:t>strategies</a:t>
            </a:r>
            <a:endParaRPr lang="en-US" sz="1800" dirty="0">
              <a:solidFill>
                <a:srgbClr val="FF0000"/>
              </a:solidFill>
            </a:endParaRPr>
          </a:p>
          <a:p>
            <a:r>
              <a:rPr lang="en-US" sz="1800" b="1" dirty="0" smtClean="0">
                <a:solidFill>
                  <a:srgbClr val="FF0000"/>
                </a:solidFill>
              </a:rPr>
              <a:t>Scaffolding </a:t>
            </a:r>
            <a:r>
              <a:rPr lang="en-US" sz="1800" b="1" dirty="0">
                <a:solidFill>
                  <a:srgbClr val="FF0000"/>
                </a:solidFill>
              </a:rPr>
              <a:t>techniques </a:t>
            </a:r>
            <a:r>
              <a:rPr lang="en-US" sz="1800" dirty="0">
                <a:solidFill>
                  <a:srgbClr val="FF0000"/>
                </a:solidFill>
              </a:rPr>
              <a:t>consistently used assisting and supporting student understanding (e.g., think-alouds)	</a:t>
            </a:r>
            <a:endParaRPr lang="en-US" sz="1800" dirty="0" smtClean="0">
              <a:solidFill>
                <a:srgbClr val="FF0000"/>
              </a:solidFill>
            </a:endParaRPr>
          </a:p>
          <a:p>
            <a:r>
              <a:rPr lang="en-US" sz="1800" dirty="0" smtClean="0">
                <a:solidFill>
                  <a:srgbClr val="FF0000"/>
                </a:solidFill>
              </a:rPr>
              <a:t>A </a:t>
            </a:r>
            <a:r>
              <a:rPr lang="en-US" sz="1800" dirty="0">
                <a:solidFill>
                  <a:srgbClr val="FF0000"/>
                </a:solidFill>
              </a:rPr>
              <a:t>variety of </a:t>
            </a:r>
            <a:r>
              <a:rPr lang="en-US" sz="1800" b="1" dirty="0">
                <a:solidFill>
                  <a:srgbClr val="FF0000"/>
                </a:solidFill>
              </a:rPr>
              <a:t>questions or tasks that promote higher-order thinking skills </a:t>
            </a:r>
            <a:r>
              <a:rPr lang="en-US" sz="1800" dirty="0">
                <a:solidFill>
                  <a:srgbClr val="FF0000"/>
                </a:solidFill>
              </a:rPr>
              <a:t>(e.g., literal, analytical, and interpretive questions)	</a:t>
            </a:r>
          </a:p>
          <a:p>
            <a:pPr marL="0" indent="0">
              <a:buNone/>
            </a:pPr>
            <a:r>
              <a:rPr lang="fr-FR" sz="1800" b="1" dirty="0">
                <a:solidFill>
                  <a:srgbClr val="FF0000"/>
                </a:solidFill>
              </a:rPr>
              <a:t>Interaction</a:t>
            </a:r>
            <a:r>
              <a:rPr lang="fr-FR" sz="1800" dirty="0">
                <a:solidFill>
                  <a:srgbClr val="FF0000"/>
                </a:solidFill>
              </a:rPr>
              <a:t>	</a:t>
            </a:r>
            <a:endParaRPr lang="fr-FR" sz="1800" dirty="0" smtClean="0">
              <a:solidFill>
                <a:srgbClr val="FF0000"/>
              </a:solidFill>
            </a:endParaRPr>
          </a:p>
          <a:p>
            <a:r>
              <a:rPr lang="fr-FR" sz="1800" dirty="0" smtClean="0">
                <a:solidFill>
                  <a:srgbClr val="FF0000"/>
                </a:solidFill>
              </a:rPr>
              <a:t>F</a:t>
            </a:r>
            <a:r>
              <a:rPr lang="en-US" sz="1800" dirty="0" smtClean="0">
                <a:solidFill>
                  <a:srgbClr val="FF0000"/>
                </a:solidFill>
              </a:rPr>
              <a:t>requent </a:t>
            </a:r>
            <a:r>
              <a:rPr lang="en-US" sz="1800" dirty="0">
                <a:solidFill>
                  <a:srgbClr val="FF0000"/>
                </a:solidFill>
              </a:rPr>
              <a:t>opportunities for </a:t>
            </a:r>
            <a:r>
              <a:rPr lang="en-US" sz="1800" b="1" dirty="0">
                <a:solidFill>
                  <a:srgbClr val="FF0000"/>
                </a:solidFill>
              </a:rPr>
              <a:t>interaction </a:t>
            </a:r>
            <a:r>
              <a:rPr lang="en-US" sz="1800" dirty="0">
                <a:solidFill>
                  <a:srgbClr val="FF0000"/>
                </a:solidFill>
              </a:rPr>
              <a:t>and discussion between teacher/student and among students, which encourage elaborated responses about lesson concepts	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Grouping </a:t>
            </a:r>
            <a:r>
              <a:rPr lang="en-US" sz="1800" b="1" dirty="0">
                <a:solidFill>
                  <a:srgbClr val="FF0000"/>
                </a:solidFill>
              </a:rPr>
              <a:t>configurations </a:t>
            </a:r>
            <a:r>
              <a:rPr lang="en-US" sz="1800" dirty="0">
                <a:solidFill>
                  <a:srgbClr val="FF0000"/>
                </a:solidFill>
              </a:rPr>
              <a:t>support language and content objectives of the </a:t>
            </a:r>
            <a:r>
              <a:rPr lang="en-US" sz="1800" dirty="0" smtClean="0">
                <a:solidFill>
                  <a:srgbClr val="FF0000"/>
                </a:solidFill>
              </a:rPr>
              <a:t>lesson</a:t>
            </a:r>
            <a:endParaRPr lang="en-US" sz="1800" dirty="0">
              <a:solidFill>
                <a:srgbClr val="FF0000"/>
              </a:solidFill>
            </a:endParaRPr>
          </a:p>
          <a:p>
            <a:r>
              <a:rPr lang="en-US" sz="1800" dirty="0" smtClean="0">
                <a:solidFill>
                  <a:srgbClr val="FF0000"/>
                </a:solidFill>
              </a:rPr>
              <a:t>Sufficient </a:t>
            </a:r>
            <a:r>
              <a:rPr lang="en-US" sz="1800" b="1" dirty="0">
                <a:solidFill>
                  <a:srgbClr val="FF0000"/>
                </a:solidFill>
              </a:rPr>
              <a:t>wait time for student responses </a:t>
            </a:r>
            <a:r>
              <a:rPr lang="en-US" sz="1800" dirty="0">
                <a:solidFill>
                  <a:srgbClr val="FF0000"/>
                </a:solidFill>
              </a:rPr>
              <a:t>consistently provided	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Ample </a:t>
            </a:r>
            <a:r>
              <a:rPr lang="en-US" sz="1800" dirty="0">
                <a:solidFill>
                  <a:srgbClr val="FF0000"/>
                </a:solidFill>
              </a:rPr>
              <a:t>opportunities for students to </a:t>
            </a:r>
            <a:r>
              <a:rPr lang="en-US" sz="1800" b="1" dirty="0">
                <a:solidFill>
                  <a:srgbClr val="FF0000"/>
                </a:solidFill>
              </a:rPr>
              <a:t>clarify key concepts in L1 </a:t>
            </a:r>
            <a:r>
              <a:rPr lang="en-US" sz="1800" dirty="0">
                <a:solidFill>
                  <a:srgbClr val="FF0000"/>
                </a:solidFill>
              </a:rPr>
              <a:t>as needed with aide, peer, or L1 text	</a:t>
            </a:r>
          </a:p>
          <a:p>
            <a:pPr marL="0" indent="0">
              <a:buNone/>
            </a:pPr>
            <a:endParaRPr lang="en-US" sz="1800" dirty="0"/>
          </a:p>
          <a:p>
            <a:endParaRPr lang="en-US" sz="17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83930"/>
            <a:ext cx="3221446" cy="2474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419600" y="63246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b="0" i="0" dirty="0"/>
              <a:t> </a:t>
            </a:r>
            <a:r>
              <a:rPr lang="en-US" sz="1000" b="0" i="0" dirty="0"/>
              <a:t>(SIOP) (Echevarria, Vogt, &amp; Short, 2000; 2004; 2008)</a:t>
            </a:r>
          </a:p>
        </p:txBody>
      </p:sp>
    </p:spTree>
    <p:extLst>
      <p:ext uri="{BB962C8B-B14F-4D97-AF65-F5344CB8AC3E}">
        <p14:creationId xmlns:p14="http://schemas.microsoft.com/office/powerpoint/2010/main" val="131375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0EA59443-2EDD-4639-8583-E30722F53AC2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34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34818" name="Rectangle 4"/>
          <p:cNvSpPr>
            <a:spLocks noGrp="1" noChangeArrowheads="1"/>
          </p:cNvSpPr>
          <p:nvPr>
            <p:ph sz="quarter" idx="4294967295"/>
          </p:nvPr>
        </p:nvSpPr>
        <p:spPr>
          <a:xfrm>
            <a:off x="152400" y="1352269"/>
            <a:ext cx="4114800" cy="426352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1"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en-US" sz="2000" dirty="0"/>
              <a:t>Creates a respectful, safe and supportive environment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en-US" sz="2000" dirty="0"/>
              <a:t>Creates an intellectually stimulating environment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en-US" sz="2000" dirty="0"/>
              <a:t>Manages the learning environment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en-US" sz="2000" dirty="0"/>
              <a:t>Organize and utilize available resources (e.g. physical space, time, technology…)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Content Placeholder 4"/>
          <p:cNvSpPr>
            <a:spLocks noGrp="1" noChangeArrowheads="1"/>
          </p:cNvSpPr>
          <p:nvPr>
            <p:ph sz="quarter" idx="4294967295"/>
          </p:nvPr>
        </p:nvSpPr>
        <p:spPr>
          <a:xfrm>
            <a:off x="1143000" y="304800"/>
            <a:ext cx="7543800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8580" indent="0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b="1" dirty="0"/>
              <a:t>Standard 4: The Learning Environment</a:t>
            </a:r>
          </a:p>
          <a:p>
            <a:endParaRPr lang="en-US" dirty="0" smtClean="0"/>
          </a:p>
        </p:txBody>
      </p:sp>
      <p:sp>
        <p:nvSpPr>
          <p:cNvPr id="6" name="Rectangle 4"/>
          <p:cNvSpPr>
            <a:spLocks noGrp="1" noChangeArrowheads="1"/>
          </p:cNvSpPr>
          <p:nvPr>
            <p:ph sz="quarter" idx="4294967295"/>
          </p:nvPr>
        </p:nvSpPr>
        <p:spPr>
          <a:xfrm>
            <a:off x="4724400" y="1371600"/>
            <a:ext cx="4191000" cy="4876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Create a print-rich classroom environment which reflects the ELL’s cultures and languages.</a:t>
            </a:r>
          </a:p>
          <a:p>
            <a:pPr marL="0" indent="0">
              <a:buNone/>
            </a:pPr>
            <a:endParaRPr lang="en-US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Keep anxiety 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low</a:t>
            </a:r>
            <a:r>
              <a:rPr lang="en-US" sz="2000" dirty="0">
                <a:solidFill>
                  <a:srgbClr val="FF0000"/>
                </a:solidFill>
              </a:rPr>
              <a:t>.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438400"/>
            <a:ext cx="2228850" cy="209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572000" y="4648200"/>
            <a:ext cx="4343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b="0" i="0" dirty="0" smtClean="0">
                <a:solidFill>
                  <a:srgbClr val="FF0000"/>
                </a:solidFill>
                <a:latin typeface="+mn-lt"/>
              </a:rPr>
              <a:t>The </a:t>
            </a:r>
            <a:r>
              <a:rPr lang="en-US" sz="2000" b="0" i="0" dirty="0">
                <a:solidFill>
                  <a:srgbClr val="FF0000"/>
                </a:solidFill>
                <a:latin typeface="+mn-lt"/>
              </a:rPr>
              <a:t>physical room is used as a resource for students in their (independent) </a:t>
            </a:r>
            <a:r>
              <a:rPr lang="en-US" sz="2000" b="0" i="0" dirty="0" smtClean="0">
                <a:solidFill>
                  <a:srgbClr val="FF0000"/>
                </a:solidFill>
                <a:latin typeface="+mn-lt"/>
              </a:rPr>
              <a:t>work.</a:t>
            </a:r>
            <a:endParaRPr lang="en-US" sz="2000" b="0" i="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124" name="Picture 4" descr="http://s3.donorschoose.net/donorschoose-storage/dc_prod/images/user/medsmall/u1613817_mdsm.jpg?timestamp=1365636338885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19600"/>
            <a:ext cx="23241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657600" y="6338324"/>
            <a:ext cx="533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0" i="0" dirty="0"/>
              <a:t> </a:t>
            </a:r>
            <a:r>
              <a:rPr lang="en-US" sz="1000" b="0" i="0" dirty="0"/>
              <a:t>(SIOP) (Echevarria, Vogt, &amp; Short, 2000; 2004; 2008)</a:t>
            </a:r>
          </a:p>
        </p:txBody>
      </p:sp>
    </p:spTree>
    <p:extLst>
      <p:ext uri="{BB962C8B-B14F-4D97-AF65-F5344CB8AC3E}">
        <p14:creationId xmlns:p14="http://schemas.microsoft.com/office/powerpoint/2010/main" val="241017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0EA59443-2EDD-4639-8583-E30722F53AC2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35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34818" name="Rectangle 4"/>
          <p:cNvSpPr>
            <a:spLocks noGrp="1" noChangeArrowheads="1"/>
          </p:cNvSpPr>
          <p:nvPr>
            <p:ph sz="quarter" idx="4294967295"/>
          </p:nvPr>
        </p:nvSpPr>
        <p:spPr>
          <a:xfrm>
            <a:off x="152400" y="1447800"/>
            <a:ext cx="4114800" cy="426352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1"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en-US" sz="2000" dirty="0"/>
              <a:t>Range of assessment tools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en-US" sz="2000" dirty="0"/>
              <a:t>Understand, analyze, use data for differentiation*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en-US" sz="2000" dirty="0"/>
              <a:t>Communicates assessment system*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en-US" sz="2000" dirty="0"/>
              <a:t>Reflect upon assessment system and adjust*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en-US" sz="2000" dirty="0"/>
              <a:t>Prepare students for assessments</a:t>
            </a:r>
          </a:p>
          <a:p>
            <a:pPr marL="365760" lvl="1" indent="0">
              <a:buClr>
                <a:schemeClr val="bg2">
                  <a:lumMod val="60000"/>
                  <a:lumOff val="40000"/>
                </a:schemeClr>
              </a:buClr>
              <a:buNone/>
              <a:defRPr/>
            </a:pPr>
            <a:r>
              <a:rPr lang="en-US" sz="1400" i="1" dirty="0" smtClean="0"/>
              <a:t>* </a:t>
            </a:r>
            <a:r>
              <a:rPr lang="en-US" sz="1400" i="1" dirty="0"/>
              <a:t>- assessed through “multiple measures”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Content Placeholder 4"/>
          <p:cNvSpPr>
            <a:spLocks noGrp="1" noChangeArrowheads="1"/>
          </p:cNvSpPr>
          <p:nvPr>
            <p:ph sz="quarter" idx="4294967295"/>
          </p:nvPr>
        </p:nvSpPr>
        <p:spPr>
          <a:xfrm>
            <a:off x="457200" y="304800"/>
            <a:ext cx="8534400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b="1" dirty="0"/>
              <a:t>Standard 5: Assessment for Student Learning</a:t>
            </a:r>
          </a:p>
          <a:p>
            <a:endParaRPr lang="en-US" dirty="0" smtClean="0"/>
          </a:p>
        </p:txBody>
      </p:sp>
      <p:sp>
        <p:nvSpPr>
          <p:cNvPr id="6" name="Rectangle 4"/>
          <p:cNvSpPr>
            <a:spLocks noGrp="1" noChangeArrowheads="1"/>
          </p:cNvSpPr>
          <p:nvPr>
            <p:ph sz="quarter" idx="4294967295"/>
          </p:nvPr>
        </p:nvSpPr>
        <p:spPr>
          <a:xfrm>
            <a:off x="4724400" y="1371600"/>
            <a:ext cx="4191000" cy="4800600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Review and Assessment</a:t>
            </a:r>
            <a:r>
              <a:rPr lang="en-US" dirty="0">
                <a:solidFill>
                  <a:srgbClr val="FF0000"/>
                </a:solidFill>
              </a:rPr>
              <a:t>	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Comprehensive </a:t>
            </a:r>
            <a:r>
              <a:rPr lang="en-US" b="1" dirty="0">
                <a:solidFill>
                  <a:srgbClr val="FF0000"/>
                </a:solidFill>
              </a:rPr>
              <a:t>review of key vocabulary</a:t>
            </a:r>
            <a:r>
              <a:rPr lang="en-US" dirty="0">
                <a:solidFill>
                  <a:srgbClr val="FF0000"/>
                </a:solidFill>
              </a:rPr>
              <a:t>	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Comprehensive </a:t>
            </a:r>
            <a:r>
              <a:rPr lang="en-US" b="1" dirty="0">
                <a:solidFill>
                  <a:srgbClr val="FF0000"/>
                </a:solidFill>
              </a:rPr>
              <a:t>review of key content concepts</a:t>
            </a:r>
            <a:r>
              <a:rPr lang="en-US" dirty="0">
                <a:solidFill>
                  <a:srgbClr val="FF0000"/>
                </a:solidFill>
              </a:rPr>
              <a:t>	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Regular </a:t>
            </a:r>
            <a:r>
              <a:rPr lang="en-US" b="1" dirty="0">
                <a:solidFill>
                  <a:srgbClr val="FF0000"/>
                </a:solidFill>
              </a:rPr>
              <a:t>feedback </a:t>
            </a:r>
            <a:r>
              <a:rPr lang="en-US" dirty="0">
                <a:solidFill>
                  <a:srgbClr val="FF0000"/>
                </a:solidFill>
              </a:rPr>
              <a:t>provided to students on their output (e.g., language, content, </a:t>
            </a:r>
            <a:r>
              <a:rPr lang="en-US" dirty="0" smtClean="0">
                <a:solidFill>
                  <a:srgbClr val="FF0000"/>
                </a:solidFill>
              </a:rPr>
              <a:t>work)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Assessment </a:t>
            </a:r>
            <a:r>
              <a:rPr lang="en-US" b="1" dirty="0">
                <a:solidFill>
                  <a:srgbClr val="FF0000"/>
                </a:solidFill>
              </a:rPr>
              <a:t>of student comprehension and learning </a:t>
            </a:r>
            <a:r>
              <a:rPr lang="en-US" dirty="0">
                <a:solidFill>
                  <a:srgbClr val="FF0000"/>
                </a:solidFill>
              </a:rPr>
              <a:t>of all lesson objectives (e.g., spot checking, group response) throughout the lesson	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NYSITELL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NYSESLAT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Regents Exams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Home Language &amp; New Language Arts Assessments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Literacy &amp; Math Assessments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0242" name="Picture 2" descr="http://www.assessment.uconn.edu/images/homepage03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76800"/>
            <a:ext cx="31432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657600" y="6338324"/>
            <a:ext cx="533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0" i="0" dirty="0"/>
              <a:t> </a:t>
            </a:r>
            <a:r>
              <a:rPr lang="en-US" sz="1000" b="0" i="0" dirty="0"/>
              <a:t>(SIOP) (Echevarria, Vogt, &amp; Short, 2000; 2004; 2008)</a:t>
            </a:r>
          </a:p>
        </p:txBody>
      </p:sp>
    </p:spTree>
    <p:extLst>
      <p:ext uri="{BB962C8B-B14F-4D97-AF65-F5344CB8AC3E}">
        <p14:creationId xmlns:p14="http://schemas.microsoft.com/office/powerpoint/2010/main" val="180790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sz="quarter" idx="4294967295"/>
          </p:nvPr>
        </p:nvSpPr>
        <p:spPr>
          <a:xfrm>
            <a:off x="152400" y="1447800"/>
            <a:ext cx="4114800" cy="42635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000" dirty="0"/>
              <a:t>Upholds standards and policies</a:t>
            </a:r>
          </a:p>
          <a:p>
            <a:pPr marL="457200" lvl="1" indent="0">
              <a:buNone/>
            </a:pPr>
            <a:r>
              <a:rPr lang="en-US" sz="2000" dirty="0"/>
              <a:t>Collaborate with colleagues</a:t>
            </a:r>
          </a:p>
          <a:p>
            <a:pPr marL="457200" lvl="1" indent="0">
              <a:buNone/>
            </a:pPr>
            <a:r>
              <a:rPr lang="en-US" sz="2000" dirty="0"/>
              <a:t>Communicate &amp; collaborate with families</a:t>
            </a:r>
          </a:p>
          <a:p>
            <a:pPr marL="457200" lvl="1" indent="0">
              <a:buNone/>
            </a:pPr>
            <a:r>
              <a:rPr lang="en-US" sz="2000" dirty="0"/>
              <a:t>Perform non-instructional duties</a:t>
            </a:r>
          </a:p>
          <a:p>
            <a:pPr marL="457200" lvl="1" indent="0">
              <a:buNone/>
            </a:pPr>
            <a:r>
              <a:rPr lang="en-US" sz="2000" dirty="0"/>
              <a:t>Complies with laws and polices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Content Placeholder 4"/>
          <p:cNvSpPr>
            <a:spLocks noGrp="1" noChangeArrowheads="1"/>
          </p:cNvSpPr>
          <p:nvPr>
            <p:ph sz="quarter" idx="4294967295"/>
          </p:nvPr>
        </p:nvSpPr>
        <p:spPr>
          <a:xfrm>
            <a:off x="457200" y="304800"/>
            <a:ext cx="8534400" cy="9144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68580" indent="0" algn="ctr">
              <a:buNone/>
            </a:pPr>
            <a:r>
              <a:rPr lang="en-US" b="1" dirty="0"/>
              <a:t>Standard 6: Professional Responsibilities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sz="quarter" idx="4294967295"/>
          </p:nvPr>
        </p:nvSpPr>
        <p:spPr>
          <a:xfrm>
            <a:off x="4724400" y="1371600"/>
            <a:ext cx="4191000" cy="48006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Language Development</a:t>
            </a:r>
          </a:p>
          <a:p>
            <a:pPr marL="0" indent="0">
              <a:buNone/>
            </a:pPr>
            <a:endParaRPr lang="en-US" sz="1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Cultural Competency</a:t>
            </a:r>
          </a:p>
          <a:p>
            <a:pPr marL="0" indent="0">
              <a:buNone/>
            </a:pPr>
            <a:endParaRPr lang="en-US" sz="1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ELL Specific Needs</a:t>
            </a:r>
          </a:p>
          <a:p>
            <a:pPr marL="0" indent="0">
              <a:buNone/>
            </a:pPr>
            <a:endParaRPr lang="en-US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CR PART 154</a:t>
            </a:r>
          </a:p>
          <a:p>
            <a:pPr marL="0" indent="0">
              <a:buNone/>
            </a:pPr>
            <a:endParaRPr lang="en-US" sz="1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Bilingual Common Core Progression</a:t>
            </a:r>
          </a:p>
          <a:p>
            <a:pPr marL="0" indent="0">
              <a:buNone/>
            </a:pPr>
            <a:endParaRPr lang="en-US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Blueprint for ELL Success</a:t>
            </a:r>
          </a:p>
          <a:p>
            <a:pPr marL="0" indent="0">
              <a:buNone/>
            </a:pPr>
            <a:endParaRPr lang="en-US" sz="1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Parent Outreach</a:t>
            </a:r>
          </a:p>
          <a:p>
            <a:pPr marL="0" indent="0">
              <a:buNone/>
            </a:pPr>
            <a:endParaRPr lang="en-US" sz="1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Co-Teaching/PBL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1266" name="Picture 2" descr="http://www.meggin.com/wp-content/uploads/2012/07/managing_multiple_responsibilities_v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724400"/>
            <a:ext cx="1865242" cy="195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09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0EA59443-2EDD-4639-8583-E30722F53AC2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37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34818" name="Rectangle 4"/>
          <p:cNvSpPr>
            <a:spLocks noGrp="1" noChangeArrowheads="1"/>
          </p:cNvSpPr>
          <p:nvPr>
            <p:ph sz="quarter" idx="4294967295"/>
          </p:nvPr>
        </p:nvSpPr>
        <p:spPr>
          <a:xfrm>
            <a:off x="156615" y="1510464"/>
            <a:ext cx="4114800" cy="42635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000" dirty="0"/>
              <a:t>Reflect on practice</a:t>
            </a:r>
          </a:p>
          <a:p>
            <a:pPr marL="457200" lvl="1" indent="0">
              <a:buNone/>
            </a:pPr>
            <a:r>
              <a:rPr lang="en-US" sz="2000" dirty="0"/>
              <a:t>Set goals for professional development</a:t>
            </a:r>
          </a:p>
          <a:p>
            <a:pPr marL="457200" lvl="1" indent="0">
              <a:buNone/>
            </a:pPr>
            <a:r>
              <a:rPr lang="en-US" sz="2000" dirty="0"/>
              <a:t>Communicate and collaborate to improve practice</a:t>
            </a:r>
          </a:p>
          <a:p>
            <a:pPr marL="457200" lvl="1" indent="0">
              <a:buNone/>
            </a:pPr>
            <a:r>
              <a:rPr lang="en-US" sz="2000" dirty="0"/>
              <a:t>Remain current in knowledge of content and pedagogy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Content Placeholder 4"/>
          <p:cNvSpPr>
            <a:spLocks noGrp="1" noChangeArrowheads="1"/>
          </p:cNvSpPr>
          <p:nvPr>
            <p:ph sz="quarter" idx="4294967295"/>
          </p:nvPr>
        </p:nvSpPr>
        <p:spPr>
          <a:xfrm>
            <a:off x="457200" y="304800"/>
            <a:ext cx="8534400" cy="9144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68580" indent="0" algn="ctr">
              <a:buNone/>
            </a:pPr>
            <a:r>
              <a:rPr lang="en-US" b="1" dirty="0"/>
              <a:t>Standard 7: Professional Growth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sz="quarter" idx="4294967295"/>
          </p:nvPr>
        </p:nvSpPr>
        <p:spPr>
          <a:xfrm>
            <a:off x="4724400" y="1371600"/>
            <a:ext cx="419100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Language Development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	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Cultural Competency</a:t>
            </a:r>
          </a:p>
          <a:p>
            <a:pPr marL="0" indent="0">
              <a:buNone/>
            </a:pPr>
            <a:endParaRPr lang="en-US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ELL Specific Needs</a:t>
            </a:r>
          </a:p>
          <a:p>
            <a:pPr marL="0" indent="0">
              <a:buNone/>
            </a:pPr>
            <a:endParaRPr lang="en-US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Bilingual, ESOL &amp; LOTE staff</a:t>
            </a:r>
          </a:p>
        </p:txBody>
      </p:sp>
      <p:pic>
        <p:nvPicPr>
          <p:cNvPr id="12290" name="Picture 2" descr="http://careertipster.com/wp-content/uploads/2011/04/Growth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33" y="4884221"/>
            <a:ext cx="3633006" cy="185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2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28575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BURNING QUESTIONS</a:t>
            </a: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700" b="1">
                <a:solidFill>
                  <a:srgbClr val="606060"/>
                </a:solidFill>
                <a:latin typeface="Arial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spcBef>
                <a:spcPct val="20000"/>
              </a:spcBef>
              <a:buSzPct val="50000"/>
              <a:buFont typeface="Wingdings" pitchFamily="2" charset="2"/>
              <a:buChar char="¦"/>
              <a:defRPr sz="2400" b="1">
                <a:solidFill>
                  <a:srgbClr val="606060"/>
                </a:solidFill>
                <a:latin typeface="Arial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471D1F-41E8-4339-927F-A6264CC5A851}" type="slidenum">
              <a:rPr lang="en-US" altLang="en-US" sz="1400" b="0" smtClean="0">
                <a:solidFill>
                  <a:schemeClr val="bg1"/>
                </a:solidFill>
                <a:latin typeface="CartoGothic Std"/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400" b="0" dirty="0" smtClean="0">
              <a:solidFill>
                <a:schemeClr val="bg1"/>
              </a:solidFill>
              <a:latin typeface="CartoGothic Std"/>
            </a:endParaRPr>
          </a:p>
        </p:txBody>
      </p:sp>
      <p:pic>
        <p:nvPicPr>
          <p:cNvPr id="33796" name="Picture 4" descr="http://energycoachinginstitute.com/wp-content/uploads/2015/01/3-D-MAN-ON-QUESTION-MARK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5" y="1498150"/>
            <a:ext cx="2771776" cy="430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096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Post Assessment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519697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724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7010400" y="6553200"/>
            <a:ext cx="2133600" cy="304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0855BD2-2644-4EBD-8E30-B9ADFC5C995D}" type="slidenum">
              <a:rPr lang="en-US" altLang="en-US" sz="1400" smtClean="0">
                <a:latin typeface="CartoGothic Std"/>
                <a:ea typeface="ＭＳ Ｐゴシック" pitchFamily="34" charset="-128"/>
                <a:cs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 altLang="en-US" sz="1400" dirty="0" smtClean="0">
              <a:latin typeface="CartoGothic Std"/>
              <a:ea typeface="ＭＳ Ｐゴシック" pitchFamily="34" charset="-128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1737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Pre-Assessment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0" y="2133600"/>
            <a:ext cx="3352800" cy="2667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000" dirty="0" smtClean="0"/>
              <a:t>Place </a:t>
            </a:r>
            <a:r>
              <a:rPr lang="en-US" altLang="en-US" sz="2000" dirty="0"/>
              <a:t>yourself in the stage that you feel best represents your 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000" dirty="0" smtClean="0"/>
              <a:t>    knowledge of English Language Learners</a:t>
            </a: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3C23A0-F22B-4D83-BE37-CF9DA1E0554A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/>
        </p:nvGraphicFramePr>
        <p:xfrm>
          <a:off x="304800" y="1981200"/>
          <a:ext cx="5029200" cy="3154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132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36513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3886200" cy="348456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1600" b="1" dirty="0"/>
              <a:t>Mid-State </a:t>
            </a:r>
            <a:r>
              <a:rPr lang="en-US" sz="1600" b="1" dirty="0" smtClean="0"/>
              <a:t>Regional Bilingual Education Resource Network (RBERN) at </a:t>
            </a:r>
          </a:p>
          <a:p>
            <a:pPr marL="0" indent="0">
              <a:buFontTx/>
              <a:buNone/>
              <a:defRPr/>
            </a:pPr>
            <a:r>
              <a:rPr lang="en-US" sz="1600" b="1" dirty="0" smtClean="0"/>
              <a:t>OCM </a:t>
            </a:r>
            <a:r>
              <a:rPr lang="en-US" sz="1600" b="1" dirty="0"/>
              <a:t>BOCES</a:t>
            </a:r>
            <a:br>
              <a:rPr lang="en-US" sz="1600" b="1" dirty="0"/>
            </a:br>
            <a:r>
              <a:rPr lang="en-US" sz="1600" b="0" dirty="0"/>
              <a:t>Rodax Bldg. #7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b="0" dirty="0"/>
              <a:t>P.O. Box 4774 – 6075  </a:t>
            </a:r>
            <a:endParaRPr lang="en-US" sz="1600" b="0" dirty="0" smtClean="0"/>
          </a:p>
          <a:p>
            <a:pPr marL="0" indent="0">
              <a:buFontTx/>
              <a:buNone/>
              <a:defRPr/>
            </a:pPr>
            <a:r>
              <a:rPr lang="en-US" sz="1600" b="0" dirty="0" smtClean="0"/>
              <a:t>East </a:t>
            </a:r>
            <a:r>
              <a:rPr lang="en-US" sz="1600" b="0" dirty="0"/>
              <a:t>Molloy Road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b="0" dirty="0"/>
              <a:t>Syracuse, New York 13221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b="0" dirty="0"/>
              <a:t>Tel: (315) 433-2664 or 2610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b="0" dirty="0"/>
              <a:t>Fax: (315) 431-8449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 smtClean="0"/>
          </a:p>
          <a:p>
            <a:pPr marL="0" indent="0">
              <a:buFontTx/>
              <a:buNone/>
              <a:defRPr/>
            </a:pPr>
            <a:r>
              <a:rPr lang="en-US" sz="1400" dirty="0" smtClean="0"/>
              <a:t>Coordinator</a:t>
            </a:r>
            <a:r>
              <a:rPr lang="en-US" sz="1400" b="0" dirty="0" smtClean="0"/>
              <a:t>: </a:t>
            </a:r>
            <a:r>
              <a:rPr lang="en-US" sz="1400" b="0" dirty="0"/>
              <a:t>Tanya Rosado-Barringer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b="0" dirty="0"/>
              <a:t>Email:  </a:t>
            </a:r>
            <a:r>
              <a:rPr lang="en-US" sz="1400" b="0" dirty="0" smtClean="0">
                <a:hlinkClick r:id="rId3"/>
              </a:rPr>
              <a:t>tbarringer@ocmboces.org</a:t>
            </a:r>
            <a:endParaRPr lang="en-US" sz="1400" b="0" dirty="0" smtClean="0"/>
          </a:p>
          <a:p>
            <a:pPr marL="0" indent="0">
              <a:buFontTx/>
              <a:buNone/>
              <a:defRPr/>
            </a:pPr>
            <a:endParaRPr lang="en-US" sz="1400" b="0" dirty="0" smtClean="0"/>
          </a:p>
          <a:p>
            <a:pPr marL="0" indent="0">
              <a:buFontTx/>
              <a:buNone/>
              <a:defRPr/>
            </a:pPr>
            <a:r>
              <a:rPr lang="en-US" sz="1600" b="0" dirty="0" smtClean="0"/>
              <a:t>Web </a:t>
            </a:r>
            <a:r>
              <a:rPr lang="en-US" sz="1600" b="0" dirty="0"/>
              <a:t>page: </a:t>
            </a:r>
            <a:r>
              <a:rPr lang="en-US" sz="1600" b="0" dirty="0">
                <a:hlinkClick r:id="rId4"/>
              </a:rPr>
              <a:t>http://rbern.ocmboces.org</a:t>
            </a:r>
            <a:endParaRPr lang="en-US" sz="1600" dirty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700" b="1">
                <a:solidFill>
                  <a:srgbClr val="606060"/>
                </a:solidFill>
                <a:latin typeface="Arial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spcBef>
                <a:spcPct val="20000"/>
              </a:spcBef>
              <a:buSzPct val="50000"/>
              <a:buFont typeface="Wingdings" pitchFamily="2" charset="2"/>
              <a:buChar char="¦"/>
              <a:defRPr sz="2400" b="1">
                <a:solidFill>
                  <a:srgbClr val="606060"/>
                </a:solidFill>
                <a:latin typeface="Arial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800A217-A5FF-4074-9FC9-C58631F69D57}" type="slidenum">
              <a:rPr lang="en-US" altLang="en-US" sz="1400" b="0" smtClean="0">
                <a:solidFill>
                  <a:schemeClr val="bg1"/>
                </a:solidFill>
                <a:latin typeface="CartoGothic Std"/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400" b="0" dirty="0" smtClean="0">
              <a:solidFill>
                <a:schemeClr val="bg1"/>
              </a:solidFill>
              <a:latin typeface="CartoGothic Std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267200" y="1524000"/>
            <a:ext cx="4648200" cy="403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700" b="1">
                <a:solidFill>
                  <a:schemeClr val="bg2">
                    <a:lumMod val="7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5725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¦"/>
              <a:defRPr sz="2400" b="1">
                <a:solidFill>
                  <a:schemeClr val="bg2">
                    <a:lumMod val="7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2001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sz="1600" i="0" kern="0" dirty="0" smtClean="0">
                <a:solidFill>
                  <a:schemeClr val="tx1"/>
                </a:solidFill>
              </a:rPr>
              <a:t>Mid-State Regional Special Education Technical Assistance Support Centers (RSE TASC) at OCM BOCES</a:t>
            </a:r>
            <a:br>
              <a:rPr lang="en-US" sz="1600" i="0" kern="0" dirty="0" smtClean="0">
                <a:solidFill>
                  <a:schemeClr val="tx1"/>
                </a:solidFill>
              </a:rPr>
            </a:br>
            <a:r>
              <a:rPr lang="en-US" sz="1600" b="0" i="0" kern="0" dirty="0" smtClean="0">
                <a:solidFill>
                  <a:schemeClr val="tx1"/>
                </a:solidFill>
              </a:rPr>
              <a:t>6075 East Molloy Road </a:t>
            </a:r>
            <a:br>
              <a:rPr lang="en-US" sz="1600" b="0" i="0" kern="0" dirty="0" smtClean="0">
                <a:solidFill>
                  <a:schemeClr val="tx1"/>
                </a:solidFill>
              </a:rPr>
            </a:br>
            <a:r>
              <a:rPr lang="en-US" sz="1600" b="0" i="0" kern="0" dirty="0" smtClean="0">
                <a:solidFill>
                  <a:schemeClr val="tx1"/>
                </a:solidFill>
              </a:rPr>
              <a:t>PO Box 4774 </a:t>
            </a:r>
            <a:br>
              <a:rPr lang="en-US" sz="1600" b="0" i="0" kern="0" dirty="0" smtClean="0">
                <a:solidFill>
                  <a:schemeClr val="tx1"/>
                </a:solidFill>
              </a:rPr>
            </a:br>
            <a:r>
              <a:rPr lang="en-US" sz="1600" b="0" i="0" kern="0" dirty="0" smtClean="0">
                <a:solidFill>
                  <a:schemeClr val="tx1"/>
                </a:solidFill>
              </a:rPr>
              <a:t>Syracuse, NY 13221 </a:t>
            </a:r>
            <a:br>
              <a:rPr lang="en-US" sz="1600" b="0" i="0" kern="0" dirty="0" smtClean="0">
                <a:solidFill>
                  <a:schemeClr val="tx1"/>
                </a:solidFill>
              </a:rPr>
            </a:br>
            <a:r>
              <a:rPr lang="en-US" sz="1600" b="0" i="0" kern="0" dirty="0" smtClean="0">
                <a:solidFill>
                  <a:schemeClr val="tx1"/>
                </a:solidFill>
              </a:rPr>
              <a:t>315-433-2645 </a:t>
            </a:r>
            <a:br>
              <a:rPr lang="en-US" sz="1600" b="0" i="0" kern="0" dirty="0" smtClean="0">
                <a:solidFill>
                  <a:schemeClr val="tx1"/>
                </a:solidFill>
              </a:rPr>
            </a:br>
            <a:r>
              <a:rPr lang="en-US" sz="1600" b="0" i="0" kern="0" dirty="0" smtClean="0">
                <a:solidFill>
                  <a:schemeClr val="tx1"/>
                </a:solidFill>
              </a:rPr>
              <a:t>Fax: 315-431-8495</a:t>
            </a:r>
          </a:p>
          <a:p>
            <a:pPr marL="0" indent="0">
              <a:buFontTx/>
              <a:buNone/>
              <a:defRPr/>
            </a:pPr>
            <a:endParaRPr lang="en-US" sz="1600" b="0" i="0" kern="0" dirty="0" smtClean="0">
              <a:solidFill>
                <a:schemeClr val="tx1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en-US" sz="1600" b="0" i="0" kern="0" dirty="0" smtClean="0">
                <a:solidFill>
                  <a:schemeClr val="tx1"/>
                </a:solidFill>
              </a:rPr>
              <a:t>Coordinator: Janel Payette</a:t>
            </a:r>
          </a:p>
          <a:p>
            <a:pPr marL="0" indent="0">
              <a:buFontTx/>
              <a:buNone/>
              <a:defRPr/>
            </a:pPr>
            <a:r>
              <a:rPr lang="en-US" sz="1600" b="0" i="0" kern="0" dirty="0" smtClean="0">
                <a:solidFill>
                  <a:schemeClr val="tx1"/>
                </a:solidFill>
              </a:rPr>
              <a:t>Email:  </a:t>
            </a:r>
            <a:r>
              <a:rPr lang="en-US" sz="1600" b="0" i="0" u="sng" kern="0" dirty="0" smtClean="0">
                <a:solidFill>
                  <a:schemeClr val="tx1"/>
                </a:solidFill>
              </a:rPr>
              <a:t>jpayette</a:t>
            </a:r>
            <a:r>
              <a:rPr lang="en-US" sz="1600" b="0" i="0" u="sng" kern="0" dirty="0" smtClean="0">
                <a:solidFill>
                  <a:schemeClr val="tx1"/>
                </a:solidFill>
                <a:hlinkClick r:id="rId3"/>
              </a:rPr>
              <a:t>@ocmboces.org</a:t>
            </a:r>
            <a:endParaRPr lang="en-US" sz="1600" b="0" i="0" u="sng" kern="0" dirty="0" smtClean="0">
              <a:solidFill>
                <a:schemeClr val="tx1"/>
              </a:solidFill>
            </a:endParaRPr>
          </a:p>
          <a:p>
            <a:pPr marL="0" indent="0">
              <a:buFontTx/>
              <a:buNone/>
              <a:defRPr/>
            </a:pPr>
            <a:endParaRPr lang="en-US" sz="1600" b="0" i="0" u="sng" kern="0" dirty="0" smtClean="0">
              <a:solidFill>
                <a:schemeClr val="tx1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en-US" sz="1600" b="0" i="0" kern="0" dirty="0" smtClean="0">
                <a:solidFill>
                  <a:schemeClr val="tx1"/>
                </a:solidFill>
              </a:rPr>
              <a:t>Melissa Fenn, Bilingual Special Education Specialist</a:t>
            </a:r>
          </a:p>
          <a:p>
            <a:pPr marL="0" indent="0">
              <a:buFontTx/>
              <a:buNone/>
              <a:defRPr/>
            </a:pPr>
            <a:r>
              <a:rPr lang="en-US" sz="1600" b="0" i="0" kern="0" dirty="0" smtClean="0">
                <a:solidFill>
                  <a:schemeClr val="tx1"/>
                </a:solidFill>
              </a:rPr>
              <a:t>Email: </a:t>
            </a:r>
            <a:r>
              <a:rPr lang="en-US" sz="1600" b="0" i="0" u="sng" kern="0" dirty="0" smtClean="0">
                <a:solidFill>
                  <a:schemeClr val="tx1"/>
                </a:solidFill>
              </a:rPr>
              <a:t>mfenn</a:t>
            </a:r>
            <a:r>
              <a:rPr lang="en-US" sz="1600" b="0" i="0" u="sng" kern="0" dirty="0" smtClean="0">
                <a:solidFill>
                  <a:schemeClr val="tx1"/>
                </a:solidFill>
                <a:hlinkClick r:id="rId5"/>
              </a:rPr>
              <a:t>@ocmboc</a:t>
            </a:r>
            <a:r>
              <a:rPr lang="en-US" sz="1600" b="0" i="0" kern="0" dirty="0" smtClean="0">
                <a:solidFill>
                  <a:schemeClr val="tx1"/>
                </a:solidFill>
                <a:hlinkClick r:id="rId5"/>
              </a:rPr>
              <a:t>es.org</a:t>
            </a:r>
            <a:endParaRPr lang="en-US" sz="1600" b="0" i="0" kern="0" dirty="0" smtClean="0">
              <a:solidFill>
                <a:schemeClr val="tx1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en-US" sz="1600" b="0" i="0" kern="0" dirty="0" smtClean="0">
                <a:solidFill>
                  <a:schemeClr val="tx1"/>
                </a:solidFill>
              </a:rPr>
              <a:t>Web page:</a:t>
            </a:r>
          </a:p>
          <a:p>
            <a:pPr marL="0" indent="0">
              <a:buFontTx/>
              <a:buNone/>
              <a:defRPr/>
            </a:pPr>
            <a:r>
              <a:rPr lang="en-US" sz="1600" b="0" i="0" kern="0" dirty="0" smtClean="0">
                <a:solidFill>
                  <a:schemeClr val="tx1"/>
                </a:solidFill>
              </a:rPr>
              <a:t> </a:t>
            </a:r>
            <a:r>
              <a:rPr lang="en-US" sz="1600" b="0" i="0" u="sng" kern="0" dirty="0" smtClean="0">
                <a:solidFill>
                  <a:schemeClr val="tx1"/>
                </a:solidFill>
              </a:rPr>
              <a:t>http://www.ocmboces.org/teacherpage.cfm?teacher=1438</a:t>
            </a:r>
            <a:endParaRPr lang="en-US" sz="1600" b="0" i="0" u="sng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11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620000" cy="792162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RESOURCES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6028"/>
            <a:ext cx="4038600" cy="51054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800" dirty="0" smtClean="0"/>
              <a:t>SED – Office of Bilingual Education Website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800" dirty="0" smtClean="0">
                <a:hlinkClick r:id=""/>
              </a:rPr>
              <a:t>http://www.p12.nysed.gov/biling/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1800" dirty="0" smtClean="0">
              <a:hlinkClick r:id="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800" dirty="0" smtClean="0"/>
              <a:t>Mid-State RBERN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800" dirty="0" smtClean="0">
                <a:hlinkClick r:id="rId2"/>
              </a:rPr>
              <a:t>http://rbern.ocmboces.org/ </a:t>
            </a:r>
            <a:r>
              <a:rPr lang="en-US" altLang="en-US" sz="1800" i="1" u="sng" dirty="0">
                <a:hlinkClick r:id="rId2"/>
              </a:rPr>
              <a:t> </a:t>
            </a:r>
            <a:r>
              <a:rPr lang="en-US" altLang="en-US" sz="1800" i="1" u="sng" dirty="0" smtClean="0">
                <a:hlinkClick r:id=""/>
              </a:rPr>
              <a:t> 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800" i="1" u="sng" dirty="0" smtClean="0">
                <a:hlinkClick r:id=""/>
              </a:rPr>
              <a:t>      </a:t>
            </a:r>
            <a:endParaRPr lang="en-US" altLang="en-US" sz="1800" dirty="0" smtClean="0">
              <a:hlinkClick r:id="rId2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1800" dirty="0" smtClean="0"/>
              <a:t>New York State TESOL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1800" dirty="0" smtClean="0">
                <a:hlinkClick r:id="rId3"/>
              </a:rPr>
              <a:t>www.nystesol.org</a:t>
            </a:r>
            <a:endParaRPr lang="en-US" altLang="en-US" sz="18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18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1800" dirty="0" smtClean="0"/>
              <a:t>New York Association of Bilingual Education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1800" dirty="0" smtClean="0">
                <a:hlinkClick r:id="rId4"/>
              </a:rPr>
              <a:t>www.nysasbe.net</a:t>
            </a:r>
            <a:endParaRPr lang="en-US" altLang="en-US" sz="1800" dirty="0" smtClean="0"/>
          </a:p>
          <a:p>
            <a:pPr eaLnBrk="1" hangingPunct="1">
              <a:lnSpc>
                <a:spcPct val="90000"/>
              </a:lnSpc>
            </a:pPr>
            <a:endParaRPr lang="en-US" sz="18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1800" dirty="0" smtClean="0"/>
              <a:t>EngageNY 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1800" dirty="0" smtClean="0">
                <a:hlinkClick r:id="rId5"/>
              </a:rPr>
              <a:t>http://engageny.org</a:t>
            </a:r>
            <a:endParaRPr lang="en-US" sz="18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1800" dirty="0" smtClean="0"/>
          </a:p>
        </p:txBody>
      </p:sp>
      <p:pic>
        <p:nvPicPr>
          <p:cNvPr id="49157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04882" y="4801393"/>
            <a:ext cx="1006475" cy="182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10199"/>
                  </a:outerShdw>
                </a:effectLst>
              </a14:hiddenEffects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951413" y="1447800"/>
            <a:ext cx="3886200" cy="426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altLang="en-US" sz="1400" dirty="0" smtClean="0">
                <a:hlinkClick r:id="rId2"/>
              </a:rPr>
              <a:t>www.Edchange.org</a:t>
            </a:r>
            <a:endParaRPr lang="en-US" altLang="en-US" sz="1400" dirty="0" smtClean="0"/>
          </a:p>
          <a:p>
            <a:pPr marL="0" indent="0">
              <a:lnSpc>
                <a:spcPct val="90000"/>
              </a:lnSpc>
              <a:buNone/>
            </a:pPr>
            <a:endParaRPr lang="en-US" altLang="en-US" sz="14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400" dirty="0" smtClean="0">
                <a:hlinkClick r:id="rId7"/>
              </a:rPr>
              <a:t>http://www.colorincolorado.org</a:t>
            </a:r>
            <a:endParaRPr lang="en-US" altLang="en-US" sz="1400" dirty="0" smtClean="0"/>
          </a:p>
          <a:p>
            <a:pPr marL="0" indent="0">
              <a:lnSpc>
                <a:spcPct val="90000"/>
              </a:lnSpc>
              <a:buNone/>
            </a:pPr>
            <a:endParaRPr lang="en-US" altLang="en-US" sz="14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400" dirty="0" smtClean="0">
                <a:hlinkClick r:id="rId8"/>
              </a:rPr>
              <a:t>http://EverythingESL.net</a:t>
            </a:r>
            <a:r>
              <a:rPr lang="en-US" altLang="en-US" sz="1400" dirty="0" smtClean="0"/>
              <a:t> 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14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400" dirty="0" smtClean="0">
                <a:hlinkClick r:id="rId9"/>
              </a:rPr>
              <a:t>http://readwritethink.org</a:t>
            </a:r>
            <a:endParaRPr lang="en-US" altLang="en-US" sz="1400" dirty="0" smtClean="0"/>
          </a:p>
          <a:p>
            <a:pPr marL="0" indent="0">
              <a:lnSpc>
                <a:spcPct val="90000"/>
              </a:lnSpc>
              <a:buNone/>
            </a:pPr>
            <a:endParaRPr lang="en-US" altLang="en-US" sz="1400" dirty="0"/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400" dirty="0" smtClean="0"/>
              <a:t> </a:t>
            </a:r>
            <a:r>
              <a:rPr lang="en-US" altLang="en-US" sz="1400" dirty="0" smtClean="0">
                <a:hlinkClick r:id="rId10"/>
              </a:rPr>
              <a:t>http://www.tolerance.org/</a:t>
            </a:r>
            <a:r>
              <a:rPr lang="en-US" altLang="en-US" sz="1400" dirty="0" smtClean="0"/>
              <a:t> </a:t>
            </a:r>
          </a:p>
          <a:p>
            <a:pPr>
              <a:lnSpc>
                <a:spcPct val="90000"/>
              </a:lnSpc>
            </a:pPr>
            <a:endParaRPr lang="en-US" altLang="en-US" sz="1400" dirty="0"/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400" i="0" dirty="0" smtClean="0"/>
              <a:t>CUNY NYSIEB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400" dirty="0" smtClean="0">
                <a:hlinkClick r:id="rId11"/>
              </a:rPr>
              <a:t>http://www.nysieb.ws.gc.cuny.edu/</a:t>
            </a:r>
            <a:endParaRPr lang="en-US" altLang="en-US" sz="1400" dirty="0" smtClean="0"/>
          </a:p>
          <a:p>
            <a:pPr marL="0" indent="0">
              <a:lnSpc>
                <a:spcPct val="90000"/>
              </a:lnSpc>
              <a:buNone/>
            </a:pPr>
            <a:endParaRPr lang="en-US" altLang="en-US" sz="14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400" i="0" dirty="0" smtClean="0"/>
              <a:t>Center for Applied Linguistics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400" dirty="0" smtClean="0">
                <a:hlinkClick r:id="rId12"/>
              </a:rPr>
              <a:t>http://www.cal.org/</a:t>
            </a:r>
            <a:endParaRPr lang="en-US" altLang="en-US" sz="1400" dirty="0" smtClean="0"/>
          </a:p>
          <a:p>
            <a:pPr marL="0" indent="0">
              <a:lnSpc>
                <a:spcPct val="90000"/>
              </a:lnSpc>
              <a:buNone/>
            </a:pPr>
            <a:endParaRPr lang="en-US" altLang="en-US" sz="1400" dirty="0"/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400" i="0" dirty="0" smtClean="0"/>
              <a:t>WIDA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400" dirty="0" smtClean="0">
                <a:hlinkClick r:id="rId13"/>
              </a:rPr>
              <a:t>www.wida.us</a:t>
            </a:r>
            <a:endParaRPr lang="en-US" altLang="en-US" sz="1400" dirty="0" smtClean="0"/>
          </a:p>
          <a:p>
            <a:pPr marL="0" indent="0">
              <a:lnSpc>
                <a:spcPct val="90000"/>
              </a:lnSpc>
              <a:buNone/>
            </a:pPr>
            <a:endParaRPr lang="en-US" altLang="en-US" sz="2000" dirty="0" smtClean="0"/>
          </a:p>
          <a:p>
            <a:pPr marL="0" indent="0">
              <a:lnSpc>
                <a:spcPct val="90000"/>
              </a:lnSpc>
              <a:buNone/>
            </a:pPr>
            <a:endParaRPr lang="en-US" altLang="en-US" sz="2000" dirty="0"/>
          </a:p>
          <a:p>
            <a:pPr marL="0" indent="0">
              <a:lnSpc>
                <a:spcPct val="90000"/>
              </a:lnSpc>
              <a:buNone/>
            </a:pPr>
            <a:endParaRPr lang="en-US" altLang="en-US" sz="1800" dirty="0" smtClean="0"/>
          </a:p>
          <a:p>
            <a:pPr marL="0" indent="0">
              <a:lnSpc>
                <a:spcPct val="90000"/>
              </a:lnSpc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5083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DAC834-DAD1-4A87-AEFA-276EA5E32AE9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pic>
        <p:nvPicPr>
          <p:cNvPr id="4098" name="Picture 2" descr="https://encrypted-tbn0.gstatic.com/images?q=tbn:ANd9GcS_pMsiMnFlHZHnmBbappactsZ-4OS5rTg-MbI2_QP6VceZwb796lcGXqJ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6283700" cy="391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794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Today’s Objectives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89088"/>
            <a:ext cx="8382000" cy="4724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b="1" dirty="0" smtClean="0"/>
              <a:t>Content:</a:t>
            </a:r>
          </a:p>
          <a:p>
            <a:pPr marL="571500" indent="-45720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400" dirty="0" smtClean="0"/>
              <a:t>Review basic ELL/MLL  foundational knowledge and information </a:t>
            </a:r>
            <a:endParaRPr lang="en-US" sz="2400" dirty="0"/>
          </a:p>
          <a:p>
            <a:pPr marL="571500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400" dirty="0" smtClean="0"/>
              <a:t>Identify key expectations about supporting ELLs in the classroom.</a:t>
            </a:r>
          </a:p>
          <a:p>
            <a:pPr marL="571500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400" dirty="0" smtClean="0"/>
              <a:t>Identify ELL considerations in the classroom.</a:t>
            </a:r>
          </a:p>
          <a:p>
            <a:pPr marL="114300" indent="0" eaLnBrk="1" hangingPunct="1">
              <a:lnSpc>
                <a:spcPct val="90000"/>
              </a:lnSpc>
              <a:buNone/>
              <a:defRPr/>
            </a:pPr>
            <a:endParaRPr lang="en-US" sz="24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b="1" dirty="0" smtClean="0"/>
              <a:t>Language</a:t>
            </a:r>
            <a:r>
              <a:rPr lang="en-US" sz="2800" b="1" dirty="0"/>
              <a:t>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Orally share and discuss information and key takeaways.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Write down evidence collected from videotaped classroom.</a:t>
            </a:r>
          </a:p>
          <a:p>
            <a:pPr marL="114300" indent="0" eaLnBrk="1" hangingPunct="1">
              <a:lnSpc>
                <a:spcPct val="90000"/>
              </a:lnSpc>
              <a:buNone/>
              <a:defRPr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9882538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509586" y="-15949"/>
            <a:ext cx="8229600" cy="1143000"/>
          </a:xfrm>
        </p:spPr>
        <p:txBody>
          <a:bodyPr/>
          <a:lstStyle/>
          <a:p>
            <a:r>
              <a:rPr lang="en-US" altLang="en-US" sz="2800" dirty="0" smtClean="0"/>
              <a:t>Who are our ELLs? </a:t>
            </a:r>
            <a:br>
              <a:rPr lang="en-US" altLang="en-US" sz="2800" dirty="0" smtClean="0"/>
            </a:br>
            <a:endParaRPr lang="en-US" altLang="en-US" sz="2800" dirty="0" smtClean="0"/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700" b="1">
                <a:solidFill>
                  <a:srgbClr val="606060"/>
                </a:solidFill>
                <a:latin typeface="Arial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spcBef>
                <a:spcPct val="20000"/>
              </a:spcBef>
              <a:buSzPct val="50000"/>
              <a:buFont typeface="Wingdings" pitchFamily="2" charset="2"/>
              <a:buChar char="¦"/>
              <a:defRPr sz="2400" b="1">
                <a:solidFill>
                  <a:srgbClr val="606060"/>
                </a:solidFill>
                <a:latin typeface="Arial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FF02536-2E0F-4A81-9594-CE15E0DCF10B}" type="slidenum">
              <a:rPr lang="en-US" altLang="en-US" sz="1400" b="0" smtClean="0">
                <a:solidFill>
                  <a:schemeClr val="bg1"/>
                </a:solidFill>
                <a:latin typeface="CartoGothic Std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 b="0" dirty="0" smtClean="0">
              <a:solidFill>
                <a:schemeClr val="bg1"/>
              </a:solidFill>
              <a:latin typeface="CartoGothic Std"/>
            </a:endParaRPr>
          </a:p>
        </p:txBody>
      </p:sp>
      <p:pic>
        <p:nvPicPr>
          <p:cNvPr id="13316" name="Picture 6" descr="http://i0.wp.com/hudsonvalleynewsnetwork.com/wp-content/uploads/2015/01/OverlookES2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9" y="1905000"/>
            <a:ext cx="5438775" cy="359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283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FDAD2F-1926-4FF1-BE31-B65FCE904F42}" type="slidenum">
              <a:rPr lang="en-US" smtClean="0">
                <a:solidFill>
                  <a:srgbClr val="D0BE40">
                    <a:shade val="75000"/>
                  </a:srgbClr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D0BE40">
                  <a:shade val="75000"/>
                </a:srgb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2" y="1"/>
            <a:ext cx="9144000" cy="646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81600" y="6468140"/>
            <a:ext cx="3733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Data provided by the Office of Bilingual Education and World Languages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46149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FDAD2F-1926-4FF1-BE31-B65FCE904F42}" type="slidenum">
              <a:rPr lang="en-US" smtClean="0">
                <a:solidFill>
                  <a:srgbClr val="D0BE40">
                    <a:shade val="75000"/>
                  </a:srgbClr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D0BE40">
                  <a:shade val="75000"/>
                </a:srgb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89154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181600" y="6468140"/>
            <a:ext cx="3733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Data provided by the Office of Bilingual Education and World Languages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92544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FDAD2F-1926-4FF1-BE31-B65FCE904F42}" type="slidenum">
              <a:rPr lang="en-US" smtClean="0">
                <a:solidFill>
                  <a:srgbClr val="D0BE40">
                    <a:shade val="75000"/>
                  </a:srgbClr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D0BE40">
                  <a:shade val="75000"/>
                </a:srgb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0678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81600" y="6468140"/>
            <a:ext cx="3733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Data provided by the Office of Bilingual Education and World Languages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24570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" val="New York"/>
</p:tagLst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STG PPT template">
  <a:themeElements>
    <a:clrScheme name="Custom 3 1">
      <a:dk1>
        <a:srgbClr val="000000"/>
      </a:dk1>
      <a:lt1>
        <a:srgbClr val="FFFFFF"/>
      </a:lt1>
      <a:dk2>
        <a:srgbClr val="000000"/>
      </a:dk2>
      <a:lt2>
        <a:srgbClr val="7F7F7F"/>
      </a:lt2>
      <a:accent1>
        <a:srgbClr val="A68202"/>
      </a:accent1>
      <a:accent2>
        <a:srgbClr val="000000"/>
      </a:accent2>
      <a:accent3>
        <a:srgbClr val="AF1E2D"/>
      </a:accent3>
      <a:accent4>
        <a:srgbClr val="F9C404"/>
      </a:accent4>
      <a:accent5>
        <a:srgbClr val="005D42"/>
      </a:accent5>
      <a:accent6>
        <a:srgbClr val="FFFFFF"/>
      </a:accent6>
      <a:hlink>
        <a:srgbClr val="0042C7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>
          <a:solidFill>
            <a:schemeClr val="tx1"/>
          </a:solidFill>
          <a:headEnd type="none" w="med" len="med"/>
          <a:tailEnd type="none" w="med" len="med"/>
        </a:ln>
      </a:spPr>
      <a:bodyPr anchor="ctr"/>
      <a:lstStyle>
        <a:defPPr algn="ctr">
          <a:defRPr sz="1600" i="0" dirty="0" smtClean="0">
            <a:solidFill>
              <a:schemeClr val="tx1"/>
            </a:solidFill>
            <a:latin typeface="Calibri" pitchFamily="34" charset="0"/>
            <a:cs typeface="Arial" charset="0"/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wrap="square" lIns="45720" rIns="45720" rtlCol="0">
        <a:noAutofit/>
      </a:bodyPr>
      <a:lstStyle>
        <a:defPPr fontAlgn="auto">
          <a:spcBef>
            <a:spcPct val="50000"/>
          </a:spcBef>
          <a:spcAft>
            <a:spcPts val="0"/>
          </a:spcAft>
          <a:defRPr sz="1400" b="0" i="0" dirty="0" smtClean="0">
            <a:latin typeface="Calibri" pitchFamily="34" charset="0"/>
            <a:ea typeface="ＭＳ Ｐゴシック" charset="-128"/>
            <a:cs typeface="Arial" pitchFamily="34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ivic">
  <a:themeElements>
    <a:clrScheme name="Custom 3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TG PPT template">
  <a:themeElements>
    <a:clrScheme name="Syracuse custom theme">
      <a:dk1>
        <a:srgbClr val="000000"/>
      </a:dk1>
      <a:lt1>
        <a:srgbClr val="FFFFFF"/>
      </a:lt1>
      <a:dk2>
        <a:srgbClr val="000000"/>
      </a:dk2>
      <a:lt2>
        <a:srgbClr val="7F7F7F"/>
      </a:lt2>
      <a:accent1>
        <a:srgbClr val="A68202"/>
      </a:accent1>
      <a:accent2>
        <a:srgbClr val="000000"/>
      </a:accent2>
      <a:accent3>
        <a:srgbClr val="AF1E2D"/>
      </a:accent3>
      <a:accent4>
        <a:srgbClr val="F9C404"/>
      </a:accent4>
      <a:accent5>
        <a:srgbClr val="005D42"/>
      </a:accent5>
      <a:accent6>
        <a:srgbClr val="FFFFFF"/>
      </a:accent6>
      <a:hlink>
        <a:srgbClr val="0042C7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>
          <a:solidFill>
            <a:schemeClr val="tx1"/>
          </a:solidFill>
          <a:headEnd type="none" w="med" len="med"/>
          <a:tailEnd type="none" w="med" len="med"/>
        </a:ln>
      </a:spPr>
      <a:bodyPr anchor="ctr"/>
      <a:lstStyle>
        <a:defPPr algn="ctr">
          <a:defRPr sz="1600" i="0" dirty="0" smtClean="0">
            <a:solidFill>
              <a:schemeClr val="tx1"/>
            </a:solidFill>
            <a:latin typeface="Calibri" pitchFamily="34" charset="0"/>
            <a:cs typeface="Arial" charset="0"/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wrap="square" lIns="45720" rIns="45720" rtlCol="0">
        <a:noAutofit/>
      </a:bodyPr>
      <a:lstStyle>
        <a:defPPr fontAlgn="auto">
          <a:spcBef>
            <a:spcPct val="50000"/>
          </a:spcBef>
          <a:spcAft>
            <a:spcPts val="0"/>
          </a:spcAft>
          <a:defRPr sz="1400" b="0" i="0" dirty="0" smtClean="0">
            <a:latin typeface="Calibri" pitchFamily="34" charset="0"/>
            <a:ea typeface="ＭＳ Ｐゴシック" charset="-128"/>
            <a:cs typeface="Arial" pitchFamily="34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STG PPT template">
  <a:themeElements>
    <a:clrScheme name="Syracuse custom theme">
      <a:dk1>
        <a:srgbClr val="000000"/>
      </a:dk1>
      <a:lt1>
        <a:srgbClr val="FFFFFF"/>
      </a:lt1>
      <a:dk2>
        <a:srgbClr val="000000"/>
      </a:dk2>
      <a:lt2>
        <a:srgbClr val="7F7F7F"/>
      </a:lt2>
      <a:accent1>
        <a:srgbClr val="A68202"/>
      </a:accent1>
      <a:accent2>
        <a:srgbClr val="000000"/>
      </a:accent2>
      <a:accent3>
        <a:srgbClr val="AF1E2D"/>
      </a:accent3>
      <a:accent4>
        <a:srgbClr val="F9C404"/>
      </a:accent4>
      <a:accent5>
        <a:srgbClr val="005D42"/>
      </a:accent5>
      <a:accent6>
        <a:srgbClr val="FFFFFF"/>
      </a:accent6>
      <a:hlink>
        <a:srgbClr val="0042C7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>
          <a:solidFill>
            <a:schemeClr val="tx1"/>
          </a:solidFill>
          <a:headEnd type="none" w="med" len="med"/>
          <a:tailEnd type="none" w="med" len="med"/>
        </a:ln>
      </a:spPr>
      <a:bodyPr anchor="ctr"/>
      <a:lstStyle>
        <a:defPPr algn="ctr">
          <a:defRPr sz="1600" i="0" dirty="0" smtClean="0">
            <a:solidFill>
              <a:schemeClr val="tx1"/>
            </a:solidFill>
            <a:latin typeface="Calibri" pitchFamily="34" charset="0"/>
            <a:cs typeface="Arial" charset="0"/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wrap="square" lIns="45720" rIns="45720" rtlCol="0">
        <a:noAutofit/>
      </a:bodyPr>
      <a:lstStyle>
        <a:defPPr fontAlgn="auto">
          <a:spcBef>
            <a:spcPct val="50000"/>
          </a:spcBef>
          <a:spcAft>
            <a:spcPts val="0"/>
          </a:spcAft>
          <a:defRPr sz="1400" b="0" i="0" dirty="0" smtClean="0">
            <a:latin typeface="Calibri" pitchFamily="34" charset="0"/>
            <a:ea typeface="ＭＳ Ｐゴシック" charset="-128"/>
            <a:cs typeface="Arial" pitchFamily="34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65866</TotalTime>
  <Words>1958</Words>
  <Application>Microsoft Office PowerPoint</Application>
  <PresentationFormat>On-screen Show (4:3)</PresentationFormat>
  <Paragraphs>474</Paragraphs>
  <Slides>42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STG PPT template</vt:lpstr>
      <vt:lpstr>Civic</vt:lpstr>
      <vt:lpstr>1_STG PPT template</vt:lpstr>
      <vt:lpstr>2_STG PPT template</vt:lpstr>
      <vt:lpstr>PowerPoint Presentation</vt:lpstr>
      <vt:lpstr>PowerPoint Presentation</vt:lpstr>
      <vt:lpstr>PowerPoint Presentation</vt:lpstr>
      <vt:lpstr>Pre-Assessment</vt:lpstr>
      <vt:lpstr>Today’s Objectives</vt:lpstr>
      <vt:lpstr>Who are our ELLs?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Takeaways</vt:lpstr>
      <vt:lpstr>PowerPoint Presentation</vt:lpstr>
      <vt:lpstr>Who are our ELLs?</vt:lpstr>
      <vt:lpstr> Expectations for Stakeholders</vt:lpstr>
      <vt:lpstr>Blueprint for ELL Success</vt:lpstr>
      <vt:lpstr>Blueprint for ELL Success</vt:lpstr>
      <vt:lpstr>PowerPoint Presentation</vt:lpstr>
      <vt:lpstr>IMPLICATIONS</vt:lpstr>
      <vt:lpstr>Shift in roles for all teachers</vt:lpstr>
      <vt:lpstr>Instruction for ELLs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of Performance Indicators in New Language Arts Progressions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BURNING QUESTIONS</vt:lpstr>
      <vt:lpstr>Post Assessment</vt:lpstr>
      <vt:lpstr>Contact Information</vt:lpstr>
      <vt:lpstr>RESOURCES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Emily Pallin</dc:creator>
  <cp:lastModifiedBy>ocm boces</cp:lastModifiedBy>
  <cp:revision>1207</cp:revision>
  <cp:lastPrinted>2014-12-01T23:26:22Z</cp:lastPrinted>
  <dcterms:created xsi:type="dcterms:W3CDTF">2013-01-15T10:53:58Z</dcterms:created>
  <dcterms:modified xsi:type="dcterms:W3CDTF">2015-12-14T12:23:31Z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umberOfSlides">
    <vt:i4>64</vt:i4>
  </property>
  <property fmtid="{D5CDD505-2E9C-101B-9397-08002B2CF9AE}" pid="3" name="RevisionCount">
    <vt:i4>113</vt:i4>
  </property>
</Properties>
</file>