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708" r:id="rId4"/>
    <p:sldMasterId id="2147483720" r:id="rId5"/>
  </p:sldMasterIdLst>
  <p:notesMasterIdLst>
    <p:notesMasterId r:id="rId70"/>
  </p:notesMasterIdLst>
  <p:handoutMasterIdLst>
    <p:handoutMasterId r:id="rId71"/>
  </p:handoutMasterIdLst>
  <p:sldIdLst>
    <p:sldId id="256" r:id="rId6"/>
    <p:sldId id="257" r:id="rId7"/>
    <p:sldId id="566" r:id="rId8"/>
    <p:sldId id="499" r:id="rId9"/>
    <p:sldId id="759" r:id="rId10"/>
    <p:sldId id="784" r:id="rId11"/>
    <p:sldId id="785" r:id="rId12"/>
    <p:sldId id="786" r:id="rId13"/>
    <p:sldId id="278" r:id="rId14"/>
    <p:sldId id="798" r:id="rId15"/>
    <p:sldId id="799" r:id="rId16"/>
    <p:sldId id="774" r:id="rId17"/>
    <p:sldId id="777" r:id="rId18"/>
    <p:sldId id="778" r:id="rId19"/>
    <p:sldId id="779" r:id="rId20"/>
    <p:sldId id="279" r:id="rId21"/>
    <p:sldId id="489" r:id="rId22"/>
    <p:sldId id="515" r:id="rId23"/>
    <p:sldId id="787" r:id="rId24"/>
    <p:sldId id="285" r:id="rId25"/>
    <p:sldId id="800" r:id="rId26"/>
    <p:sldId id="801" r:id="rId27"/>
    <p:sldId id="802" r:id="rId28"/>
    <p:sldId id="803" r:id="rId29"/>
    <p:sldId id="804" r:id="rId30"/>
    <p:sldId id="805" r:id="rId31"/>
    <p:sldId id="806" r:id="rId32"/>
    <p:sldId id="807" r:id="rId33"/>
    <p:sldId id="808" r:id="rId34"/>
    <p:sldId id="780" r:id="rId35"/>
    <p:sldId id="612" r:id="rId36"/>
    <p:sldId id="790" r:id="rId37"/>
    <p:sldId id="577" r:id="rId38"/>
    <p:sldId id="788" r:id="rId39"/>
    <p:sldId id="789" r:id="rId40"/>
    <p:sldId id="791" r:id="rId41"/>
    <p:sldId id="792" r:id="rId42"/>
    <p:sldId id="743" r:id="rId43"/>
    <p:sldId id="793" r:id="rId44"/>
    <p:sldId id="749" r:id="rId45"/>
    <p:sldId id="445" r:id="rId46"/>
    <p:sldId id="487" r:id="rId47"/>
    <p:sldId id="781" r:id="rId48"/>
    <p:sldId id="782" r:id="rId49"/>
    <p:sldId id="535" r:id="rId50"/>
    <p:sldId id="751" r:id="rId51"/>
    <p:sldId id="794" r:id="rId52"/>
    <p:sldId id="795" r:id="rId53"/>
    <p:sldId id="536" r:id="rId54"/>
    <p:sldId id="628" r:id="rId55"/>
    <p:sldId id="649" r:id="rId56"/>
    <p:sldId id="652" r:id="rId57"/>
    <p:sldId id="651" r:id="rId58"/>
    <p:sldId id="655" r:id="rId59"/>
    <p:sldId id="687" r:id="rId60"/>
    <p:sldId id="559" r:id="rId61"/>
    <p:sldId id="721" r:id="rId62"/>
    <p:sldId id="741" r:id="rId63"/>
    <p:sldId id="754" r:id="rId64"/>
    <p:sldId id="538" r:id="rId65"/>
    <p:sldId id="736" r:id="rId66"/>
    <p:sldId id="796" r:id="rId67"/>
    <p:sldId id="797" r:id="rId68"/>
    <p:sldId id="739" r:id="rId6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388"/>
    <a:srgbClr val="5C6884"/>
    <a:srgbClr val="008F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65" autoAdjust="0"/>
    <p:restoredTop sz="86131" autoAdjust="0"/>
  </p:normalViewPr>
  <p:slideViewPr>
    <p:cSldViewPr snapToGrid="0" snapToObjects="1">
      <p:cViewPr>
        <p:scale>
          <a:sx n="70" d="100"/>
          <a:sy n="70" d="100"/>
        </p:scale>
        <p:origin x="-264" y="-180"/>
      </p:cViewPr>
      <p:guideLst>
        <p:guide orient="horz" pos="215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4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795F7A-BE04-49E6-B067-075BAE36CAD4}"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n-US"/>
        </a:p>
      </dgm:t>
    </dgm:pt>
    <dgm:pt modelId="{B0B4A088-CE6A-43E1-AC19-AA5753B070FE}">
      <dgm:prSet phldrT="[Text]"/>
      <dgm:spPr/>
      <dgm:t>
        <a:bodyPr/>
        <a:lstStyle/>
        <a:p>
          <a:r>
            <a:rPr lang="en-US" dirty="0" smtClean="0"/>
            <a:t>New Tech High School</a:t>
          </a:r>
          <a:endParaRPr lang="en-US" dirty="0"/>
        </a:p>
      </dgm:t>
    </dgm:pt>
    <dgm:pt modelId="{6AA00011-BFEE-4343-8D13-A597F659CB1E}" type="parTrans" cxnId="{CD78A286-79C1-4C77-B8C6-EB1EB1951BAB}">
      <dgm:prSet/>
      <dgm:spPr/>
      <dgm:t>
        <a:bodyPr/>
        <a:lstStyle/>
        <a:p>
          <a:endParaRPr lang="en-US"/>
        </a:p>
      </dgm:t>
    </dgm:pt>
    <dgm:pt modelId="{A820E71E-492F-4A3A-8950-EE71DCC965F0}" type="sibTrans" cxnId="{CD78A286-79C1-4C77-B8C6-EB1EB1951BAB}">
      <dgm:prSet/>
      <dgm:spPr/>
      <dgm:t>
        <a:bodyPr/>
        <a:lstStyle/>
        <a:p>
          <a:endParaRPr lang="en-US"/>
        </a:p>
      </dgm:t>
    </dgm:pt>
    <dgm:pt modelId="{15E3CACE-96D5-4A11-8DEA-7F5BBFB31C59}">
      <dgm:prSet phldrT="[Text]" custT="1"/>
      <dgm:spPr/>
      <dgm:t>
        <a:bodyPr/>
        <a:lstStyle/>
        <a:p>
          <a:r>
            <a:rPr lang="en-US" sz="1800" dirty="0" smtClean="0"/>
            <a:t>CNY New Tech High School in Cortland County</a:t>
          </a:r>
          <a:endParaRPr lang="en-US" sz="1800" dirty="0"/>
        </a:p>
      </dgm:t>
    </dgm:pt>
    <dgm:pt modelId="{D930A7DE-B055-4119-B987-721D0A711A02}" type="parTrans" cxnId="{B78A93B9-77DD-47C5-B64F-67DEF3F27E28}">
      <dgm:prSet/>
      <dgm:spPr/>
      <dgm:t>
        <a:bodyPr/>
        <a:lstStyle/>
        <a:p>
          <a:endParaRPr lang="en-US"/>
        </a:p>
      </dgm:t>
    </dgm:pt>
    <dgm:pt modelId="{F3E7E626-09E1-496F-B8C7-F56F1AB6AC1B}" type="sibTrans" cxnId="{B78A93B9-77DD-47C5-B64F-67DEF3F27E28}">
      <dgm:prSet/>
      <dgm:spPr/>
      <dgm:t>
        <a:bodyPr/>
        <a:lstStyle/>
        <a:p>
          <a:endParaRPr lang="en-US"/>
        </a:p>
      </dgm:t>
    </dgm:pt>
    <dgm:pt modelId="{DA07C296-A53A-4B3F-B810-2FB339E651BB}">
      <dgm:prSet phldrT="[Text]"/>
      <dgm:spPr/>
      <dgm:t>
        <a:bodyPr/>
        <a:lstStyle/>
        <a:p>
          <a:r>
            <a:rPr lang="en-US" dirty="0" smtClean="0"/>
            <a:t>OCM BOCES Programs</a:t>
          </a:r>
          <a:endParaRPr lang="en-US" dirty="0"/>
        </a:p>
      </dgm:t>
    </dgm:pt>
    <dgm:pt modelId="{98E45879-E648-4FFD-9203-BB22F5099C25}" type="parTrans" cxnId="{7DA6D987-6261-4EA0-9D6A-5ADBB19027D6}">
      <dgm:prSet/>
      <dgm:spPr/>
      <dgm:t>
        <a:bodyPr/>
        <a:lstStyle/>
        <a:p>
          <a:endParaRPr lang="en-US"/>
        </a:p>
      </dgm:t>
    </dgm:pt>
    <dgm:pt modelId="{270938EA-A251-4A24-8FBA-46692A959FE3}" type="sibTrans" cxnId="{7DA6D987-6261-4EA0-9D6A-5ADBB19027D6}">
      <dgm:prSet/>
      <dgm:spPr/>
      <dgm:t>
        <a:bodyPr/>
        <a:lstStyle/>
        <a:p>
          <a:endParaRPr lang="en-US"/>
        </a:p>
      </dgm:t>
    </dgm:pt>
    <dgm:pt modelId="{03622AAD-D08A-48E5-B4B6-19CEE9A2C457}">
      <dgm:prSet phldrT="[Text]" custT="1"/>
      <dgm:spPr/>
      <dgm:t>
        <a:bodyPr/>
        <a:lstStyle/>
        <a:p>
          <a:r>
            <a:rPr lang="en-US" sz="1800" dirty="0" smtClean="0"/>
            <a:t>Innovation Tech at the Career Academy</a:t>
          </a:r>
          <a:endParaRPr lang="en-US" sz="1800" dirty="0"/>
        </a:p>
      </dgm:t>
    </dgm:pt>
    <dgm:pt modelId="{8C9F428E-F51A-4953-93F5-B6A2FDDD2325}" type="parTrans" cxnId="{981DF9D7-CC4F-4E87-B24B-C4F0B93D5A3E}">
      <dgm:prSet/>
      <dgm:spPr/>
      <dgm:t>
        <a:bodyPr/>
        <a:lstStyle/>
        <a:p>
          <a:endParaRPr lang="en-US"/>
        </a:p>
      </dgm:t>
    </dgm:pt>
    <dgm:pt modelId="{06D6EB88-7ABB-46DE-8F19-3CA04053C068}" type="sibTrans" cxnId="{981DF9D7-CC4F-4E87-B24B-C4F0B93D5A3E}">
      <dgm:prSet/>
      <dgm:spPr/>
      <dgm:t>
        <a:bodyPr/>
        <a:lstStyle/>
        <a:p>
          <a:endParaRPr lang="en-US"/>
        </a:p>
      </dgm:t>
    </dgm:pt>
    <dgm:pt modelId="{738B1193-443A-4A1D-8145-505C46FAAE82}">
      <dgm:prSet phldrT="[Text]"/>
      <dgm:spPr/>
      <dgm:t>
        <a:bodyPr/>
        <a:lstStyle/>
        <a:p>
          <a:r>
            <a:rPr lang="en-US" dirty="0" smtClean="0"/>
            <a:t>District/School-Based</a:t>
          </a:r>
          <a:endParaRPr lang="en-US" dirty="0"/>
        </a:p>
      </dgm:t>
    </dgm:pt>
    <dgm:pt modelId="{90A1FBF6-C047-4090-AA67-BF945B2E00DA}" type="parTrans" cxnId="{E10768FC-EE33-42B8-B08E-BC1DC0532C7D}">
      <dgm:prSet/>
      <dgm:spPr/>
      <dgm:t>
        <a:bodyPr/>
        <a:lstStyle/>
        <a:p>
          <a:endParaRPr lang="en-US"/>
        </a:p>
      </dgm:t>
    </dgm:pt>
    <dgm:pt modelId="{127B2FC7-AD10-4161-B182-868D3772D334}" type="sibTrans" cxnId="{E10768FC-EE33-42B8-B08E-BC1DC0532C7D}">
      <dgm:prSet/>
      <dgm:spPr/>
      <dgm:t>
        <a:bodyPr/>
        <a:lstStyle/>
        <a:p>
          <a:endParaRPr lang="en-US"/>
        </a:p>
      </dgm:t>
    </dgm:pt>
    <dgm:pt modelId="{7726EA1F-609F-4A30-B634-22368272C805}">
      <dgm:prSet phldrT="[Text]"/>
      <dgm:spPr/>
      <dgm:t>
        <a:bodyPr/>
        <a:lstStyle/>
        <a:p>
          <a:r>
            <a:rPr lang="en-US" dirty="0" smtClean="0"/>
            <a:t>Integrated PBL Courses</a:t>
          </a:r>
          <a:endParaRPr lang="en-US" dirty="0"/>
        </a:p>
      </dgm:t>
    </dgm:pt>
    <dgm:pt modelId="{A4EC540E-872D-4370-BAFE-ABB9E5DCEDEC}" type="parTrans" cxnId="{5ED5CFD1-6B38-43DC-813D-4B49044DDE99}">
      <dgm:prSet/>
      <dgm:spPr/>
      <dgm:t>
        <a:bodyPr/>
        <a:lstStyle/>
        <a:p>
          <a:endParaRPr lang="en-US"/>
        </a:p>
      </dgm:t>
    </dgm:pt>
    <dgm:pt modelId="{B236DAA9-6516-49B2-AC7C-E7A89439AAB1}" type="sibTrans" cxnId="{5ED5CFD1-6B38-43DC-813D-4B49044DDE99}">
      <dgm:prSet/>
      <dgm:spPr/>
      <dgm:t>
        <a:bodyPr/>
        <a:lstStyle/>
        <a:p>
          <a:endParaRPr lang="en-US"/>
        </a:p>
      </dgm:t>
    </dgm:pt>
    <dgm:pt modelId="{8C224967-E907-41A5-A5C6-BE1EA52918DF}">
      <dgm:prSet phldrT="[Text]"/>
      <dgm:spPr/>
      <dgm:t>
        <a:bodyPr/>
        <a:lstStyle/>
        <a:p>
          <a:r>
            <a:rPr lang="en-US" dirty="0" smtClean="0"/>
            <a:t>Baldwinsville School-</a:t>
          </a:r>
          <a:br>
            <a:rPr lang="en-US" dirty="0" smtClean="0"/>
          </a:br>
          <a:r>
            <a:rPr lang="en-US" dirty="0" smtClean="0"/>
            <a:t>within-a-School</a:t>
          </a:r>
          <a:endParaRPr lang="en-US" dirty="0"/>
        </a:p>
      </dgm:t>
    </dgm:pt>
    <dgm:pt modelId="{1CD74A48-144C-4A67-A515-5766B05DE7AF}" type="parTrans" cxnId="{E840F403-C4BD-4A8F-BF41-CC71BF6C7698}">
      <dgm:prSet/>
      <dgm:spPr/>
      <dgm:t>
        <a:bodyPr/>
        <a:lstStyle/>
        <a:p>
          <a:endParaRPr lang="en-US"/>
        </a:p>
      </dgm:t>
    </dgm:pt>
    <dgm:pt modelId="{BD812FB2-214B-490E-92CC-D49D98CB16AC}" type="sibTrans" cxnId="{E840F403-C4BD-4A8F-BF41-CC71BF6C7698}">
      <dgm:prSet/>
      <dgm:spPr/>
      <dgm:t>
        <a:bodyPr/>
        <a:lstStyle/>
        <a:p>
          <a:endParaRPr lang="en-US"/>
        </a:p>
      </dgm:t>
    </dgm:pt>
    <dgm:pt modelId="{986A6B43-BE83-4938-B2C5-1B7B8B8136F9}" type="pres">
      <dgm:prSet presAssocID="{7B795F7A-BE04-49E6-B067-075BAE36CAD4}" presName="theList" presStyleCnt="0">
        <dgm:presLayoutVars>
          <dgm:dir/>
          <dgm:animLvl val="lvl"/>
          <dgm:resizeHandles val="exact"/>
        </dgm:presLayoutVars>
      </dgm:prSet>
      <dgm:spPr/>
      <dgm:t>
        <a:bodyPr/>
        <a:lstStyle/>
        <a:p>
          <a:endParaRPr lang="en-US"/>
        </a:p>
      </dgm:t>
    </dgm:pt>
    <dgm:pt modelId="{1A5DF7C9-7E9E-4E54-AA68-2D5F9C6D14ED}" type="pres">
      <dgm:prSet presAssocID="{B0B4A088-CE6A-43E1-AC19-AA5753B070FE}" presName="compNode" presStyleCnt="0"/>
      <dgm:spPr/>
    </dgm:pt>
    <dgm:pt modelId="{F4567CED-D56B-442D-8A9A-00FFEDE1361D}" type="pres">
      <dgm:prSet presAssocID="{B0B4A088-CE6A-43E1-AC19-AA5753B070FE}" presName="aNode" presStyleLbl="bgShp" presStyleIdx="0" presStyleCnt="3"/>
      <dgm:spPr/>
      <dgm:t>
        <a:bodyPr/>
        <a:lstStyle/>
        <a:p>
          <a:endParaRPr lang="en-US"/>
        </a:p>
      </dgm:t>
    </dgm:pt>
    <dgm:pt modelId="{C4CBDE6C-B320-4257-B1EF-05F53616A086}" type="pres">
      <dgm:prSet presAssocID="{B0B4A088-CE6A-43E1-AC19-AA5753B070FE}" presName="textNode" presStyleLbl="bgShp" presStyleIdx="0" presStyleCnt="3"/>
      <dgm:spPr/>
      <dgm:t>
        <a:bodyPr/>
        <a:lstStyle/>
        <a:p>
          <a:endParaRPr lang="en-US"/>
        </a:p>
      </dgm:t>
    </dgm:pt>
    <dgm:pt modelId="{8203C983-39A6-4951-A689-76FD716DB27B}" type="pres">
      <dgm:prSet presAssocID="{B0B4A088-CE6A-43E1-AC19-AA5753B070FE}" presName="compChildNode" presStyleCnt="0"/>
      <dgm:spPr/>
    </dgm:pt>
    <dgm:pt modelId="{66EFF7F6-87DB-4DC1-BD95-A603987CA4D0}" type="pres">
      <dgm:prSet presAssocID="{B0B4A088-CE6A-43E1-AC19-AA5753B070FE}" presName="theInnerList" presStyleCnt="0"/>
      <dgm:spPr/>
    </dgm:pt>
    <dgm:pt modelId="{24D0780B-02BC-4063-92C5-762CEA7602C1}" type="pres">
      <dgm:prSet presAssocID="{15E3CACE-96D5-4A11-8DEA-7F5BBFB31C59}" presName="childNode" presStyleLbl="node1" presStyleIdx="0" presStyleCnt="4">
        <dgm:presLayoutVars>
          <dgm:bulletEnabled val="1"/>
        </dgm:presLayoutVars>
      </dgm:prSet>
      <dgm:spPr/>
      <dgm:t>
        <a:bodyPr/>
        <a:lstStyle/>
        <a:p>
          <a:endParaRPr lang="en-US"/>
        </a:p>
      </dgm:t>
    </dgm:pt>
    <dgm:pt modelId="{05367EC5-D262-4CA8-AD6A-B55D1AE36836}" type="pres">
      <dgm:prSet presAssocID="{B0B4A088-CE6A-43E1-AC19-AA5753B070FE}" presName="aSpace" presStyleCnt="0"/>
      <dgm:spPr/>
    </dgm:pt>
    <dgm:pt modelId="{1AD4F6FE-E512-481F-AF92-B7EA8C414B75}" type="pres">
      <dgm:prSet presAssocID="{DA07C296-A53A-4B3F-B810-2FB339E651BB}" presName="compNode" presStyleCnt="0"/>
      <dgm:spPr/>
    </dgm:pt>
    <dgm:pt modelId="{F2F890CB-F360-4C3C-B782-BCC6488BCC18}" type="pres">
      <dgm:prSet presAssocID="{DA07C296-A53A-4B3F-B810-2FB339E651BB}" presName="aNode" presStyleLbl="bgShp" presStyleIdx="1" presStyleCnt="3"/>
      <dgm:spPr/>
      <dgm:t>
        <a:bodyPr/>
        <a:lstStyle/>
        <a:p>
          <a:endParaRPr lang="en-US"/>
        </a:p>
      </dgm:t>
    </dgm:pt>
    <dgm:pt modelId="{4D31BCA0-C8DD-4D51-95FA-78FFAF6CC42C}" type="pres">
      <dgm:prSet presAssocID="{DA07C296-A53A-4B3F-B810-2FB339E651BB}" presName="textNode" presStyleLbl="bgShp" presStyleIdx="1" presStyleCnt="3"/>
      <dgm:spPr/>
      <dgm:t>
        <a:bodyPr/>
        <a:lstStyle/>
        <a:p>
          <a:endParaRPr lang="en-US"/>
        </a:p>
      </dgm:t>
    </dgm:pt>
    <dgm:pt modelId="{19371445-EC5B-4457-8783-4CA53F785988}" type="pres">
      <dgm:prSet presAssocID="{DA07C296-A53A-4B3F-B810-2FB339E651BB}" presName="compChildNode" presStyleCnt="0"/>
      <dgm:spPr/>
    </dgm:pt>
    <dgm:pt modelId="{365229EB-0D05-47F7-A32C-E5EB43CC1C71}" type="pres">
      <dgm:prSet presAssocID="{DA07C296-A53A-4B3F-B810-2FB339E651BB}" presName="theInnerList" presStyleCnt="0"/>
      <dgm:spPr/>
    </dgm:pt>
    <dgm:pt modelId="{AD8DB558-52F6-409E-B32D-EC6917C2022F}" type="pres">
      <dgm:prSet presAssocID="{03622AAD-D08A-48E5-B4B6-19CEE9A2C457}" presName="childNode" presStyleLbl="node1" presStyleIdx="1" presStyleCnt="4">
        <dgm:presLayoutVars>
          <dgm:bulletEnabled val="1"/>
        </dgm:presLayoutVars>
      </dgm:prSet>
      <dgm:spPr/>
      <dgm:t>
        <a:bodyPr/>
        <a:lstStyle/>
        <a:p>
          <a:endParaRPr lang="en-US"/>
        </a:p>
      </dgm:t>
    </dgm:pt>
    <dgm:pt modelId="{AB123D44-7348-49F7-9096-2343C874B9D3}" type="pres">
      <dgm:prSet presAssocID="{DA07C296-A53A-4B3F-B810-2FB339E651BB}" presName="aSpace" presStyleCnt="0"/>
      <dgm:spPr/>
    </dgm:pt>
    <dgm:pt modelId="{56AAB5E6-4DAC-4453-A4C4-67C8A8163C36}" type="pres">
      <dgm:prSet presAssocID="{738B1193-443A-4A1D-8145-505C46FAAE82}" presName="compNode" presStyleCnt="0"/>
      <dgm:spPr/>
    </dgm:pt>
    <dgm:pt modelId="{31C3F820-0901-425D-8FCD-EEE0B47AC6AD}" type="pres">
      <dgm:prSet presAssocID="{738B1193-443A-4A1D-8145-505C46FAAE82}" presName="aNode" presStyleLbl="bgShp" presStyleIdx="2" presStyleCnt="3"/>
      <dgm:spPr/>
      <dgm:t>
        <a:bodyPr/>
        <a:lstStyle/>
        <a:p>
          <a:endParaRPr lang="en-US"/>
        </a:p>
      </dgm:t>
    </dgm:pt>
    <dgm:pt modelId="{7198E9DC-875F-4BE2-817D-B13776C1B0B9}" type="pres">
      <dgm:prSet presAssocID="{738B1193-443A-4A1D-8145-505C46FAAE82}" presName="textNode" presStyleLbl="bgShp" presStyleIdx="2" presStyleCnt="3"/>
      <dgm:spPr/>
      <dgm:t>
        <a:bodyPr/>
        <a:lstStyle/>
        <a:p>
          <a:endParaRPr lang="en-US"/>
        </a:p>
      </dgm:t>
    </dgm:pt>
    <dgm:pt modelId="{12E5F7C9-5046-491B-8E3E-C8233F280405}" type="pres">
      <dgm:prSet presAssocID="{738B1193-443A-4A1D-8145-505C46FAAE82}" presName="compChildNode" presStyleCnt="0"/>
      <dgm:spPr/>
    </dgm:pt>
    <dgm:pt modelId="{4839C975-5B7D-40AB-9E8E-D167FE52D4AD}" type="pres">
      <dgm:prSet presAssocID="{738B1193-443A-4A1D-8145-505C46FAAE82}" presName="theInnerList" presStyleCnt="0"/>
      <dgm:spPr/>
    </dgm:pt>
    <dgm:pt modelId="{FB4750C2-7BBE-49DE-BEC7-C1503DD3ADE9}" type="pres">
      <dgm:prSet presAssocID="{7726EA1F-609F-4A30-B634-22368272C805}" presName="childNode" presStyleLbl="node1" presStyleIdx="2" presStyleCnt="4">
        <dgm:presLayoutVars>
          <dgm:bulletEnabled val="1"/>
        </dgm:presLayoutVars>
      </dgm:prSet>
      <dgm:spPr/>
      <dgm:t>
        <a:bodyPr/>
        <a:lstStyle/>
        <a:p>
          <a:endParaRPr lang="en-US"/>
        </a:p>
      </dgm:t>
    </dgm:pt>
    <dgm:pt modelId="{3717B387-03C8-48CE-A9F2-0122A7A3E41E}" type="pres">
      <dgm:prSet presAssocID="{7726EA1F-609F-4A30-B634-22368272C805}" presName="aSpace2" presStyleCnt="0"/>
      <dgm:spPr/>
    </dgm:pt>
    <dgm:pt modelId="{B86FED4C-1FBE-43DE-85B3-387D00E8EB31}" type="pres">
      <dgm:prSet presAssocID="{8C224967-E907-41A5-A5C6-BE1EA52918DF}" presName="childNode" presStyleLbl="node1" presStyleIdx="3" presStyleCnt="4">
        <dgm:presLayoutVars>
          <dgm:bulletEnabled val="1"/>
        </dgm:presLayoutVars>
      </dgm:prSet>
      <dgm:spPr/>
      <dgm:t>
        <a:bodyPr/>
        <a:lstStyle/>
        <a:p>
          <a:endParaRPr lang="en-US"/>
        </a:p>
      </dgm:t>
    </dgm:pt>
  </dgm:ptLst>
  <dgm:cxnLst>
    <dgm:cxn modelId="{7DA6D987-6261-4EA0-9D6A-5ADBB19027D6}" srcId="{7B795F7A-BE04-49E6-B067-075BAE36CAD4}" destId="{DA07C296-A53A-4B3F-B810-2FB339E651BB}" srcOrd="1" destOrd="0" parTransId="{98E45879-E648-4FFD-9203-BB22F5099C25}" sibTransId="{270938EA-A251-4A24-8FBA-46692A959FE3}"/>
    <dgm:cxn modelId="{B78A93B9-77DD-47C5-B64F-67DEF3F27E28}" srcId="{B0B4A088-CE6A-43E1-AC19-AA5753B070FE}" destId="{15E3CACE-96D5-4A11-8DEA-7F5BBFB31C59}" srcOrd="0" destOrd="0" parTransId="{D930A7DE-B055-4119-B987-721D0A711A02}" sibTransId="{F3E7E626-09E1-496F-B8C7-F56F1AB6AC1B}"/>
    <dgm:cxn modelId="{BBF9E519-AED6-41BB-9EA3-4C04933DA844}" type="presOf" srcId="{DA07C296-A53A-4B3F-B810-2FB339E651BB}" destId="{4D31BCA0-C8DD-4D51-95FA-78FFAF6CC42C}" srcOrd="1" destOrd="0" presId="urn:microsoft.com/office/officeart/2005/8/layout/lProcess2"/>
    <dgm:cxn modelId="{4EE50CB6-BAA2-4988-881D-98F2D52357FE}" type="presOf" srcId="{B0B4A088-CE6A-43E1-AC19-AA5753B070FE}" destId="{C4CBDE6C-B320-4257-B1EF-05F53616A086}" srcOrd="1" destOrd="0" presId="urn:microsoft.com/office/officeart/2005/8/layout/lProcess2"/>
    <dgm:cxn modelId="{DBD6744A-8A9C-464B-A0A1-8E1855A2288C}" type="presOf" srcId="{738B1193-443A-4A1D-8145-505C46FAAE82}" destId="{31C3F820-0901-425D-8FCD-EEE0B47AC6AD}" srcOrd="0" destOrd="0" presId="urn:microsoft.com/office/officeart/2005/8/layout/lProcess2"/>
    <dgm:cxn modelId="{3EBC74A9-9E96-45B4-BB3F-06FE75C9C2AC}" type="presOf" srcId="{738B1193-443A-4A1D-8145-505C46FAAE82}" destId="{7198E9DC-875F-4BE2-817D-B13776C1B0B9}" srcOrd="1" destOrd="0" presId="urn:microsoft.com/office/officeart/2005/8/layout/lProcess2"/>
    <dgm:cxn modelId="{E840F403-C4BD-4A8F-BF41-CC71BF6C7698}" srcId="{738B1193-443A-4A1D-8145-505C46FAAE82}" destId="{8C224967-E907-41A5-A5C6-BE1EA52918DF}" srcOrd="1" destOrd="0" parTransId="{1CD74A48-144C-4A67-A515-5766B05DE7AF}" sibTransId="{BD812FB2-214B-490E-92CC-D49D98CB16AC}"/>
    <dgm:cxn modelId="{5ED5CFD1-6B38-43DC-813D-4B49044DDE99}" srcId="{738B1193-443A-4A1D-8145-505C46FAAE82}" destId="{7726EA1F-609F-4A30-B634-22368272C805}" srcOrd="0" destOrd="0" parTransId="{A4EC540E-872D-4370-BAFE-ABB9E5DCEDEC}" sibTransId="{B236DAA9-6516-49B2-AC7C-E7A89439AAB1}"/>
    <dgm:cxn modelId="{CD78A286-79C1-4C77-B8C6-EB1EB1951BAB}" srcId="{7B795F7A-BE04-49E6-B067-075BAE36CAD4}" destId="{B0B4A088-CE6A-43E1-AC19-AA5753B070FE}" srcOrd="0" destOrd="0" parTransId="{6AA00011-BFEE-4343-8D13-A597F659CB1E}" sibTransId="{A820E71E-492F-4A3A-8950-EE71DCC965F0}"/>
    <dgm:cxn modelId="{176D4428-F642-4D2B-BB8E-D5CE72979AD0}" type="presOf" srcId="{B0B4A088-CE6A-43E1-AC19-AA5753B070FE}" destId="{F4567CED-D56B-442D-8A9A-00FFEDE1361D}" srcOrd="0" destOrd="0" presId="urn:microsoft.com/office/officeart/2005/8/layout/lProcess2"/>
    <dgm:cxn modelId="{E2D38460-16BB-436F-93DF-FE26E17AA085}" type="presOf" srcId="{7726EA1F-609F-4A30-B634-22368272C805}" destId="{FB4750C2-7BBE-49DE-BEC7-C1503DD3ADE9}" srcOrd="0" destOrd="0" presId="urn:microsoft.com/office/officeart/2005/8/layout/lProcess2"/>
    <dgm:cxn modelId="{25EADDB2-2589-4866-B74A-3D8BBF3D23E7}" type="presOf" srcId="{DA07C296-A53A-4B3F-B810-2FB339E651BB}" destId="{F2F890CB-F360-4C3C-B782-BCC6488BCC18}" srcOrd="0" destOrd="0" presId="urn:microsoft.com/office/officeart/2005/8/layout/lProcess2"/>
    <dgm:cxn modelId="{7422453C-8C45-4215-A006-201360699EE2}" type="presOf" srcId="{03622AAD-D08A-48E5-B4B6-19CEE9A2C457}" destId="{AD8DB558-52F6-409E-B32D-EC6917C2022F}" srcOrd="0" destOrd="0" presId="urn:microsoft.com/office/officeart/2005/8/layout/lProcess2"/>
    <dgm:cxn modelId="{641EA767-2CA5-4EF6-A26C-EE4D6162E5F0}" type="presOf" srcId="{7B795F7A-BE04-49E6-B067-075BAE36CAD4}" destId="{986A6B43-BE83-4938-B2C5-1B7B8B8136F9}" srcOrd="0" destOrd="0" presId="urn:microsoft.com/office/officeart/2005/8/layout/lProcess2"/>
    <dgm:cxn modelId="{E10768FC-EE33-42B8-B08E-BC1DC0532C7D}" srcId="{7B795F7A-BE04-49E6-B067-075BAE36CAD4}" destId="{738B1193-443A-4A1D-8145-505C46FAAE82}" srcOrd="2" destOrd="0" parTransId="{90A1FBF6-C047-4090-AA67-BF945B2E00DA}" sibTransId="{127B2FC7-AD10-4161-B182-868D3772D334}"/>
    <dgm:cxn modelId="{8446FDF3-7E9F-4657-8685-667D52D29811}" type="presOf" srcId="{15E3CACE-96D5-4A11-8DEA-7F5BBFB31C59}" destId="{24D0780B-02BC-4063-92C5-762CEA7602C1}" srcOrd="0" destOrd="0" presId="urn:microsoft.com/office/officeart/2005/8/layout/lProcess2"/>
    <dgm:cxn modelId="{981DF9D7-CC4F-4E87-B24B-C4F0B93D5A3E}" srcId="{DA07C296-A53A-4B3F-B810-2FB339E651BB}" destId="{03622AAD-D08A-48E5-B4B6-19CEE9A2C457}" srcOrd="0" destOrd="0" parTransId="{8C9F428E-F51A-4953-93F5-B6A2FDDD2325}" sibTransId="{06D6EB88-7ABB-46DE-8F19-3CA04053C068}"/>
    <dgm:cxn modelId="{B1FF6375-A22E-440A-A469-BAC0988FC8DC}" type="presOf" srcId="{8C224967-E907-41A5-A5C6-BE1EA52918DF}" destId="{B86FED4C-1FBE-43DE-85B3-387D00E8EB31}" srcOrd="0" destOrd="0" presId="urn:microsoft.com/office/officeart/2005/8/layout/lProcess2"/>
    <dgm:cxn modelId="{01B9853A-2DE4-4462-9E87-3ECBA356D3C7}" type="presParOf" srcId="{986A6B43-BE83-4938-B2C5-1B7B8B8136F9}" destId="{1A5DF7C9-7E9E-4E54-AA68-2D5F9C6D14ED}" srcOrd="0" destOrd="0" presId="urn:microsoft.com/office/officeart/2005/8/layout/lProcess2"/>
    <dgm:cxn modelId="{43A596AA-8018-4556-AAA0-5B1C83236C25}" type="presParOf" srcId="{1A5DF7C9-7E9E-4E54-AA68-2D5F9C6D14ED}" destId="{F4567CED-D56B-442D-8A9A-00FFEDE1361D}" srcOrd="0" destOrd="0" presId="urn:microsoft.com/office/officeart/2005/8/layout/lProcess2"/>
    <dgm:cxn modelId="{B90A43AA-723F-4887-AD27-F7BF14A98366}" type="presParOf" srcId="{1A5DF7C9-7E9E-4E54-AA68-2D5F9C6D14ED}" destId="{C4CBDE6C-B320-4257-B1EF-05F53616A086}" srcOrd="1" destOrd="0" presId="urn:microsoft.com/office/officeart/2005/8/layout/lProcess2"/>
    <dgm:cxn modelId="{5E10B79E-FF9C-44DC-8F0D-526F1535B8F7}" type="presParOf" srcId="{1A5DF7C9-7E9E-4E54-AA68-2D5F9C6D14ED}" destId="{8203C983-39A6-4951-A689-76FD716DB27B}" srcOrd="2" destOrd="0" presId="urn:microsoft.com/office/officeart/2005/8/layout/lProcess2"/>
    <dgm:cxn modelId="{FCD399DE-4964-449F-A948-F79106893326}" type="presParOf" srcId="{8203C983-39A6-4951-A689-76FD716DB27B}" destId="{66EFF7F6-87DB-4DC1-BD95-A603987CA4D0}" srcOrd="0" destOrd="0" presId="urn:microsoft.com/office/officeart/2005/8/layout/lProcess2"/>
    <dgm:cxn modelId="{3997173A-F380-4C7A-BECC-3BD2A536DD53}" type="presParOf" srcId="{66EFF7F6-87DB-4DC1-BD95-A603987CA4D0}" destId="{24D0780B-02BC-4063-92C5-762CEA7602C1}" srcOrd="0" destOrd="0" presId="urn:microsoft.com/office/officeart/2005/8/layout/lProcess2"/>
    <dgm:cxn modelId="{6CAAD6B4-6EFD-441C-99FD-EEE2751ADFC1}" type="presParOf" srcId="{986A6B43-BE83-4938-B2C5-1B7B8B8136F9}" destId="{05367EC5-D262-4CA8-AD6A-B55D1AE36836}" srcOrd="1" destOrd="0" presId="urn:microsoft.com/office/officeart/2005/8/layout/lProcess2"/>
    <dgm:cxn modelId="{5FE94526-C3E8-4B3A-8CE8-D98494BDFC99}" type="presParOf" srcId="{986A6B43-BE83-4938-B2C5-1B7B8B8136F9}" destId="{1AD4F6FE-E512-481F-AF92-B7EA8C414B75}" srcOrd="2" destOrd="0" presId="urn:microsoft.com/office/officeart/2005/8/layout/lProcess2"/>
    <dgm:cxn modelId="{3A3617F0-141F-44DA-B326-866C170D219D}" type="presParOf" srcId="{1AD4F6FE-E512-481F-AF92-B7EA8C414B75}" destId="{F2F890CB-F360-4C3C-B782-BCC6488BCC18}" srcOrd="0" destOrd="0" presId="urn:microsoft.com/office/officeart/2005/8/layout/lProcess2"/>
    <dgm:cxn modelId="{26B79E52-01D4-40C2-8886-EF1008217B1C}" type="presParOf" srcId="{1AD4F6FE-E512-481F-AF92-B7EA8C414B75}" destId="{4D31BCA0-C8DD-4D51-95FA-78FFAF6CC42C}" srcOrd="1" destOrd="0" presId="urn:microsoft.com/office/officeart/2005/8/layout/lProcess2"/>
    <dgm:cxn modelId="{2417519E-B341-4244-8DF2-E887ED4E666F}" type="presParOf" srcId="{1AD4F6FE-E512-481F-AF92-B7EA8C414B75}" destId="{19371445-EC5B-4457-8783-4CA53F785988}" srcOrd="2" destOrd="0" presId="urn:microsoft.com/office/officeart/2005/8/layout/lProcess2"/>
    <dgm:cxn modelId="{DE415FFA-BCB3-4408-8859-601685137122}" type="presParOf" srcId="{19371445-EC5B-4457-8783-4CA53F785988}" destId="{365229EB-0D05-47F7-A32C-E5EB43CC1C71}" srcOrd="0" destOrd="0" presId="urn:microsoft.com/office/officeart/2005/8/layout/lProcess2"/>
    <dgm:cxn modelId="{9BE97994-B5B7-4D94-A289-6F51A2E2C750}" type="presParOf" srcId="{365229EB-0D05-47F7-A32C-E5EB43CC1C71}" destId="{AD8DB558-52F6-409E-B32D-EC6917C2022F}" srcOrd="0" destOrd="0" presId="urn:microsoft.com/office/officeart/2005/8/layout/lProcess2"/>
    <dgm:cxn modelId="{229C201A-ABB1-4B0F-AD24-6C43F1E4552F}" type="presParOf" srcId="{986A6B43-BE83-4938-B2C5-1B7B8B8136F9}" destId="{AB123D44-7348-49F7-9096-2343C874B9D3}" srcOrd="3" destOrd="0" presId="urn:microsoft.com/office/officeart/2005/8/layout/lProcess2"/>
    <dgm:cxn modelId="{4C40417E-6967-446E-B0F0-1E5E7DCF938B}" type="presParOf" srcId="{986A6B43-BE83-4938-B2C5-1B7B8B8136F9}" destId="{56AAB5E6-4DAC-4453-A4C4-67C8A8163C36}" srcOrd="4" destOrd="0" presId="urn:microsoft.com/office/officeart/2005/8/layout/lProcess2"/>
    <dgm:cxn modelId="{2C0F46BA-C653-4422-89BE-E1CA7EEB2ABD}" type="presParOf" srcId="{56AAB5E6-4DAC-4453-A4C4-67C8A8163C36}" destId="{31C3F820-0901-425D-8FCD-EEE0B47AC6AD}" srcOrd="0" destOrd="0" presId="urn:microsoft.com/office/officeart/2005/8/layout/lProcess2"/>
    <dgm:cxn modelId="{6E41CDB8-0815-41F0-B9A9-FCCF9304F210}" type="presParOf" srcId="{56AAB5E6-4DAC-4453-A4C4-67C8A8163C36}" destId="{7198E9DC-875F-4BE2-817D-B13776C1B0B9}" srcOrd="1" destOrd="0" presId="urn:microsoft.com/office/officeart/2005/8/layout/lProcess2"/>
    <dgm:cxn modelId="{C97EAECF-6F52-46F0-AD96-008898724125}" type="presParOf" srcId="{56AAB5E6-4DAC-4453-A4C4-67C8A8163C36}" destId="{12E5F7C9-5046-491B-8E3E-C8233F280405}" srcOrd="2" destOrd="0" presId="urn:microsoft.com/office/officeart/2005/8/layout/lProcess2"/>
    <dgm:cxn modelId="{932F7E5E-5884-4054-9CAB-278EB4E89762}" type="presParOf" srcId="{12E5F7C9-5046-491B-8E3E-C8233F280405}" destId="{4839C975-5B7D-40AB-9E8E-D167FE52D4AD}" srcOrd="0" destOrd="0" presId="urn:microsoft.com/office/officeart/2005/8/layout/lProcess2"/>
    <dgm:cxn modelId="{D0C38CB9-DF7B-48CD-99FF-44C216F99DEE}" type="presParOf" srcId="{4839C975-5B7D-40AB-9E8E-D167FE52D4AD}" destId="{FB4750C2-7BBE-49DE-BEC7-C1503DD3ADE9}" srcOrd="0" destOrd="0" presId="urn:microsoft.com/office/officeart/2005/8/layout/lProcess2"/>
    <dgm:cxn modelId="{EA2D0B46-5BF2-4523-8D8E-DBE60050AA1B}" type="presParOf" srcId="{4839C975-5B7D-40AB-9E8E-D167FE52D4AD}" destId="{3717B387-03C8-48CE-A9F2-0122A7A3E41E}" srcOrd="1" destOrd="0" presId="urn:microsoft.com/office/officeart/2005/8/layout/lProcess2"/>
    <dgm:cxn modelId="{EBA75F4C-9427-4590-A176-C57617DE415A}" type="presParOf" srcId="{4839C975-5B7D-40AB-9E8E-D167FE52D4AD}" destId="{B86FED4C-1FBE-43DE-85B3-387D00E8EB31}"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45CC58-0B05-4FE6-B155-005E50FB40FC}" type="doc">
      <dgm:prSet loTypeId="urn:microsoft.com/office/officeart/2005/8/layout/hList7" loCatId="relationship" qsTypeId="urn:microsoft.com/office/officeart/2005/8/quickstyle/simple1" qsCatId="simple" csTypeId="urn:microsoft.com/office/officeart/2005/8/colors/accent1_2" csCatId="accent1" phldr="1"/>
      <dgm:spPr/>
    </dgm:pt>
    <dgm:pt modelId="{F5B3007C-AA27-41B7-862B-C12CEE7A2B8B}">
      <dgm:prSet phldrT="[Text]"/>
      <dgm:spPr/>
      <dgm:t>
        <a:bodyPr/>
        <a:lstStyle/>
        <a:p>
          <a:r>
            <a:rPr lang="en-US" dirty="0" smtClean="0"/>
            <a:t>Teaching that Engages</a:t>
          </a:r>
          <a:endParaRPr lang="en-US" dirty="0"/>
        </a:p>
      </dgm:t>
    </dgm:pt>
    <dgm:pt modelId="{26C7B56A-DA8A-4236-B4B7-AFC8967A02CD}" type="parTrans" cxnId="{C4CD6399-D8B0-4B3D-BBAF-922307917F7A}">
      <dgm:prSet/>
      <dgm:spPr/>
      <dgm:t>
        <a:bodyPr/>
        <a:lstStyle/>
        <a:p>
          <a:endParaRPr lang="en-US"/>
        </a:p>
      </dgm:t>
    </dgm:pt>
    <dgm:pt modelId="{7487CE59-9DBC-4395-911F-738CBDA8B282}" type="sibTrans" cxnId="{C4CD6399-D8B0-4B3D-BBAF-922307917F7A}">
      <dgm:prSet/>
      <dgm:spPr/>
      <dgm:t>
        <a:bodyPr/>
        <a:lstStyle/>
        <a:p>
          <a:endParaRPr lang="en-US"/>
        </a:p>
      </dgm:t>
    </dgm:pt>
    <dgm:pt modelId="{38F6DB1A-73E7-497A-9F18-81E4AC253452}">
      <dgm:prSet phldrT="[Text]"/>
      <dgm:spPr/>
      <dgm:t>
        <a:bodyPr/>
        <a:lstStyle/>
        <a:p>
          <a:r>
            <a:rPr lang="en-US" dirty="0" smtClean="0"/>
            <a:t>Culture that Empowers</a:t>
          </a:r>
          <a:endParaRPr lang="en-US" dirty="0"/>
        </a:p>
      </dgm:t>
    </dgm:pt>
    <dgm:pt modelId="{7150DE87-1F64-4B0C-A5E8-5D645BBD1899}" type="parTrans" cxnId="{DD698685-2F2C-4847-9811-BA56260DDF65}">
      <dgm:prSet/>
      <dgm:spPr/>
      <dgm:t>
        <a:bodyPr/>
        <a:lstStyle/>
        <a:p>
          <a:endParaRPr lang="en-US"/>
        </a:p>
      </dgm:t>
    </dgm:pt>
    <dgm:pt modelId="{092E1C46-B2A7-4174-917F-0E4236ACCC08}" type="sibTrans" cxnId="{DD698685-2F2C-4847-9811-BA56260DDF65}">
      <dgm:prSet/>
      <dgm:spPr/>
      <dgm:t>
        <a:bodyPr/>
        <a:lstStyle/>
        <a:p>
          <a:endParaRPr lang="en-US"/>
        </a:p>
      </dgm:t>
    </dgm:pt>
    <dgm:pt modelId="{CC360C8A-D2B7-400E-8876-2A109DDF57CA}">
      <dgm:prSet phldrT="[Text]"/>
      <dgm:spPr/>
      <dgm:t>
        <a:bodyPr/>
        <a:lstStyle/>
        <a:p>
          <a:r>
            <a:rPr lang="en-US" dirty="0" smtClean="0"/>
            <a:t>Technology that Enables</a:t>
          </a:r>
          <a:endParaRPr lang="en-US" dirty="0"/>
        </a:p>
      </dgm:t>
    </dgm:pt>
    <dgm:pt modelId="{81528EA4-9939-4368-86ED-29449E91AD04}" type="parTrans" cxnId="{DDFEB35C-B2E3-4BB1-BA43-75A432EF3141}">
      <dgm:prSet/>
      <dgm:spPr/>
      <dgm:t>
        <a:bodyPr/>
        <a:lstStyle/>
        <a:p>
          <a:endParaRPr lang="en-US"/>
        </a:p>
      </dgm:t>
    </dgm:pt>
    <dgm:pt modelId="{6CC6486E-CE15-4D98-9586-8BF632C8A6CE}" type="sibTrans" cxnId="{DDFEB35C-B2E3-4BB1-BA43-75A432EF3141}">
      <dgm:prSet/>
      <dgm:spPr/>
      <dgm:t>
        <a:bodyPr/>
        <a:lstStyle/>
        <a:p>
          <a:endParaRPr lang="en-US"/>
        </a:p>
      </dgm:t>
    </dgm:pt>
    <dgm:pt modelId="{D17E8B71-9E48-45B4-AF65-6615AD0178C1}" type="pres">
      <dgm:prSet presAssocID="{3845CC58-0B05-4FE6-B155-005E50FB40FC}" presName="Name0" presStyleCnt="0">
        <dgm:presLayoutVars>
          <dgm:dir/>
          <dgm:resizeHandles val="exact"/>
        </dgm:presLayoutVars>
      </dgm:prSet>
      <dgm:spPr/>
    </dgm:pt>
    <dgm:pt modelId="{35F62321-672B-4E51-A946-BECA99E9519E}" type="pres">
      <dgm:prSet presAssocID="{3845CC58-0B05-4FE6-B155-005E50FB40FC}" presName="fgShape" presStyleLbl="fgShp" presStyleIdx="0" presStyleCnt="1"/>
      <dgm:spPr/>
    </dgm:pt>
    <dgm:pt modelId="{BE37B1CD-D4A3-41BC-8F2A-81E82ADBFF04}" type="pres">
      <dgm:prSet presAssocID="{3845CC58-0B05-4FE6-B155-005E50FB40FC}" presName="linComp" presStyleCnt="0"/>
      <dgm:spPr/>
    </dgm:pt>
    <dgm:pt modelId="{1EE2B5A9-E4BB-485A-B6FE-72B073FDA2B2}" type="pres">
      <dgm:prSet presAssocID="{F5B3007C-AA27-41B7-862B-C12CEE7A2B8B}" presName="compNode" presStyleCnt="0"/>
      <dgm:spPr/>
    </dgm:pt>
    <dgm:pt modelId="{18937CDA-FC51-471A-9EFC-AC7FEBEC33C8}" type="pres">
      <dgm:prSet presAssocID="{F5B3007C-AA27-41B7-862B-C12CEE7A2B8B}" presName="bkgdShape" presStyleLbl="node1" presStyleIdx="0" presStyleCnt="3"/>
      <dgm:spPr/>
      <dgm:t>
        <a:bodyPr/>
        <a:lstStyle/>
        <a:p>
          <a:endParaRPr lang="en-US"/>
        </a:p>
      </dgm:t>
    </dgm:pt>
    <dgm:pt modelId="{7FE09279-ED51-44E9-8657-04775114263B}" type="pres">
      <dgm:prSet presAssocID="{F5B3007C-AA27-41B7-862B-C12CEE7A2B8B}" presName="nodeTx" presStyleLbl="node1" presStyleIdx="0" presStyleCnt="3">
        <dgm:presLayoutVars>
          <dgm:bulletEnabled val="1"/>
        </dgm:presLayoutVars>
      </dgm:prSet>
      <dgm:spPr/>
      <dgm:t>
        <a:bodyPr/>
        <a:lstStyle/>
        <a:p>
          <a:endParaRPr lang="en-US"/>
        </a:p>
      </dgm:t>
    </dgm:pt>
    <dgm:pt modelId="{54FEA64A-FA25-4ADB-A357-CB7E514A7D48}" type="pres">
      <dgm:prSet presAssocID="{F5B3007C-AA27-41B7-862B-C12CEE7A2B8B}" presName="invisiNode" presStyleLbl="node1" presStyleIdx="0" presStyleCnt="3"/>
      <dgm:spPr/>
    </dgm:pt>
    <dgm:pt modelId="{9332E01C-E8EC-41EF-80AE-F9E743835228}" type="pres">
      <dgm:prSet presAssocID="{F5B3007C-AA27-41B7-862B-C12CEE7A2B8B}" presName="imagNode" presStyleLbl="fgImgPlace1" presStyleIdx="0" presStyleCnt="3"/>
      <dgm:spPr>
        <a:blipFill rotWithShape="1">
          <a:blip xmlns:r="http://schemas.openxmlformats.org/officeDocument/2006/relationships" r:embed="rId1" cstate="print">
            <a:extLst>
              <a:ext uri="{28A0092B-C50C-407E-A947-70E740481C1C}">
                <a14:useLocalDpi xmlns:a14="http://schemas.microsoft.com/office/drawing/2010/main" val="0"/>
              </a:ext>
            </a:extLst>
          </a:blip>
          <a:stretch>
            <a:fillRect/>
          </a:stretch>
        </a:blipFill>
      </dgm:spPr>
    </dgm:pt>
    <dgm:pt modelId="{95F200D4-6A33-4A40-B9DC-2C678111790C}" type="pres">
      <dgm:prSet presAssocID="{7487CE59-9DBC-4395-911F-738CBDA8B282}" presName="sibTrans" presStyleLbl="sibTrans2D1" presStyleIdx="0" presStyleCnt="0"/>
      <dgm:spPr/>
      <dgm:t>
        <a:bodyPr/>
        <a:lstStyle/>
        <a:p>
          <a:endParaRPr lang="en-US"/>
        </a:p>
      </dgm:t>
    </dgm:pt>
    <dgm:pt modelId="{BD27BC21-54B6-4AD1-8F85-79B0DC917E3D}" type="pres">
      <dgm:prSet presAssocID="{38F6DB1A-73E7-497A-9F18-81E4AC253452}" presName="compNode" presStyleCnt="0"/>
      <dgm:spPr/>
    </dgm:pt>
    <dgm:pt modelId="{1F12BF5E-07A6-401C-92B9-9C0DD5E57E79}" type="pres">
      <dgm:prSet presAssocID="{38F6DB1A-73E7-497A-9F18-81E4AC253452}" presName="bkgdShape" presStyleLbl="node1" presStyleIdx="1" presStyleCnt="3"/>
      <dgm:spPr/>
      <dgm:t>
        <a:bodyPr/>
        <a:lstStyle/>
        <a:p>
          <a:endParaRPr lang="en-US"/>
        </a:p>
      </dgm:t>
    </dgm:pt>
    <dgm:pt modelId="{C5C7F777-B699-4CF3-98F8-AE36C380CBDE}" type="pres">
      <dgm:prSet presAssocID="{38F6DB1A-73E7-497A-9F18-81E4AC253452}" presName="nodeTx" presStyleLbl="node1" presStyleIdx="1" presStyleCnt="3">
        <dgm:presLayoutVars>
          <dgm:bulletEnabled val="1"/>
        </dgm:presLayoutVars>
      </dgm:prSet>
      <dgm:spPr/>
      <dgm:t>
        <a:bodyPr/>
        <a:lstStyle/>
        <a:p>
          <a:endParaRPr lang="en-US"/>
        </a:p>
      </dgm:t>
    </dgm:pt>
    <dgm:pt modelId="{BD6E959A-FAF7-4F15-93A7-BFF165BFB38F}" type="pres">
      <dgm:prSet presAssocID="{38F6DB1A-73E7-497A-9F18-81E4AC253452}" presName="invisiNode" presStyleLbl="node1" presStyleIdx="1" presStyleCnt="3"/>
      <dgm:spPr/>
    </dgm:pt>
    <dgm:pt modelId="{E54D6E19-1CDE-4C56-8BA3-603B921465F5}" type="pres">
      <dgm:prSet presAssocID="{38F6DB1A-73E7-497A-9F18-81E4AC253452}" presName="imagNode" presStyleLbl="fgImgPlace1" presStyleIdx="1" presStyleCnt="3"/>
      <dgm:spPr>
        <a:blipFill rotWithShape="1">
          <a:blip xmlns:r="http://schemas.openxmlformats.org/officeDocument/2006/relationships" r:embed="rId2" cstate="print">
            <a:extLst>
              <a:ext uri="{28A0092B-C50C-407E-A947-70E740481C1C}">
                <a14:useLocalDpi xmlns:a14="http://schemas.microsoft.com/office/drawing/2010/main" val="0"/>
              </a:ext>
            </a:extLst>
          </a:blip>
          <a:stretch>
            <a:fillRect/>
          </a:stretch>
        </a:blipFill>
      </dgm:spPr>
    </dgm:pt>
    <dgm:pt modelId="{46BCAA51-00AC-40BD-9E7D-289F4C24F76E}" type="pres">
      <dgm:prSet presAssocID="{092E1C46-B2A7-4174-917F-0E4236ACCC08}" presName="sibTrans" presStyleLbl="sibTrans2D1" presStyleIdx="0" presStyleCnt="0"/>
      <dgm:spPr/>
      <dgm:t>
        <a:bodyPr/>
        <a:lstStyle/>
        <a:p>
          <a:endParaRPr lang="en-US"/>
        </a:p>
      </dgm:t>
    </dgm:pt>
    <dgm:pt modelId="{8F5B45F8-82E8-40A1-A754-7DEB81AE73C4}" type="pres">
      <dgm:prSet presAssocID="{CC360C8A-D2B7-400E-8876-2A109DDF57CA}" presName="compNode" presStyleCnt="0"/>
      <dgm:spPr/>
    </dgm:pt>
    <dgm:pt modelId="{7D18CD00-73F0-47EE-ADCF-A414732385D1}" type="pres">
      <dgm:prSet presAssocID="{CC360C8A-D2B7-400E-8876-2A109DDF57CA}" presName="bkgdShape" presStyleLbl="node1" presStyleIdx="2" presStyleCnt="3"/>
      <dgm:spPr/>
      <dgm:t>
        <a:bodyPr/>
        <a:lstStyle/>
        <a:p>
          <a:endParaRPr lang="en-US"/>
        </a:p>
      </dgm:t>
    </dgm:pt>
    <dgm:pt modelId="{BD66D26C-7D22-4141-A170-FD1030BC2A57}" type="pres">
      <dgm:prSet presAssocID="{CC360C8A-D2B7-400E-8876-2A109DDF57CA}" presName="nodeTx" presStyleLbl="node1" presStyleIdx="2" presStyleCnt="3">
        <dgm:presLayoutVars>
          <dgm:bulletEnabled val="1"/>
        </dgm:presLayoutVars>
      </dgm:prSet>
      <dgm:spPr/>
      <dgm:t>
        <a:bodyPr/>
        <a:lstStyle/>
        <a:p>
          <a:endParaRPr lang="en-US"/>
        </a:p>
      </dgm:t>
    </dgm:pt>
    <dgm:pt modelId="{0C6E1D0D-51C1-4C0E-9D32-82FA0215B730}" type="pres">
      <dgm:prSet presAssocID="{CC360C8A-D2B7-400E-8876-2A109DDF57CA}" presName="invisiNode" presStyleLbl="node1" presStyleIdx="2" presStyleCnt="3"/>
      <dgm:spPr/>
    </dgm:pt>
    <dgm:pt modelId="{2F7D043B-88EB-4147-9B35-9F0B344D3C68}" type="pres">
      <dgm:prSet presAssocID="{CC360C8A-D2B7-400E-8876-2A109DDF57CA}" presName="imagNode" presStyleLbl="fgImgPlace1" presStyleIdx="2" presStyleCnt="3"/>
      <dgm:spPr>
        <a:blipFill rotWithShape="1">
          <a:blip xmlns:r="http://schemas.openxmlformats.org/officeDocument/2006/relationships" r:embed="rId3" cstate="print">
            <a:extLst>
              <a:ext uri="{28A0092B-C50C-407E-A947-70E740481C1C}">
                <a14:useLocalDpi xmlns:a14="http://schemas.microsoft.com/office/drawing/2010/main" val="0"/>
              </a:ext>
            </a:extLst>
          </a:blip>
          <a:stretch>
            <a:fillRect/>
          </a:stretch>
        </a:blipFill>
      </dgm:spPr>
    </dgm:pt>
  </dgm:ptLst>
  <dgm:cxnLst>
    <dgm:cxn modelId="{CA3F19EF-7858-4EF6-A344-78F380FCF71F}" type="presOf" srcId="{38F6DB1A-73E7-497A-9F18-81E4AC253452}" destId="{1F12BF5E-07A6-401C-92B9-9C0DD5E57E79}" srcOrd="0" destOrd="0" presId="urn:microsoft.com/office/officeart/2005/8/layout/hList7"/>
    <dgm:cxn modelId="{84A2A402-1968-409A-9A05-FDC94207D5AC}" type="presOf" srcId="{38F6DB1A-73E7-497A-9F18-81E4AC253452}" destId="{C5C7F777-B699-4CF3-98F8-AE36C380CBDE}" srcOrd="1" destOrd="0" presId="urn:microsoft.com/office/officeart/2005/8/layout/hList7"/>
    <dgm:cxn modelId="{72A713AD-F282-40B7-B1EE-66E67ACA3B7A}" type="presOf" srcId="{7487CE59-9DBC-4395-911F-738CBDA8B282}" destId="{95F200D4-6A33-4A40-B9DC-2C678111790C}" srcOrd="0" destOrd="0" presId="urn:microsoft.com/office/officeart/2005/8/layout/hList7"/>
    <dgm:cxn modelId="{49722E9D-A4EF-4BAD-AE41-E17BA868F74C}" type="presOf" srcId="{F5B3007C-AA27-41B7-862B-C12CEE7A2B8B}" destId="{7FE09279-ED51-44E9-8657-04775114263B}" srcOrd="1" destOrd="0" presId="urn:microsoft.com/office/officeart/2005/8/layout/hList7"/>
    <dgm:cxn modelId="{60D5399F-6B75-4807-BA66-B0BD2FC50DD2}" type="presOf" srcId="{092E1C46-B2A7-4174-917F-0E4236ACCC08}" destId="{46BCAA51-00AC-40BD-9E7D-289F4C24F76E}" srcOrd="0" destOrd="0" presId="urn:microsoft.com/office/officeart/2005/8/layout/hList7"/>
    <dgm:cxn modelId="{DD698685-2F2C-4847-9811-BA56260DDF65}" srcId="{3845CC58-0B05-4FE6-B155-005E50FB40FC}" destId="{38F6DB1A-73E7-497A-9F18-81E4AC253452}" srcOrd="1" destOrd="0" parTransId="{7150DE87-1F64-4B0C-A5E8-5D645BBD1899}" sibTransId="{092E1C46-B2A7-4174-917F-0E4236ACCC08}"/>
    <dgm:cxn modelId="{C4CD6399-D8B0-4B3D-BBAF-922307917F7A}" srcId="{3845CC58-0B05-4FE6-B155-005E50FB40FC}" destId="{F5B3007C-AA27-41B7-862B-C12CEE7A2B8B}" srcOrd="0" destOrd="0" parTransId="{26C7B56A-DA8A-4236-B4B7-AFC8967A02CD}" sibTransId="{7487CE59-9DBC-4395-911F-738CBDA8B282}"/>
    <dgm:cxn modelId="{13A195E5-70F1-4158-866F-1BBDF441AC4A}" type="presOf" srcId="{CC360C8A-D2B7-400E-8876-2A109DDF57CA}" destId="{BD66D26C-7D22-4141-A170-FD1030BC2A57}" srcOrd="1" destOrd="0" presId="urn:microsoft.com/office/officeart/2005/8/layout/hList7"/>
    <dgm:cxn modelId="{DDFEB35C-B2E3-4BB1-BA43-75A432EF3141}" srcId="{3845CC58-0B05-4FE6-B155-005E50FB40FC}" destId="{CC360C8A-D2B7-400E-8876-2A109DDF57CA}" srcOrd="2" destOrd="0" parTransId="{81528EA4-9939-4368-86ED-29449E91AD04}" sibTransId="{6CC6486E-CE15-4D98-9586-8BF632C8A6CE}"/>
    <dgm:cxn modelId="{28318311-9C81-4352-B9B2-3D72173741CE}" type="presOf" srcId="{F5B3007C-AA27-41B7-862B-C12CEE7A2B8B}" destId="{18937CDA-FC51-471A-9EFC-AC7FEBEC33C8}" srcOrd="0" destOrd="0" presId="urn:microsoft.com/office/officeart/2005/8/layout/hList7"/>
    <dgm:cxn modelId="{3CA5267E-74DA-4D38-8486-5A12837AD4F3}" type="presOf" srcId="{3845CC58-0B05-4FE6-B155-005E50FB40FC}" destId="{D17E8B71-9E48-45B4-AF65-6615AD0178C1}" srcOrd="0" destOrd="0" presId="urn:microsoft.com/office/officeart/2005/8/layout/hList7"/>
    <dgm:cxn modelId="{5111303F-DA29-40C2-A886-A9A040882A41}" type="presOf" srcId="{CC360C8A-D2B7-400E-8876-2A109DDF57CA}" destId="{7D18CD00-73F0-47EE-ADCF-A414732385D1}" srcOrd="0" destOrd="0" presId="urn:microsoft.com/office/officeart/2005/8/layout/hList7"/>
    <dgm:cxn modelId="{61328E07-918D-48A8-918A-FA9011A3875F}" type="presParOf" srcId="{D17E8B71-9E48-45B4-AF65-6615AD0178C1}" destId="{35F62321-672B-4E51-A946-BECA99E9519E}" srcOrd="0" destOrd="0" presId="urn:microsoft.com/office/officeart/2005/8/layout/hList7"/>
    <dgm:cxn modelId="{5BDB3125-D919-4098-8435-42CAA40A118D}" type="presParOf" srcId="{D17E8B71-9E48-45B4-AF65-6615AD0178C1}" destId="{BE37B1CD-D4A3-41BC-8F2A-81E82ADBFF04}" srcOrd="1" destOrd="0" presId="urn:microsoft.com/office/officeart/2005/8/layout/hList7"/>
    <dgm:cxn modelId="{BA9BE2BD-99F4-42B9-B57A-603217372876}" type="presParOf" srcId="{BE37B1CD-D4A3-41BC-8F2A-81E82ADBFF04}" destId="{1EE2B5A9-E4BB-485A-B6FE-72B073FDA2B2}" srcOrd="0" destOrd="0" presId="urn:microsoft.com/office/officeart/2005/8/layout/hList7"/>
    <dgm:cxn modelId="{82D77078-0C33-4BE4-AA80-188AAD3FA310}" type="presParOf" srcId="{1EE2B5A9-E4BB-485A-B6FE-72B073FDA2B2}" destId="{18937CDA-FC51-471A-9EFC-AC7FEBEC33C8}" srcOrd="0" destOrd="0" presId="urn:microsoft.com/office/officeart/2005/8/layout/hList7"/>
    <dgm:cxn modelId="{0E09ACE2-1623-48BA-AB2B-2CE05ABB571E}" type="presParOf" srcId="{1EE2B5A9-E4BB-485A-B6FE-72B073FDA2B2}" destId="{7FE09279-ED51-44E9-8657-04775114263B}" srcOrd="1" destOrd="0" presId="urn:microsoft.com/office/officeart/2005/8/layout/hList7"/>
    <dgm:cxn modelId="{49A48B47-F329-4EC0-BB37-1738F230A484}" type="presParOf" srcId="{1EE2B5A9-E4BB-485A-B6FE-72B073FDA2B2}" destId="{54FEA64A-FA25-4ADB-A357-CB7E514A7D48}" srcOrd="2" destOrd="0" presId="urn:microsoft.com/office/officeart/2005/8/layout/hList7"/>
    <dgm:cxn modelId="{BA08A7E1-A436-4721-9F61-74CF9C18C21F}" type="presParOf" srcId="{1EE2B5A9-E4BB-485A-B6FE-72B073FDA2B2}" destId="{9332E01C-E8EC-41EF-80AE-F9E743835228}" srcOrd="3" destOrd="0" presId="urn:microsoft.com/office/officeart/2005/8/layout/hList7"/>
    <dgm:cxn modelId="{E3033AA9-AEE1-4850-B31B-DDDEF94FA9A9}" type="presParOf" srcId="{BE37B1CD-D4A3-41BC-8F2A-81E82ADBFF04}" destId="{95F200D4-6A33-4A40-B9DC-2C678111790C}" srcOrd="1" destOrd="0" presId="urn:microsoft.com/office/officeart/2005/8/layout/hList7"/>
    <dgm:cxn modelId="{C9C70346-2867-469C-9ECB-5A06C7932B00}" type="presParOf" srcId="{BE37B1CD-D4A3-41BC-8F2A-81E82ADBFF04}" destId="{BD27BC21-54B6-4AD1-8F85-79B0DC917E3D}" srcOrd="2" destOrd="0" presId="urn:microsoft.com/office/officeart/2005/8/layout/hList7"/>
    <dgm:cxn modelId="{5767394A-38C6-47F6-91C9-5265E05642B2}" type="presParOf" srcId="{BD27BC21-54B6-4AD1-8F85-79B0DC917E3D}" destId="{1F12BF5E-07A6-401C-92B9-9C0DD5E57E79}" srcOrd="0" destOrd="0" presId="urn:microsoft.com/office/officeart/2005/8/layout/hList7"/>
    <dgm:cxn modelId="{7C110CAB-9AAF-467F-81A7-63000E6973CC}" type="presParOf" srcId="{BD27BC21-54B6-4AD1-8F85-79B0DC917E3D}" destId="{C5C7F777-B699-4CF3-98F8-AE36C380CBDE}" srcOrd="1" destOrd="0" presId="urn:microsoft.com/office/officeart/2005/8/layout/hList7"/>
    <dgm:cxn modelId="{491CC647-0805-41B1-B62E-CB9DE796F8BD}" type="presParOf" srcId="{BD27BC21-54B6-4AD1-8F85-79B0DC917E3D}" destId="{BD6E959A-FAF7-4F15-93A7-BFF165BFB38F}" srcOrd="2" destOrd="0" presId="urn:microsoft.com/office/officeart/2005/8/layout/hList7"/>
    <dgm:cxn modelId="{65D7913F-9457-42D2-ACE7-19C9D26202BD}" type="presParOf" srcId="{BD27BC21-54B6-4AD1-8F85-79B0DC917E3D}" destId="{E54D6E19-1CDE-4C56-8BA3-603B921465F5}" srcOrd="3" destOrd="0" presId="urn:microsoft.com/office/officeart/2005/8/layout/hList7"/>
    <dgm:cxn modelId="{0821ECDD-7E4A-41E6-ABE2-8E5CFA10D945}" type="presParOf" srcId="{BE37B1CD-D4A3-41BC-8F2A-81E82ADBFF04}" destId="{46BCAA51-00AC-40BD-9E7D-289F4C24F76E}" srcOrd="3" destOrd="0" presId="urn:microsoft.com/office/officeart/2005/8/layout/hList7"/>
    <dgm:cxn modelId="{0E171835-5897-4DF9-B60F-DABAA5158077}" type="presParOf" srcId="{BE37B1CD-D4A3-41BC-8F2A-81E82ADBFF04}" destId="{8F5B45F8-82E8-40A1-A754-7DEB81AE73C4}" srcOrd="4" destOrd="0" presId="urn:microsoft.com/office/officeart/2005/8/layout/hList7"/>
    <dgm:cxn modelId="{7C777F1B-1F7A-4BBF-B026-BB526477FFA8}" type="presParOf" srcId="{8F5B45F8-82E8-40A1-A754-7DEB81AE73C4}" destId="{7D18CD00-73F0-47EE-ADCF-A414732385D1}" srcOrd="0" destOrd="0" presId="urn:microsoft.com/office/officeart/2005/8/layout/hList7"/>
    <dgm:cxn modelId="{8191A4C2-B678-4148-BB07-4C36C7C8676E}" type="presParOf" srcId="{8F5B45F8-82E8-40A1-A754-7DEB81AE73C4}" destId="{BD66D26C-7D22-4141-A170-FD1030BC2A57}" srcOrd="1" destOrd="0" presId="urn:microsoft.com/office/officeart/2005/8/layout/hList7"/>
    <dgm:cxn modelId="{859C936A-5D1A-4BB4-A2FC-505AF391F3DF}" type="presParOf" srcId="{8F5B45F8-82E8-40A1-A754-7DEB81AE73C4}" destId="{0C6E1D0D-51C1-4C0E-9D32-82FA0215B730}" srcOrd="2" destOrd="0" presId="urn:microsoft.com/office/officeart/2005/8/layout/hList7"/>
    <dgm:cxn modelId="{3F89991D-FA38-44B3-8DF0-A57E9E9A413F}" type="presParOf" srcId="{8F5B45F8-82E8-40A1-A754-7DEB81AE73C4}" destId="{2F7D043B-88EB-4147-9B35-9F0B344D3C6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EB87B02C-B21B-4BF0-AE9C-BF7BFFED64FA}" type="datetimeFigureOut">
              <a:rPr lang="en-US" smtClean="0"/>
              <a:t>6/18/2014</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FEA955AC-4B03-4A78-A9E2-A36BAA9743E0}" type="slidenum">
              <a:rPr lang="en-US" smtClean="0"/>
              <a:t>‹#›</a:t>
            </a:fld>
            <a:endParaRPr lang="en-US" dirty="0"/>
          </a:p>
        </p:txBody>
      </p:sp>
    </p:spTree>
    <p:extLst>
      <p:ext uri="{BB962C8B-B14F-4D97-AF65-F5344CB8AC3E}">
        <p14:creationId xmlns:p14="http://schemas.microsoft.com/office/powerpoint/2010/main" val="2015693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7DD0274B-D6C0-4EEB-90AC-61756667238E}" type="datetimeFigureOut">
              <a:rPr lang="en-US" smtClean="0"/>
              <a:t>6/18/2014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D6EE9C7E-4E1F-4344-9DC8-E124912CB6A0}" type="slidenum">
              <a:rPr lang="en-US" smtClean="0"/>
              <a:t>‹#›</a:t>
            </a:fld>
            <a:endParaRPr lang="en-US" dirty="0"/>
          </a:p>
        </p:txBody>
      </p:sp>
    </p:spTree>
    <p:extLst>
      <p:ext uri="{BB962C8B-B14F-4D97-AF65-F5344CB8AC3E}">
        <p14:creationId xmlns:p14="http://schemas.microsoft.com/office/powerpoint/2010/main" val="8380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06421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064215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where this vision came from. While it is Colleen and Jeff</a:t>
            </a:r>
            <a:r>
              <a:rPr lang="en-US" baseline="0" dirty="0" smtClean="0"/>
              <a:t> presenting, the Student Services committee and others have been visiting schools, talking about the future, and developing this vision. In the midst of all the compliance stuff like SLOs, and vested interest, and APPR, it’s been re-invigorating to think about the future and to think about our kids and their future. </a:t>
            </a:r>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452338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on all three of these</a:t>
            </a:r>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080802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t>54</a:t>
            </a:fld>
            <a:endParaRPr lang="en-US" dirty="0"/>
          </a:p>
        </p:txBody>
      </p:sp>
    </p:spTree>
    <p:extLst>
      <p:ext uri="{BB962C8B-B14F-4D97-AF65-F5344CB8AC3E}">
        <p14:creationId xmlns:p14="http://schemas.microsoft.com/office/powerpoint/2010/main" val="1509185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42330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5451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3539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231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515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484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2635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860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4725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5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1819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85199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82200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34832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5347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3469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75729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245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19522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5588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66011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32151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6/18/2014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0057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6/18/2014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2027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6/18/2014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0663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6/18/2014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1876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010086-79DA-438B-9207-728D38504C1F}" type="datetimeFigureOut">
              <a:rPr lang="en-US" smtClean="0">
                <a:solidFill>
                  <a:prstClr val="black">
                    <a:tint val="75000"/>
                  </a:prstClr>
                </a:solidFill>
              </a:rPr>
              <a:pPr/>
              <a:t>6/18/2014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6812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010086-79DA-438B-9207-728D38504C1F}" type="datetimeFigureOut">
              <a:rPr lang="en-US" smtClean="0">
                <a:solidFill>
                  <a:prstClr val="black">
                    <a:tint val="75000"/>
                  </a:prstClr>
                </a:solidFill>
              </a:rPr>
              <a:pPr/>
              <a:t>6/18/2014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481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10086-79DA-438B-9207-728D38504C1F}" type="datetimeFigureOut">
              <a:rPr lang="en-US" smtClean="0">
                <a:solidFill>
                  <a:prstClr val="black">
                    <a:tint val="75000"/>
                  </a:prstClr>
                </a:solidFill>
              </a:rPr>
              <a:pPr/>
              <a:t>6/18/2014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5657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6/18/2014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6997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6/18/2014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41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6/18/2014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0659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6/18/2014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137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6BE9CF-9E51-4D91-81CF-2E9112C5868E}" type="datetimeFigureOut">
              <a:rPr lang="en-US" smtClean="0">
                <a:solidFill>
                  <a:srgbClr val="EAEBDE"/>
                </a:solidFill>
              </a:rPr>
              <a:pPr/>
              <a:t>6/18/2014</a:t>
            </a:fld>
            <a:endParaRPr lang="en-US" dirty="0">
              <a:solidFill>
                <a:srgbClr val="EAEBDE"/>
              </a:solidFill>
            </a:endParaRPr>
          </a:p>
        </p:txBody>
      </p:sp>
      <p:sp>
        <p:nvSpPr>
          <p:cNvPr id="5" name="Footer Placeholder 4"/>
          <p:cNvSpPr>
            <a:spLocks noGrp="1"/>
          </p:cNvSpPr>
          <p:nvPr>
            <p:ph type="ftr" sz="quarter" idx="11"/>
          </p:nvPr>
        </p:nvSpPr>
        <p:spPr/>
        <p:txBody>
          <a:bodyPr/>
          <a:lstStyle/>
          <a:p>
            <a:endParaRPr lang="en-US" dirty="0">
              <a:solidFill>
                <a:srgbClr val="EAEBDE"/>
              </a:solidFill>
            </a:endParaRPr>
          </a:p>
        </p:txBody>
      </p:sp>
      <p:sp>
        <p:nvSpPr>
          <p:cNvPr id="6" name="Slide Number Placeholder 5"/>
          <p:cNvSpPr>
            <a:spLocks noGrp="1"/>
          </p:cNvSpPr>
          <p:nvPr>
            <p:ph type="sldNum" sz="quarter" idx="12"/>
          </p:nvPr>
        </p:nvSpPr>
        <p:spPr/>
        <p:txBody>
          <a:bodyPr/>
          <a:lstStyle/>
          <a:p>
            <a:fld id="{5C97E922-EF5D-4368-B64F-065C540DC605}" type="slidenum">
              <a:rPr lang="en-US" smtClean="0"/>
              <a:pPr/>
              <a:t>‹#›</a:t>
            </a:fld>
            <a:endParaRPr lang="en-US" dirty="0"/>
          </a:p>
        </p:txBody>
      </p:sp>
    </p:spTree>
    <p:extLst>
      <p:ext uri="{BB962C8B-B14F-4D97-AF65-F5344CB8AC3E}">
        <p14:creationId xmlns:p14="http://schemas.microsoft.com/office/powerpoint/2010/main" val="1059405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BE9CF-9E51-4D91-81CF-2E9112C5868E}" type="datetimeFigureOut">
              <a:rPr lang="en-US" smtClean="0">
                <a:solidFill>
                  <a:srgbClr val="EAEBDE"/>
                </a:solidFill>
              </a:rPr>
              <a:pPr/>
              <a:t>6/18/2014</a:t>
            </a:fld>
            <a:endParaRPr lang="en-US" dirty="0">
              <a:solidFill>
                <a:srgbClr val="EAEBDE"/>
              </a:solidFill>
            </a:endParaRPr>
          </a:p>
        </p:txBody>
      </p:sp>
      <p:sp>
        <p:nvSpPr>
          <p:cNvPr id="5" name="Footer Placeholder 4"/>
          <p:cNvSpPr>
            <a:spLocks noGrp="1"/>
          </p:cNvSpPr>
          <p:nvPr>
            <p:ph type="ftr" sz="quarter" idx="11"/>
          </p:nvPr>
        </p:nvSpPr>
        <p:spPr/>
        <p:txBody>
          <a:bodyPr/>
          <a:lstStyle/>
          <a:p>
            <a:endParaRPr lang="en-US" dirty="0">
              <a:solidFill>
                <a:srgbClr val="EAEBDE"/>
              </a:solidFill>
            </a:endParaRPr>
          </a:p>
        </p:txBody>
      </p:sp>
      <p:sp>
        <p:nvSpPr>
          <p:cNvPr id="6" name="Slide Number Placeholder 5"/>
          <p:cNvSpPr>
            <a:spLocks noGrp="1"/>
          </p:cNvSpPr>
          <p:nvPr>
            <p:ph type="sldNum" sz="quarter" idx="12"/>
          </p:nvPr>
        </p:nvSpPr>
        <p:spPr/>
        <p:txBody>
          <a:bodyPr/>
          <a:lstStyle/>
          <a:p>
            <a:fld id="{5C97E922-EF5D-4368-B64F-065C540DC605}" type="slidenum">
              <a:rPr lang="en-US" smtClean="0"/>
              <a:pPr/>
              <a:t>‹#›</a:t>
            </a:fld>
            <a:endParaRPr lang="en-US" dirty="0"/>
          </a:p>
        </p:txBody>
      </p:sp>
    </p:spTree>
    <p:extLst>
      <p:ext uri="{BB962C8B-B14F-4D97-AF65-F5344CB8AC3E}">
        <p14:creationId xmlns:p14="http://schemas.microsoft.com/office/powerpoint/2010/main" val="13474635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BE9CF-9E51-4D91-81CF-2E9112C5868E}" type="datetimeFigureOut">
              <a:rPr lang="en-US" smtClean="0">
                <a:solidFill>
                  <a:srgbClr val="EAEBDE"/>
                </a:solidFill>
              </a:rPr>
              <a:pPr/>
              <a:t>6/18/2014</a:t>
            </a:fld>
            <a:endParaRPr lang="en-US" dirty="0">
              <a:solidFill>
                <a:srgbClr val="EAEBDE"/>
              </a:solidFill>
            </a:endParaRPr>
          </a:p>
        </p:txBody>
      </p:sp>
      <p:sp>
        <p:nvSpPr>
          <p:cNvPr id="5" name="Footer Placeholder 4"/>
          <p:cNvSpPr>
            <a:spLocks noGrp="1"/>
          </p:cNvSpPr>
          <p:nvPr>
            <p:ph type="ftr" sz="quarter" idx="11"/>
          </p:nvPr>
        </p:nvSpPr>
        <p:spPr/>
        <p:txBody>
          <a:bodyPr/>
          <a:lstStyle/>
          <a:p>
            <a:endParaRPr lang="en-US" dirty="0">
              <a:solidFill>
                <a:srgbClr val="EAEBDE"/>
              </a:solidFill>
            </a:endParaRPr>
          </a:p>
        </p:txBody>
      </p:sp>
      <p:sp>
        <p:nvSpPr>
          <p:cNvPr id="6" name="Slide Number Placeholder 5"/>
          <p:cNvSpPr>
            <a:spLocks noGrp="1"/>
          </p:cNvSpPr>
          <p:nvPr>
            <p:ph type="sldNum" sz="quarter" idx="12"/>
          </p:nvPr>
        </p:nvSpPr>
        <p:spPr/>
        <p:txBody>
          <a:bodyPr/>
          <a:lstStyle/>
          <a:p>
            <a:fld id="{5C97E922-EF5D-4368-B64F-065C540DC605}" type="slidenum">
              <a:rPr lang="en-US" smtClean="0"/>
              <a:pPr/>
              <a:t>‹#›</a:t>
            </a:fld>
            <a:endParaRPr lang="en-US" dirty="0"/>
          </a:p>
        </p:txBody>
      </p:sp>
    </p:spTree>
    <p:extLst>
      <p:ext uri="{BB962C8B-B14F-4D97-AF65-F5344CB8AC3E}">
        <p14:creationId xmlns:p14="http://schemas.microsoft.com/office/powerpoint/2010/main" val="15841409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6BE9CF-9E51-4D91-81CF-2E9112C5868E}" type="datetimeFigureOut">
              <a:rPr lang="en-US" smtClean="0">
                <a:solidFill>
                  <a:srgbClr val="EAEBDE"/>
                </a:solidFill>
              </a:rPr>
              <a:pPr/>
              <a:t>6/18/2014</a:t>
            </a:fld>
            <a:endParaRPr lang="en-US" dirty="0">
              <a:solidFill>
                <a:srgbClr val="EAEBDE"/>
              </a:solidFill>
            </a:endParaRPr>
          </a:p>
        </p:txBody>
      </p:sp>
      <p:sp>
        <p:nvSpPr>
          <p:cNvPr id="6" name="Footer Placeholder 5"/>
          <p:cNvSpPr>
            <a:spLocks noGrp="1"/>
          </p:cNvSpPr>
          <p:nvPr>
            <p:ph type="ftr" sz="quarter" idx="11"/>
          </p:nvPr>
        </p:nvSpPr>
        <p:spPr/>
        <p:txBody>
          <a:bodyPr/>
          <a:lstStyle/>
          <a:p>
            <a:endParaRPr lang="en-US" dirty="0">
              <a:solidFill>
                <a:srgbClr val="EAEBDE"/>
              </a:solidFill>
            </a:endParaRPr>
          </a:p>
        </p:txBody>
      </p:sp>
      <p:sp>
        <p:nvSpPr>
          <p:cNvPr id="7" name="Slide Number Placeholder 6"/>
          <p:cNvSpPr>
            <a:spLocks noGrp="1"/>
          </p:cNvSpPr>
          <p:nvPr>
            <p:ph type="sldNum" sz="quarter" idx="12"/>
          </p:nvPr>
        </p:nvSpPr>
        <p:spPr/>
        <p:txBody>
          <a:bodyPr/>
          <a:lstStyle/>
          <a:p>
            <a:fld id="{5C97E922-EF5D-4368-B64F-065C540DC605}" type="slidenum">
              <a:rPr lang="en-US" smtClean="0"/>
              <a:pPr/>
              <a:t>‹#›</a:t>
            </a:fld>
            <a:endParaRPr lang="en-US" dirty="0"/>
          </a:p>
        </p:txBody>
      </p:sp>
    </p:spTree>
    <p:extLst>
      <p:ext uri="{BB962C8B-B14F-4D97-AF65-F5344CB8AC3E}">
        <p14:creationId xmlns:p14="http://schemas.microsoft.com/office/powerpoint/2010/main" val="38364990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BE9CF-9E51-4D91-81CF-2E9112C5868E}" type="datetimeFigureOut">
              <a:rPr lang="en-US" smtClean="0">
                <a:solidFill>
                  <a:srgbClr val="EAEBDE"/>
                </a:solidFill>
              </a:rPr>
              <a:pPr/>
              <a:t>6/18/2014</a:t>
            </a:fld>
            <a:endParaRPr lang="en-US" dirty="0">
              <a:solidFill>
                <a:srgbClr val="EAEBDE"/>
              </a:solidFill>
            </a:endParaRPr>
          </a:p>
        </p:txBody>
      </p:sp>
      <p:sp>
        <p:nvSpPr>
          <p:cNvPr id="8" name="Footer Placeholder 7"/>
          <p:cNvSpPr>
            <a:spLocks noGrp="1"/>
          </p:cNvSpPr>
          <p:nvPr>
            <p:ph type="ftr" sz="quarter" idx="11"/>
          </p:nvPr>
        </p:nvSpPr>
        <p:spPr/>
        <p:txBody>
          <a:bodyPr/>
          <a:lstStyle/>
          <a:p>
            <a:endParaRPr lang="en-US" dirty="0">
              <a:solidFill>
                <a:srgbClr val="EAEBDE"/>
              </a:solidFill>
            </a:endParaRPr>
          </a:p>
        </p:txBody>
      </p:sp>
      <p:sp>
        <p:nvSpPr>
          <p:cNvPr id="9" name="Slide Number Placeholder 8"/>
          <p:cNvSpPr>
            <a:spLocks noGrp="1"/>
          </p:cNvSpPr>
          <p:nvPr>
            <p:ph type="sldNum" sz="quarter" idx="12"/>
          </p:nvPr>
        </p:nvSpPr>
        <p:spPr/>
        <p:txBody>
          <a:bodyPr/>
          <a:lstStyle/>
          <a:p>
            <a:fld id="{5C97E922-EF5D-4368-B64F-065C540DC605}" type="slidenum">
              <a:rPr lang="en-US" smtClean="0"/>
              <a:pPr/>
              <a:t>‹#›</a:t>
            </a:fld>
            <a:endParaRPr lang="en-US" dirty="0"/>
          </a:p>
        </p:txBody>
      </p:sp>
    </p:spTree>
    <p:extLst>
      <p:ext uri="{BB962C8B-B14F-4D97-AF65-F5344CB8AC3E}">
        <p14:creationId xmlns:p14="http://schemas.microsoft.com/office/powerpoint/2010/main" val="2143129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BE9CF-9E51-4D91-81CF-2E9112C5868E}" type="datetimeFigureOut">
              <a:rPr lang="en-US" smtClean="0">
                <a:solidFill>
                  <a:srgbClr val="EAEBDE"/>
                </a:solidFill>
              </a:rPr>
              <a:pPr/>
              <a:t>6/18/2014</a:t>
            </a:fld>
            <a:endParaRPr lang="en-US" dirty="0">
              <a:solidFill>
                <a:srgbClr val="EAEBDE"/>
              </a:solidFill>
            </a:endParaRPr>
          </a:p>
        </p:txBody>
      </p:sp>
      <p:sp>
        <p:nvSpPr>
          <p:cNvPr id="4" name="Footer Placeholder 3"/>
          <p:cNvSpPr>
            <a:spLocks noGrp="1"/>
          </p:cNvSpPr>
          <p:nvPr>
            <p:ph type="ftr" sz="quarter" idx="11"/>
          </p:nvPr>
        </p:nvSpPr>
        <p:spPr/>
        <p:txBody>
          <a:bodyPr/>
          <a:lstStyle/>
          <a:p>
            <a:endParaRPr lang="en-US" dirty="0">
              <a:solidFill>
                <a:srgbClr val="EAEBDE"/>
              </a:solidFill>
            </a:endParaRPr>
          </a:p>
        </p:txBody>
      </p:sp>
      <p:sp>
        <p:nvSpPr>
          <p:cNvPr id="5" name="Slide Number Placeholder 4"/>
          <p:cNvSpPr>
            <a:spLocks noGrp="1"/>
          </p:cNvSpPr>
          <p:nvPr>
            <p:ph type="sldNum" sz="quarter" idx="12"/>
          </p:nvPr>
        </p:nvSpPr>
        <p:spPr/>
        <p:txBody>
          <a:bodyPr/>
          <a:lstStyle/>
          <a:p>
            <a:fld id="{5C97E922-EF5D-4368-B64F-065C540DC605}" type="slidenum">
              <a:rPr lang="en-US" smtClean="0"/>
              <a:pPr/>
              <a:t>‹#›</a:t>
            </a:fld>
            <a:endParaRPr lang="en-US" dirty="0"/>
          </a:p>
        </p:txBody>
      </p:sp>
    </p:spTree>
    <p:extLst>
      <p:ext uri="{BB962C8B-B14F-4D97-AF65-F5344CB8AC3E}">
        <p14:creationId xmlns:p14="http://schemas.microsoft.com/office/powerpoint/2010/main" val="36498406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BE9CF-9E51-4D91-81CF-2E9112C5868E}" type="datetimeFigureOut">
              <a:rPr lang="en-US" smtClean="0">
                <a:solidFill>
                  <a:srgbClr val="EAEBDE"/>
                </a:solidFill>
              </a:rPr>
              <a:pPr/>
              <a:t>6/18/2014</a:t>
            </a:fld>
            <a:endParaRPr lang="en-US" dirty="0">
              <a:solidFill>
                <a:srgbClr val="EAEBDE"/>
              </a:solidFill>
            </a:endParaRPr>
          </a:p>
        </p:txBody>
      </p:sp>
      <p:sp>
        <p:nvSpPr>
          <p:cNvPr id="3" name="Footer Placeholder 2"/>
          <p:cNvSpPr>
            <a:spLocks noGrp="1"/>
          </p:cNvSpPr>
          <p:nvPr>
            <p:ph type="ftr" sz="quarter" idx="11"/>
          </p:nvPr>
        </p:nvSpPr>
        <p:spPr/>
        <p:txBody>
          <a:bodyPr/>
          <a:lstStyle/>
          <a:p>
            <a:endParaRPr lang="en-US" dirty="0">
              <a:solidFill>
                <a:srgbClr val="EAEBDE"/>
              </a:solidFill>
            </a:endParaRPr>
          </a:p>
        </p:txBody>
      </p:sp>
      <p:sp>
        <p:nvSpPr>
          <p:cNvPr id="4" name="Slide Number Placeholder 3"/>
          <p:cNvSpPr>
            <a:spLocks noGrp="1"/>
          </p:cNvSpPr>
          <p:nvPr>
            <p:ph type="sldNum" sz="quarter" idx="12"/>
          </p:nvPr>
        </p:nvSpPr>
        <p:spPr/>
        <p:txBody>
          <a:bodyPr/>
          <a:lstStyle/>
          <a:p>
            <a:fld id="{5C97E922-EF5D-4368-B64F-065C540DC605}" type="slidenum">
              <a:rPr lang="en-US" smtClean="0"/>
              <a:pPr/>
              <a:t>‹#›</a:t>
            </a:fld>
            <a:endParaRPr lang="en-US" dirty="0"/>
          </a:p>
        </p:txBody>
      </p:sp>
    </p:spTree>
    <p:extLst>
      <p:ext uri="{BB962C8B-B14F-4D97-AF65-F5344CB8AC3E}">
        <p14:creationId xmlns:p14="http://schemas.microsoft.com/office/powerpoint/2010/main" val="16295885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BE9CF-9E51-4D91-81CF-2E9112C5868E}" type="datetimeFigureOut">
              <a:rPr lang="en-US" smtClean="0">
                <a:solidFill>
                  <a:srgbClr val="EAEBDE"/>
                </a:solidFill>
              </a:rPr>
              <a:pPr/>
              <a:t>6/18/2014</a:t>
            </a:fld>
            <a:endParaRPr lang="en-US" dirty="0">
              <a:solidFill>
                <a:srgbClr val="EAEBDE"/>
              </a:solidFill>
            </a:endParaRPr>
          </a:p>
        </p:txBody>
      </p:sp>
      <p:sp>
        <p:nvSpPr>
          <p:cNvPr id="6" name="Footer Placeholder 5"/>
          <p:cNvSpPr>
            <a:spLocks noGrp="1"/>
          </p:cNvSpPr>
          <p:nvPr>
            <p:ph type="ftr" sz="quarter" idx="11"/>
          </p:nvPr>
        </p:nvSpPr>
        <p:spPr/>
        <p:txBody>
          <a:bodyPr/>
          <a:lstStyle/>
          <a:p>
            <a:endParaRPr lang="en-US" dirty="0">
              <a:solidFill>
                <a:srgbClr val="EAEBDE"/>
              </a:solidFill>
            </a:endParaRPr>
          </a:p>
        </p:txBody>
      </p:sp>
      <p:sp>
        <p:nvSpPr>
          <p:cNvPr id="7" name="Slide Number Placeholder 6"/>
          <p:cNvSpPr>
            <a:spLocks noGrp="1"/>
          </p:cNvSpPr>
          <p:nvPr>
            <p:ph type="sldNum" sz="quarter" idx="12"/>
          </p:nvPr>
        </p:nvSpPr>
        <p:spPr/>
        <p:txBody>
          <a:bodyPr/>
          <a:lstStyle/>
          <a:p>
            <a:fld id="{5C97E922-EF5D-4368-B64F-065C540DC605}"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76938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F6BE9CF-9E51-4D91-81CF-2E9112C5868E}" type="datetimeFigureOut">
              <a:rPr lang="en-US" smtClean="0">
                <a:solidFill>
                  <a:srgbClr val="EAEBDE"/>
                </a:solidFill>
              </a:rPr>
              <a:pPr/>
              <a:t>6/18/2014</a:t>
            </a:fld>
            <a:endParaRPr lang="en-US" dirty="0">
              <a:solidFill>
                <a:srgbClr val="EAEBDE"/>
              </a:solidFill>
            </a:endParaRPr>
          </a:p>
        </p:txBody>
      </p:sp>
      <p:sp>
        <p:nvSpPr>
          <p:cNvPr id="9" name="Slide Number Placeholder 8"/>
          <p:cNvSpPr>
            <a:spLocks noGrp="1"/>
          </p:cNvSpPr>
          <p:nvPr>
            <p:ph type="sldNum" sz="quarter" idx="11"/>
          </p:nvPr>
        </p:nvSpPr>
        <p:spPr/>
        <p:txBody>
          <a:bodyPr/>
          <a:lstStyle/>
          <a:p>
            <a:fld id="{5C97E922-EF5D-4368-B64F-065C540DC605}"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solidFill>
                <a:srgbClr val="EAEBDE"/>
              </a:solidFill>
            </a:endParaRPr>
          </a:p>
        </p:txBody>
      </p:sp>
    </p:spTree>
    <p:extLst>
      <p:ext uri="{BB962C8B-B14F-4D97-AF65-F5344CB8AC3E}">
        <p14:creationId xmlns:p14="http://schemas.microsoft.com/office/powerpoint/2010/main" val="36504527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BE9CF-9E51-4D91-81CF-2E9112C5868E}" type="datetimeFigureOut">
              <a:rPr lang="en-US" smtClean="0">
                <a:solidFill>
                  <a:srgbClr val="EAEBDE"/>
                </a:solidFill>
              </a:rPr>
              <a:pPr/>
              <a:t>6/18/2014</a:t>
            </a:fld>
            <a:endParaRPr lang="en-US" dirty="0">
              <a:solidFill>
                <a:srgbClr val="EAEBDE"/>
              </a:solidFill>
            </a:endParaRPr>
          </a:p>
        </p:txBody>
      </p:sp>
      <p:sp>
        <p:nvSpPr>
          <p:cNvPr id="5" name="Footer Placeholder 4"/>
          <p:cNvSpPr>
            <a:spLocks noGrp="1"/>
          </p:cNvSpPr>
          <p:nvPr>
            <p:ph type="ftr" sz="quarter" idx="11"/>
          </p:nvPr>
        </p:nvSpPr>
        <p:spPr/>
        <p:txBody>
          <a:bodyPr/>
          <a:lstStyle/>
          <a:p>
            <a:endParaRPr lang="en-US" dirty="0">
              <a:solidFill>
                <a:srgbClr val="EAEBDE"/>
              </a:solidFill>
            </a:endParaRPr>
          </a:p>
        </p:txBody>
      </p:sp>
      <p:sp>
        <p:nvSpPr>
          <p:cNvPr id="6" name="Slide Number Placeholder 5"/>
          <p:cNvSpPr>
            <a:spLocks noGrp="1"/>
          </p:cNvSpPr>
          <p:nvPr>
            <p:ph type="sldNum" sz="quarter" idx="12"/>
          </p:nvPr>
        </p:nvSpPr>
        <p:spPr/>
        <p:txBody>
          <a:bodyPr/>
          <a:lstStyle/>
          <a:p>
            <a:fld id="{5C97E922-EF5D-4368-B64F-065C540DC605}" type="slidenum">
              <a:rPr lang="en-US" smtClean="0"/>
              <a:pPr/>
              <a:t>‹#›</a:t>
            </a:fld>
            <a:endParaRPr lang="en-US" dirty="0"/>
          </a:p>
        </p:txBody>
      </p:sp>
    </p:spTree>
    <p:extLst>
      <p:ext uri="{BB962C8B-B14F-4D97-AF65-F5344CB8AC3E}">
        <p14:creationId xmlns:p14="http://schemas.microsoft.com/office/powerpoint/2010/main" val="25473311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BE9CF-9E51-4D91-81CF-2E9112C5868E}" type="datetimeFigureOut">
              <a:rPr lang="en-US" smtClean="0">
                <a:solidFill>
                  <a:srgbClr val="EAEBDE"/>
                </a:solidFill>
              </a:rPr>
              <a:pPr/>
              <a:t>6/18/2014</a:t>
            </a:fld>
            <a:endParaRPr lang="en-US" dirty="0">
              <a:solidFill>
                <a:srgbClr val="EAEBDE"/>
              </a:solidFill>
            </a:endParaRPr>
          </a:p>
        </p:txBody>
      </p:sp>
      <p:sp>
        <p:nvSpPr>
          <p:cNvPr id="5" name="Footer Placeholder 4"/>
          <p:cNvSpPr>
            <a:spLocks noGrp="1"/>
          </p:cNvSpPr>
          <p:nvPr>
            <p:ph type="ftr" sz="quarter" idx="11"/>
          </p:nvPr>
        </p:nvSpPr>
        <p:spPr/>
        <p:txBody>
          <a:bodyPr/>
          <a:lstStyle/>
          <a:p>
            <a:endParaRPr lang="en-US" dirty="0">
              <a:solidFill>
                <a:srgbClr val="EAEBDE"/>
              </a:solidFill>
            </a:endParaRPr>
          </a:p>
        </p:txBody>
      </p:sp>
      <p:sp>
        <p:nvSpPr>
          <p:cNvPr id="6" name="Slide Number Placeholder 5"/>
          <p:cNvSpPr>
            <a:spLocks noGrp="1"/>
          </p:cNvSpPr>
          <p:nvPr>
            <p:ph type="sldNum" sz="quarter" idx="12"/>
          </p:nvPr>
        </p:nvSpPr>
        <p:spPr/>
        <p:txBody>
          <a:bodyPr/>
          <a:lstStyle/>
          <a:p>
            <a:fld id="{5C97E922-EF5D-4368-B64F-065C540DC605}" type="slidenum">
              <a:rPr lang="en-US" smtClean="0"/>
              <a:pPr/>
              <a:t>‹#›</a:t>
            </a:fld>
            <a:endParaRPr lang="en-US" dirty="0"/>
          </a:p>
        </p:txBody>
      </p:sp>
    </p:spTree>
    <p:extLst>
      <p:ext uri="{BB962C8B-B14F-4D97-AF65-F5344CB8AC3E}">
        <p14:creationId xmlns:p14="http://schemas.microsoft.com/office/powerpoint/2010/main" val="14787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5286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004545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C010086-79DA-438B-9207-728D38504C1F}" type="datetimeFigureOut">
              <a:rPr lang="en-US" smtClean="0">
                <a:solidFill>
                  <a:prstClr val="black">
                    <a:tint val="75000"/>
                  </a:prstClr>
                </a:solidFill>
              </a:rPr>
              <a:pPr defTabSz="914400"/>
              <a:t>6/18/2014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2182D18-A30B-4090-87C5-C527F11F5092}"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8498680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defTabSz="914400"/>
            <a:fld id="{5C97E922-EF5D-4368-B64F-065C540DC605}" type="slidenum">
              <a:rPr lang="en-US" smtClean="0"/>
              <a:pPr defTabSz="91440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defTabSz="914400"/>
            <a:endParaRPr lang="en-US" dirty="0">
              <a:solidFill>
                <a:srgbClr val="EAEBDE"/>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defTabSz="914400"/>
            <a:fld id="{BF6BE9CF-9E51-4D91-81CF-2E9112C5868E}" type="datetimeFigureOut">
              <a:rPr lang="en-US" smtClean="0">
                <a:solidFill>
                  <a:srgbClr val="EAEBDE"/>
                </a:solidFill>
              </a:rPr>
              <a:pPr defTabSz="914400"/>
              <a:t>6/18/2014</a:t>
            </a:fld>
            <a:endParaRPr lang="en-US" dirty="0">
              <a:solidFill>
                <a:srgbClr val="EAEBDE"/>
              </a:solidFill>
            </a:endParaRPr>
          </a:p>
        </p:txBody>
      </p:sp>
    </p:spTree>
    <p:extLst>
      <p:ext uri="{BB962C8B-B14F-4D97-AF65-F5344CB8AC3E}">
        <p14:creationId xmlns:p14="http://schemas.microsoft.com/office/powerpoint/2010/main" val="75587597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mylearningplan.com/WebReg/ActivityProfile.asp?D=15882&amp;I=155402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https:/www.mylearningplan.com/WebReg/ActivityProfile.asp?D=15882&amp;I=1566299" TargetMode="External"/><Relationship Id="rId2" Type="http://schemas.openxmlformats.org/officeDocument/2006/relationships/hyperlink" Target="https://www.mylearningplan.com/WebReg/ActivityProfile.asp?D=15882&amp;I=1549307" TargetMode="External"/><Relationship Id="rId1" Type="http://schemas.openxmlformats.org/officeDocument/2006/relationships/slideLayout" Target="../slideLayouts/slideLayout2.xml"/><Relationship Id="rId4" Type="http://schemas.openxmlformats.org/officeDocument/2006/relationships/hyperlink" Target="https://www.mylearningplan.com/WebReg/ActivityProfile.asp?D=15882&amp;I=1566300"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mylearningplan.com/WebReg/ActivityProfile.asp?D=15882&amp;I=1548797" TargetMode="External"/><Relationship Id="rId3" Type="http://schemas.openxmlformats.org/officeDocument/2006/relationships/hyperlink" Target="https://www.mylearningplan.com/WebReg/ActivityProfile.asp?D=15882&amp;I=1548792" TargetMode="External"/><Relationship Id="rId7" Type="http://schemas.openxmlformats.org/officeDocument/2006/relationships/hyperlink" Target="https://www.mylearningplan.com/WebReg/ActivityProfile.asp?D=15882&amp;I=1548618" TargetMode="External"/><Relationship Id="rId2" Type="http://schemas.openxmlformats.org/officeDocument/2006/relationships/hyperlink" Target="https://www.mylearningplan.com/WebReg/ActivityProfile.asp?D=15882&amp;I=1549237" TargetMode="External"/><Relationship Id="rId1" Type="http://schemas.openxmlformats.org/officeDocument/2006/relationships/slideLayout" Target="../slideLayouts/slideLayout2.xml"/><Relationship Id="rId6" Type="http://schemas.openxmlformats.org/officeDocument/2006/relationships/hyperlink" Target="https://www.mylearningplan.com/WebReg/ActivityProfile.asp?D=15882&amp;I=1548619" TargetMode="External"/><Relationship Id="rId5" Type="http://schemas.openxmlformats.org/officeDocument/2006/relationships/hyperlink" Target="https://www.mylearningplan.com/WebReg/ActivityProfile.asp?D=15882&amp;I=1548773" TargetMode="External"/><Relationship Id="rId4" Type="http://schemas.openxmlformats.org/officeDocument/2006/relationships/hyperlink" Target="https://www.mylearningplan.com/WebReg/ActivityProfile.asp?D=15882&amp;I=1548772" TargetMode="External"/><Relationship Id="rId9" Type="http://schemas.openxmlformats.org/officeDocument/2006/relationships/hyperlink" Target="https://www.mylearningplan.com/WebReg/ActivityProfile.asp?D=15882&amp;I=154881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www.ocmboces.org/teacherpage.cfm?teacher=1237"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v/W26g073Tu2U"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itd.cnyric.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BCIC Meeting</a:t>
            </a:r>
            <a:endParaRPr lang="en-US" dirty="0"/>
          </a:p>
        </p:txBody>
      </p:sp>
      <p:sp>
        <p:nvSpPr>
          <p:cNvPr id="3" name="Subtitle 2"/>
          <p:cNvSpPr>
            <a:spLocks noGrp="1"/>
          </p:cNvSpPr>
          <p:nvPr>
            <p:ph type="subTitle" idx="1"/>
          </p:nvPr>
        </p:nvSpPr>
        <p:spPr/>
        <p:txBody>
          <a:bodyPr/>
          <a:lstStyle/>
          <a:p>
            <a:r>
              <a:rPr lang="en-US" dirty="0" smtClean="0"/>
              <a:t>June 2014</a:t>
            </a:r>
            <a:endParaRPr lang="en-US" dirty="0"/>
          </a:p>
        </p:txBody>
      </p:sp>
    </p:spTree>
    <p:extLst>
      <p:ext uri="{BB962C8B-B14F-4D97-AF65-F5344CB8AC3E}">
        <p14:creationId xmlns:p14="http://schemas.microsoft.com/office/powerpoint/2010/main" val="339509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r>
              <a:rPr lang="en-US" sz="3600" dirty="0" smtClean="0"/>
              <a:t>CI&amp;A Summer 2014- registration remains active for these confirmed sessions</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t>Standards and Teaching Practice</a:t>
            </a:r>
          </a:p>
          <a:p>
            <a:pPr lvl="1"/>
            <a:r>
              <a:rPr lang="en-US" dirty="0" smtClean="0"/>
              <a:t>Supporting All Students through Differentiation and Scaffolding- July 1</a:t>
            </a:r>
          </a:p>
          <a:p>
            <a:pPr lvl="1"/>
            <a:r>
              <a:rPr lang="en-US" dirty="0" smtClean="0"/>
              <a:t>PBL 102- Integrated Course- July 24 (ongoing for the year)</a:t>
            </a:r>
          </a:p>
          <a:p>
            <a:pPr lvl="1"/>
            <a:r>
              <a:rPr lang="en-US" dirty="0" smtClean="0"/>
              <a:t>Geometry: Analysis and Implementation- July 25</a:t>
            </a:r>
          </a:p>
          <a:p>
            <a:pPr lvl="1"/>
            <a:r>
              <a:rPr lang="en-US" dirty="0" smtClean="0"/>
              <a:t>Singapore Math Mash- August 18</a:t>
            </a:r>
          </a:p>
          <a:p>
            <a:r>
              <a:rPr lang="en-US" dirty="0" smtClean="0"/>
              <a:t>Culture</a:t>
            </a:r>
          </a:p>
          <a:p>
            <a:pPr lvl="1"/>
            <a:r>
              <a:rPr lang="en-US" dirty="0" smtClean="0"/>
              <a:t>Revised Responsive Classroom- August 19-22</a:t>
            </a:r>
          </a:p>
          <a:p>
            <a:r>
              <a:rPr lang="en-US" dirty="0" smtClean="0"/>
              <a:t>Data Inquiry</a:t>
            </a:r>
          </a:p>
          <a:p>
            <a:pPr lvl="1"/>
            <a:r>
              <a:rPr lang="en-US" dirty="0" smtClean="0"/>
              <a:t>Reenergizing your PLC- August 20-21</a:t>
            </a:r>
          </a:p>
          <a:p>
            <a:endParaRPr lang="en-US" dirty="0" smtClean="0"/>
          </a:p>
          <a:p>
            <a:endParaRPr lang="en-US" dirty="0"/>
          </a:p>
        </p:txBody>
      </p:sp>
    </p:spTree>
    <p:extLst>
      <p:ext uri="{BB962C8B-B14F-4D97-AF65-F5344CB8AC3E}">
        <p14:creationId xmlns:p14="http://schemas.microsoft.com/office/powerpoint/2010/main" val="3218068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CI&amp;A Looking to the</a:t>
            </a:r>
            <a:endParaRPr lang="en-US" dirty="0"/>
          </a:p>
        </p:txBody>
      </p:sp>
      <p:sp>
        <p:nvSpPr>
          <p:cNvPr id="3" name="Content Placeholder 2"/>
          <p:cNvSpPr>
            <a:spLocks noGrp="1"/>
          </p:cNvSpPr>
          <p:nvPr>
            <p:ph idx="1"/>
          </p:nvPr>
        </p:nvSpPr>
        <p:spPr>
          <a:xfrm>
            <a:off x="457200" y="1835150"/>
            <a:ext cx="8229600" cy="4525963"/>
          </a:xfrm>
        </p:spPr>
        <p:txBody>
          <a:bodyPr>
            <a:normAutofit fontScale="92500" lnSpcReduction="10000"/>
          </a:bodyPr>
          <a:lstStyle/>
          <a:p>
            <a:r>
              <a:rPr lang="en-US" dirty="0" smtClean="0"/>
              <a:t>Regional sessions continue to be included </a:t>
            </a:r>
          </a:p>
          <a:p>
            <a:r>
              <a:rPr lang="en-US" dirty="0" smtClean="0"/>
              <a:t>On-site days increase by .5 days for CI&amp;A but decrease by 2 for </a:t>
            </a:r>
            <a:r>
              <a:rPr lang="en-US" dirty="0" smtClean="0"/>
              <a:t>Network Team </a:t>
            </a:r>
            <a:endParaRPr lang="en-US" dirty="0" smtClean="0"/>
          </a:p>
          <a:p>
            <a:r>
              <a:rPr lang="en-US" dirty="0" smtClean="0"/>
              <a:t>Individual district planning for 14-15 will be scheduled for late July- October. </a:t>
            </a:r>
            <a:endParaRPr lang="en-US" dirty="0"/>
          </a:p>
          <a:p>
            <a:r>
              <a:rPr lang="en-US" dirty="0" smtClean="0"/>
              <a:t>Oct 24- Common Superintendent Day:  will have limited capacity for district work (literacy and math).  Please schedule by </a:t>
            </a:r>
            <a:r>
              <a:rPr lang="en-US" dirty="0" smtClean="0"/>
              <a:t>the end </a:t>
            </a:r>
            <a:r>
              <a:rPr lang="en-US" dirty="0" smtClean="0"/>
              <a:t>of August (after that we will register  remaining staff to attend Turn Your RTI Upside Down).</a:t>
            </a:r>
            <a:endParaRPr lang="en-US" dirty="0"/>
          </a:p>
        </p:txBody>
      </p:sp>
      <p:pic>
        <p:nvPicPr>
          <p:cNvPr id="1026" name="Picture 2" descr="C:\Users\lradicel\AppData\Local\Microsoft\Windows\Temporary Internet Files\Content.IE5\L9PC1M9C\MC9004344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3504" y="587992"/>
            <a:ext cx="1822450" cy="130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508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Summer: CI&amp;A and</a:t>
            </a:r>
            <a:br>
              <a:rPr lang="en-US" dirty="0" smtClean="0"/>
            </a:br>
            <a:r>
              <a:rPr lang="en-US" dirty="0" smtClean="0"/>
              <a:t>Network Team</a:t>
            </a:r>
            <a:endParaRPr lang="en-US" dirty="0"/>
          </a:p>
        </p:txBody>
      </p:sp>
      <p:sp>
        <p:nvSpPr>
          <p:cNvPr id="3" name="Content Placeholder 2"/>
          <p:cNvSpPr>
            <a:spLocks noGrp="1"/>
          </p:cNvSpPr>
          <p:nvPr>
            <p:ph idx="1"/>
          </p:nvPr>
        </p:nvSpPr>
        <p:spPr/>
        <p:txBody>
          <a:bodyPr/>
          <a:lstStyle/>
          <a:p>
            <a:r>
              <a:rPr lang="en-US" dirty="0" smtClean="0"/>
              <a:t>Please note that registration is reviewed June 13 to decide if enrollment is adequate</a:t>
            </a:r>
            <a:endParaRPr lang="en-US" dirty="0"/>
          </a:p>
        </p:txBody>
      </p:sp>
      <p:pic>
        <p:nvPicPr>
          <p:cNvPr id="2050" name="Picture 2" descr="C:\Users\lradicel\AppData\Local\Microsoft\Windows\Temporary Internet Files\Content.IE5\GXH336B6\MC900434465[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785" y="2851149"/>
            <a:ext cx="5545015" cy="343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269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a Positive Learning Culture</a:t>
            </a:r>
            <a:endParaRPr lang="en-US" dirty="0"/>
          </a:p>
        </p:txBody>
      </p:sp>
      <p:sp>
        <p:nvSpPr>
          <p:cNvPr id="3" name="Content Placeholder 2"/>
          <p:cNvSpPr>
            <a:spLocks noGrp="1"/>
          </p:cNvSpPr>
          <p:nvPr>
            <p:ph idx="1"/>
          </p:nvPr>
        </p:nvSpPr>
        <p:spPr/>
        <p:txBody>
          <a:bodyPr/>
          <a:lstStyle/>
          <a:p>
            <a:r>
              <a:rPr lang="en-US" dirty="0" smtClean="0">
                <a:hlinkClick r:id="rId2"/>
              </a:rPr>
              <a:t>Responsive Classroom</a:t>
            </a:r>
            <a:r>
              <a:rPr lang="en-US" dirty="0" smtClean="0"/>
              <a:t> has been updated and redesigned</a:t>
            </a:r>
          </a:p>
          <a:p>
            <a:endParaRPr lang="en-US" dirty="0"/>
          </a:p>
          <a:p>
            <a:r>
              <a:rPr lang="en-US" dirty="0" smtClean="0"/>
              <a:t>August 19-22</a:t>
            </a:r>
            <a:endParaRPr lang="en-US" dirty="0"/>
          </a:p>
        </p:txBody>
      </p:sp>
    </p:spTree>
    <p:extLst>
      <p:ext uri="{BB962C8B-B14F-4D97-AF65-F5344CB8AC3E}">
        <p14:creationId xmlns:p14="http://schemas.microsoft.com/office/powerpoint/2010/main" val="1313490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and Learning</a:t>
            </a:r>
            <a:endParaRPr lang="en-US" dirty="0"/>
          </a:p>
        </p:txBody>
      </p:sp>
      <p:sp>
        <p:nvSpPr>
          <p:cNvPr id="3" name="Content Placeholder 2"/>
          <p:cNvSpPr>
            <a:spLocks noGrp="1"/>
          </p:cNvSpPr>
          <p:nvPr>
            <p:ph idx="1"/>
          </p:nvPr>
        </p:nvSpPr>
        <p:spPr/>
        <p:txBody>
          <a:bodyPr>
            <a:normAutofit fontScale="92500" lnSpcReduction="10000"/>
          </a:bodyPr>
          <a:lstStyle/>
          <a:p>
            <a:r>
              <a:rPr lang="en-US" u="sng" dirty="0">
                <a:solidFill>
                  <a:srgbClr val="0000FF"/>
                </a:solidFill>
                <a:latin typeface="Verdana"/>
                <a:ea typeface="Calibri"/>
                <a:cs typeface="Arial"/>
                <a:hlinkClick r:id="rId2"/>
              </a:rPr>
              <a:t>Supporting All Students through Differentiated Instruction and Scaffolding</a:t>
            </a:r>
            <a:r>
              <a:rPr lang="en-US" dirty="0">
                <a:solidFill>
                  <a:srgbClr val="000000"/>
                </a:solidFill>
                <a:latin typeface="Verdana"/>
                <a:ea typeface="Calibri"/>
                <a:cs typeface="Arial"/>
              </a:rPr>
              <a:t>- July 1. </a:t>
            </a:r>
            <a:endParaRPr lang="en-US" dirty="0" smtClean="0">
              <a:solidFill>
                <a:srgbClr val="000000"/>
              </a:solidFill>
              <a:latin typeface="Verdana"/>
              <a:ea typeface="Calibri"/>
              <a:cs typeface="Arial"/>
            </a:endParaRPr>
          </a:p>
          <a:p>
            <a:r>
              <a:rPr lang="en-US" dirty="0"/>
              <a:t>Research to Deepen Understanding- Designed especially for grades 6-12 ELA and library media </a:t>
            </a:r>
            <a:r>
              <a:rPr lang="en-US" dirty="0" smtClean="0"/>
              <a:t>specialists implementing </a:t>
            </a:r>
            <a:r>
              <a:rPr lang="en-US" dirty="0"/>
              <a:t>instructional shifts for close reading and writing evidence based </a:t>
            </a:r>
            <a:r>
              <a:rPr lang="en-US" dirty="0" smtClean="0"/>
              <a:t>claims. </a:t>
            </a:r>
            <a:r>
              <a:rPr lang="en-US" dirty="0" smtClean="0">
                <a:hlinkClick r:id="rId3"/>
              </a:rPr>
              <a:t>July </a:t>
            </a:r>
            <a:r>
              <a:rPr lang="en-US" dirty="0">
                <a:hlinkClick r:id="rId3"/>
              </a:rPr>
              <a:t>15 at the North </a:t>
            </a:r>
            <a:r>
              <a:rPr lang="en-US" dirty="0" smtClean="0">
                <a:hlinkClick r:id="rId3"/>
              </a:rPr>
              <a:t>location</a:t>
            </a:r>
            <a:r>
              <a:rPr lang="en-US" dirty="0" smtClean="0"/>
              <a:t> or </a:t>
            </a:r>
            <a:r>
              <a:rPr lang="en-US" dirty="0" smtClean="0">
                <a:hlinkClick r:id="rId4"/>
              </a:rPr>
              <a:t>July </a:t>
            </a:r>
            <a:r>
              <a:rPr lang="en-US" dirty="0">
                <a:hlinkClick r:id="rId4"/>
              </a:rPr>
              <a:t>17 at the South location.</a:t>
            </a:r>
            <a:endParaRPr lang="en-US" dirty="0"/>
          </a:p>
        </p:txBody>
      </p:sp>
    </p:spTree>
    <p:extLst>
      <p:ext uri="{BB962C8B-B14F-4D97-AF65-F5344CB8AC3E}">
        <p14:creationId xmlns:p14="http://schemas.microsoft.com/office/powerpoint/2010/main" val="1700568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and Learning: Math</a:t>
            </a:r>
            <a:endParaRPr lang="en-US" dirty="0"/>
          </a:p>
        </p:txBody>
      </p:sp>
      <p:sp>
        <p:nvSpPr>
          <p:cNvPr id="3" name="Content Placeholder 2"/>
          <p:cNvSpPr>
            <a:spLocks noGrp="1"/>
          </p:cNvSpPr>
          <p:nvPr>
            <p:ph idx="1"/>
          </p:nvPr>
        </p:nvSpPr>
        <p:spPr>
          <a:xfrm>
            <a:off x="313899" y="1405719"/>
            <a:ext cx="8372901" cy="4811159"/>
          </a:xfrm>
        </p:spPr>
        <p:txBody>
          <a:bodyPr>
            <a:noAutofit/>
          </a:bodyPr>
          <a:lstStyle/>
          <a:p>
            <a:r>
              <a:rPr lang="en-US" sz="2400" dirty="0">
                <a:solidFill>
                  <a:srgbClr val="000000"/>
                </a:solidFill>
                <a:ea typeface="Calibri"/>
              </a:rPr>
              <a:t>Geometry Analysis and Implementation:  </a:t>
            </a:r>
            <a:r>
              <a:rPr lang="en-US" sz="2400" u="sng" dirty="0">
                <a:solidFill>
                  <a:srgbClr val="0000FF"/>
                </a:solidFill>
                <a:ea typeface="Calibri"/>
                <a:hlinkClick r:id="rId2"/>
              </a:rPr>
              <a:t>July 25</a:t>
            </a:r>
            <a:r>
              <a:rPr lang="en-US" sz="2400" dirty="0">
                <a:solidFill>
                  <a:srgbClr val="000000"/>
                </a:solidFill>
                <a:ea typeface="Calibri"/>
              </a:rPr>
              <a:t> and </a:t>
            </a:r>
            <a:r>
              <a:rPr lang="en-US" sz="2400" u="sng" dirty="0">
                <a:solidFill>
                  <a:srgbClr val="0000FF"/>
                </a:solidFill>
                <a:ea typeface="Calibri"/>
                <a:hlinkClick r:id="rId3"/>
              </a:rPr>
              <a:t>Aug 15</a:t>
            </a:r>
            <a:r>
              <a:rPr lang="en-US" sz="2400" dirty="0">
                <a:solidFill>
                  <a:srgbClr val="000000"/>
                </a:solidFill>
                <a:ea typeface="Calibri"/>
              </a:rPr>
              <a:t>.  Come once or both times</a:t>
            </a:r>
            <a:r>
              <a:rPr lang="en-US" sz="2400" dirty="0" smtClean="0">
                <a:solidFill>
                  <a:srgbClr val="000000"/>
                </a:solidFill>
                <a:ea typeface="Calibri"/>
              </a:rPr>
              <a:t>!</a:t>
            </a:r>
          </a:p>
          <a:p>
            <a:r>
              <a:rPr lang="en-US" sz="2400" dirty="0">
                <a:solidFill>
                  <a:srgbClr val="000000"/>
                </a:solidFill>
                <a:ea typeface="Calibri"/>
              </a:rPr>
              <a:t>Algebra 1 Reflection and Plan:  </a:t>
            </a:r>
            <a:r>
              <a:rPr lang="en-US" sz="2400" u="sng" dirty="0">
                <a:solidFill>
                  <a:srgbClr val="0000FF"/>
                </a:solidFill>
                <a:ea typeface="Calibri"/>
                <a:hlinkClick r:id="rId4"/>
              </a:rPr>
              <a:t>July 18</a:t>
            </a:r>
            <a:r>
              <a:rPr lang="en-US" sz="2400" dirty="0">
                <a:solidFill>
                  <a:srgbClr val="000000"/>
                </a:solidFill>
                <a:ea typeface="Calibri"/>
              </a:rPr>
              <a:t> or </a:t>
            </a:r>
            <a:r>
              <a:rPr lang="en-US" sz="2400" u="sng" dirty="0">
                <a:solidFill>
                  <a:srgbClr val="0000FF"/>
                </a:solidFill>
                <a:ea typeface="Calibri"/>
                <a:hlinkClick r:id="rId5"/>
              </a:rPr>
              <a:t>August 8</a:t>
            </a:r>
            <a:r>
              <a:rPr lang="en-US" sz="2400" u="sng" dirty="0" smtClean="0">
                <a:solidFill>
                  <a:srgbClr val="0000FF"/>
                </a:solidFill>
                <a:ea typeface="Calibri"/>
                <a:hlinkClick r:id="rId5"/>
              </a:rPr>
              <a:t>.</a:t>
            </a:r>
            <a:endParaRPr lang="en-US" sz="2400" u="sng" dirty="0" smtClean="0">
              <a:solidFill>
                <a:srgbClr val="0000FF"/>
              </a:solidFill>
              <a:ea typeface="Calibri"/>
            </a:endParaRPr>
          </a:p>
          <a:p>
            <a:r>
              <a:rPr lang="en-US" sz="2400" u="sng" dirty="0">
                <a:solidFill>
                  <a:srgbClr val="0000FF"/>
                </a:solidFill>
                <a:ea typeface="Calibri"/>
                <a:hlinkClick r:id="rId6"/>
              </a:rPr>
              <a:t>Teachers of Grades 6-8</a:t>
            </a:r>
            <a:r>
              <a:rPr lang="en-US" sz="2400" dirty="0">
                <a:solidFill>
                  <a:srgbClr val="000000"/>
                </a:solidFill>
                <a:ea typeface="Calibri"/>
              </a:rPr>
              <a:t>: Reflection, Refining and Moving Forward is July 15 and 16</a:t>
            </a:r>
            <a:r>
              <a:rPr lang="en-US" sz="2400" dirty="0" smtClean="0">
                <a:solidFill>
                  <a:srgbClr val="000000"/>
                </a:solidFill>
                <a:ea typeface="Calibri"/>
              </a:rPr>
              <a:t>.</a:t>
            </a:r>
          </a:p>
          <a:p>
            <a:r>
              <a:rPr lang="en-US" sz="2400" dirty="0" smtClean="0">
                <a:solidFill>
                  <a:srgbClr val="000000"/>
                </a:solidFill>
                <a:ea typeface="Calibri"/>
              </a:rPr>
              <a:t> </a:t>
            </a:r>
            <a:r>
              <a:rPr lang="en-US" sz="2400" u="sng" dirty="0">
                <a:solidFill>
                  <a:srgbClr val="0000FF"/>
                </a:solidFill>
                <a:ea typeface="Calibri"/>
                <a:hlinkClick r:id="rId7"/>
              </a:rPr>
              <a:t>Teachers of Grades 3-5</a:t>
            </a:r>
            <a:r>
              <a:rPr lang="en-US" sz="2400" dirty="0">
                <a:solidFill>
                  <a:srgbClr val="000000"/>
                </a:solidFill>
                <a:ea typeface="Calibri"/>
              </a:rPr>
              <a:t>: Reflection, Refining and Moving Forward is July 22-23</a:t>
            </a:r>
            <a:r>
              <a:rPr lang="en-US" sz="2400" dirty="0" smtClean="0">
                <a:solidFill>
                  <a:srgbClr val="000000"/>
                </a:solidFill>
                <a:ea typeface="Calibri"/>
              </a:rPr>
              <a:t>.</a:t>
            </a:r>
          </a:p>
          <a:p>
            <a:r>
              <a:rPr lang="en-US" sz="2400" u="sng" dirty="0">
                <a:solidFill>
                  <a:srgbClr val="0000FF"/>
                </a:solidFill>
                <a:ea typeface="Calibri"/>
                <a:hlinkClick r:id="rId8"/>
              </a:rPr>
              <a:t>Teachers of Grades K-2</a:t>
            </a:r>
            <a:r>
              <a:rPr lang="en-US" sz="2400" dirty="0">
                <a:solidFill>
                  <a:srgbClr val="000000"/>
                </a:solidFill>
                <a:ea typeface="Calibri"/>
              </a:rPr>
              <a:t>: Reflection, Refining and Moving Forward is July 29-30</a:t>
            </a:r>
            <a:r>
              <a:rPr lang="en-US" sz="2400" dirty="0" smtClean="0">
                <a:solidFill>
                  <a:srgbClr val="000000"/>
                </a:solidFill>
                <a:ea typeface="Calibri"/>
              </a:rPr>
              <a:t>.</a:t>
            </a:r>
          </a:p>
          <a:p>
            <a:r>
              <a:rPr lang="en-US" sz="2400" dirty="0">
                <a:solidFill>
                  <a:srgbClr val="000000"/>
                </a:solidFill>
                <a:ea typeface="Calibri"/>
              </a:rPr>
              <a:t>And for teachers of math K-8 wishing to extend or develop competency and proficiency with Singapore Math Strategies, join the </a:t>
            </a:r>
            <a:r>
              <a:rPr lang="en-US" sz="2400" u="sng" dirty="0">
                <a:solidFill>
                  <a:srgbClr val="0000FF"/>
                </a:solidFill>
                <a:ea typeface="Calibri"/>
                <a:hlinkClick r:id="rId9"/>
              </a:rPr>
              <a:t>Singapore Math Mash</a:t>
            </a:r>
            <a:r>
              <a:rPr lang="en-US" sz="2400" dirty="0">
                <a:solidFill>
                  <a:srgbClr val="000000"/>
                </a:solidFill>
                <a:ea typeface="Calibri"/>
              </a:rPr>
              <a:t> August 18</a:t>
            </a:r>
            <a:r>
              <a:rPr lang="en-US" sz="2400" dirty="0" smtClean="0">
                <a:solidFill>
                  <a:srgbClr val="000000"/>
                </a:solidFill>
                <a:ea typeface="Calibri"/>
              </a:rPr>
              <a:t>.</a:t>
            </a:r>
          </a:p>
          <a:p>
            <a:endParaRPr lang="en-US" sz="2400" dirty="0">
              <a:ea typeface="Calibri"/>
            </a:endParaRPr>
          </a:p>
          <a:p>
            <a:endParaRPr lang="en-US" sz="900" dirty="0">
              <a:latin typeface="Times New Roman"/>
              <a:ea typeface="Calibri"/>
            </a:endParaRPr>
          </a:p>
          <a:p>
            <a:endParaRPr lang="en-US" sz="1100" dirty="0">
              <a:latin typeface="Times New Roman"/>
              <a:ea typeface="Calibri"/>
            </a:endParaRPr>
          </a:p>
          <a:p>
            <a:endParaRPr lang="en-US" sz="1600" dirty="0">
              <a:latin typeface="Times New Roman"/>
              <a:ea typeface="Calibri"/>
            </a:endParaRPr>
          </a:p>
          <a:p>
            <a:endParaRPr lang="en-US" sz="2400" dirty="0">
              <a:latin typeface="Times New Roman"/>
              <a:ea typeface="Calibri"/>
            </a:endParaRPr>
          </a:p>
          <a:p>
            <a:endParaRPr lang="en-US" sz="3600" dirty="0"/>
          </a:p>
        </p:txBody>
      </p:sp>
    </p:spTree>
    <p:extLst>
      <p:ext uri="{BB962C8B-B14F-4D97-AF65-F5344CB8AC3E}">
        <p14:creationId xmlns:p14="http://schemas.microsoft.com/office/powerpoint/2010/main" val="3440336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Centers</a:t>
            </a:r>
            <a:endParaRPr lang="en-US" dirty="0"/>
          </a:p>
        </p:txBody>
      </p:sp>
      <p:sp>
        <p:nvSpPr>
          <p:cNvPr id="3" name="Content Placeholder 2"/>
          <p:cNvSpPr>
            <a:spLocks noGrp="1"/>
          </p:cNvSpPr>
          <p:nvPr>
            <p:ph idx="1"/>
          </p:nvPr>
        </p:nvSpPr>
        <p:spPr>
          <a:xfrm>
            <a:off x="457200" y="1690915"/>
            <a:ext cx="8229600" cy="4525963"/>
          </a:xfrm>
        </p:spPr>
        <p:txBody>
          <a:bodyPr>
            <a:normAutofit/>
          </a:bodyPr>
          <a:lstStyle/>
          <a:p>
            <a:pPr marL="0" indent="0">
              <a:buNone/>
            </a:pPr>
            <a:r>
              <a:rPr lang="en-US" b="1" dirty="0" smtClean="0"/>
              <a:t>New Teacher Welcome Project</a:t>
            </a:r>
          </a:p>
          <a:p>
            <a:r>
              <a:rPr lang="en-US" dirty="0"/>
              <a:t>September 11th</a:t>
            </a:r>
          </a:p>
          <a:p>
            <a:r>
              <a:rPr lang="en-US" dirty="0"/>
              <a:t>SUNY Oswego Phoenix Center</a:t>
            </a:r>
          </a:p>
          <a:p>
            <a:r>
              <a:rPr lang="en-US" dirty="0"/>
              <a:t>Joint Oswego/OCM/Oswego-CNY Teacher Center Project</a:t>
            </a:r>
          </a:p>
          <a:p>
            <a:r>
              <a:rPr lang="en-US" dirty="0"/>
              <a:t>No cost for participation</a:t>
            </a:r>
            <a:endParaRPr lang="en-US" dirty="0" smtClean="0"/>
          </a:p>
        </p:txBody>
      </p:sp>
    </p:spTree>
    <p:extLst>
      <p:ext uri="{BB962C8B-B14F-4D97-AF65-F5344CB8AC3E}">
        <p14:creationId xmlns:p14="http://schemas.microsoft.com/office/powerpoint/2010/main" val="3841853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a:t>
            </a:r>
            <a:endParaRPr lang="en-US" dirty="0"/>
          </a:p>
        </p:txBody>
      </p:sp>
      <p:sp>
        <p:nvSpPr>
          <p:cNvPr id="3" name="Content Placeholder 2"/>
          <p:cNvSpPr>
            <a:spLocks noGrp="1"/>
          </p:cNvSpPr>
          <p:nvPr>
            <p:ph idx="1"/>
          </p:nvPr>
        </p:nvSpPr>
        <p:spPr>
          <a:xfrm>
            <a:off x="457200" y="1690915"/>
            <a:ext cx="8229600" cy="4525963"/>
          </a:xfrm>
        </p:spPr>
        <p:txBody>
          <a:bodyPr/>
          <a:lstStyle/>
          <a:p>
            <a:pPr marL="0" indent="0">
              <a:buNone/>
            </a:pPr>
            <a:endParaRPr lang="en-US" dirty="0" smtClean="0"/>
          </a:p>
        </p:txBody>
      </p:sp>
    </p:spTree>
    <p:extLst>
      <p:ext uri="{BB962C8B-B14F-4D97-AF65-F5344CB8AC3E}">
        <p14:creationId xmlns:p14="http://schemas.microsoft.com/office/powerpoint/2010/main" val="2536268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CNY NYS ASCD</a:t>
            </a:r>
            <a:endParaRPr lang="en-US" dirty="0"/>
          </a:p>
        </p:txBody>
      </p:sp>
      <p:sp>
        <p:nvSpPr>
          <p:cNvPr id="3" name="Content Placeholder 2"/>
          <p:cNvSpPr>
            <a:spLocks noGrp="1"/>
          </p:cNvSpPr>
          <p:nvPr>
            <p:ph idx="1"/>
          </p:nvPr>
        </p:nvSpPr>
        <p:spPr>
          <a:xfrm>
            <a:off x="457200" y="1690915"/>
            <a:ext cx="8229600" cy="4525963"/>
          </a:xfrm>
        </p:spPr>
        <p:txBody>
          <a:bodyPr>
            <a:normAutofit/>
          </a:bodyPr>
          <a:lstStyle/>
          <a:p>
            <a:pPr marL="0" indent="0">
              <a:buNone/>
            </a:pPr>
            <a:r>
              <a:rPr lang="en-US" b="1" dirty="0" smtClean="0"/>
              <a:t>2014-2015</a:t>
            </a:r>
            <a:endParaRPr lang="en-US" dirty="0" smtClean="0"/>
          </a:p>
          <a:p>
            <a:r>
              <a:rPr lang="en-US" dirty="0" smtClean="0"/>
              <a:t>Theme TBA</a:t>
            </a:r>
          </a:p>
          <a:p>
            <a:r>
              <a:rPr lang="en-US" dirty="0" smtClean="0"/>
              <a:t>Dates TBA</a:t>
            </a:r>
            <a:endParaRPr lang="en-US" dirty="0"/>
          </a:p>
          <a:p>
            <a:endParaRPr lang="en-US" dirty="0" smtClean="0"/>
          </a:p>
        </p:txBody>
      </p:sp>
    </p:spTree>
    <p:extLst>
      <p:ext uri="{BB962C8B-B14F-4D97-AF65-F5344CB8AC3E}">
        <p14:creationId xmlns:p14="http://schemas.microsoft.com/office/powerpoint/2010/main" val="1389240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 News</a:t>
            </a:r>
            <a:endParaRPr lang="en-US" dirty="0"/>
          </a:p>
        </p:txBody>
      </p:sp>
      <p:sp>
        <p:nvSpPr>
          <p:cNvPr id="3" name="Content Placeholder 2"/>
          <p:cNvSpPr>
            <a:spLocks noGrp="1"/>
          </p:cNvSpPr>
          <p:nvPr>
            <p:ph idx="1"/>
          </p:nvPr>
        </p:nvSpPr>
        <p:spPr>
          <a:xfrm>
            <a:off x="457200" y="1690915"/>
            <a:ext cx="8229600" cy="4525963"/>
          </a:xfrm>
        </p:spPr>
        <p:txBody>
          <a:bodyPr>
            <a:normAutofit/>
          </a:bodyPr>
          <a:lstStyle/>
          <a:p>
            <a:pPr marL="0" indent="0">
              <a:buNone/>
            </a:pPr>
            <a:r>
              <a:rPr lang="en-US" b="1" dirty="0" smtClean="0"/>
              <a:t>Instructional Support Services Updates</a:t>
            </a:r>
            <a:endParaRPr lang="en-US" dirty="0" smtClean="0"/>
          </a:p>
          <a:p>
            <a:r>
              <a:rPr lang="en-US" dirty="0" smtClean="0"/>
              <a:t>School Library System</a:t>
            </a:r>
          </a:p>
          <a:p>
            <a:r>
              <a:rPr lang="en-US" dirty="0" smtClean="0"/>
              <a:t>Science Center</a:t>
            </a:r>
          </a:p>
          <a:p>
            <a:r>
              <a:rPr lang="en-US" dirty="0" smtClean="0"/>
              <a:t>RSE TASC</a:t>
            </a:r>
          </a:p>
          <a:p>
            <a:r>
              <a:rPr lang="en-US" dirty="0" smtClean="0"/>
              <a:t>SE SIS</a:t>
            </a:r>
            <a:endParaRPr lang="en-US" dirty="0"/>
          </a:p>
          <a:p>
            <a:endParaRPr lang="en-US" dirty="0" smtClean="0"/>
          </a:p>
        </p:txBody>
      </p:sp>
    </p:spTree>
    <p:extLst>
      <p:ext uri="{BB962C8B-B14F-4D97-AF65-F5344CB8AC3E}">
        <p14:creationId xmlns:p14="http://schemas.microsoft.com/office/powerpoint/2010/main" val="3056723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smtClean="0"/>
              <a:t>Overview of Agenda</a:t>
            </a:r>
            <a:endParaRPr lang="en-US" dirty="0"/>
          </a:p>
        </p:txBody>
      </p:sp>
    </p:spTree>
    <p:extLst>
      <p:ext uri="{BB962C8B-B14F-4D97-AF65-F5344CB8AC3E}">
        <p14:creationId xmlns:p14="http://schemas.microsoft.com/office/powerpoint/2010/main" val="4228456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District Sharing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52497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866899"/>
            <a:ext cx="7772400" cy="2209801"/>
          </a:xfrm>
        </p:spPr>
        <p:txBody>
          <a:bodyPr>
            <a:normAutofit/>
          </a:bodyPr>
          <a:lstStyle/>
          <a:p>
            <a:r>
              <a:rPr lang="en-US" sz="5400" i="1" dirty="0" smtClean="0"/>
              <a:t>FM Writes</a:t>
            </a:r>
            <a:r>
              <a:rPr lang="en-US" i="1" dirty="0" smtClean="0"/>
              <a:t/>
            </a:r>
            <a:br>
              <a:rPr lang="en-US" i="1" dirty="0" smtClean="0"/>
            </a:br>
            <a:r>
              <a:rPr lang="en-US" sz="3200" i="1" dirty="0" smtClean="0"/>
              <a:t>District Curriculum Council </a:t>
            </a:r>
            <a:br>
              <a:rPr lang="en-US" sz="3200" i="1" dirty="0" smtClean="0"/>
            </a:br>
            <a:r>
              <a:rPr lang="en-US" sz="3200" i="1" dirty="0" smtClean="0"/>
              <a:t>2012-present</a:t>
            </a:r>
            <a:endParaRPr lang="en-US" sz="3200" i="1" dirty="0"/>
          </a:p>
        </p:txBody>
      </p:sp>
      <p:sp>
        <p:nvSpPr>
          <p:cNvPr id="3" name="Subtitle 2"/>
          <p:cNvSpPr>
            <a:spLocks noGrp="1"/>
          </p:cNvSpPr>
          <p:nvPr>
            <p:ph type="subTitle" idx="1"/>
          </p:nvPr>
        </p:nvSpPr>
        <p:spPr>
          <a:xfrm>
            <a:off x="1371600" y="3810000"/>
            <a:ext cx="7315200" cy="1752600"/>
          </a:xfrm>
        </p:spPr>
        <p:txBody>
          <a:bodyPr>
            <a:normAutofit/>
          </a:bodyPr>
          <a:lstStyle/>
          <a:p>
            <a:r>
              <a:rPr lang="en-US" dirty="0" smtClean="0"/>
              <a:t>			</a:t>
            </a:r>
          </a:p>
          <a:p>
            <a:endParaRPr lang="en-US" dirty="0"/>
          </a:p>
          <a:p>
            <a:r>
              <a:rPr lang="en-US" dirty="0" smtClean="0"/>
              <a:t>					</a:t>
            </a:r>
          </a:p>
          <a:p>
            <a:r>
              <a:rPr lang="en-US" sz="1800" dirty="0"/>
              <a:t>	</a:t>
            </a:r>
            <a:r>
              <a:rPr lang="en-US" sz="1800" dirty="0" smtClean="0"/>
              <a:t>				BCIC June 2014</a:t>
            </a:r>
            <a:endParaRPr lang="en-US" sz="1800" dirty="0"/>
          </a:p>
        </p:txBody>
      </p:sp>
      <p:pic>
        <p:nvPicPr>
          <p:cNvPr id="4" name="Picture 2" descr="C:\Users\mcoughlin\AppData\Local\Microsoft\Windows\Temporary Internet Files\Content.IE5\S612MM5E\MC90043257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1336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584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000" dirty="0"/>
              <a:t>“…include all teachers in literacy development. Teachers in all content areas </a:t>
            </a:r>
            <a:r>
              <a:rPr lang="en-US" sz="2000" dirty="0" smtClean="0"/>
              <a:t>should expect high quality written </a:t>
            </a:r>
            <a:r>
              <a:rPr lang="en-US" sz="2000" dirty="0"/>
              <a:t>work from students. This demands system-wide thinking and an uncompromised approach to implementation.”</a:t>
            </a:r>
            <a:r>
              <a:rPr lang="en-US" sz="2000" i="1" dirty="0" smtClean="0"/>
              <a:t/>
            </a:r>
            <a:br>
              <a:rPr lang="en-US" sz="2000" i="1" dirty="0" smtClean="0"/>
            </a:br>
            <a:r>
              <a:rPr lang="en-US" sz="2000" i="1" dirty="0" smtClean="0"/>
              <a:t>		</a:t>
            </a:r>
            <a:r>
              <a:rPr lang="en-US" sz="2000" i="1" dirty="0"/>
              <a:t> </a:t>
            </a:r>
            <a:r>
              <a:rPr lang="en-US" sz="2000" i="1" dirty="0" smtClean="0"/>
              <a:t>     	</a:t>
            </a:r>
            <a:r>
              <a:rPr lang="en-US" sz="1700" i="1" dirty="0" smtClean="0"/>
              <a:t>Dr. Corliss Kaiser, Fayetteville-Manlius CSD</a:t>
            </a:r>
            <a:br>
              <a:rPr lang="en-US" sz="1700" i="1" dirty="0" smtClean="0"/>
            </a:br>
            <a:r>
              <a:rPr lang="en-US" sz="1700" i="1" dirty="0" smtClean="0"/>
              <a:t>	</a:t>
            </a:r>
            <a:r>
              <a:rPr lang="en-US" sz="1700" i="1" dirty="0"/>
              <a:t> </a:t>
            </a:r>
            <a:r>
              <a:rPr lang="en-US" sz="1700" i="1" dirty="0" smtClean="0"/>
              <a:t>   			Opening Statement, August 2012</a:t>
            </a:r>
          </a:p>
          <a:p>
            <a:pPr marL="0" indent="0">
              <a:buNone/>
            </a:pPr>
            <a:r>
              <a:rPr lang="en-US" sz="2000" dirty="0" smtClean="0"/>
              <a:t>	</a:t>
            </a:r>
          </a:p>
          <a:p>
            <a:pPr marL="0" indent="0">
              <a:buNone/>
            </a:pPr>
            <a:r>
              <a:rPr lang="en-US" sz="2000" dirty="0" smtClean="0"/>
              <a:t>"Writers need this sense of fullness, of readiness to write, of responsiveness. It can come from storytelling, it can come from shared responses to literature. . . any type of literature. However it comes, writing is terribly important.“</a:t>
            </a:r>
          </a:p>
          <a:p>
            <a:pPr marL="0" indent="0">
              <a:buNone/>
            </a:pPr>
            <a:r>
              <a:rPr lang="en-US" sz="2000" dirty="0" smtClean="0"/>
              <a:t>			</a:t>
            </a:r>
            <a:r>
              <a:rPr lang="en-US" sz="1700" i="1" dirty="0" smtClean="0"/>
              <a:t>Lucy Calkins, Columbia University</a:t>
            </a:r>
            <a:r>
              <a:rPr lang="en-US" sz="2000" dirty="0" smtClean="0"/>
              <a:t/>
            </a:r>
            <a:br>
              <a:rPr lang="en-US" sz="2000" dirty="0" smtClean="0"/>
            </a:br>
            <a:r>
              <a:rPr lang="en-US" sz="2000" dirty="0" smtClean="0"/>
              <a:t>				 </a:t>
            </a:r>
          </a:p>
          <a:p>
            <a:pPr marL="0" indent="0">
              <a:buNone/>
            </a:pPr>
            <a:r>
              <a:rPr lang="en-US" sz="2000" i="1" dirty="0" smtClean="0"/>
              <a:t>“ </a:t>
            </a:r>
            <a:r>
              <a:rPr lang="en-US" sz="2000" dirty="0" smtClean="0"/>
              <a:t>Your subject is </a:t>
            </a:r>
            <a:r>
              <a:rPr lang="en-US" sz="2000" b="1" i="1" dirty="0" smtClean="0"/>
              <a:t>so</a:t>
            </a:r>
            <a:r>
              <a:rPr lang="en-US" sz="2000" dirty="0" smtClean="0"/>
              <a:t> important it’s worth writing about.”</a:t>
            </a:r>
          </a:p>
          <a:p>
            <a:pPr marL="0" indent="0">
              <a:buNone/>
            </a:pPr>
            <a:r>
              <a:rPr lang="en-US" sz="2000" dirty="0" smtClean="0"/>
              <a:t>            			</a:t>
            </a:r>
            <a:r>
              <a:rPr lang="en-US" sz="1700" i="1" dirty="0" smtClean="0"/>
              <a:t>Dr. Douglas Reeves, Leadership and Learning Center</a:t>
            </a:r>
          </a:p>
          <a:p>
            <a:pPr marL="0" indent="0">
              <a:buNone/>
            </a:pPr>
            <a:endParaRPr lang="en-US" sz="2000" dirty="0" smtClean="0"/>
          </a:p>
          <a:p>
            <a:pPr marL="0" indent="0">
              <a:buNone/>
            </a:pPr>
            <a:r>
              <a:rPr lang="en-US" sz="2000" dirty="0" smtClean="0"/>
              <a:t>Common Core Anchor Standards for Writing</a:t>
            </a:r>
            <a:endParaRPr lang="en-US" sz="2000" dirty="0"/>
          </a:p>
        </p:txBody>
      </p:sp>
    </p:spTree>
    <p:extLst>
      <p:ext uri="{BB962C8B-B14F-4D97-AF65-F5344CB8AC3E}">
        <p14:creationId xmlns:p14="http://schemas.microsoft.com/office/powerpoint/2010/main" val="2342672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lstStyle/>
          <a:p>
            <a:pPr algn="l"/>
            <a:r>
              <a:rPr lang="en-US" dirty="0" smtClean="0"/>
              <a:t>What currently exists (</a:t>
            </a:r>
            <a:r>
              <a:rPr lang="en-US" dirty="0" err="1" smtClean="0"/>
              <a:t>ed</a:t>
            </a:r>
            <a:r>
              <a:rPr lang="en-US" dirty="0" smtClean="0"/>
              <a:t>)?</a:t>
            </a:r>
            <a:endParaRPr lang="en-US" dirty="0"/>
          </a:p>
        </p:txBody>
      </p:sp>
      <p:sp>
        <p:nvSpPr>
          <p:cNvPr id="3" name="Content Placeholder 2"/>
          <p:cNvSpPr>
            <a:spLocks noGrp="1"/>
          </p:cNvSpPr>
          <p:nvPr>
            <p:ph idx="1"/>
          </p:nvPr>
        </p:nvSpPr>
        <p:spPr>
          <a:xfrm>
            <a:off x="457200" y="2057400"/>
            <a:ext cx="7924800" cy="4343400"/>
          </a:xfrm>
        </p:spPr>
        <p:txBody>
          <a:bodyPr>
            <a:normAutofit/>
          </a:bodyPr>
          <a:lstStyle/>
          <a:p>
            <a:r>
              <a:rPr lang="en-US" sz="2400" i="1" dirty="0" smtClean="0"/>
              <a:t>Exemplary Writing Instruction</a:t>
            </a:r>
          </a:p>
          <a:p>
            <a:r>
              <a:rPr lang="en-US" sz="2400" i="1" dirty="0" smtClean="0"/>
              <a:t>Curriculum Projects, Past and Present </a:t>
            </a:r>
          </a:p>
          <a:p>
            <a:r>
              <a:rPr lang="en-US" sz="2400" i="1" dirty="0" smtClean="0"/>
              <a:t>Curriculum Maps</a:t>
            </a:r>
          </a:p>
          <a:p>
            <a:r>
              <a:rPr lang="en-US" sz="2400" i="1" dirty="0" smtClean="0"/>
              <a:t>FM Writing Standard</a:t>
            </a:r>
          </a:p>
          <a:p>
            <a:r>
              <a:rPr lang="en-US" sz="2400" i="1" dirty="0" smtClean="0"/>
              <a:t>K-12 Writing Folders</a:t>
            </a:r>
          </a:p>
          <a:p>
            <a:r>
              <a:rPr lang="en-US" sz="2400" i="1" dirty="0" smtClean="0"/>
              <a:t>Digital Portfolios</a:t>
            </a:r>
          </a:p>
          <a:p>
            <a:r>
              <a:rPr lang="en-US" sz="2400" i="1" dirty="0" smtClean="0"/>
              <a:t>Professional Contacts</a:t>
            </a:r>
            <a:endParaRPr lang="en-US" sz="2400" i="1" dirty="0"/>
          </a:p>
        </p:txBody>
      </p:sp>
    </p:spTree>
    <p:extLst>
      <p:ext uri="{BB962C8B-B14F-4D97-AF65-F5344CB8AC3E}">
        <p14:creationId xmlns:p14="http://schemas.microsoft.com/office/powerpoint/2010/main" val="1886242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Maps with “writing”</a:t>
            </a:r>
            <a:endParaRPr lang="en-US" dirty="0"/>
          </a:p>
        </p:txBody>
      </p:sp>
      <p:sp>
        <p:nvSpPr>
          <p:cNvPr id="3" name="Content Placeholder 2"/>
          <p:cNvSpPr>
            <a:spLocks noGrp="1"/>
          </p:cNvSpPr>
          <p:nvPr>
            <p:ph idx="1"/>
          </p:nvPr>
        </p:nvSpPr>
        <p:spPr>
          <a:xfrm>
            <a:off x="457200" y="1371600"/>
            <a:ext cx="7620000" cy="5029200"/>
          </a:xfrm>
        </p:spPr>
        <p:txBody>
          <a:bodyPr>
            <a:normAutofit/>
          </a:bodyPr>
          <a:lstStyle/>
          <a:p>
            <a:pPr marL="114300" indent="0">
              <a:buNone/>
            </a:pPr>
            <a:r>
              <a:rPr lang="en-US" sz="3200" dirty="0" smtClean="0"/>
              <a:t>By Department…</a:t>
            </a:r>
          </a:p>
          <a:p>
            <a:pPr marL="114300" indent="0">
              <a:buNone/>
            </a:pPr>
            <a:endParaRPr lang="en-US" sz="32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825" t="22039" r="5873" b="9378"/>
          <a:stretch/>
        </p:blipFill>
        <p:spPr>
          <a:xfrm>
            <a:off x="381000" y="2057400"/>
            <a:ext cx="7406788" cy="4171406"/>
          </a:xfrm>
          <a:prstGeom prst="rect">
            <a:avLst/>
          </a:prstGeom>
        </p:spPr>
      </p:pic>
    </p:spTree>
    <p:extLst>
      <p:ext uri="{BB962C8B-B14F-4D97-AF65-F5344CB8AC3E}">
        <p14:creationId xmlns:p14="http://schemas.microsoft.com/office/powerpoint/2010/main" val="16962758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219200"/>
          </a:xfrm>
        </p:spPr>
        <p:txBody>
          <a:bodyPr>
            <a:normAutofit fontScale="90000"/>
          </a:bodyPr>
          <a:lstStyle/>
          <a:p>
            <a:r>
              <a:rPr lang="en-US" sz="4400" dirty="0" smtClean="0"/>
              <a:t>DCC Inventory:</a:t>
            </a:r>
            <a:r>
              <a:rPr lang="en-US" dirty="0" smtClean="0"/>
              <a:t/>
            </a:r>
            <a:br>
              <a:rPr lang="en-US" dirty="0" smtClean="0"/>
            </a:br>
            <a:r>
              <a:rPr lang="en-US" sz="3600" i="1" dirty="0" smtClean="0"/>
              <a:t>Discuss at Departments…</a:t>
            </a:r>
            <a:endParaRPr lang="en-US" dirty="0"/>
          </a:p>
        </p:txBody>
      </p:sp>
      <p:sp>
        <p:nvSpPr>
          <p:cNvPr id="3" name="Content Placeholder 2"/>
          <p:cNvSpPr>
            <a:spLocks noGrp="1"/>
          </p:cNvSpPr>
          <p:nvPr>
            <p:ph idx="1"/>
          </p:nvPr>
        </p:nvSpPr>
        <p:spPr>
          <a:xfrm>
            <a:off x="457200" y="2362200"/>
            <a:ext cx="7620000" cy="4038600"/>
          </a:xfrm>
        </p:spPr>
        <p:txBody>
          <a:bodyPr>
            <a:normAutofit/>
          </a:bodyPr>
          <a:lstStyle/>
          <a:p>
            <a:pPr>
              <a:buFont typeface="Wingdings" panose="05000000000000000000" pitchFamily="2" charset="2"/>
              <a:buChar char="ü"/>
            </a:pPr>
            <a:r>
              <a:rPr lang="en-US" sz="2400" dirty="0" smtClean="0"/>
              <a:t>How can DCC members gauge what currently exists in writing in all department/grade levels…? </a:t>
            </a:r>
            <a:br>
              <a:rPr lang="en-US" sz="2400" dirty="0" smtClean="0"/>
            </a:br>
            <a:endParaRPr lang="en-US" sz="2400" dirty="0" smtClean="0"/>
          </a:p>
          <a:p>
            <a:pPr>
              <a:buFont typeface="Wingdings" panose="05000000000000000000" pitchFamily="2" charset="2"/>
              <a:buChar char="ü"/>
            </a:pPr>
            <a:r>
              <a:rPr lang="en-US" sz="2400" dirty="0" smtClean="0"/>
              <a:t>What are teacher needs, i.e.- PD, Instructional materials?</a:t>
            </a:r>
          </a:p>
          <a:p>
            <a:pPr marL="0" indent="0">
              <a:buNone/>
            </a:pPr>
            <a:endParaRPr lang="en-US" sz="2400" dirty="0" smtClean="0"/>
          </a:p>
          <a:p>
            <a:pPr>
              <a:buFont typeface="Wingdings" panose="05000000000000000000" pitchFamily="2" charset="2"/>
              <a:buChar char="ü"/>
            </a:pPr>
            <a:r>
              <a:rPr lang="en-US" sz="2400" dirty="0" smtClean="0"/>
              <a:t>Recommendations for DCC?</a:t>
            </a:r>
            <a:endParaRPr lang="en-US" sz="2400" dirty="0"/>
          </a:p>
        </p:txBody>
      </p:sp>
    </p:spTree>
    <p:extLst>
      <p:ext uri="{BB962C8B-B14F-4D97-AF65-F5344CB8AC3E}">
        <p14:creationId xmlns:p14="http://schemas.microsoft.com/office/powerpoint/2010/main" val="4163057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350838"/>
          </a:xfrm>
        </p:spPr>
        <p:txBody>
          <a:bodyPr>
            <a:normAutofit fontScale="90000"/>
          </a:bodyPr>
          <a:lstStyle/>
          <a:p>
            <a:pPr algn="l"/>
            <a:r>
              <a:rPr lang="en-US" sz="3100" dirty="0"/>
              <a:t>District Curriculum Council</a:t>
            </a:r>
            <a:br>
              <a:rPr lang="en-US" sz="3100" dirty="0"/>
            </a:br>
            <a:r>
              <a:rPr lang="en-US" sz="3100" i="1" dirty="0" smtClean="0"/>
              <a:t>FM </a:t>
            </a:r>
            <a:r>
              <a:rPr lang="en-US" sz="3100" i="1" dirty="0"/>
              <a:t>WRITES: </a:t>
            </a:r>
            <a:r>
              <a:rPr lang="en-US" sz="3100" dirty="0"/>
              <a:t>SYNTHESIS OF RECOMMENDATIONS</a:t>
            </a:r>
            <a:r>
              <a:rPr lang="en-US" dirty="0"/>
              <a:t/>
            </a:r>
            <a:br>
              <a:rPr lang="en-US" dirty="0"/>
            </a:b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sz="1600" dirty="0" smtClean="0"/>
              <a:t>1. </a:t>
            </a:r>
            <a:r>
              <a:rPr lang="en-US" sz="1800" dirty="0" smtClean="0"/>
              <a:t>Writing Rubrics </a:t>
            </a:r>
          </a:p>
          <a:p>
            <a:r>
              <a:rPr lang="en-US" sz="1800" dirty="0" smtClean="0"/>
              <a:t>Create short (2pt) and refine extended (4pt), Dissemination, Talking Points</a:t>
            </a:r>
          </a:p>
          <a:p>
            <a:pPr marL="0" indent="0">
              <a:buNone/>
            </a:pPr>
            <a:endParaRPr lang="en-US" sz="1800" dirty="0" smtClean="0"/>
          </a:p>
          <a:p>
            <a:pPr marL="0" indent="0">
              <a:buNone/>
            </a:pPr>
            <a:r>
              <a:rPr lang="en-US" sz="1800" dirty="0" smtClean="0"/>
              <a:t>2</a:t>
            </a:r>
            <a:r>
              <a:rPr lang="en-US" sz="1800" dirty="0"/>
              <a:t>. Writing </a:t>
            </a:r>
            <a:r>
              <a:rPr lang="en-US" sz="1800" dirty="0" smtClean="0"/>
              <a:t>Anchors</a:t>
            </a:r>
          </a:p>
          <a:p>
            <a:r>
              <a:rPr lang="en-US" sz="1800" dirty="0" smtClean="0"/>
              <a:t>Establish a library of anchors, organized by domain and grade level</a:t>
            </a:r>
          </a:p>
          <a:p>
            <a:r>
              <a:rPr lang="en-US" sz="1800" dirty="0" smtClean="0"/>
              <a:t>Plan for the sharing and use of anchors</a:t>
            </a:r>
          </a:p>
          <a:p>
            <a:pPr marL="0" indent="0">
              <a:buNone/>
            </a:pPr>
            <a:endParaRPr lang="en-US" sz="1800" dirty="0" smtClean="0"/>
          </a:p>
          <a:p>
            <a:pPr marL="0" indent="0">
              <a:buNone/>
            </a:pPr>
            <a:r>
              <a:rPr lang="en-US" sz="1800" dirty="0" smtClean="0"/>
              <a:t>3</a:t>
            </a:r>
            <a:r>
              <a:rPr lang="en-US" sz="1800" dirty="0"/>
              <a:t>. </a:t>
            </a:r>
            <a:r>
              <a:rPr lang="en-US" sz="1800" i="1" dirty="0"/>
              <a:t>FM </a:t>
            </a:r>
            <a:r>
              <a:rPr lang="en-US" sz="1800" i="1" dirty="0" smtClean="0"/>
              <a:t>Writes </a:t>
            </a:r>
            <a:r>
              <a:rPr lang="en-US" sz="1800" dirty="0" smtClean="0"/>
              <a:t>In-services </a:t>
            </a:r>
          </a:p>
          <a:p>
            <a:pPr marL="0" indent="0">
              <a:buNone/>
            </a:pPr>
            <a:endParaRPr lang="en-US" sz="1800" dirty="0" smtClean="0"/>
          </a:p>
          <a:p>
            <a:pPr marL="0" indent="0">
              <a:buNone/>
            </a:pPr>
            <a:r>
              <a:rPr lang="en-US" sz="1800" dirty="0" smtClean="0"/>
              <a:t>4</a:t>
            </a:r>
            <a:r>
              <a:rPr lang="en-US" sz="1800" dirty="0"/>
              <a:t>. </a:t>
            </a:r>
            <a:r>
              <a:rPr lang="en-US" sz="1800" i="1" dirty="0"/>
              <a:t>FM Writes </a:t>
            </a:r>
            <a:r>
              <a:rPr lang="en-US" sz="1800" dirty="0" smtClean="0"/>
              <a:t>Parent Communication</a:t>
            </a:r>
          </a:p>
          <a:p>
            <a:pPr marL="0" indent="0">
              <a:buNone/>
            </a:pPr>
            <a:endParaRPr lang="en-US" sz="1800" dirty="0" smtClean="0"/>
          </a:p>
          <a:p>
            <a:pPr marL="0" indent="0">
              <a:buNone/>
            </a:pPr>
            <a:r>
              <a:rPr lang="en-US" sz="1800" i="1" dirty="0" smtClean="0"/>
              <a:t>5. FM Writes </a:t>
            </a:r>
            <a:r>
              <a:rPr lang="en-US" sz="1800" dirty="0" smtClean="0"/>
              <a:t>Informational Video</a:t>
            </a:r>
          </a:p>
          <a:p>
            <a:pPr marL="0" indent="0">
              <a:buNone/>
            </a:pPr>
            <a:endParaRPr lang="en-US" sz="1800" dirty="0" smtClean="0"/>
          </a:p>
          <a:p>
            <a:pPr marL="0" indent="0">
              <a:buNone/>
            </a:pPr>
            <a:r>
              <a:rPr lang="en-US" sz="1800" dirty="0" smtClean="0"/>
              <a:t>6.  </a:t>
            </a:r>
            <a:r>
              <a:rPr lang="en-US" sz="1800" dirty="0"/>
              <a:t>Rubicon Atlas Widget </a:t>
            </a:r>
            <a:endParaRPr lang="en-US" sz="1800" dirty="0" smtClean="0"/>
          </a:p>
          <a:p>
            <a:pPr marL="0" indent="0">
              <a:buNone/>
            </a:pPr>
            <a:endParaRPr lang="en-US" sz="1600" b="1" dirty="0"/>
          </a:p>
          <a:p>
            <a:pPr marL="0" indent="0">
              <a:buNone/>
            </a:pPr>
            <a:endParaRPr lang="en-US" sz="1600" dirty="0"/>
          </a:p>
          <a:p>
            <a:pPr marL="0" indent="0">
              <a:buNone/>
            </a:pPr>
            <a:endParaRPr lang="en-US" dirty="0"/>
          </a:p>
        </p:txBody>
      </p:sp>
    </p:spTree>
    <p:extLst>
      <p:ext uri="{BB962C8B-B14F-4D97-AF65-F5344CB8AC3E}">
        <p14:creationId xmlns:p14="http://schemas.microsoft.com/office/powerpoint/2010/main" val="3422090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dirty="0" smtClean="0"/>
              <a:t>FM Writes </a:t>
            </a:r>
            <a:r>
              <a:rPr lang="en-US" dirty="0" smtClean="0"/>
              <a:t>In-service Courses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000" dirty="0" smtClean="0"/>
              <a:t>LA 139 Measurement Through the Common Core: Writing Practices and Assessment</a:t>
            </a:r>
          </a:p>
          <a:p>
            <a:pPr marL="0" indent="0">
              <a:buNone/>
            </a:pPr>
            <a:endParaRPr lang="en-US" sz="2000" dirty="0" smtClean="0"/>
          </a:p>
          <a:p>
            <a:pPr>
              <a:buFont typeface="Wingdings" panose="05000000000000000000" pitchFamily="2" charset="2"/>
              <a:buChar char="§"/>
            </a:pPr>
            <a:r>
              <a:rPr lang="en-US" sz="2000" dirty="0" smtClean="0"/>
              <a:t>LA 140 New Ways to Incorporate Writing Into All Areas</a:t>
            </a:r>
          </a:p>
          <a:p>
            <a:pPr marL="0" indent="0">
              <a:buNone/>
            </a:pPr>
            <a:endParaRPr lang="en-US" sz="2000" dirty="0" smtClean="0"/>
          </a:p>
          <a:p>
            <a:pPr>
              <a:buFont typeface="Wingdings" panose="05000000000000000000" pitchFamily="2" charset="2"/>
              <a:buChar char="§"/>
            </a:pPr>
            <a:r>
              <a:rPr lang="en-US" sz="2000" dirty="0" smtClean="0"/>
              <a:t>LA 141 Take Off Running With Checklists</a:t>
            </a:r>
          </a:p>
          <a:p>
            <a:pPr>
              <a:buFont typeface="Wingdings" panose="05000000000000000000" pitchFamily="2" charset="2"/>
              <a:buChar char="§"/>
            </a:pPr>
            <a:endParaRPr lang="en-US" sz="2000" dirty="0"/>
          </a:p>
          <a:p>
            <a:pPr>
              <a:buFont typeface="Wingdings" panose="05000000000000000000" pitchFamily="2" charset="2"/>
              <a:buChar char="§"/>
            </a:pPr>
            <a:r>
              <a:rPr lang="en-US" sz="2000" dirty="0" smtClean="0"/>
              <a:t>LA 142 Rethinking Research: Writing Ideas for All Classrooms</a:t>
            </a:r>
          </a:p>
          <a:p>
            <a:pPr marL="0" indent="0">
              <a:buNone/>
            </a:pPr>
            <a:endParaRPr lang="en-US" sz="2000" dirty="0" smtClean="0"/>
          </a:p>
          <a:p>
            <a:pPr>
              <a:buFont typeface="Wingdings" panose="05000000000000000000" pitchFamily="2" charset="2"/>
              <a:buChar char="§"/>
            </a:pPr>
            <a:r>
              <a:rPr lang="en-US" sz="2000" dirty="0" smtClean="0"/>
              <a:t>LA 143 Struggling Writers: Why Writing Makes Students Writhe</a:t>
            </a:r>
          </a:p>
          <a:p>
            <a:pPr marL="0" indent="0">
              <a:buNone/>
            </a:pPr>
            <a:endParaRPr lang="en-US" sz="2000" dirty="0" smtClean="0"/>
          </a:p>
          <a:p>
            <a:pPr>
              <a:buFont typeface="Wingdings" panose="05000000000000000000" pitchFamily="2" charset="2"/>
              <a:buChar char="§"/>
            </a:pPr>
            <a:r>
              <a:rPr lang="en-US" sz="2000" dirty="0" smtClean="0"/>
              <a:t>LA 164 What Goes Into Digital Portfolios</a:t>
            </a:r>
            <a:endParaRPr lang="en-US" sz="2000" dirty="0"/>
          </a:p>
        </p:txBody>
      </p:sp>
    </p:spTree>
    <p:extLst>
      <p:ext uri="{BB962C8B-B14F-4D97-AF65-F5344CB8AC3E}">
        <p14:creationId xmlns:p14="http://schemas.microsoft.com/office/powerpoint/2010/main" val="1319744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1524000"/>
          </a:xfrm>
        </p:spPr>
        <p:txBody>
          <a:bodyPr/>
          <a:lstStyle/>
          <a:p>
            <a:r>
              <a:rPr lang="en-US" sz="4800" dirty="0" smtClean="0"/>
              <a:t>Rubicon Atlas Widget</a:t>
            </a:r>
            <a:endParaRPr lang="en-US" sz="4800" dirty="0"/>
          </a:p>
        </p:txBody>
      </p:sp>
      <p:sp>
        <p:nvSpPr>
          <p:cNvPr id="3" name="Subtitle 2"/>
          <p:cNvSpPr>
            <a:spLocks noGrp="1"/>
          </p:cNvSpPr>
          <p:nvPr>
            <p:ph type="subTitle" idx="1"/>
          </p:nvPr>
        </p:nvSpPr>
        <p:spPr>
          <a:xfrm>
            <a:off x="685800" y="3581400"/>
            <a:ext cx="6461760" cy="2057400"/>
          </a:xfrm>
        </p:spPr>
        <p:txBody>
          <a:bodyPr>
            <a:normAutofit/>
          </a:bodyPr>
          <a:lstStyle/>
          <a:p>
            <a:r>
              <a:rPr lang="en-US" sz="4000" dirty="0" smtClean="0"/>
              <a:t>Anchors</a:t>
            </a:r>
            <a:endParaRPr lang="en-US" sz="4000" dirty="0"/>
          </a:p>
        </p:txBody>
      </p:sp>
    </p:spTree>
    <p:extLst>
      <p:ext uri="{BB962C8B-B14F-4D97-AF65-F5344CB8AC3E}">
        <p14:creationId xmlns:p14="http://schemas.microsoft.com/office/powerpoint/2010/main" val="2652720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1676400"/>
          </a:xfrm>
        </p:spPr>
        <p:txBody>
          <a:bodyPr/>
          <a:lstStyle/>
          <a:p>
            <a:r>
              <a:rPr lang="en-US" sz="4800" dirty="0" smtClean="0"/>
              <a:t>Questions?</a:t>
            </a:r>
            <a:endParaRPr lang="en-US" sz="48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28391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SED Update</a:t>
            </a:r>
            <a:endParaRPr lang="en-US" dirty="0"/>
          </a:p>
        </p:txBody>
      </p:sp>
      <p:sp>
        <p:nvSpPr>
          <p:cNvPr id="3" name="Subtitle 2"/>
          <p:cNvSpPr>
            <a:spLocks noGrp="1"/>
          </p:cNvSpPr>
          <p:nvPr>
            <p:ph type="subTitle" idx="1"/>
          </p:nvPr>
        </p:nvSpPr>
        <p:spPr/>
        <p:txBody>
          <a:bodyPr/>
          <a:lstStyle/>
          <a:p>
            <a:r>
              <a:rPr lang="en-US" dirty="0" smtClean="0"/>
              <a:t>June 2014</a:t>
            </a:r>
            <a:endParaRPr lang="en-US" dirty="0"/>
          </a:p>
        </p:txBody>
      </p:sp>
    </p:spTree>
    <p:extLst>
      <p:ext uri="{BB962C8B-B14F-4D97-AF65-F5344CB8AC3E}">
        <p14:creationId xmlns:p14="http://schemas.microsoft.com/office/powerpoint/2010/main" val="3291145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2-Point Star 5"/>
          <p:cNvSpPr/>
          <p:nvPr/>
        </p:nvSpPr>
        <p:spPr>
          <a:xfrm>
            <a:off x="304799" y="4270883"/>
            <a:ext cx="8534402" cy="1270107"/>
          </a:xfrm>
          <a:prstGeom prst="star32">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Next Up: [this could be you]</a:t>
            </a:r>
            <a:endParaRPr lang="en-US" dirty="0"/>
          </a:p>
        </p:txBody>
      </p:sp>
      <p:sp>
        <p:nvSpPr>
          <p:cNvPr id="3" name="Content Placeholder 2"/>
          <p:cNvSpPr>
            <a:spLocks noGrp="1"/>
          </p:cNvSpPr>
          <p:nvPr>
            <p:ph idx="1"/>
          </p:nvPr>
        </p:nvSpPr>
        <p:spPr>
          <a:xfrm>
            <a:off x="457200" y="1690916"/>
            <a:ext cx="8229600" cy="1898446"/>
          </a:xfrm>
        </p:spPr>
        <p:txBody>
          <a:bodyPr/>
          <a:lstStyle/>
          <a:p>
            <a:pPr marL="0" indent="0">
              <a:buNone/>
            </a:pPr>
            <a:r>
              <a:rPr lang="en-US" dirty="0" smtClean="0"/>
              <a:t>September:</a:t>
            </a:r>
          </a:p>
          <a:p>
            <a:pPr marL="0" indent="0">
              <a:buNone/>
            </a:pPr>
            <a:r>
              <a:rPr lang="en-US" dirty="0" smtClean="0"/>
              <a:t>October:</a:t>
            </a:r>
          </a:p>
          <a:p>
            <a:pPr marL="0" indent="0">
              <a:buNone/>
            </a:pPr>
            <a:r>
              <a:rPr lang="en-US" dirty="0" smtClean="0"/>
              <a:t>November:</a:t>
            </a:r>
            <a:endParaRPr lang="en-US" dirty="0"/>
          </a:p>
        </p:txBody>
      </p:sp>
      <p:sp>
        <p:nvSpPr>
          <p:cNvPr id="4" name="Title 1"/>
          <p:cNvSpPr txBox="1">
            <a:spLocks/>
          </p:cNvSpPr>
          <p:nvPr/>
        </p:nvSpPr>
        <p:spPr>
          <a:xfrm>
            <a:off x="473120" y="427088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i="1" dirty="0" smtClean="0"/>
              <a:t>It could always be a surprise!</a:t>
            </a:r>
            <a:endParaRPr lang="en-US" i="1" dirty="0"/>
          </a:p>
        </p:txBody>
      </p:sp>
    </p:spTree>
    <p:extLst>
      <p:ext uri="{BB962C8B-B14F-4D97-AF65-F5344CB8AC3E}">
        <p14:creationId xmlns:p14="http://schemas.microsoft.com/office/powerpoint/2010/main" val="1052769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Race To The Top</a:t>
            </a:r>
            <a:endParaRPr lang="en-US" dirty="0"/>
          </a:p>
        </p:txBody>
      </p:sp>
      <p:sp>
        <p:nvSpPr>
          <p:cNvPr id="3" name="Subtitle 2"/>
          <p:cNvSpPr>
            <a:spLocks noGrp="1"/>
          </p:cNvSpPr>
          <p:nvPr>
            <p:ph type="subTitle" idx="1"/>
          </p:nvPr>
        </p:nvSpPr>
        <p:spPr/>
        <p:txBody>
          <a:bodyPr/>
          <a:lstStyle/>
          <a:p>
            <a:r>
              <a:rPr lang="en-US" dirty="0" smtClean="0"/>
              <a:t>(the Regents Reform Agenda)</a:t>
            </a:r>
            <a:endParaRPr lang="en-US" dirty="0"/>
          </a:p>
        </p:txBody>
      </p:sp>
    </p:spTree>
    <p:extLst>
      <p:ext uri="{BB962C8B-B14F-4D97-AF65-F5344CB8AC3E}">
        <p14:creationId xmlns:p14="http://schemas.microsoft.com/office/powerpoint/2010/main" val="2834027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67565"/>
            <a:ext cx="9144000" cy="1470025"/>
          </a:xfrm>
        </p:spPr>
        <p:txBody>
          <a:bodyPr/>
          <a:lstStyle/>
          <a:p>
            <a:r>
              <a:rPr lang="en-US" dirty="0" smtClean="0"/>
              <a:t>Standards</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331195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CCLS Implementation</a:t>
            </a:r>
            <a:endParaRPr lang="en-US" dirty="0"/>
          </a:p>
        </p:txBody>
      </p:sp>
      <p:sp>
        <p:nvSpPr>
          <p:cNvPr id="3" name="Content Placeholder 2"/>
          <p:cNvSpPr>
            <a:spLocks noGrp="1"/>
          </p:cNvSpPr>
          <p:nvPr>
            <p:ph idx="1"/>
          </p:nvPr>
        </p:nvSpPr>
        <p:spPr/>
        <p:txBody>
          <a:bodyPr>
            <a:normAutofit/>
          </a:bodyPr>
          <a:lstStyle/>
          <a:p>
            <a:r>
              <a:rPr lang="en-US" dirty="0" smtClean="0"/>
              <a:t>Continue to update the curriculum and assessment </a:t>
            </a:r>
            <a:r>
              <a:rPr lang="en-US" dirty="0" smtClean="0">
                <a:hlinkClick r:id="rId2"/>
              </a:rPr>
              <a:t>chart</a:t>
            </a:r>
            <a:endParaRPr lang="en-US" dirty="0" smtClean="0"/>
          </a:p>
          <a:p>
            <a:r>
              <a:rPr lang="en-US" dirty="0" smtClean="0"/>
              <a:t>In the fall, we will have ELA and math roundtable discussions (like we did this year)</a:t>
            </a:r>
          </a:p>
          <a:p>
            <a:pPr marL="0" indent="0">
              <a:buNone/>
            </a:pPr>
            <a:endParaRPr lang="en-US" dirty="0" smtClean="0"/>
          </a:p>
        </p:txBody>
      </p:sp>
    </p:spTree>
    <p:extLst>
      <p:ext uri="{BB962C8B-B14F-4D97-AF65-F5344CB8AC3E}">
        <p14:creationId xmlns:p14="http://schemas.microsoft.com/office/powerpoint/2010/main" val="3302307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67565"/>
            <a:ext cx="9144000" cy="1470025"/>
          </a:xfrm>
        </p:spPr>
        <p:txBody>
          <a:bodyPr/>
          <a:lstStyle/>
          <a:p>
            <a:r>
              <a:rPr lang="en-US" dirty="0" smtClean="0"/>
              <a:t>Data-Driven Instruction</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67158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Reenergize your PLC </a:t>
            </a:r>
          </a:p>
        </p:txBody>
      </p:sp>
      <p:sp>
        <p:nvSpPr>
          <p:cNvPr id="3" name="Content Placeholder 2"/>
          <p:cNvSpPr>
            <a:spLocks noGrp="1"/>
          </p:cNvSpPr>
          <p:nvPr>
            <p:ph idx="1"/>
          </p:nvPr>
        </p:nvSpPr>
        <p:spPr/>
        <p:txBody>
          <a:bodyPr>
            <a:normAutofit lnSpcReduction="10000"/>
          </a:bodyPr>
          <a:lstStyle/>
          <a:p>
            <a:r>
              <a:rPr lang="en-US" dirty="0"/>
              <a:t>T</a:t>
            </a:r>
            <a:r>
              <a:rPr lang="en-US" dirty="0" smtClean="0"/>
              <a:t>wo </a:t>
            </a:r>
            <a:r>
              <a:rPr lang="en-US" dirty="0"/>
              <a:t>day </a:t>
            </a:r>
            <a:r>
              <a:rPr lang="en-US" dirty="0" smtClean="0"/>
              <a:t>event</a:t>
            </a:r>
            <a:endParaRPr lang="en-US" dirty="0"/>
          </a:p>
          <a:p>
            <a:r>
              <a:rPr lang="en-US" dirty="0"/>
              <a:t>August 20 and 21 to reenergize, refresh and refocus your PCL. </a:t>
            </a:r>
          </a:p>
          <a:p>
            <a:r>
              <a:rPr lang="en-US" dirty="0"/>
              <a:t>Sessions will build upon work from 2014 summer conference, highlight journeys from other teams and offer resources to continue to develop your team.  </a:t>
            </a:r>
          </a:p>
          <a:p>
            <a:r>
              <a:rPr lang="en-US" dirty="0"/>
              <a:t>Preview:  August 2015 Solution Tree returns!  Will your team be ready?</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84" t="16154" r="73521" b="58306"/>
          <a:stretch/>
        </p:blipFill>
        <p:spPr bwMode="auto">
          <a:xfrm>
            <a:off x="7246970" y="1232559"/>
            <a:ext cx="1596779" cy="916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91108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964072" y="2113014"/>
            <a:ext cx="2895332" cy="2600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Turn Your RtI Upside Down</a:t>
            </a:r>
            <a:endParaRPr lang="en-US" dirty="0"/>
          </a:p>
        </p:txBody>
      </p:sp>
      <p:sp>
        <p:nvSpPr>
          <p:cNvPr id="3" name="Content Placeholder 2"/>
          <p:cNvSpPr>
            <a:spLocks noGrp="1"/>
          </p:cNvSpPr>
          <p:nvPr>
            <p:ph idx="1"/>
          </p:nvPr>
        </p:nvSpPr>
        <p:spPr/>
        <p:txBody>
          <a:bodyPr>
            <a:normAutofit/>
          </a:bodyPr>
          <a:lstStyle/>
          <a:p>
            <a:r>
              <a:rPr lang="en-US" b="1" dirty="0" smtClean="0">
                <a:hlinkClick r:id="rId3"/>
              </a:rPr>
              <a:t>Mike Mattos </a:t>
            </a:r>
            <a:endParaRPr lang="en-US" dirty="0" smtClean="0"/>
          </a:p>
          <a:p>
            <a:r>
              <a:rPr lang="en-US" dirty="0" smtClean="0"/>
              <a:t>October 24, 2014</a:t>
            </a:r>
            <a:endParaRPr lang="en-US" dirty="0"/>
          </a:p>
          <a:p>
            <a:r>
              <a:rPr lang="en-US" dirty="0" smtClean="0"/>
              <a:t>SRC Arena (lunch &amp; materials)</a:t>
            </a:r>
          </a:p>
          <a:p>
            <a:r>
              <a:rPr lang="en-US" dirty="0" smtClean="0"/>
              <a:t>$35 components</a:t>
            </a:r>
          </a:p>
          <a:p>
            <a:r>
              <a:rPr lang="en-US" dirty="0" smtClean="0"/>
              <a:t>$65 non-components</a:t>
            </a:r>
          </a:p>
          <a:p>
            <a:r>
              <a:rPr lang="en-US" b="1" i="1" dirty="0" smtClean="0"/>
              <a:t>Registration up</a:t>
            </a:r>
            <a:br>
              <a:rPr lang="en-US" b="1" i="1" dirty="0" smtClean="0"/>
            </a:br>
            <a:r>
              <a:rPr lang="en-US" b="1" i="1" dirty="0" smtClean="0"/>
              <a:t>(group registration is available)</a:t>
            </a:r>
          </a:p>
        </p:txBody>
      </p:sp>
    </p:spTree>
    <p:extLst>
      <p:ext uri="{BB962C8B-B14F-4D97-AF65-F5344CB8AC3E}">
        <p14:creationId xmlns:p14="http://schemas.microsoft.com/office/powerpoint/2010/main" val="11002847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PLCs at Work Institute</a:t>
            </a:r>
            <a:endParaRPr lang="en-US" dirty="0"/>
          </a:p>
        </p:txBody>
      </p:sp>
      <p:sp>
        <p:nvSpPr>
          <p:cNvPr id="3" name="Content Placeholder 2"/>
          <p:cNvSpPr>
            <a:spLocks noGrp="1"/>
          </p:cNvSpPr>
          <p:nvPr>
            <p:ph idx="1"/>
          </p:nvPr>
        </p:nvSpPr>
        <p:spPr/>
        <p:txBody>
          <a:bodyPr>
            <a:normAutofit/>
          </a:bodyPr>
          <a:lstStyle/>
          <a:p>
            <a:r>
              <a:rPr lang="en-US" b="1" dirty="0" smtClean="0"/>
              <a:t>August 12-14, 2015</a:t>
            </a:r>
          </a:p>
          <a:p>
            <a:r>
              <a:rPr lang="en-US" b="1" dirty="0" smtClean="0"/>
              <a:t>OnCenter</a:t>
            </a:r>
            <a:r>
              <a:rPr lang="en-US" b="1" dirty="0"/>
              <a:t> </a:t>
            </a:r>
            <a:r>
              <a:rPr lang="en-US" b="1" dirty="0" smtClean="0"/>
              <a:t>and Civic Center</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84" t="8388" r="59342" b="58306"/>
          <a:stretch/>
        </p:blipFill>
        <p:spPr bwMode="auto">
          <a:xfrm>
            <a:off x="601578" y="2848034"/>
            <a:ext cx="8085222" cy="336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50971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PLC Coaching</a:t>
            </a:r>
            <a:endParaRPr lang="en-US" dirty="0"/>
          </a:p>
        </p:txBody>
      </p:sp>
      <p:sp>
        <p:nvSpPr>
          <p:cNvPr id="3" name="Content Placeholder 2"/>
          <p:cNvSpPr>
            <a:spLocks noGrp="1"/>
          </p:cNvSpPr>
          <p:nvPr>
            <p:ph idx="1"/>
          </p:nvPr>
        </p:nvSpPr>
        <p:spPr/>
        <p:txBody>
          <a:bodyPr/>
          <a:lstStyle/>
          <a:p>
            <a:pPr marL="0" indent="0">
              <a:buNone/>
            </a:pPr>
            <a:r>
              <a:rPr lang="en-US" dirty="0" smtClean="0"/>
              <a:t>Building CI&amp;A Coaching Capacity</a:t>
            </a:r>
          </a:p>
          <a:p>
            <a:r>
              <a:rPr lang="en-US" dirty="0" smtClean="0"/>
              <a:t>Solution Tree training our coaches</a:t>
            </a:r>
          </a:p>
          <a:p>
            <a:r>
              <a:rPr lang="en-US" dirty="0" smtClean="0"/>
              <a:t>Working with Superintendent of Adlai Stevenson </a:t>
            </a:r>
            <a:r>
              <a:rPr lang="en-US" dirty="0" smtClean="0"/>
              <a:t>High </a:t>
            </a:r>
            <a:r>
              <a:rPr lang="en-US" smtClean="0"/>
              <a:t>School District</a:t>
            </a:r>
            <a:endParaRPr lang="en-US" dirty="0" smtClean="0"/>
          </a:p>
          <a:p>
            <a:pPr marL="0" indent="0">
              <a:buNone/>
            </a:pPr>
            <a:endParaRPr lang="en-US" dirty="0"/>
          </a:p>
        </p:txBody>
      </p:sp>
    </p:spTree>
    <p:extLst>
      <p:ext uri="{BB962C8B-B14F-4D97-AF65-F5344CB8AC3E}">
        <p14:creationId xmlns:p14="http://schemas.microsoft.com/office/powerpoint/2010/main" val="1465204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Assessment Project</a:t>
            </a:r>
            <a:endParaRPr lang="en-US" dirty="0"/>
          </a:p>
        </p:txBody>
      </p:sp>
      <p:sp>
        <p:nvSpPr>
          <p:cNvPr id="3" name="Content Placeholder 2"/>
          <p:cNvSpPr>
            <a:spLocks noGrp="1"/>
          </p:cNvSpPr>
          <p:nvPr>
            <p:ph idx="1"/>
          </p:nvPr>
        </p:nvSpPr>
        <p:spPr/>
        <p:txBody>
          <a:bodyPr/>
          <a:lstStyle/>
          <a:p>
            <a:pPr marL="0" indent="0">
              <a:buNone/>
            </a:pPr>
            <a:r>
              <a:rPr lang="en-US" dirty="0" smtClean="0"/>
              <a:t>So far…</a:t>
            </a:r>
          </a:p>
          <a:p>
            <a:r>
              <a:rPr lang="en-US" dirty="0" smtClean="0"/>
              <a:t>The importance of a good, widely-understood rationale for any initiatives</a:t>
            </a:r>
          </a:p>
          <a:p>
            <a:r>
              <a:rPr lang="en-US" dirty="0" smtClean="0"/>
              <a:t>Four approaches to assessment audits:</a:t>
            </a:r>
          </a:p>
          <a:p>
            <a:pPr marL="914400" lvl="1" indent="-514350">
              <a:buFont typeface="+mj-lt"/>
              <a:buAutoNum type="arabicPeriod"/>
            </a:pPr>
            <a:r>
              <a:rPr lang="en-US" dirty="0" smtClean="0"/>
              <a:t>Equity</a:t>
            </a:r>
          </a:p>
          <a:p>
            <a:pPr marL="914400" lvl="1" indent="-514350">
              <a:buFont typeface="+mj-lt"/>
              <a:buAutoNum type="arabicPeriod"/>
            </a:pPr>
            <a:r>
              <a:rPr lang="en-US" dirty="0" smtClean="0"/>
              <a:t>Thematic</a:t>
            </a:r>
          </a:p>
          <a:p>
            <a:pPr marL="914400" lvl="1" indent="-514350">
              <a:buFont typeface="+mj-lt"/>
              <a:buAutoNum type="arabicPeriod"/>
            </a:pPr>
            <a:r>
              <a:rPr lang="en-US" dirty="0" smtClean="0"/>
              <a:t>Quantity Reduction</a:t>
            </a:r>
          </a:p>
          <a:p>
            <a:pPr marL="914400" lvl="1" indent="-514350">
              <a:buFont typeface="+mj-lt"/>
              <a:buAutoNum type="arabicPeriod"/>
            </a:pPr>
            <a:r>
              <a:rPr lang="en-US" dirty="0" smtClean="0"/>
              <a:t>High Stakes Focus</a:t>
            </a:r>
          </a:p>
          <a:p>
            <a:pPr marL="400050" lvl="1" indent="0">
              <a:buNone/>
            </a:pPr>
            <a:endParaRPr lang="en-US" dirty="0" smtClean="0"/>
          </a:p>
          <a:p>
            <a:endParaRPr lang="en-US" dirty="0"/>
          </a:p>
        </p:txBody>
      </p:sp>
    </p:spTree>
    <p:extLst>
      <p:ext uri="{BB962C8B-B14F-4D97-AF65-F5344CB8AC3E}">
        <p14:creationId xmlns:p14="http://schemas.microsoft.com/office/powerpoint/2010/main" val="1161942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02" y="331029"/>
            <a:ext cx="5129033" cy="1143000"/>
          </a:xfrm>
        </p:spPr>
        <p:txBody>
          <a:bodyPr>
            <a:normAutofit/>
          </a:bodyPr>
          <a:lstStyle/>
          <a:p>
            <a:r>
              <a:rPr lang="en-US" dirty="0" smtClean="0"/>
              <a:t>SED Updates</a:t>
            </a:r>
            <a:endParaRPr lang="en-US" dirty="0"/>
          </a:p>
        </p:txBody>
      </p:sp>
      <p:sp>
        <p:nvSpPr>
          <p:cNvPr id="6" name="AutoShape 4" descr="https://mail.cnyric.org/mail/jcraig.nsf/0/a0c2a7ceca33d30985257cb3006a5bb1/Body/M2?OpenElement&amp;cid=_2_42EB3FE042EB3D58006A6C1A85257CB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292972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Academy (RFP)</a:t>
            </a:r>
            <a:endParaRPr lang="en-US" dirty="0"/>
          </a:p>
        </p:txBody>
      </p:sp>
      <p:sp>
        <p:nvSpPr>
          <p:cNvPr id="3" name="Content Placeholder 2"/>
          <p:cNvSpPr>
            <a:spLocks noGrp="1"/>
          </p:cNvSpPr>
          <p:nvPr>
            <p:ph idx="1"/>
          </p:nvPr>
        </p:nvSpPr>
        <p:spPr/>
        <p:txBody>
          <a:bodyPr/>
          <a:lstStyle/>
          <a:p>
            <a:pPr marL="0" indent="0">
              <a:buNone/>
            </a:pPr>
            <a:r>
              <a:rPr lang="en-US" dirty="0" smtClean="0"/>
              <a:t>RFP Being Submitted</a:t>
            </a:r>
          </a:p>
          <a:p>
            <a:r>
              <a:rPr lang="en-US" dirty="0" smtClean="0"/>
              <a:t>Participating districts:</a:t>
            </a:r>
          </a:p>
          <a:p>
            <a:pPr lvl="1"/>
            <a:r>
              <a:rPr lang="en-US" dirty="0" smtClean="0"/>
              <a:t>Baldwinsville</a:t>
            </a:r>
          </a:p>
          <a:p>
            <a:pPr lvl="1"/>
            <a:r>
              <a:rPr lang="en-US" dirty="0" smtClean="0"/>
              <a:t>Cortland</a:t>
            </a:r>
          </a:p>
          <a:p>
            <a:pPr lvl="1"/>
            <a:r>
              <a:rPr lang="en-US" dirty="0" smtClean="0"/>
              <a:t>Liverpool</a:t>
            </a:r>
          </a:p>
          <a:p>
            <a:pPr lvl="1"/>
            <a:r>
              <a:rPr lang="en-US" dirty="0" smtClean="0"/>
              <a:t>North Syracuse</a:t>
            </a:r>
          </a:p>
          <a:p>
            <a:pPr lvl="1"/>
            <a:r>
              <a:rPr lang="en-US" dirty="0" smtClean="0"/>
              <a:t>West Genesee</a:t>
            </a:r>
          </a:p>
          <a:p>
            <a:r>
              <a:rPr lang="en-US" dirty="0" smtClean="0"/>
              <a:t>CI&amp;A Capacity for replication</a:t>
            </a:r>
            <a:endParaRPr lang="en-US" dirty="0"/>
          </a:p>
        </p:txBody>
      </p:sp>
    </p:spTree>
    <p:extLst>
      <p:ext uri="{BB962C8B-B14F-4D97-AF65-F5344CB8AC3E}">
        <p14:creationId xmlns:p14="http://schemas.microsoft.com/office/powerpoint/2010/main" val="1599967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Professional Practice</a:t>
            </a:r>
            <a:endParaRPr lang="en-US" dirty="0"/>
          </a:p>
        </p:txBody>
      </p:sp>
    </p:spTree>
    <p:extLst>
      <p:ext uri="{BB962C8B-B14F-4D97-AF65-F5344CB8AC3E}">
        <p14:creationId xmlns:p14="http://schemas.microsoft.com/office/powerpoint/2010/main" val="29860729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2014-15 Lead Evaluator Training</a:t>
            </a:r>
            <a:endParaRPr lang="en-US" dirty="0"/>
          </a:p>
        </p:txBody>
      </p:sp>
      <p:sp>
        <p:nvSpPr>
          <p:cNvPr id="3" name="Content Placeholder 2"/>
          <p:cNvSpPr>
            <a:spLocks noGrp="1"/>
          </p:cNvSpPr>
          <p:nvPr>
            <p:ph idx="1"/>
          </p:nvPr>
        </p:nvSpPr>
        <p:spPr>
          <a:xfrm>
            <a:off x="457200" y="1499844"/>
            <a:ext cx="8229600" cy="5358156"/>
          </a:xfrm>
        </p:spPr>
        <p:txBody>
          <a:bodyPr>
            <a:normAutofit fontScale="70000" lnSpcReduction="20000"/>
          </a:bodyPr>
          <a:lstStyle/>
          <a:p>
            <a:r>
              <a:rPr lang="en-US" dirty="0" smtClean="0"/>
              <a:t>Three </a:t>
            </a:r>
            <a:r>
              <a:rPr lang="en-US" dirty="0"/>
              <a:t>sessions is the right amount, complete in March</a:t>
            </a:r>
          </a:p>
          <a:p>
            <a:r>
              <a:rPr lang="en-US" dirty="0"/>
              <a:t>Four options (Cortland and Syracuse) is good</a:t>
            </a:r>
          </a:p>
          <a:p>
            <a:r>
              <a:rPr lang="en-US" dirty="0"/>
              <a:t>More people mentioned following one teacher was nice, but others did suggest watching multiple teachers (at multiple levels, and quality)</a:t>
            </a:r>
          </a:p>
          <a:p>
            <a:r>
              <a:rPr lang="en-US" dirty="0"/>
              <a:t>You can never do too much Growth Producing Feedback</a:t>
            </a:r>
          </a:p>
          <a:p>
            <a:r>
              <a:rPr lang="en-US" dirty="0"/>
              <a:t>Do more with crucial conversations</a:t>
            </a:r>
          </a:p>
          <a:p>
            <a:r>
              <a:rPr lang="en-US" dirty="0"/>
              <a:t>More work with different forms of evidence</a:t>
            </a:r>
          </a:p>
          <a:p>
            <a:r>
              <a:rPr lang="en-US" dirty="0"/>
              <a:t>Articles that can also be used with staff</a:t>
            </a:r>
          </a:p>
          <a:p>
            <a:r>
              <a:rPr lang="en-US" dirty="0"/>
              <a:t>Could there be some aspects of the training done on-line? Flip some</a:t>
            </a:r>
          </a:p>
          <a:p>
            <a:r>
              <a:rPr lang="en-US" dirty="0"/>
              <a:t>Watch videos of principals in action with teachers</a:t>
            </a:r>
          </a:p>
          <a:p>
            <a:r>
              <a:rPr lang="en-US" dirty="0"/>
              <a:t>Moving teachers from effective to Highly effective</a:t>
            </a:r>
          </a:p>
          <a:p>
            <a:r>
              <a:rPr lang="en-US" dirty="0"/>
              <a:t>District sharing</a:t>
            </a:r>
          </a:p>
          <a:p>
            <a:r>
              <a:rPr lang="en-US" dirty="0"/>
              <a:t>District team work (work done by district team – maybe flip this or HW)</a:t>
            </a:r>
          </a:p>
        </p:txBody>
      </p:sp>
    </p:spTree>
    <p:extLst>
      <p:ext uri="{BB962C8B-B14F-4D97-AF65-F5344CB8AC3E}">
        <p14:creationId xmlns:p14="http://schemas.microsoft.com/office/powerpoint/2010/main" val="3947839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32" y="365353"/>
            <a:ext cx="8980227" cy="1143000"/>
          </a:xfrm>
        </p:spPr>
        <p:txBody>
          <a:bodyPr>
            <a:normAutofit fontScale="90000"/>
          </a:bodyPr>
          <a:lstStyle/>
          <a:p>
            <a:r>
              <a:rPr lang="en-US" dirty="0" smtClean="0"/>
              <a:t>2014-15 Principal Evaluator Training</a:t>
            </a:r>
            <a:endParaRPr lang="en-US" dirty="0"/>
          </a:p>
        </p:txBody>
      </p:sp>
      <p:sp>
        <p:nvSpPr>
          <p:cNvPr id="3" name="Content Placeholder 2"/>
          <p:cNvSpPr>
            <a:spLocks noGrp="1"/>
          </p:cNvSpPr>
          <p:nvPr>
            <p:ph idx="1"/>
          </p:nvPr>
        </p:nvSpPr>
        <p:spPr>
          <a:xfrm>
            <a:off x="457200" y="1499844"/>
            <a:ext cx="8229600" cy="5358156"/>
          </a:xfrm>
        </p:spPr>
        <p:txBody>
          <a:bodyPr>
            <a:normAutofit/>
          </a:bodyPr>
          <a:lstStyle/>
          <a:p>
            <a:r>
              <a:rPr lang="en-US" dirty="0"/>
              <a:t>Three sessions is the right amount</a:t>
            </a:r>
          </a:p>
          <a:p>
            <a:r>
              <a:rPr lang="en-US" dirty="0"/>
              <a:t>After the CSA meetings works</a:t>
            </a:r>
          </a:p>
          <a:p>
            <a:r>
              <a:rPr lang="en-US" dirty="0"/>
              <a:t>Keep up the research updates</a:t>
            </a:r>
          </a:p>
          <a:p>
            <a:r>
              <a:rPr lang="en-US" dirty="0"/>
              <a:t>Watching videos of principals doing their thing is helpful (with conversation)</a:t>
            </a:r>
          </a:p>
          <a:p>
            <a:r>
              <a:rPr lang="en-US" dirty="0"/>
              <a:t>Articles and discussion</a:t>
            </a:r>
          </a:p>
          <a:p>
            <a:r>
              <a:rPr lang="en-US" dirty="0"/>
              <a:t>Connect with principals – what are they thinking and needing?</a:t>
            </a:r>
          </a:p>
        </p:txBody>
      </p:sp>
    </p:spTree>
    <p:extLst>
      <p:ext uri="{BB962C8B-B14F-4D97-AF65-F5344CB8AC3E}">
        <p14:creationId xmlns:p14="http://schemas.microsoft.com/office/powerpoint/2010/main" val="34658601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32" y="365353"/>
            <a:ext cx="8980227" cy="1143000"/>
          </a:xfrm>
        </p:spPr>
        <p:txBody>
          <a:bodyPr>
            <a:normAutofit/>
          </a:bodyPr>
          <a:lstStyle/>
          <a:p>
            <a:r>
              <a:rPr lang="en-US" dirty="0" smtClean="0"/>
              <a:t>2014-15 Principal Support</a:t>
            </a:r>
            <a:endParaRPr lang="en-US" dirty="0"/>
          </a:p>
        </p:txBody>
      </p:sp>
      <p:sp>
        <p:nvSpPr>
          <p:cNvPr id="3" name="Content Placeholder 2"/>
          <p:cNvSpPr>
            <a:spLocks noGrp="1"/>
          </p:cNvSpPr>
          <p:nvPr>
            <p:ph idx="1"/>
          </p:nvPr>
        </p:nvSpPr>
        <p:spPr>
          <a:xfrm>
            <a:off x="457200" y="1499844"/>
            <a:ext cx="8229600" cy="5358156"/>
          </a:xfrm>
        </p:spPr>
        <p:txBody>
          <a:bodyPr>
            <a:normAutofit/>
          </a:bodyPr>
          <a:lstStyle/>
          <a:p>
            <a:pPr marL="0" indent="0">
              <a:buNone/>
            </a:pPr>
            <a:r>
              <a:rPr lang="en-US" dirty="0" smtClean="0"/>
              <a:t>Themes Have Been identified:</a:t>
            </a:r>
          </a:p>
          <a:p>
            <a:r>
              <a:rPr lang="en-US" dirty="0" smtClean="0"/>
              <a:t>PBL</a:t>
            </a:r>
          </a:p>
          <a:p>
            <a:r>
              <a:rPr lang="en-US" dirty="0" smtClean="0"/>
              <a:t>Instructional leadership</a:t>
            </a:r>
          </a:p>
          <a:p>
            <a:r>
              <a:rPr lang="en-US" dirty="0" smtClean="0"/>
              <a:t>Time management</a:t>
            </a:r>
          </a:p>
          <a:p>
            <a:r>
              <a:rPr lang="en-US" dirty="0" smtClean="0"/>
              <a:t>Growth Producing Feedback</a:t>
            </a:r>
          </a:p>
          <a:p>
            <a:r>
              <a:rPr lang="en-US" i="1" dirty="0" smtClean="0"/>
              <a:t>Crucial Conversations</a:t>
            </a:r>
            <a:endParaRPr lang="en-US" i="1" dirty="0"/>
          </a:p>
        </p:txBody>
      </p:sp>
    </p:spTree>
    <p:extLst>
      <p:ext uri="{BB962C8B-B14F-4D97-AF65-F5344CB8AC3E}">
        <p14:creationId xmlns:p14="http://schemas.microsoft.com/office/powerpoint/2010/main" val="20792133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Culture</a:t>
            </a:r>
            <a:endParaRPr lang="en-US" dirty="0"/>
          </a:p>
        </p:txBody>
      </p:sp>
    </p:spTree>
    <p:extLst>
      <p:ext uri="{BB962C8B-B14F-4D97-AF65-F5344CB8AC3E}">
        <p14:creationId xmlns:p14="http://schemas.microsoft.com/office/powerpoint/2010/main" val="31573367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Daggett Returns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7530572"/>
              </p:ext>
            </p:extLst>
          </p:nvPr>
        </p:nvGraphicFramePr>
        <p:xfrm>
          <a:off x="457200" y="1690688"/>
          <a:ext cx="8229600" cy="43281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t>Thursday,</a:t>
                      </a:r>
                      <a:r>
                        <a:rPr lang="en-US" baseline="0" dirty="0" smtClean="0"/>
                        <a:t> September 25</a:t>
                      </a:r>
                      <a:br>
                        <a:rPr lang="en-US" baseline="0" dirty="0" smtClean="0"/>
                      </a:br>
                      <a:r>
                        <a:rPr lang="en-US" dirty="0" smtClean="0"/>
                        <a:t>Day Sessions</a:t>
                      </a:r>
                    </a:p>
                    <a:p>
                      <a:pPr algn="ctr"/>
                      <a:r>
                        <a:rPr lang="en-US" dirty="0" smtClean="0"/>
                        <a:t>Baker HS,</a:t>
                      </a:r>
                      <a:r>
                        <a:rPr lang="en-US" baseline="0" dirty="0" smtClean="0"/>
                        <a:t> Baldwinsville</a:t>
                      </a: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Thursday,</a:t>
                      </a:r>
                      <a:r>
                        <a:rPr lang="en-US" baseline="0" dirty="0" smtClean="0"/>
                        <a:t> September 25</a:t>
                      </a:r>
                      <a:br>
                        <a:rPr lang="en-US" baseline="0" dirty="0" smtClean="0"/>
                      </a:br>
                      <a:r>
                        <a:rPr lang="en-US" dirty="0" smtClean="0"/>
                        <a:t>Evening BoE Session</a:t>
                      </a:r>
                    </a:p>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Homer Jr High School</a:t>
                      </a:r>
                    </a:p>
                  </a:txBody>
                  <a:tcPr anchor="ctr"/>
                </a:tc>
                <a:tc>
                  <a:txBody>
                    <a:bodyPr/>
                    <a:lstStyle/>
                    <a:p>
                      <a:pPr algn="ctr"/>
                      <a:r>
                        <a:rPr lang="en-US" dirty="0" smtClean="0"/>
                        <a:t>Friday,</a:t>
                      </a:r>
                      <a:r>
                        <a:rPr lang="en-US" baseline="0" dirty="0" smtClean="0"/>
                        <a:t> September 26</a:t>
                      </a:r>
                      <a:br>
                        <a:rPr lang="en-US" baseline="0" dirty="0" smtClean="0"/>
                      </a:br>
                      <a:r>
                        <a:rPr lang="en-US" dirty="0" smtClean="0"/>
                        <a:t>Day Sessions</a:t>
                      </a:r>
                    </a:p>
                    <a:p>
                      <a:pPr algn="ctr"/>
                      <a:r>
                        <a:rPr lang="en-US" dirty="0" smtClean="0"/>
                        <a:t>AM: Cortland JrSr HS</a:t>
                      </a:r>
                    </a:p>
                    <a:p>
                      <a:pPr algn="ctr"/>
                      <a:r>
                        <a:rPr lang="en-US" dirty="0" smtClean="0"/>
                        <a:t>PM: Homer Jr HS</a:t>
                      </a:r>
                    </a:p>
                  </a:txBody>
                  <a:tcPr anchor="ctr"/>
                </a:tc>
              </a:tr>
              <a:tr h="370840">
                <a:tc>
                  <a:txBody>
                    <a:bodyPr/>
                    <a:lstStyle/>
                    <a:p>
                      <a:r>
                        <a:rPr lang="en-US" sz="2000" dirty="0" smtClean="0"/>
                        <a:t>Baldwinsville</a:t>
                      </a:r>
                    </a:p>
                    <a:p>
                      <a:r>
                        <a:rPr lang="en-US" sz="2000" dirty="0" smtClean="0"/>
                        <a:t>Lyncourt</a:t>
                      </a:r>
                    </a:p>
                    <a:p>
                      <a:r>
                        <a:rPr lang="en-US" sz="2000" dirty="0" smtClean="0"/>
                        <a:t>Solvay</a:t>
                      </a:r>
                    </a:p>
                    <a:p>
                      <a:endParaRPr lang="en-US" sz="2000" dirty="0"/>
                    </a:p>
                  </a:txBody>
                  <a:tcPr/>
                </a:tc>
                <a:tc>
                  <a:txBody>
                    <a:bodyPr/>
                    <a:lstStyle/>
                    <a:p>
                      <a:r>
                        <a:rPr lang="en-US" sz="2000" dirty="0" smtClean="0"/>
                        <a:t>Homer</a:t>
                      </a:r>
                    </a:p>
                    <a:p>
                      <a:r>
                        <a:rPr lang="en-US" sz="2000" dirty="0" smtClean="0"/>
                        <a:t>Fayetteville-Manlius</a:t>
                      </a:r>
                    </a:p>
                    <a:p>
                      <a:r>
                        <a:rPr lang="en-US" sz="2000" dirty="0" smtClean="0"/>
                        <a:t>McGraw</a:t>
                      </a:r>
                    </a:p>
                    <a:p>
                      <a:endParaRPr lang="en-US" sz="2000" dirty="0"/>
                    </a:p>
                  </a:txBody>
                  <a:tcPr/>
                </a:tc>
                <a:tc>
                  <a:txBody>
                    <a:bodyPr/>
                    <a:lstStyle/>
                    <a:p>
                      <a:r>
                        <a:rPr lang="en-US" sz="2000" dirty="0" smtClean="0"/>
                        <a:t>Cortland (am)</a:t>
                      </a:r>
                    </a:p>
                    <a:p>
                      <a:r>
                        <a:rPr lang="en-US" sz="2000" dirty="0" smtClean="0"/>
                        <a:t>McGraw (am)</a:t>
                      </a:r>
                    </a:p>
                    <a:p>
                      <a:endParaRPr lang="en-US" sz="2000" dirty="0" smtClean="0"/>
                    </a:p>
                    <a:p>
                      <a:r>
                        <a:rPr lang="en-US" sz="2000" dirty="0" smtClean="0"/>
                        <a:t>Homer (pm)</a:t>
                      </a:r>
                    </a:p>
                    <a:p>
                      <a:r>
                        <a:rPr lang="en-US" sz="2000" dirty="0" smtClean="0"/>
                        <a:t>DeRuyter (pm)</a:t>
                      </a:r>
                    </a:p>
                    <a:p>
                      <a:r>
                        <a:rPr lang="en-US" sz="2000" dirty="0" smtClean="0"/>
                        <a:t>Cincinnatus (pm)</a:t>
                      </a:r>
                    </a:p>
                    <a:p>
                      <a:r>
                        <a:rPr lang="en-US" sz="2000" dirty="0" smtClean="0"/>
                        <a:t>Marathon (pm)</a:t>
                      </a:r>
                    </a:p>
                    <a:p>
                      <a:r>
                        <a:rPr lang="en-US" sz="2000" dirty="0" smtClean="0"/>
                        <a:t>LaFayette (pm)</a:t>
                      </a:r>
                    </a:p>
                    <a:p>
                      <a:endParaRPr lang="en-US" sz="2000" dirty="0" smtClean="0"/>
                    </a:p>
                    <a:p>
                      <a:endParaRPr lang="en-US" sz="2000" dirty="0"/>
                    </a:p>
                  </a:txBody>
                  <a:tcPr/>
                </a:tc>
              </a:tr>
            </a:tbl>
          </a:graphicData>
        </a:graphic>
      </p:graphicFrame>
    </p:spTree>
    <p:extLst>
      <p:ext uri="{BB962C8B-B14F-4D97-AF65-F5344CB8AC3E}">
        <p14:creationId xmlns:p14="http://schemas.microsoft.com/office/powerpoint/2010/main" val="2380908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Long-term Planning</a:t>
            </a:r>
            <a:endParaRPr lang="en-US" dirty="0"/>
          </a:p>
        </p:txBody>
      </p:sp>
    </p:spTree>
    <p:extLst>
      <p:ext uri="{BB962C8B-B14F-4D97-AF65-F5344CB8AC3E}">
        <p14:creationId xmlns:p14="http://schemas.microsoft.com/office/powerpoint/2010/main" val="34446805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833"/>
            <a:ext cx="8229600" cy="1143000"/>
          </a:xfrm>
        </p:spPr>
        <p:txBody>
          <a:bodyPr>
            <a:normAutofit fontScale="90000"/>
          </a:bodyPr>
          <a:lstStyle/>
          <a:p>
            <a:r>
              <a:rPr lang="en-US" dirty="0" smtClean="0"/>
              <a:t>Long-term Planning Evaluation: A Protocol</a:t>
            </a:r>
            <a:endParaRPr lang="en-US" dirty="0"/>
          </a:p>
        </p:txBody>
      </p:sp>
      <p:pic>
        <p:nvPicPr>
          <p:cNvPr id="6" name="Picture 5" descr="http://www.ocmboces.org/tfiles/folder1764/longtermplanningmap.jpg"/>
          <p:cNvPicPr/>
          <p:nvPr/>
        </p:nvPicPr>
        <p:blipFill>
          <a:blip r:embed="rId2">
            <a:extLst>
              <a:ext uri="{28A0092B-C50C-407E-A947-70E740481C1C}">
                <a14:useLocalDpi xmlns:a14="http://schemas.microsoft.com/office/drawing/2010/main" val="0"/>
              </a:ext>
            </a:extLst>
          </a:blip>
          <a:srcRect/>
          <a:stretch>
            <a:fillRect/>
          </a:stretch>
        </p:blipFill>
        <p:spPr bwMode="auto">
          <a:xfrm>
            <a:off x="5604680" y="2866029"/>
            <a:ext cx="2211705" cy="1371600"/>
          </a:xfrm>
          <a:prstGeom prst="rect">
            <a:avLst/>
          </a:prstGeom>
          <a:noFill/>
          <a:ln>
            <a:solidFill>
              <a:sysClr val="windowText" lastClr="000000"/>
            </a:solidFill>
          </a:ln>
        </p:spPr>
      </p:pic>
      <p:pic>
        <p:nvPicPr>
          <p:cNvPr id="7" name="Picture 6"/>
          <p:cNvPicPr/>
          <p:nvPr/>
        </p:nvPicPr>
        <p:blipFill rotWithShape="1">
          <a:blip r:embed="rId3" cstate="print">
            <a:extLst>
              <a:ext uri="{28A0092B-C50C-407E-A947-70E740481C1C}">
                <a14:useLocalDpi xmlns:a14="http://schemas.microsoft.com/office/drawing/2010/main" val="0"/>
              </a:ext>
            </a:extLst>
          </a:blip>
          <a:srcRect l="10060" t="36225" r="61181" b="17490"/>
          <a:stretch/>
        </p:blipFill>
        <p:spPr bwMode="auto">
          <a:xfrm>
            <a:off x="804531" y="2041525"/>
            <a:ext cx="2131060" cy="1371600"/>
          </a:xfrm>
          <a:prstGeom prst="rect">
            <a:avLst/>
          </a:prstGeom>
          <a:ln>
            <a:solidFill>
              <a:sysClr val="windowText" lastClr="000000"/>
            </a:solidFill>
          </a:ln>
          <a:extLst>
            <a:ext uri="{53640926-AAD7-44D8-BBD7-CCE9431645EC}">
              <a14:shadowObscured xmlns:a14="http://schemas.microsoft.com/office/drawing/2010/main"/>
            </a:ext>
          </a:extLst>
        </p:spPr>
      </p:pic>
      <p:pic>
        <p:nvPicPr>
          <p:cNvPr id="8" name="Picture 7"/>
          <p:cNvPicPr/>
          <p:nvPr/>
        </p:nvPicPr>
        <p:blipFill rotWithShape="1">
          <a:blip r:embed="rId4" cstate="print">
            <a:extLst>
              <a:ext uri="{28A0092B-C50C-407E-A947-70E740481C1C}">
                <a14:useLocalDpi xmlns:a14="http://schemas.microsoft.com/office/drawing/2010/main" val="0"/>
              </a:ext>
            </a:extLst>
          </a:blip>
          <a:srcRect l="5010" t="15205" r="54382" b="11002"/>
          <a:stretch/>
        </p:blipFill>
        <p:spPr bwMode="auto">
          <a:xfrm>
            <a:off x="2415669" y="4651659"/>
            <a:ext cx="1886585" cy="1371600"/>
          </a:xfrm>
          <a:prstGeom prst="rect">
            <a:avLst/>
          </a:prstGeom>
          <a:ln>
            <a:solidFill>
              <a:sysClr val="windowText" lastClr="000000"/>
            </a:solidFill>
          </a:ln>
          <a:extLst>
            <a:ext uri="{53640926-AAD7-44D8-BBD7-CCE9431645EC}">
              <a14:shadowObscured xmlns:a14="http://schemas.microsoft.com/office/drawing/2010/main"/>
            </a:ext>
          </a:extLst>
        </p:spPr>
      </p:pic>
      <p:sp>
        <p:nvSpPr>
          <p:cNvPr id="5" name="Right Arrow 4"/>
          <p:cNvSpPr/>
          <p:nvPr/>
        </p:nvSpPr>
        <p:spPr>
          <a:xfrm rot="960593">
            <a:off x="3671248" y="2429301"/>
            <a:ext cx="1187355" cy="8734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Arrow 9"/>
          <p:cNvSpPr/>
          <p:nvPr/>
        </p:nvSpPr>
        <p:spPr>
          <a:xfrm rot="9523261">
            <a:off x="5011003" y="4670991"/>
            <a:ext cx="1187355" cy="8734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2283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Regional Vision</a:t>
            </a:r>
            <a:endParaRPr lang="en-US" dirty="0"/>
          </a:p>
        </p:txBody>
      </p:sp>
    </p:spTree>
    <p:extLst>
      <p:ext uri="{BB962C8B-B14F-4D97-AF65-F5344CB8AC3E}">
        <p14:creationId xmlns:p14="http://schemas.microsoft.com/office/powerpoint/2010/main" val="2506916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NYS K-12 Social Studies Framework</a:t>
            </a:r>
            <a:endParaRPr lang="en-US" dirty="0"/>
          </a:p>
        </p:txBody>
      </p:sp>
      <p:sp>
        <p:nvSpPr>
          <p:cNvPr id="3" name="Content Placeholder 2"/>
          <p:cNvSpPr>
            <a:spLocks noGrp="1"/>
          </p:cNvSpPr>
          <p:nvPr>
            <p:ph idx="1"/>
          </p:nvPr>
        </p:nvSpPr>
        <p:spPr>
          <a:xfrm>
            <a:off x="457200" y="1981200"/>
            <a:ext cx="4724400" cy="4235678"/>
          </a:xfrm>
        </p:spPr>
        <p:txBody>
          <a:bodyPr>
            <a:normAutofit/>
          </a:bodyPr>
          <a:lstStyle/>
          <a:p>
            <a:pPr>
              <a:spcBef>
                <a:spcPts val="0"/>
              </a:spcBef>
            </a:pPr>
            <a:r>
              <a:rPr lang="en-US" b="1" dirty="0" smtClean="0"/>
              <a:t>Adopted April 2014</a:t>
            </a:r>
          </a:p>
          <a:p>
            <a:pPr>
              <a:spcBef>
                <a:spcPts val="0"/>
              </a:spcBef>
            </a:pPr>
            <a:endParaRPr lang="en-US" b="1" dirty="0" smtClean="0"/>
          </a:p>
          <a:p>
            <a:pPr>
              <a:spcBef>
                <a:spcPts val="0"/>
              </a:spcBef>
            </a:pPr>
            <a:r>
              <a:rPr lang="en-US" b="1" dirty="0" smtClean="0"/>
              <a:t>Intended </a:t>
            </a:r>
            <a:r>
              <a:rPr lang="en-US" b="1" dirty="0"/>
              <a:t>to serve as a guide for local districts to develop </a:t>
            </a:r>
            <a:r>
              <a:rPr lang="en-US" b="1" dirty="0" smtClean="0"/>
              <a:t>Social </a:t>
            </a:r>
            <a:r>
              <a:rPr lang="en-US" b="1" dirty="0"/>
              <a:t>Studies curriculum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2209800"/>
            <a:ext cx="2695733" cy="3635443"/>
          </a:xfrm>
          <a:prstGeom prst="rect">
            <a:avLst/>
          </a:prstGeom>
          <a:ln w="28575">
            <a:solidFill>
              <a:schemeClr val="accent1"/>
            </a:solidFill>
          </a:ln>
        </p:spPr>
      </p:pic>
    </p:spTree>
    <p:extLst>
      <p:ext uri="{BB962C8B-B14F-4D97-AF65-F5344CB8AC3E}">
        <p14:creationId xmlns:p14="http://schemas.microsoft.com/office/powerpoint/2010/main" val="32136151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25312" y="152400"/>
            <a:ext cx="2166288" cy="3086100"/>
          </a:xfrm>
          <a:prstGeom prst="rect">
            <a:avLst/>
          </a:prstGeom>
        </p:spPr>
      </p:pic>
      <p:sp>
        <p:nvSpPr>
          <p:cNvPr id="2" name="Title 1"/>
          <p:cNvSpPr>
            <a:spLocks noGrp="1"/>
          </p:cNvSpPr>
          <p:nvPr>
            <p:ph type="ctrTitle"/>
          </p:nvPr>
        </p:nvSpPr>
        <p:spPr/>
        <p:txBody>
          <a:bodyPr/>
          <a:lstStyle/>
          <a:p>
            <a:r>
              <a:rPr lang="en-US" dirty="0" smtClean="0"/>
              <a:t>A Vision for Education in</a:t>
            </a:r>
            <a:br>
              <a:rPr lang="en-US" dirty="0" smtClean="0"/>
            </a:br>
            <a:r>
              <a:rPr lang="en-US" dirty="0" smtClean="0"/>
              <a:t>Central New York</a:t>
            </a:r>
            <a:endParaRPr lang="en-US" dirty="0"/>
          </a:p>
        </p:txBody>
      </p:sp>
      <p:sp>
        <p:nvSpPr>
          <p:cNvPr id="3" name="Subtitle 2"/>
          <p:cNvSpPr>
            <a:spLocks noGrp="1"/>
          </p:cNvSpPr>
          <p:nvPr>
            <p:ph type="subTitle" idx="1"/>
          </p:nvPr>
        </p:nvSpPr>
        <p:spPr/>
        <p:txBody>
          <a:bodyPr/>
          <a:lstStyle/>
          <a:p>
            <a:r>
              <a:rPr lang="en-US" dirty="0" smtClean="0"/>
              <a:t>College, Career</a:t>
            </a:r>
            <a:br>
              <a:rPr lang="en-US" dirty="0" smtClean="0"/>
            </a:br>
            <a:r>
              <a:rPr lang="en-US" dirty="0" smtClean="0"/>
              <a:t>&amp; Citizenship Readiness</a:t>
            </a:r>
            <a:endParaRPr lang="en-US" dirty="0"/>
          </a:p>
        </p:txBody>
      </p:sp>
    </p:spTree>
    <p:extLst>
      <p:ext uri="{BB962C8B-B14F-4D97-AF65-F5344CB8AC3E}">
        <p14:creationId xmlns:p14="http://schemas.microsoft.com/office/powerpoint/2010/main" val="1434648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09600" y="685800"/>
            <a:ext cx="7924800" cy="5668818"/>
            <a:chOff x="609600" y="685800"/>
            <a:chExt cx="7924800" cy="5668818"/>
          </a:xfrm>
        </p:grpSpPr>
        <p:grpSp>
          <p:nvGrpSpPr>
            <p:cNvPr id="11" name="Group 10"/>
            <p:cNvGrpSpPr/>
            <p:nvPr/>
          </p:nvGrpSpPr>
          <p:grpSpPr>
            <a:xfrm>
              <a:off x="3657600" y="685800"/>
              <a:ext cx="4876800" cy="2743200"/>
              <a:chOff x="3657600" y="685800"/>
              <a:chExt cx="4876800" cy="2209800"/>
            </a:xfrm>
          </p:grpSpPr>
          <p:sp>
            <p:nvSpPr>
              <p:cNvPr id="9" name="Rounded Rectangle 8"/>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3657600" y="838200"/>
                <a:ext cx="4724400" cy="371897"/>
              </a:xfrm>
              <a:prstGeom prst="rect">
                <a:avLst/>
              </a:prstGeom>
              <a:noFill/>
            </p:spPr>
            <p:txBody>
              <a:bodyPr wrap="square" rtlCol="0">
                <a:spAutoFit/>
              </a:bodyPr>
              <a:lstStyle/>
              <a:p>
                <a:pPr algn="r"/>
                <a:r>
                  <a:rPr lang="en-US" sz="2400" spc="-150" dirty="0" smtClean="0">
                    <a:solidFill>
                      <a:prstClr val="white"/>
                    </a:solidFill>
                  </a:rPr>
                  <a:t>Early College and Dual Enrollment</a:t>
                </a:r>
                <a:endParaRPr lang="en-US" sz="2400" spc="-150" dirty="0">
                  <a:solidFill>
                    <a:prstClr val="white"/>
                  </a:solidFill>
                </a:endParaRPr>
              </a:p>
            </p:txBody>
          </p:sp>
        </p:grpSp>
        <p:grpSp>
          <p:nvGrpSpPr>
            <p:cNvPr id="13" name="Group 12"/>
            <p:cNvGrpSpPr/>
            <p:nvPr/>
          </p:nvGrpSpPr>
          <p:grpSpPr>
            <a:xfrm>
              <a:off x="609600" y="685800"/>
              <a:ext cx="3886200" cy="2743200"/>
              <a:chOff x="4648200" y="685800"/>
              <a:chExt cx="3886200" cy="2209800"/>
            </a:xfrm>
          </p:grpSpPr>
          <p:sp>
            <p:nvSpPr>
              <p:cNvPr id="14" name="Rounded Rectangle 13"/>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extBox 14"/>
              <p:cNvSpPr txBox="1"/>
              <p:nvPr/>
            </p:nvSpPr>
            <p:spPr>
              <a:xfrm>
                <a:off x="4800600" y="838200"/>
                <a:ext cx="3733800" cy="371897"/>
              </a:xfrm>
              <a:prstGeom prst="rect">
                <a:avLst/>
              </a:prstGeom>
              <a:noFill/>
            </p:spPr>
            <p:txBody>
              <a:bodyPr wrap="square" rtlCol="0">
                <a:spAutoFit/>
              </a:bodyPr>
              <a:lstStyle/>
              <a:p>
                <a:r>
                  <a:rPr lang="en-US" sz="2400" dirty="0" smtClean="0">
                    <a:solidFill>
                      <a:prstClr val="white"/>
                    </a:solidFill>
                  </a:rPr>
                  <a:t>Pre-Service Teacher Training</a:t>
                </a:r>
                <a:endParaRPr lang="en-US" sz="2400" dirty="0">
                  <a:solidFill>
                    <a:prstClr val="white"/>
                  </a:solidFill>
                </a:endParaRPr>
              </a:p>
            </p:txBody>
          </p:sp>
        </p:grpSp>
        <p:grpSp>
          <p:nvGrpSpPr>
            <p:cNvPr id="16" name="Group 15"/>
            <p:cNvGrpSpPr/>
            <p:nvPr/>
          </p:nvGrpSpPr>
          <p:grpSpPr>
            <a:xfrm>
              <a:off x="4648200" y="3611418"/>
              <a:ext cx="3886200" cy="2743200"/>
              <a:chOff x="4648200" y="685800"/>
              <a:chExt cx="3886200" cy="2209800"/>
            </a:xfrm>
          </p:grpSpPr>
          <p:sp>
            <p:nvSpPr>
              <p:cNvPr id="17" name="Rounded Rectangle 16"/>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TextBox 17"/>
              <p:cNvSpPr txBox="1"/>
              <p:nvPr/>
            </p:nvSpPr>
            <p:spPr>
              <a:xfrm>
                <a:off x="5003800" y="2441736"/>
                <a:ext cx="3429000" cy="371897"/>
              </a:xfrm>
              <a:prstGeom prst="rect">
                <a:avLst/>
              </a:prstGeom>
              <a:noFill/>
            </p:spPr>
            <p:txBody>
              <a:bodyPr wrap="square" rtlCol="0">
                <a:spAutoFit/>
              </a:bodyPr>
              <a:lstStyle/>
              <a:p>
                <a:pPr algn="r"/>
                <a:r>
                  <a:rPr lang="en-US" sz="2400" dirty="0" smtClean="0">
                    <a:solidFill>
                      <a:prstClr val="white"/>
                    </a:solidFill>
                  </a:rPr>
                  <a:t>Business Partnerships</a:t>
                </a:r>
                <a:endParaRPr lang="en-US" sz="2400" dirty="0">
                  <a:solidFill>
                    <a:prstClr val="white"/>
                  </a:solidFill>
                </a:endParaRPr>
              </a:p>
            </p:txBody>
          </p:sp>
        </p:grpSp>
        <p:grpSp>
          <p:nvGrpSpPr>
            <p:cNvPr id="19" name="Group 18"/>
            <p:cNvGrpSpPr/>
            <p:nvPr/>
          </p:nvGrpSpPr>
          <p:grpSpPr>
            <a:xfrm>
              <a:off x="609600" y="3611418"/>
              <a:ext cx="3962400" cy="2743200"/>
              <a:chOff x="4648200" y="685800"/>
              <a:chExt cx="3962400" cy="2209800"/>
            </a:xfrm>
          </p:grpSpPr>
          <p:sp>
            <p:nvSpPr>
              <p:cNvPr id="20" name="Rounded Rectangle 19"/>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p:cNvSpPr txBox="1"/>
              <p:nvPr/>
            </p:nvSpPr>
            <p:spPr>
              <a:xfrm>
                <a:off x="4648200" y="2318969"/>
                <a:ext cx="3962400" cy="520655"/>
              </a:xfrm>
              <a:prstGeom prst="rect">
                <a:avLst/>
              </a:prstGeom>
              <a:noFill/>
            </p:spPr>
            <p:txBody>
              <a:bodyPr wrap="square" rtlCol="0">
                <a:spAutoFit/>
              </a:bodyPr>
              <a:lstStyle/>
              <a:p>
                <a:r>
                  <a:rPr lang="en-US" dirty="0" smtClean="0">
                    <a:solidFill>
                      <a:prstClr val="white"/>
                    </a:solidFill>
                  </a:rPr>
                  <a:t>Standards (CCLS, NGSS, SS Framework, NYS Teaching Standards, 4Cs, ISTE, etc.)</a:t>
                </a:r>
                <a:endParaRPr lang="en-US" dirty="0">
                  <a:solidFill>
                    <a:prstClr val="white"/>
                  </a:solidFill>
                </a:endParaRPr>
              </a:p>
            </p:txBody>
          </p:sp>
        </p:grpSp>
      </p:grpSp>
      <p:sp>
        <p:nvSpPr>
          <p:cNvPr id="7" name="Rounded Rectangle 6"/>
          <p:cNvSpPr/>
          <p:nvPr/>
        </p:nvSpPr>
        <p:spPr>
          <a:xfrm>
            <a:off x="1295400" y="1524000"/>
            <a:ext cx="6629400" cy="4038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5" name="Group 24"/>
          <p:cNvGrpSpPr/>
          <p:nvPr/>
        </p:nvGrpSpPr>
        <p:grpSpPr>
          <a:xfrm>
            <a:off x="2895600" y="1828800"/>
            <a:ext cx="4876800" cy="3505200"/>
            <a:chOff x="2971800" y="2209800"/>
            <a:chExt cx="4876800" cy="3505200"/>
          </a:xfrm>
        </p:grpSpPr>
        <p:sp>
          <p:nvSpPr>
            <p:cNvPr id="23" name="Rounded Rectangle 22"/>
            <p:cNvSpPr/>
            <p:nvPr/>
          </p:nvSpPr>
          <p:spPr>
            <a:xfrm>
              <a:off x="2971800" y="2209800"/>
              <a:ext cx="4876800" cy="35052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extBox 23"/>
            <p:cNvSpPr txBox="1"/>
            <p:nvPr/>
          </p:nvSpPr>
          <p:spPr>
            <a:xfrm>
              <a:off x="2971800" y="2209800"/>
              <a:ext cx="4876800" cy="369332"/>
            </a:xfrm>
            <a:prstGeom prst="rect">
              <a:avLst/>
            </a:prstGeom>
            <a:noFill/>
          </p:spPr>
          <p:txBody>
            <a:bodyPr wrap="square" rtlCol="0">
              <a:spAutoFit/>
            </a:bodyPr>
            <a:lstStyle/>
            <a:p>
              <a:pPr algn="ctr"/>
              <a:r>
                <a:rPr lang="en-US" b="1" dirty="0" smtClean="0">
                  <a:solidFill>
                    <a:schemeClr val="bg1"/>
                  </a:solidFill>
                </a:rPr>
                <a:t>New Tech Network Model</a:t>
              </a:r>
              <a:endParaRPr lang="en-US" b="1" dirty="0">
                <a:solidFill>
                  <a:schemeClr val="bg1"/>
                </a:solidFill>
              </a:endParaRPr>
            </a:p>
          </p:txBody>
        </p:sp>
      </p:grpSp>
      <p:graphicFrame>
        <p:nvGraphicFramePr>
          <p:cNvPr id="4" name="Diagram 3"/>
          <p:cNvGraphicFramePr/>
          <p:nvPr>
            <p:extLst>
              <p:ext uri="{D42A27DB-BD31-4B8C-83A1-F6EECF244321}">
                <p14:modId xmlns:p14="http://schemas.microsoft.com/office/powerpoint/2010/main" val="2276487499"/>
              </p:ext>
            </p:extLst>
          </p:nvPr>
        </p:nvGraphicFramePr>
        <p:xfrm>
          <a:off x="3048000" y="2209800"/>
          <a:ext cx="4610100" cy="294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295400" y="1862078"/>
            <a:ext cx="1828800" cy="3139321"/>
          </a:xfrm>
          <a:prstGeom prst="rect">
            <a:avLst/>
          </a:prstGeom>
          <a:noFill/>
        </p:spPr>
        <p:txBody>
          <a:bodyPr wrap="square" rtlCol="0">
            <a:spAutoFit/>
          </a:bodyPr>
          <a:lstStyle/>
          <a:p>
            <a:r>
              <a:rPr lang="en-US" dirty="0" smtClean="0">
                <a:solidFill>
                  <a:prstClr val="white"/>
                </a:solidFill>
              </a:rPr>
              <a:t>Professional</a:t>
            </a:r>
            <a:br>
              <a:rPr lang="en-US" dirty="0" smtClean="0">
                <a:solidFill>
                  <a:prstClr val="white"/>
                </a:solidFill>
              </a:rPr>
            </a:br>
            <a:r>
              <a:rPr lang="en-US" dirty="0" smtClean="0">
                <a:solidFill>
                  <a:prstClr val="white"/>
                </a:solidFill>
              </a:rPr>
              <a:t>Development</a:t>
            </a:r>
          </a:p>
          <a:p>
            <a:r>
              <a:rPr lang="en-US" dirty="0" smtClean="0">
                <a:solidFill>
                  <a:prstClr val="white"/>
                </a:solidFill>
              </a:rPr>
              <a:t>School:</a:t>
            </a:r>
          </a:p>
          <a:p>
            <a:pPr marL="115888" indent="-115888">
              <a:buFont typeface="Arial" pitchFamily="34" charset="0"/>
              <a:buChar char="•"/>
            </a:pPr>
            <a:r>
              <a:rPr lang="en-US" dirty="0" smtClean="0">
                <a:solidFill>
                  <a:prstClr val="white"/>
                </a:solidFill>
              </a:rPr>
              <a:t>Visitations</a:t>
            </a:r>
          </a:p>
          <a:p>
            <a:pPr marL="115888" indent="-115888">
              <a:buFont typeface="Arial" pitchFamily="34" charset="0"/>
              <a:buChar char="•"/>
            </a:pPr>
            <a:r>
              <a:rPr lang="en-US" dirty="0" smtClean="0">
                <a:solidFill>
                  <a:prstClr val="white"/>
                </a:solidFill>
              </a:rPr>
              <a:t>Observation</a:t>
            </a:r>
          </a:p>
          <a:p>
            <a:pPr marL="115888" indent="-115888">
              <a:buFont typeface="Arial" pitchFamily="34" charset="0"/>
              <a:buChar char="•"/>
            </a:pPr>
            <a:r>
              <a:rPr lang="en-US" dirty="0" smtClean="0">
                <a:solidFill>
                  <a:prstClr val="white"/>
                </a:solidFill>
              </a:rPr>
              <a:t>Training</a:t>
            </a:r>
            <a:br>
              <a:rPr lang="en-US" dirty="0" smtClean="0">
                <a:solidFill>
                  <a:prstClr val="white"/>
                </a:solidFill>
              </a:rPr>
            </a:br>
            <a:r>
              <a:rPr lang="en-US" dirty="0" smtClean="0">
                <a:solidFill>
                  <a:prstClr val="white"/>
                </a:solidFill>
              </a:rPr>
              <a:t>(Buck Institute</a:t>
            </a:r>
            <a:br>
              <a:rPr lang="en-US" dirty="0" smtClean="0">
                <a:solidFill>
                  <a:prstClr val="white"/>
                </a:solidFill>
              </a:rPr>
            </a:br>
            <a:r>
              <a:rPr lang="en-US" dirty="0" smtClean="0">
                <a:solidFill>
                  <a:prstClr val="white"/>
                </a:solidFill>
              </a:rPr>
              <a:t>and NTN)</a:t>
            </a:r>
          </a:p>
          <a:p>
            <a:pPr marL="115888" indent="-115888">
              <a:buFont typeface="Arial" pitchFamily="34" charset="0"/>
              <a:buChar char="•"/>
            </a:pPr>
            <a:r>
              <a:rPr lang="en-US" dirty="0" smtClean="0">
                <a:solidFill>
                  <a:prstClr val="white"/>
                </a:solidFill>
              </a:rPr>
              <a:t>Coaching</a:t>
            </a:r>
          </a:p>
          <a:p>
            <a:pPr marL="115888" indent="-115888">
              <a:buFont typeface="Arial" pitchFamily="34" charset="0"/>
              <a:buChar char="•"/>
            </a:pPr>
            <a:r>
              <a:rPr lang="en-US" dirty="0" smtClean="0">
                <a:solidFill>
                  <a:prstClr val="white"/>
                </a:solidFill>
              </a:rPr>
              <a:t>Co-teaching</a:t>
            </a:r>
          </a:p>
          <a:p>
            <a:pPr marL="115888" indent="-115888">
              <a:buFont typeface="Arial" pitchFamily="34" charset="0"/>
              <a:buChar char="•"/>
            </a:pPr>
            <a:r>
              <a:rPr lang="en-US" dirty="0" smtClean="0">
                <a:solidFill>
                  <a:prstClr val="white"/>
                </a:solidFill>
              </a:rPr>
              <a:t>PBL</a:t>
            </a:r>
            <a:r>
              <a:rPr lang="en-US" baseline="30000" dirty="0" smtClean="0">
                <a:solidFill>
                  <a:prstClr val="white"/>
                </a:solidFill>
              </a:rPr>
              <a:t>NY</a:t>
            </a:r>
            <a:endParaRPr lang="en-US" baseline="30000" dirty="0">
              <a:solidFill>
                <a:prstClr val="white"/>
              </a:solidFill>
            </a:endParaRPr>
          </a:p>
        </p:txBody>
      </p:sp>
    </p:spTree>
    <p:extLst>
      <p:ext uri="{BB962C8B-B14F-4D97-AF65-F5344CB8AC3E}">
        <p14:creationId xmlns:p14="http://schemas.microsoft.com/office/powerpoint/2010/main" val="670206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Transformation of the Career Academy</a:t>
            </a:r>
          </a:p>
          <a:p>
            <a:r>
              <a:rPr lang="en-US" dirty="0" smtClean="0"/>
              <a:t>September 2014</a:t>
            </a:r>
          </a:p>
          <a:p>
            <a:r>
              <a:rPr lang="en-US" dirty="0" smtClean="0"/>
              <a:t>Begin with grades 9 &amp; 10</a:t>
            </a:r>
          </a:p>
          <a:p>
            <a:r>
              <a:rPr lang="en-US" dirty="0" smtClean="0"/>
              <a:t>Students in grades 11 &amp; 12 complete the Career Academy program, including CTE</a:t>
            </a:r>
          </a:p>
          <a:p>
            <a:r>
              <a:rPr lang="en-US" dirty="0" smtClean="0"/>
              <a:t>Summer 2014-Redesign space to support Innovation Tech model</a:t>
            </a:r>
          </a:p>
          <a:p>
            <a:r>
              <a:rPr lang="en-US" dirty="0" smtClean="0"/>
              <a:t>InnovationTech.us</a:t>
            </a:r>
          </a:p>
          <a:p>
            <a:pPr marL="0" indent="0">
              <a:buNone/>
            </a:pPr>
            <a:endParaRPr lang="en-US" dirty="0"/>
          </a:p>
        </p:txBody>
      </p:sp>
      <p:pic>
        <p:nvPicPr>
          <p:cNvPr id="3076" name="Picture 4" descr="Innovative Tec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193" y="195618"/>
            <a:ext cx="57150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242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t>Central New York New Tech High School</a:t>
            </a:r>
            <a:endParaRPr lang="en-US" dirty="0"/>
          </a:p>
        </p:txBody>
      </p:sp>
      <p:sp>
        <p:nvSpPr>
          <p:cNvPr id="3" name="Content Placeholder 2"/>
          <p:cNvSpPr>
            <a:spLocks noGrp="1"/>
          </p:cNvSpPr>
          <p:nvPr>
            <p:ph idx="1"/>
          </p:nvPr>
        </p:nvSpPr>
        <p:spPr/>
        <p:txBody>
          <a:bodyPr/>
          <a:lstStyle/>
          <a:p>
            <a:r>
              <a:rPr lang="en-US" dirty="0" smtClean="0"/>
              <a:t>Multiple districts</a:t>
            </a:r>
          </a:p>
          <a:p>
            <a:r>
              <a:rPr lang="en-US" dirty="0" smtClean="0"/>
              <a:t>Location: Hartnett Elementary in Truxton (Homer)</a:t>
            </a:r>
          </a:p>
          <a:p>
            <a:r>
              <a:rPr lang="en-US" dirty="0" smtClean="0"/>
              <a:t>September 2016</a:t>
            </a:r>
          </a:p>
          <a:p>
            <a:r>
              <a:rPr lang="en-US" dirty="0" smtClean="0"/>
              <a:t>Begin with grades 9 &amp; 10</a:t>
            </a:r>
            <a:endParaRPr lang="en-US" dirty="0"/>
          </a:p>
        </p:txBody>
      </p:sp>
      <p:sp>
        <p:nvSpPr>
          <p:cNvPr id="4" name="TextBox 3"/>
          <p:cNvSpPr txBox="1"/>
          <p:nvPr/>
        </p:nvSpPr>
        <p:spPr>
          <a:xfrm rot="20749844">
            <a:off x="2191250" y="4528800"/>
            <a:ext cx="6400800" cy="1569660"/>
          </a:xfrm>
          <a:prstGeom prst="rect">
            <a:avLst/>
          </a:prstGeom>
          <a:noFill/>
        </p:spPr>
        <p:txBody>
          <a:bodyPr wrap="square" rtlCol="0">
            <a:spAutoFit/>
          </a:bodyPr>
          <a:lstStyle/>
          <a:p>
            <a:pPr algn="ctr"/>
            <a:r>
              <a:rPr lang="en-US" sz="9600" dirty="0">
                <a:solidFill>
                  <a:srgbClr val="0070C0"/>
                </a:solidFill>
                <a:latin typeface="Franklin Gothic Medium Cond" panose="020B0606030402020204" pitchFamily="34" charset="0"/>
              </a:rPr>
              <a:t>CNY </a:t>
            </a:r>
            <a:r>
              <a:rPr lang="en-US" sz="9600" dirty="0" smtClean="0">
                <a:solidFill>
                  <a:srgbClr val="0070C0"/>
                </a:solidFill>
                <a:latin typeface="Franklin Gothic Medium Cond" panose="020B0606030402020204" pitchFamily="34" charset="0"/>
              </a:rPr>
              <a:t> NTH</a:t>
            </a:r>
            <a:endParaRPr lang="en-US" sz="9600" dirty="0">
              <a:solidFill>
                <a:srgbClr val="0070C0"/>
              </a:solidFill>
              <a:latin typeface="Franklin Gothic Medium Cond" panose="020B0606030402020204" pitchFamily="34" charset="0"/>
            </a:endParaRPr>
          </a:p>
        </p:txBody>
      </p:sp>
    </p:spTree>
    <p:extLst>
      <p:ext uri="{BB962C8B-B14F-4D97-AF65-F5344CB8AC3E}">
        <p14:creationId xmlns:p14="http://schemas.microsoft.com/office/powerpoint/2010/main" val="2074799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Vision for Education in CNY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38027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3424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Based Learning</a:t>
            </a:r>
            <a:endParaRPr lang="en-US" dirty="0"/>
          </a:p>
        </p:txBody>
      </p:sp>
      <p:sp>
        <p:nvSpPr>
          <p:cNvPr id="3" name="Content Placeholder 2"/>
          <p:cNvSpPr>
            <a:spLocks noGrp="1"/>
          </p:cNvSpPr>
          <p:nvPr>
            <p:ph idx="1"/>
          </p:nvPr>
        </p:nvSpPr>
        <p:spPr/>
        <p:txBody>
          <a:bodyPr/>
          <a:lstStyle/>
          <a:p>
            <a:endParaRPr lang="en-US" dirty="0"/>
          </a:p>
        </p:txBody>
      </p:sp>
      <p:pic>
        <p:nvPicPr>
          <p:cNvPr id="2052" name="Picture 4" descr="PBL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825" y="1741981"/>
            <a:ext cx="476250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218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1"/>
          <p:cNvSpPr>
            <a:spLocks noChangeArrowheads="1"/>
          </p:cNvSpPr>
          <p:nvPr/>
        </p:nvSpPr>
        <p:spPr bwMode="auto">
          <a:xfrm>
            <a:off x="1714500" y="3203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alt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8" t="25539" r="56810" b="4310"/>
          <a:stretch/>
        </p:blipFill>
        <p:spPr bwMode="auto">
          <a:xfrm>
            <a:off x="619797" y="452453"/>
            <a:ext cx="8183009" cy="6165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7800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075" y="365353"/>
            <a:ext cx="8229600" cy="1143000"/>
          </a:xfrm>
        </p:spPr>
        <p:txBody>
          <a:bodyPr>
            <a:normAutofit/>
          </a:bodyPr>
          <a:lstStyle/>
          <a:p>
            <a:r>
              <a:rPr lang="en-US" dirty="0" smtClean="0"/>
              <a:t>Project Based Learning</a:t>
            </a:r>
            <a:endParaRPr lang="en-US" dirty="0"/>
          </a:p>
        </p:txBody>
      </p:sp>
      <p:sp>
        <p:nvSpPr>
          <p:cNvPr id="3" name="Content Placeholder 2"/>
          <p:cNvSpPr>
            <a:spLocks noGrp="1"/>
          </p:cNvSpPr>
          <p:nvPr>
            <p:ph idx="1"/>
          </p:nvPr>
        </p:nvSpPr>
        <p:spPr>
          <a:xfrm>
            <a:off x="457200" y="1508354"/>
            <a:ext cx="8229600" cy="4886650"/>
          </a:xfrm>
        </p:spPr>
        <p:txBody>
          <a:bodyPr>
            <a:normAutofit fontScale="92500" lnSpcReduction="10000"/>
          </a:bodyPr>
          <a:lstStyle/>
          <a:p>
            <a:r>
              <a:rPr lang="en-US" dirty="0" smtClean="0"/>
              <a:t>Training:</a:t>
            </a:r>
          </a:p>
          <a:p>
            <a:pPr lvl="1"/>
            <a:r>
              <a:rPr lang="en-US" dirty="0" smtClean="0"/>
              <a:t>PBL 101: Regional or on-site</a:t>
            </a:r>
          </a:p>
          <a:p>
            <a:pPr lvl="1"/>
            <a:r>
              <a:rPr lang="en-US" dirty="0" smtClean="0"/>
              <a:t>101s Scheduled for fall</a:t>
            </a:r>
          </a:p>
          <a:p>
            <a:r>
              <a:rPr lang="en-US" dirty="0" smtClean="0"/>
              <a:t>Coaching: </a:t>
            </a:r>
          </a:p>
          <a:p>
            <a:pPr lvl="1"/>
            <a:r>
              <a:rPr lang="en-US" dirty="0" smtClean="0"/>
              <a:t>Full Implementation Model: 40 on-site days </a:t>
            </a:r>
          </a:p>
          <a:p>
            <a:pPr lvl="1"/>
            <a:r>
              <a:rPr lang="en-US" dirty="0" smtClean="0"/>
              <a:t>Can customize to 20-30 days on-site</a:t>
            </a:r>
          </a:p>
          <a:p>
            <a:pPr lvl="1"/>
            <a:r>
              <a:rPr lang="en-US" dirty="0" smtClean="0"/>
              <a:t>Scheduling </a:t>
            </a:r>
            <a:r>
              <a:rPr lang="en-US" b="1" u="sng" dirty="0" smtClean="0"/>
              <a:t>NOW</a:t>
            </a:r>
          </a:p>
          <a:p>
            <a:r>
              <a:rPr lang="en-US" dirty="0" smtClean="0"/>
              <a:t>Turnkey:</a:t>
            </a:r>
          </a:p>
          <a:p>
            <a:pPr lvl="1"/>
            <a:r>
              <a:rPr lang="en-US" dirty="0" smtClean="0"/>
              <a:t>Support for district facilitators to build capacity within districts. Teams of up to five ($8700 for component districts).  </a:t>
            </a:r>
            <a:endParaRPr lang="en-US" dirty="0"/>
          </a:p>
        </p:txBody>
      </p:sp>
      <p:pic>
        <p:nvPicPr>
          <p:cNvPr id="5" name="Picture 4" descr="PBL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893" y="1508353"/>
            <a:ext cx="1659240" cy="165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6848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075" y="365353"/>
            <a:ext cx="8229600" cy="1143000"/>
          </a:xfrm>
        </p:spPr>
        <p:txBody>
          <a:bodyPr>
            <a:normAutofit fontScale="90000"/>
          </a:bodyPr>
          <a:lstStyle/>
          <a:p>
            <a:r>
              <a:rPr lang="en-US" dirty="0" smtClean="0"/>
              <a:t>PBL 102:</a:t>
            </a:r>
            <a:br>
              <a:rPr lang="en-US" dirty="0" smtClean="0"/>
            </a:br>
            <a:r>
              <a:rPr lang="en-US" dirty="0" smtClean="0"/>
              <a:t>Integrated Course</a:t>
            </a:r>
            <a:endParaRPr lang="en-US" dirty="0"/>
          </a:p>
        </p:txBody>
      </p:sp>
      <p:sp>
        <p:nvSpPr>
          <p:cNvPr id="3" name="Content Placeholder 2"/>
          <p:cNvSpPr>
            <a:spLocks noGrp="1"/>
          </p:cNvSpPr>
          <p:nvPr>
            <p:ph idx="1"/>
          </p:nvPr>
        </p:nvSpPr>
        <p:spPr>
          <a:xfrm>
            <a:off x="457200" y="1869040"/>
            <a:ext cx="8229600" cy="4525963"/>
          </a:xfrm>
        </p:spPr>
        <p:txBody>
          <a:bodyPr>
            <a:normAutofit/>
          </a:bodyPr>
          <a:lstStyle/>
          <a:p>
            <a:r>
              <a:rPr lang="en-US" dirty="0" smtClean="0"/>
              <a:t>Preparation </a:t>
            </a:r>
            <a:r>
              <a:rPr lang="en-US" dirty="0"/>
              <a:t>and support for transdisciplinary </a:t>
            </a:r>
            <a:r>
              <a:rPr lang="en-US" dirty="0" smtClean="0"/>
              <a:t>courses.</a:t>
            </a:r>
          </a:p>
          <a:p>
            <a:r>
              <a:rPr lang="en-US" dirty="0"/>
              <a:t>W</a:t>
            </a:r>
            <a:r>
              <a:rPr lang="en-US" dirty="0" smtClean="0"/>
              <a:t>ill </a:t>
            </a:r>
            <a:r>
              <a:rPr lang="en-US" dirty="0"/>
              <a:t>be offered for ELA/Humanities and </a:t>
            </a:r>
            <a:r>
              <a:rPr lang="en-US" dirty="0" smtClean="0"/>
              <a:t>ELA/Science.</a:t>
            </a:r>
          </a:p>
          <a:p>
            <a:r>
              <a:rPr lang="en-US" dirty="0" smtClean="0"/>
              <a:t>Both </a:t>
            </a:r>
            <a:r>
              <a:rPr lang="en-US" dirty="0"/>
              <a:t>sessions start July 24. </a:t>
            </a:r>
            <a:endParaRPr lang="en-US" dirty="0" smtClean="0"/>
          </a:p>
        </p:txBody>
      </p:sp>
      <p:pic>
        <p:nvPicPr>
          <p:cNvPr id="4" name="Picture 3" descr="PBL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757" y="4899913"/>
            <a:ext cx="1828800" cy="182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7239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5" y="365353"/>
            <a:ext cx="9081556" cy="1143000"/>
          </a:xfrm>
        </p:spPr>
        <p:txBody>
          <a:bodyPr>
            <a:normAutofit fontScale="90000"/>
          </a:bodyPr>
          <a:lstStyle/>
          <a:p>
            <a:r>
              <a:rPr lang="en-US" dirty="0" smtClean="0"/>
              <a:t>Business/Community Partnerships</a:t>
            </a:r>
            <a:endParaRPr lang="en-US" dirty="0"/>
          </a:p>
        </p:txBody>
      </p:sp>
      <p:pic>
        <p:nvPicPr>
          <p:cNvPr id="5" name="Picture 4" descr="PBL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757" y="4899913"/>
            <a:ext cx="1828800" cy="18214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Redefining the relationship</a:t>
            </a:r>
          </a:p>
          <a:p>
            <a:r>
              <a:rPr lang="en-US" dirty="0" smtClean="0"/>
              <a:t>One of the biggest challenges to good PBL</a:t>
            </a:r>
          </a:p>
          <a:p>
            <a:r>
              <a:rPr lang="en-US" dirty="0" smtClean="0"/>
              <a:t>October 17</a:t>
            </a:r>
            <a:r>
              <a:rPr lang="en-US" baseline="30000" dirty="0" smtClean="0"/>
              <a:t>th</a:t>
            </a:r>
            <a:r>
              <a:rPr lang="en-US" dirty="0" smtClean="0"/>
              <a:t> “speed-dating” event at the Doubletree – </a:t>
            </a:r>
            <a:r>
              <a:rPr lang="en-US" b="1" i="1" dirty="0" smtClean="0"/>
              <a:t>hold the date</a:t>
            </a:r>
            <a:endParaRPr lang="en-US" b="1" i="1" dirty="0"/>
          </a:p>
        </p:txBody>
      </p:sp>
    </p:spTree>
    <p:extLst>
      <p:ext uri="{BB962C8B-B14F-4D97-AF65-F5344CB8AC3E}">
        <p14:creationId xmlns:p14="http://schemas.microsoft.com/office/powerpoint/2010/main" val="140062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Science Standards</a:t>
            </a:r>
            <a:endParaRPr lang="en-US" dirty="0"/>
          </a:p>
        </p:txBody>
      </p:sp>
      <p:sp>
        <p:nvSpPr>
          <p:cNvPr id="3" name="Content Placeholder 2"/>
          <p:cNvSpPr>
            <a:spLocks noGrp="1"/>
          </p:cNvSpPr>
          <p:nvPr>
            <p:ph idx="1"/>
          </p:nvPr>
        </p:nvSpPr>
        <p:spPr>
          <a:xfrm>
            <a:off x="457200" y="1981200"/>
            <a:ext cx="4724400" cy="4235678"/>
          </a:xfrm>
        </p:spPr>
        <p:txBody>
          <a:bodyPr>
            <a:normAutofit/>
          </a:bodyPr>
          <a:lstStyle/>
          <a:p>
            <a:pPr>
              <a:spcBef>
                <a:spcPts val="0"/>
              </a:spcBef>
            </a:pPr>
            <a:r>
              <a:rPr lang="en-US" b="1" dirty="0" smtClean="0"/>
              <a:t>Some sort of study group or task force may be formed this summer to consider the issue. Other than that, no action.</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331" y="2765980"/>
            <a:ext cx="3247793" cy="1564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595582" y="1610436"/>
            <a:ext cx="2947542" cy="4508927"/>
          </a:xfrm>
          <a:prstGeom prst="rect">
            <a:avLst/>
          </a:prstGeom>
          <a:noFill/>
        </p:spPr>
        <p:txBody>
          <a:bodyPr wrap="square" rtlCol="0">
            <a:spAutoFit/>
          </a:bodyPr>
          <a:lstStyle/>
          <a:p>
            <a:pPr algn="ctr"/>
            <a:r>
              <a:rPr lang="en-US" sz="28700" dirty="0" smtClean="0"/>
              <a:t>?</a:t>
            </a:r>
            <a:endParaRPr lang="en-US" sz="28700" dirty="0"/>
          </a:p>
        </p:txBody>
      </p:sp>
    </p:spTree>
    <p:extLst>
      <p:ext uri="{BB962C8B-B14F-4D97-AF65-F5344CB8AC3E}">
        <p14:creationId xmlns:p14="http://schemas.microsoft.com/office/powerpoint/2010/main" val="6486431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Assessment</a:t>
            </a:r>
            <a:endParaRPr lang="en-US" dirty="0"/>
          </a:p>
        </p:txBody>
      </p:sp>
    </p:spTree>
    <p:extLst>
      <p:ext uri="{BB962C8B-B14F-4D97-AF65-F5344CB8AC3E}">
        <p14:creationId xmlns:p14="http://schemas.microsoft.com/office/powerpoint/2010/main" val="27253986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Debriefing</a:t>
            </a:r>
            <a:endParaRPr lang="en-US" dirty="0"/>
          </a:p>
        </p:txBody>
      </p:sp>
      <p:sp>
        <p:nvSpPr>
          <p:cNvPr id="3" name="Content Placeholder 2"/>
          <p:cNvSpPr>
            <a:spLocks noGrp="1"/>
          </p:cNvSpPr>
          <p:nvPr>
            <p:ph idx="1"/>
          </p:nvPr>
        </p:nvSpPr>
        <p:spPr/>
        <p:txBody>
          <a:bodyPr/>
          <a:lstStyle/>
          <a:p>
            <a:pPr marL="0" indent="0">
              <a:buNone/>
            </a:pPr>
            <a:r>
              <a:rPr lang="en-US" dirty="0" smtClean="0"/>
              <a:t>How did things go?</a:t>
            </a:r>
          </a:p>
          <a:p>
            <a:r>
              <a:rPr lang="en-US" dirty="0" smtClean="0"/>
              <a:t>Regional scoring?</a:t>
            </a:r>
          </a:p>
          <a:p>
            <a:r>
              <a:rPr lang="en-US" dirty="0" smtClean="0"/>
              <a:t>Shipping the papers out?</a:t>
            </a:r>
            <a:endParaRPr lang="en-US" dirty="0"/>
          </a:p>
        </p:txBody>
      </p:sp>
    </p:spTree>
    <p:extLst>
      <p:ext uri="{BB962C8B-B14F-4D97-AF65-F5344CB8AC3E}">
        <p14:creationId xmlns:p14="http://schemas.microsoft.com/office/powerpoint/2010/main" val="39427809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CCLS Regents Exams</a:t>
            </a:r>
            <a:endParaRPr lang="en-US" dirty="0"/>
          </a:p>
        </p:txBody>
      </p:sp>
      <p:sp>
        <p:nvSpPr>
          <p:cNvPr id="3" name="Content Placeholder 2"/>
          <p:cNvSpPr>
            <a:spLocks noGrp="1"/>
          </p:cNvSpPr>
          <p:nvPr>
            <p:ph idx="1"/>
          </p:nvPr>
        </p:nvSpPr>
        <p:spPr/>
        <p:txBody>
          <a:bodyPr/>
          <a:lstStyle/>
          <a:p>
            <a:pPr marL="0" indent="0">
              <a:buNone/>
            </a:pPr>
            <a:r>
              <a:rPr lang="en-US" dirty="0" smtClean="0"/>
              <a:t>Early anecdotal feedback:</a:t>
            </a:r>
          </a:p>
          <a:p>
            <a:r>
              <a:rPr lang="en-US" dirty="0" smtClean="0"/>
              <a:t>Algebra 1 no surprises</a:t>
            </a:r>
          </a:p>
          <a:p>
            <a:r>
              <a:rPr lang="en-US" dirty="0" smtClean="0"/>
              <a:t>ELA 11 was hard</a:t>
            </a:r>
          </a:p>
          <a:p>
            <a:r>
              <a:rPr lang="en-US" i="1" dirty="0" smtClean="0"/>
              <a:t>How about our districts?</a:t>
            </a:r>
            <a:endParaRPr lang="en-US" i="1" dirty="0"/>
          </a:p>
        </p:txBody>
      </p:sp>
    </p:spTree>
    <p:extLst>
      <p:ext uri="{BB962C8B-B14F-4D97-AF65-F5344CB8AC3E}">
        <p14:creationId xmlns:p14="http://schemas.microsoft.com/office/powerpoint/2010/main" val="9069322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Regents Scoring</a:t>
            </a:r>
            <a:endParaRPr lang="en-US" dirty="0"/>
          </a:p>
        </p:txBody>
      </p:sp>
      <p:sp>
        <p:nvSpPr>
          <p:cNvPr id="3" name="Content Placeholder 2"/>
          <p:cNvSpPr>
            <a:spLocks noGrp="1"/>
          </p:cNvSpPr>
          <p:nvPr>
            <p:ph idx="1"/>
          </p:nvPr>
        </p:nvSpPr>
        <p:spPr/>
        <p:txBody>
          <a:bodyPr/>
          <a:lstStyle/>
          <a:p>
            <a:pPr marL="0" indent="0">
              <a:buNone/>
            </a:pPr>
            <a:r>
              <a:rPr lang="en-US" dirty="0" smtClean="0"/>
              <a:t>Heads-up:</a:t>
            </a:r>
          </a:p>
          <a:p>
            <a:r>
              <a:rPr lang="en-US" dirty="0" smtClean="0"/>
              <a:t>Culture issues continue to be problematic</a:t>
            </a:r>
          </a:p>
          <a:p>
            <a:r>
              <a:rPr lang="en-US" dirty="0" smtClean="0"/>
              <a:t>Test security office doing surprise visits</a:t>
            </a:r>
          </a:p>
          <a:p>
            <a:r>
              <a:rPr lang="en-US" dirty="0" smtClean="0"/>
              <a:t>Proctor training</a:t>
            </a:r>
          </a:p>
          <a:p>
            <a:r>
              <a:rPr lang="en-US" dirty="0" smtClean="0"/>
              <a:t>Scoring</a:t>
            </a:r>
          </a:p>
          <a:p>
            <a:r>
              <a:rPr lang="en-US" dirty="0" smtClean="0"/>
              <a:t>Papers near 65</a:t>
            </a:r>
            <a:endParaRPr lang="en-US" dirty="0"/>
          </a:p>
        </p:txBody>
      </p:sp>
    </p:spTree>
    <p:extLst>
      <p:ext uri="{BB962C8B-B14F-4D97-AF65-F5344CB8AC3E}">
        <p14:creationId xmlns:p14="http://schemas.microsoft.com/office/powerpoint/2010/main" val="481712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BCIC Meeting</a:t>
            </a:r>
            <a:endParaRPr lang="en-US" dirty="0"/>
          </a:p>
        </p:txBody>
      </p:sp>
      <p:sp>
        <p:nvSpPr>
          <p:cNvPr id="3" name="Subtitle 2"/>
          <p:cNvSpPr>
            <a:spLocks noGrp="1"/>
          </p:cNvSpPr>
          <p:nvPr>
            <p:ph type="subTitle" idx="1"/>
          </p:nvPr>
        </p:nvSpPr>
        <p:spPr/>
        <p:txBody>
          <a:bodyPr/>
          <a:lstStyle/>
          <a:p>
            <a:r>
              <a:rPr lang="en-US" dirty="0" smtClean="0"/>
              <a:t>September 11, 2014</a:t>
            </a:r>
          </a:p>
          <a:p>
            <a:r>
              <a:rPr lang="en-US" dirty="0" smtClean="0"/>
              <a:t>Rodax 8 </a:t>
            </a:r>
            <a:r>
              <a:rPr lang="en-US" dirty="0"/>
              <a:t>L</a:t>
            </a:r>
            <a:r>
              <a:rPr lang="en-US" dirty="0" smtClean="0"/>
              <a:t>arge Conference Room</a:t>
            </a:r>
            <a:endParaRPr lang="en-US" dirty="0"/>
          </a:p>
        </p:txBody>
      </p:sp>
      <p:sp>
        <p:nvSpPr>
          <p:cNvPr id="4" name="TextBox 3"/>
          <p:cNvSpPr txBox="1"/>
          <p:nvPr/>
        </p:nvSpPr>
        <p:spPr>
          <a:xfrm rot="19993139">
            <a:off x="1623849" y="1718441"/>
            <a:ext cx="2112579" cy="769441"/>
          </a:xfrm>
          <a:prstGeom prst="rect">
            <a:avLst/>
          </a:prstGeom>
          <a:noFill/>
        </p:spPr>
        <p:txBody>
          <a:bodyPr wrap="square" rtlCol="0">
            <a:spAutoFit/>
          </a:bodyPr>
          <a:lstStyle/>
          <a:p>
            <a:pPr algn="ctr"/>
            <a:r>
              <a:rPr lang="en-US" sz="4400" dirty="0" smtClean="0">
                <a:solidFill>
                  <a:srgbClr val="FFFF00"/>
                </a:solidFill>
                <a:latin typeface="Stencil" panose="040409050D0802020404" pitchFamily="82" charset="0"/>
              </a:rPr>
              <a:t>NEXT</a:t>
            </a:r>
            <a:endParaRPr lang="en-US" sz="4400" dirty="0">
              <a:solidFill>
                <a:srgbClr val="FFFF00"/>
              </a:solidFill>
              <a:latin typeface="Stencil" panose="040409050D0802020404" pitchFamily="82" charset="0"/>
            </a:endParaRPr>
          </a:p>
        </p:txBody>
      </p:sp>
    </p:spTree>
    <p:extLst>
      <p:ext uri="{BB962C8B-B14F-4D97-AF65-F5344CB8AC3E}">
        <p14:creationId xmlns:p14="http://schemas.microsoft.com/office/powerpoint/2010/main" val="769191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 Life After RTTT</a:t>
            </a:r>
            <a:endParaRPr lang="en-US" dirty="0"/>
          </a:p>
        </p:txBody>
      </p:sp>
      <p:sp>
        <p:nvSpPr>
          <p:cNvPr id="3" name="Content Placeholder 2"/>
          <p:cNvSpPr>
            <a:spLocks noGrp="1"/>
          </p:cNvSpPr>
          <p:nvPr>
            <p:ph idx="1"/>
          </p:nvPr>
        </p:nvSpPr>
        <p:spPr>
          <a:xfrm>
            <a:off x="457200" y="1527139"/>
            <a:ext cx="8229600" cy="4982840"/>
          </a:xfrm>
        </p:spPr>
        <p:txBody>
          <a:bodyPr>
            <a:normAutofit/>
          </a:bodyPr>
          <a:lstStyle/>
          <a:p>
            <a:pPr marL="0" indent="0">
              <a:buNone/>
            </a:pPr>
            <a:r>
              <a:rPr lang="en-US" dirty="0" smtClean="0"/>
              <a:t>Five recommendations made to SED:</a:t>
            </a:r>
          </a:p>
          <a:p>
            <a:pPr marL="514350" indent="-514350">
              <a:buFont typeface="+mj-lt"/>
              <a:buAutoNum type="arabicPeriod"/>
            </a:pPr>
            <a:r>
              <a:rPr lang="en-US" dirty="0" smtClean="0"/>
              <a:t>Redefine College, Career &amp; Citizenship Readiness</a:t>
            </a:r>
          </a:p>
          <a:p>
            <a:pPr marL="514350" indent="-514350">
              <a:buFont typeface="+mj-lt"/>
              <a:buAutoNum type="arabicPeriod"/>
            </a:pPr>
            <a:r>
              <a:rPr lang="en-US" dirty="0" smtClean="0"/>
              <a:t>Sustained (non-competitive) funding for PD</a:t>
            </a:r>
          </a:p>
          <a:p>
            <a:pPr marL="514350" indent="-514350">
              <a:buFont typeface="+mj-lt"/>
              <a:buAutoNum type="arabicPeriod"/>
            </a:pPr>
            <a:r>
              <a:rPr lang="en-US" dirty="0" smtClean="0"/>
              <a:t>Instructional technology not testing technology</a:t>
            </a:r>
          </a:p>
          <a:p>
            <a:pPr marL="514350" indent="-514350">
              <a:buFont typeface="+mj-lt"/>
              <a:buAutoNum type="arabicPeriod"/>
            </a:pPr>
            <a:r>
              <a:rPr lang="en-US" dirty="0" smtClean="0"/>
              <a:t>Provision of a “Road Map”</a:t>
            </a:r>
          </a:p>
          <a:p>
            <a:pPr marL="514350" indent="-514350">
              <a:buFont typeface="+mj-lt"/>
              <a:buAutoNum type="arabicPeriod"/>
            </a:pPr>
            <a:r>
              <a:rPr lang="en-US" dirty="0" smtClean="0"/>
              <a:t>DDI for instruction not accountability</a:t>
            </a:r>
            <a:endParaRPr lang="en-US" dirty="0"/>
          </a:p>
        </p:txBody>
      </p:sp>
    </p:spTree>
    <p:extLst>
      <p:ext uri="{BB962C8B-B14F-4D97-AF65-F5344CB8AC3E}">
        <p14:creationId xmlns:p14="http://schemas.microsoft.com/office/powerpoint/2010/main" val="1678657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 Life After RTTT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Also, three things for next year, with or without SED’s coordinated leadership:</a:t>
            </a:r>
          </a:p>
          <a:p>
            <a:pPr marL="514350" indent="-514350">
              <a:buFont typeface="+mj-lt"/>
              <a:buAutoNum type="arabicPeriod"/>
            </a:pPr>
            <a:r>
              <a:rPr lang="en-US" dirty="0" smtClean="0"/>
              <a:t>Social Studies</a:t>
            </a:r>
          </a:p>
          <a:p>
            <a:pPr marL="514350" indent="-514350">
              <a:buFont typeface="+mj-lt"/>
              <a:buAutoNum type="arabicPeriod"/>
            </a:pPr>
            <a:r>
              <a:rPr lang="en-US" dirty="0" smtClean="0"/>
              <a:t>Literacy in the Content Areas/Technical Subjects</a:t>
            </a:r>
          </a:p>
          <a:p>
            <a:pPr marL="514350" indent="-514350">
              <a:buFont typeface="+mj-lt"/>
              <a:buAutoNum type="arabicPeriod"/>
            </a:pPr>
            <a:r>
              <a:rPr lang="en-US" dirty="0" smtClean="0"/>
              <a:t>Support for principals as instructional leaders</a:t>
            </a:r>
            <a:endParaRPr lang="en-US" dirty="0"/>
          </a:p>
        </p:txBody>
      </p:sp>
    </p:spTree>
    <p:extLst>
      <p:ext uri="{BB962C8B-B14F-4D97-AF65-F5344CB8AC3E}">
        <p14:creationId xmlns:p14="http://schemas.microsoft.com/office/powerpoint/2010/main" val="1474903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ITD</a:t>
            </a:r>
            <a:endParaRPr lang="en-US" dirty="0"/>
          </a:p>
        </p:txBody>
      </p:sp>
      <p:pic>
        <p:nvPicPr>
          <p:cNvPr id="1026" name="Picture 2">
            <a:hlinkClick r:id="rId2"/>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10652" y="1285973"/>
            <a:ext cx="7329295" cy="5005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90748359"/>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211_sc_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djacency">
  <a:themeElements>
    <a:clrScheme name="Custom 3">
      <a:dk1>
        <a:sysClr val="windowText" lastClr="000000"/>
      </a:dk1>
      <a:lt1>
        <a:sysClr val="window" lastClr="FFFFFF"/>
      </a:lt1>
      <a:dk2>
        <a:srgbClr val="676A55"/>
      </a:dk2>
      <a:lt2>
        <a:srgbClr val="EAEBDE"/>
      </a:lt2>
      <a:accent1>
        <a:srgbClr val="006600"/>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3868</TotalTime>
  <Words>1642</Words>
  <Application>Microsoft Office PowerPoint</Application>
  <PresentationFormat>On-screen Show (4:3)</PresentationFormat>
  <Paragraphs>329</Paragraphs>
  <Slides>64</Slides>
  <Notes>5</Notes>
  <HiddenSlides>0</HiddenSlides>
  <MMClips>0</MMClips>
  <ScaleCrop>false</ScaleCrop>
  <HeadingPairs>
    <vt:vector size="4" baseType="variant">
      <vt:variant>
        <vt:lpstr>Theme</vt:lpstr>
      </vt:variant>
      <vt:variant>
        <vt:i4>5</vt:i4>
      </vt:variant>
      <vt:variant>
        <vt:lpstr>Slide Titles</vt:lpstr>
      </vt:variant>
      <vt:variant>
        <vt:i4>64</vt:i4>
      </vt:variant>
    </vt:vector>
  </HeadingPairs>
  <TitlesOfParts>
    <vt:vector size="69" baseType="lpstr">
      <vt:lpstr>IS_template</vt:lpstr>
      <vt:lpstr>1_IS_template</vt:lpstr>
      <vt:lpstr>1211_sc_pptemplate</vt:lpstr>
      <vt:lpstr>1_Office Theme</vt:lpstr>
      <vt:lpstr>Adjacency</vt:lpstr>
      <vt:lpstr>BCIC Meeting</vt:lpstr>
      <vt:lpstr>Welcome</vt:lpstr>
      <vt:lpstr>SED Update</vt:lpstr>
      <vt:lpstr>SED Updates</vt:lpstr>
      <vt:lpstr>NYS K-12 Social Studies Framework</vt:lpstr>
      <vt:lpstr>Science Standards</vt:lpstr>
      <vt:lpstr>Now What? Life After RTTT</vt:lpstr>
      <vt:lpstr>Now What? Life After RTTT</vt:lpstr>
      <vt:lpstr>ITD</vt:lpstr>
      <vt:lpstr>CI&amp;A Summer 2014- registration remains active for these confirmed sessions</vt:lpstr>
      <vt:lpstr>CI&amp;A Looking to the</vt:lpstr>
      <vt:lpstr>Summer: CI&amp;A and Network Team</vt:lpstr>
      <vt:lpstr>Building a Positive Learning Culture</vt:lpstr>
      <vt:lpstr>Teaching and Learning</vt:lpstr>
      <vt:lpstr>Teaching and Learning: Math</vt:lpstr>
      <vt:lpstr>Teacher Centers</vt:lpstr>
      <vt:lpstr>Higher Education</vt:lpstr>
      <vt:lpstr>CNY NYS ASCD</vt:lpstr>
      <vt:lpstr>ISS News</vt:lpstr>
      <vt:lpstr>District Sharing</vt:lpstr>
      <vt:lpstr>FM Writes District Curriculum Council  2012-present</vt:lpstr>
      <vt:lpstr>Why?</vt:lpstr>
      <vt:lpstr>What currently exists (ed)?</vt:lpstr>
      <vt:lpstr>Maps with “writing”</vt:lpstr>
      <vt:lpstr>DCC Inventory: Discuss at Departments…</vt:lpstr>
      <vt:lpstr>District Curriculum Council FM WRITES: SYNTHESIS OF RECOMMENDATIONS </vt:lpstr>
      <vt:lpstr>FM Writes In-service Courses</vt:lpstr>
      <vt:lpstr>Rubicon Atlas Widget</vt:lpstr>
      <vt:lpstr>Questions?</vt:lpstr>
      <vt:lpstr>Next Up: [this could be you]</vt:lpstr>
      <vt:lpstr>Race To The Top</vt:lpstr>
      <vt:lpstr>Standards</vt:lpstr>
      <vt:lpstr>CCLS Implementation</vt:lpstr>
      <vt:lpstr>Data-Driven Instruction</vt:lpstr>
      <vt:lpstr>Reenergize your PLC </vt:lpstr>
      <vt:lpstr>Turn Your RtI Upside Down</vt:lpstr>
      <vt:lpstr>PLCs at Work Institute</vt:lpstr>
      <vt:lpstr>PLC Coaching</vt:lpstr>
      <vt:lpstr>District Assessment Project</vt:lpstr>
      <vt:lpstr>Assessment Academy (RFP)</vt:lpstr>
      <vt:lpstr>Professional Practice</vt:lpstr>
      <vt:lpstr>2014-15 Lead Evaluator Training</vt:lpstr>
      <vt:lpstr>2014-15 Principal Evaluator Training</vt:lpstr>
      <vt:lpstr>2014-15 Principal Support</vt:lpstr>
      <vt:lpstr>Culture</vt:lpstr>
      <vt:lpstr>Bill Daggett Returns</vt:lpstr>
      <vt:lpstr>Long-term Planning</vt:lpstr>
      <vt:lpstr>Long-term Planning Evaluation: A Protocol</vt:lpstr>
      <vt:lpstr>Regional Vision</vt:lpstr>
      <vt:lpstr>A Vision for Education in Central New York</vt:lpstr>
      <vt:lpstr>PowerPoint Presentation</vt:lpstr>
      <vt:lpstr>PowerPoint Presentation</vt:lpstr>
      <vt:lpstr>Central New York New Tech High School</vt:lpstr>
      <vt:lpstr>A Vision for Education in CNY</vt:lpstr>
      <vt:lpstr>Project Based Learning</vt:lpstr>
      <vt:lpstr>PowerPoint Presentation</vt:lpstr>
      <vt:lpstr>Project Based Learning</vt:lpstr>
      <vt:lpstr>PBL 102: Integrated Course</vt:lpstr>
      <vt:lpstr>Business/Community Partnerships</vt:lpstr>
      <vt:lpstr>Assessment</vt:lpstr>
      <vt:lpstr>Scoring Debriefing</vt:lpstr>
      <vt:lpstr>CCLS Regents Exams</vt:lpstr>
      <vt:lpstr>Regents Scoring</vt:lpstr>
      <vt:lpstr>BCIC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Jeff Craig</cp:lastModifiedBy>
  <cp:revision>401</cp:revision>
  <cp:lastPrinted>2014-06-18T16:23:42Z</cp:lastPrinted>
  <dcterms:created xsi:type="dcterms:W3CDTF">2012-08-15T11:27:34Z</dcterms:created>
  <dcterms:modified xsi:type="dcterms:W3CDTF">2014-06-18T16:45:52Z</dcterms:modified>
</cp:coreProperties>
</file>