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notesMasterIdLst>
    <p:notesMasterId r:id="rId16"/>
  </p:notesMasterIdLst>
  <p:sldIdLst>
    <p:sldId id="278" r:id="rId3"/>
    <p:sldId id="280" r:id="rId4"/>
    <p:sldId id="279" r:id="rId5"/>
    <p:sldId id="282" r:id="rId6"/>
    <p:sldId id="283" r:id="rId7"/>
    <p:sldId id="284" r:id="rId8"/>
    <p:sldId id="264" r:id="rId9"/>
    <p:sldId id="281" r:id="rId10"/>
    <p:sldId id="288" r:id="rId11"/>
    <p:sldId id="286" r:id="rId12"/>
    <p:sldId id="272" r:id="rId13"/>
    <p:sldId id="287" r:id="rId14"/>
    <p:sldId id="271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3E0"/>
    <a:srgbClr val="D0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FFF83-A5EE-4747-B5D1-5CC58431DC50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97DDC17-8F1D-4D12-AC2E-6B8B866DD7D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Key Ideas</a:t>
          </a:r>
          <a:endParaRPr lang="en-US" dirty="0"/>
        </a:p>
      </dgm:t>
    </dgm:pt>
    <dgm:pt modelId="{5E8B6982-0382-4B82-B33A-FEA0006479A4}" type="parTrans" cxnId="{00AB745E-F1AC-4033-9673-E324CB8A3B45}">
      <dgm:prSet/>
      <dgm:spPr/>
      <dgm:t>
        <a:bodyPr/>
        <a:lstStyle/>
        <a:p>
          <a:endParaRPr lang="en-US"/>
        </a:p>
      </dgm:t>
    </dgm:pt>
    <dgm:pt modelId="{5EBB7376-CA17-4C23-90A3-AEBFCCAC7702}" type="sibTrans" cxnId="{00AB745E-F1AC-4033-9673-E324CB8A3B45}">
      <dgm:prSet/>
      <dgm:spPr/>
      <dgm:t>
        <a:bodyPr/>
        <a:lstStyle/>
        <a:p>
          <a:endParaRPr lang="en-US"/>
        </a:p>
      </dgm:t>
    </dgm:pt>
    <dgm:pt modelId="{4D9411A0-B889-4A6C-AB7E-4F3BB255470E}">
      <dgm:prSet phldrT="[Text]"/>
      <dgm:spPr/>
      <dgm:t>
        <a:bodyPr/>
        <a:lstStyle/>
        <a:p>
          <a:r>
            <a:rPr lang="en-US" dirty="0" smtClean="0"/>
            <a:t>Aligned to standards</a:t>
          </a:r>
          <a:endParaRPr lang="en-US" dirty="0"/>
        </a:p>
      </dgm:t>
    </dgm:pt>
    <dgm:pt modelId="{30466AC9-A297-4414-BDD7-40CA4FD37CED}" type="parTrans" cxnId="{6DC372B9-B207-4592-8CAC-F4DDF5F527CA}">
      <dgm:prSet/>
      <dgm:spPr/>
      <dgm:t>
        <a:bodyPr/>
        <a:lstStyle/>
        <a:p>
          <a:endParaRPr lang="en-US"/>
        </a:p>
      </dgm:t>
    </dgm:pt>
    <dgm:pt modelId="{60949CE5-23CC-4955-805A-5E4B9D6B44CD}" type="sibTrans" cxnId="{6DC372B9-B207-4592-8CAC-F4DDF5F527CA}">
      <dgm:prSet/>
      <dgm:spPr/>
      <dgm:t>
        <a:bodyPr/>
        <a:lstStyle/>
        <a:p>
          <a:endParaRPr lang="en-US"/>
        </a:p>
      </dgm:t>
    </dgm:pt>
    <dgm:pt modelId="{3E89AA01-10D3-4F25-AC5D-63E5C2871A9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Conceptual Understandings</a:t>
          </a:r>
          <a:endParaRPr lang="en-US" dirty="0"/>
        </a:p>
      </dgm:t>
    </dgm:pt>
    <dgm:pt modelId="{ABB61FED-9087-4B20-81B4-2BF0BFBCFE23}" type="parTrans" cxnId="{2622D3A8-716B-4E18-9FBA-5433A77C67A0}">
      <dgm:prSet/>
      <dgm:spPr/>
      <dgm:t>
        <a:bodyPr/>
        <a:lstStyle/>
        <a:p>
          <a:endParaRPr lang="en-US"/>
        </a:p>
      </dgm:t>
    </dgm:pt>
    <dgm:pt modelId="{9FFF4BE8-433C-4F38-980E-27003E442E27}" type="sibTrans" cxnId="{2622D3A8-716B-4E18-9FBA-5433A77C67A0}">
      <dgm:prSet/>
      <dgm:spPr/>
      <dgm:t>
        <a:bodyPr/>
        <a:lstStyle/>
        <a:p>
          <a:endParaRPr lang="en-US"/>
        </a:p>
      </dgm:t>
    </dgm:pt>
    <dgm:pt modelId="{C233D3A2-F642-4BBF-A089-92F2447A530C}">
      <dgm:prSet phldrT="[Text]"/>
      <dgm:spPr/>
      <dgm:t>
        <a:bodyPr/>
        <a:lstStyle/>
        <a:p>
          <a:r>
            <a:rPr lang="en-US" dirty="0" smtClean="0"/>
            <a:t>More specific</a:t>
          </a:r>
          <a:endParaRPr lang="en-US" dirty="0"/>
        </a:p>
      </dgm:t>
    </dgm:pt>
    <dgm:pt modelId="{6E9872EB-667B-429E-8A1E-668EF8875F0F}" type="parTrans" cxnId="{1A37B5C3-4C8F-45C5-895A-7450376307E3}">
      <dgm:prSet/>
      <dgm:spPr/>
      <dgm:t>
        <a:bodyPr/>
        <a:lstStyle/>
        <a:p>
          <a:endParaRPr lang="en-US"/>
        </a:p>
      </dgm:t>
    </dgm:pt>
    <dgm:pt modelId="{6FF33C60-BD23-4C6D-8A7C-FC67ABA0A956}" type="sibTrans" cxnId="{1A37B5C3-4C8F-45C5-895A-7450376307E3}">
      <dgm:prSet/>
      <dgm:spPr/>
      <dgm:t>
        <a:bodyPr/>
        <a:lstStyle/>
        <a:p>
          <a:endParaRPr lang="en-US"/>
        </a:p>
      </dgm:t>
    </dgm:pt>
    <dgm:pt modelId="{E8688201-3021-4A64-A7AF-FFF31FB6247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Content Specifications</a:t>
          </a:r>
          <a:endParaRPr lang="en-US" dirty="0"/>
        </a:p>
      </dgm:t>
    </dgm:pt>
    <dgm:pt modelId="{4DABBE3E-55E5-49D0-B4DF-7A6831B69437}" type="parTrans" cxnId="{A3CE018E-1D5F-405B-9AD8-2216AF5BF045}">
      <dgm:prSet/>
      <dgm:spPr/>
      <dgm:t>
        <a:bodyPr/>
        <a:lstStyle/>
        <a:p>
          <a:endParaRPr lang="en-US"/>
        </a:p>
      </dgm:t>
    </dgm:pt>
    <dgm:pt modelId="{6A7BCC3F-6BAD-48D5-87F3-832E50266D0F}" type="sibTrans" cxnId="{A3CE018E-1D5F-405B-9AD8-2216AF5BF045}">
      <dgm:prSet/>
      <dgm:spPr/>
      <dgm:t>
        <a:bodyPr/>
        <a:lstStyle/>
        <a:p>
          <a:endParaRPr lang="en-US"/>
        </a:p>
      </dgm:t>
    </dgm:pt>
    <dgm:pt modelId="{00A2AEF6-9081-4194-8B2A-8FBD8DFE10FD}">
      <dgm:prSet phldrT="[Text]"/>
      <dgm:spPr/>
      <dgm:t>
        <a:bodyPr/>
        <a:lstStyle/>
        <a:p>
          <a:r>
            <a:rPr lang="en-US" dirty="0" smtClean="0"/>
            <a:t>“Students will…” statements</a:t>
          </a:r>
          <a:endParaRPr lang="en-US" dirty="0"/>
        </a:p>
      </dgm:t>
    </dgm:pt>
    <dgm:pt modelId="{E2F4A8DC-B7F4-4A50-8837-771A77B44EE3}" type="parTrans" cxnId="{4B5795B5-6819-4AD4-BC53-9289B3305838}">
      <dgm:prSet/>
      <dgm:spPr/>
      <dgm:t>
        <a:bodyPr/>
        <a:lstStyle/>
        <a:p>
          <a:endParaRPr lang="en-US"/>
        </a:p>
      </dgm:t>
    </dgm:pt>
    <dgm:pt modelId="{49F967A6-5A00-4FDD-8DBE-6837AD99B2DE}" type="sibTrans" cxnId="{4B5795B5-6819-4AD4-BC53-9289B3305838}">
      <dgm:prSet/>
      <dgm:spPr/>
      <dgm:t>
        <a:bodyPr/>
        <a:lstStyle/>
        <a:p>
          <a:endParaRPr lang="en-US"/>
        </a:p>
      </dgm:t>
    </dgm:pt>
    <dgm:pt modelId="{8965544F-E9E0-4C31-B02E-88926360656F}">
      <dgm:prSet/>
      <dgm:spPr/>
      <dgm:t>
        <a:bodyPr/>
        <a:lstStyle/>
        <a:p>
          <a:r>
            <a:rPr lang="en-US" dirty="0" smtClean="0"/>
            <a:t>Larger perspectives, trends, and issues</a:t>
          </a:r>
          <a:endParaRPr lang="en-US" dirty="0"/>
        </a:p>
      </dgm:t>
    </dgm:pt>
    <dgm:pt modelId="{A6768BC6-23EA-4F7F-BE4E-2E01BA9EFF30}" type="parTrans" cxnId="{4207FA43-2B5D-4D1D-B2BF-E455C2EBD36E}">
      <dgm:prSet/>
      <dgm:spPr/>
      <dgm:t>
        <a:bodyPr/>
        <a:lstStyle/>
        <a:p>
          <a:endParaRPr lang="en-US"/>
        </a:p>
      </dgm:t>
    </dgm:pt>
    <dgm:pt modelId="{4A5D29A9-AFCD-423F-B6CB-4A4DB8FD78C1}" type="sibTrans" cxnId="{4207FA43-2B5D-4D1D-B2BF-E455C2EBD36E}">
      <dgm:prSet/>
      <dgm:spPr/>
      <dgm:t>
        <a:bodyPr/>
        <a:lstStyle/>
        <a:p>
          <a:endParaRPr lang="en-US"/>
        </a:p>
      </dgm:t>
    </dgm:pt>
    <dgm:pt modelId="{CB74E53B-387A-47EB-94C8-D65500EF451E}">
      <dgm:prSet/>
      <dgm:spPr/>
      <dgm:t>
        <a:bodyPr/>
        <a:lstStyle/>
        <a:p>
          <a:r>
            <a:rPr lang="en-US" dirty="0" smtClean="0"/>
            <a:t>8-12 per grade level</a:t>
          </a:r>
          <a:endParaRPr lang="en-US" dirty="0"/>
        </a:p>
      </dgm:t>
    </dgm:pt>
    <dgm:pt modelId="{57576F9C-6732-4580-ADAA-7C9D12AAC601}" type="parTrans" cxnId="{3757C0AF-DA01-45E5-AFB1-743B51B0920A}">
      <dgm:prSet/>
      <dgm:spPr/>
      <dgm:t>
        <a:bodyPr/>
        <a:lstStyle/>
        <a:p>
          <a:endParaRPr lang="en-US"/>
        </a:p>
      </dgm:t>
    </dgm:pt>
    <dgm:pt modelId="{08C010C4-925E-46E4-84C6-AD2E6FE910D8}" type="sibTrans" cxnId="{3757C0AF-DA01-45E5-AFB1-743B51B0920A}">
      <dgm:prSet/>
      <dgm:spPr/>
      <dgm:t>
        <a:bodyPr/>
        <a:lstStyle/>
        <a:p>
          <a:endParaRPr lang="en-US"/>
        </a:p>
      </dgm:t>
    </dgm:pt>
    <dgm:pt modelId="{8E738730-DF40-4926-B926-292CA341F66C}">
      <dgm:prSet phldrT="[Text]"/>
      <dgm:spPr/>
      <dgm:t>
        <a:bodyPr/>
        <a:lstStyle/>
        <a:p>
          <a:r>
            <a:rPr lang="en-US" dirty="0" smtClean="0"/>
            <a:t>Enduring understandings</a:t>
          </a:r>
          <a:endParaRPr lang="en-US" dirty="0"/>
        </a:p>
      </dgm:t>
    </dgm:pt>
    <dgm:pt modelId="{5F8C449B-DFD7-4C2E-8CF7-34F0C30F1F35}" type="parTrans" cxnId="{EC3B9A21-FF44-4368-8198-41C591548070}">
      <dgm:prSet/>
      <dgm:spPr/>
      <dgm:t>
        <a:bodyPr/>
        <a:lstStyle/>
        <a:p>
          <a:endParaRPr lang="en-US"/>
        </a:p>
      </dgm:t>
    </dgm:pt>
    <dgm:pt modelId="{39BB21FC-BA23-4097-A503-DBE3B89B45BA}" type="sibTrans" cxnId="{EC3B9A21-FF44-4368-8198-41C591548070}">
      <dgm:prSet/>
      <dgm:spPr/>
      <dgm:t>
        <a:bodyPr/>
        <a:lstStyle/>
        <a:p>
          <a:endParaRPr lang="en-US"/>
        </a:p>
      </dgm:t>
    </dgm:pt>
    <dgm:pt modelId="{2DC610A0-79CE-4DC8-B6AA-FB33AE00B437}">
      <dgm:prSet/>
      <dgm:spPr/>
      <dgm:t>
        <a:bodyPr/>
        <a:lstStyle/>
        <a:p>
          <a:r>
            <a:rPr lang="en-US" dirty="0" smtClean="0"/>
            <a:t>2-7 per Key Idea</a:t>
          </a:r>
          <a:endParaRPr lang="en-US" dirty="0"/>
        </a:p>
      </dgm:t>
    </dgm:pt>
    <dgm:pt modelId="{BAB70923-FCB4-45C0-853B-7FF1A6ED35F2}" type="parTrans" cxnId="{9523FC9F-4449-4B06-8825-D64158C78FFD}">
      <dgm:prSet/>
      <dgm:spPr/>
      <dgm:t>
        <a:bodyPr/>
        <a:lstStyle/>
        <a:p>
          <a:endParaRPr lang="en-US"/>
        </a:p>
      </dgm:t>
    </dgm:pt>
    <dgm:pt modelId="{00F085AA-F43C-4F6E-931F-435A3FB4D2D4}" type="sibTrans" cxnId="{9523FC9F-4449-4B06-8825-D64158C78FFD}">
      <dgm:prSet/>
      <dgm:spPr/>
      <dgm:t>
        <a:bodyPr/>
        <a:lstStyle/>
        <a:p>
          <a:endParaRPr lang="en-US"/>
        </a:p>
      </dgm:t>
    </dgm:pt>
    <dgm:pt modelId="{8AB05D7D-9B44-4499-9E52-23C00FD9C00C}">
      <dgm:prSet/>
      <dgm:spPr/>
      <dgm:t>
        <a:bodyPr/>
        <a:lstStyle/>
        <a:p>
          <a:r>
            <a:rPr lang="en-US" dirty="0" smtClean="0"/>
            <a:t>Focus of teaching and learning</a:t>
          </a:r>
          <a:endParaRPr lang="en-US" dirty="0"/>
        </a:p>
      </dgm:t>
    </dgm:pt>
    <dgm:pt modelId="{CF929077-97E8-4327-B860-06EDA2254D8E}" type="parTrans" cxnId="{0AF196F2-5BF7-4E69-87BF-8BC5C8E84494}">
      <dgm:prSet/>
      <dgm:spPr/>
      <dgm:t>
        <a:bodyPr/>
        <a:lstStyle/>
        <a:p>
          <a:endParaRPr lang="en-US"/>
        </a:p>
      </dgm:t>
    </dgm:pt>
    <dgm:pt modelId="{AA11B9A9-E2F6-4627-854D-9C7CEEB10647}" type="sibTrans" cxnId="{0AF196F2-5BF7-4E69-87BF-8BC5C8E84494}">
      <dgm:prSet/>
      <dgm:spPr/>
      <dgm:t>
        <a:bodyPr/>
        <a:lstStyle/>
        <a:p>
          <a:endParaRPr lang="en-US"/>
        </a:p>
      </dgm:t>
    </dgm:pt>
    <dgm:pt modelId="{5A0D58C6-A15C-4961-B487-D0697B46D080}">
      <dgm:prSet/>
      <dgm:spPr/>
      <dgm:t>
        <a:bodyPr/>
        <a:lstStyle/>
        <a:p>
          <a:r>
            <a:rPr lang="en-US" dirty="0" smtClean="0"/>
            <a:t>Specific content that can be taught</a:t>
          </a:r>
          <a:endParaRPr lang="en-US" dirty="0"/>
        </a:p>
      </dgm:t>
    </dgm:pt>
    <dgm:pt modelId="{BFDA2503-1DA8-4C99-9868-E8745D747675}" type="parTrans" cxnId="{B8C945F1-82BF-40A9-819A-4106417A9978}">
      <dgm:prSet/>
      <dgm:spPr/>
      <dgm:t>
        <a:bodyPr/>
        <a:lstStyle/>
        <a:p>
          <a:endParaRPr lang="en-US"/>
        </a:p>
      </dgm:t>
    </dgm:pt>
    <dgm:pt modelId="{1E042027-A8E8-4C0A-A498-597A6407DC30}" type="sibTrans" cxnId="{B8C945F1-82BF-40A9-819A-4106417A9978}">
      <dgm:prSet/>
      <dgm:spPr/>
      <dgm:t>
        <a:bodyPr/>
        <a:lstStyle/>
        <a:p>
          <a:endParaRPr lang="en-US"/>
        </a:p>
      </dgm:t>
    </dgm:pt>
    <dgm:pt modelId="{91CB8AEE-108C-4B82-80EB-888A862E4D9D}" type="pres">
      <dgm:prSet presAssocID="{86EFFF83-A5EE-4747-B5D1-5CC58431D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6D65F-6D24-4A17-AF0E-B71F6092D93D}" type="pres">
      <dgm:prSet presAssocID="{D97DDC17-8F1D-4D12-AC2E-6B8B866DD7D1}" presName="linNode" presStyleCnt="0"/>
      <dgm:spPr/>
    </dgm:pt>
    <dgm:pt modelId="{879EA732-4DC0-4B86-9952-C8AFF6B476FA}" type="pres">
      <dgm:prSet presAssocID="{D97DDC17-8F1D-4D12-AC2E-6B8B866DD7D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8796A-3F46-4982-AF70-298E6E653693}" type="pres">
      <dgm:prSet presAssocID="{D97DDC17-8F1D-4D12-AC2E-6B8B866DD7D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BF063-01AE-4426-BEAF-AAF9A7FCF58D}" type="pres">
      <dgm:prSet presAssocID="{5EBB7376-CA17-4C23-90A3-AEBFCCAC7702}" presName="sp" presStyleCnt="0"/>
      <dgm:spPr/>
    </dgm:pt>
    <dgm:pt modelId="{305A6144-8CDD-4365-BFF2-B220AC327B19}" type="pres">
      <dgm:prSet presAssocID="{3E89AA01-10D3-4F25-AC5D-63E5C2871A9F}" presName="linNode" presStyleCnt="0"/>
      <dgm:spPr/>
    </dgm:pt>
    <dgm:pt modelId="{4D6B0853-657E-44F8-9946-A76428755F67}" type="pres">
      <dgm:prSet presAssocID="{3E89AA01-10D3-4F25-AC5D-63E5C2871A9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9DED9-6446-41E2-836F-3E2C648FFBFB}" type="pres">
      <dgm:prSet presAssocID="{3E89AA01-10D3-4F25-AC5D-63E5C2871A9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87D69-3DCA-4282-B184-97B872500196}" type="pres">
      <dgm:prSet presAssocID="{9FFF4BE8-433C-4F38-980E-27003E442E27}" presName="sp" presStyleCnt="0"/>
      <dgm:spPr/>
    </dgm:pt>
    <dgm:pt modelId="{30B45EAB-2162-4273-B513-E2692DB42A50}" type="pres">
      <dgm:prSet presAssocID="{E8688201-3021-4A64-A7AF-FFF31FB6247C}" presName="linNode" presStyleCnt="0"/>
      <dgm:spPr/>
    </dgm:pt>
    <dgm:pt modelId="{FA376F6D-19BF-4651-8B28-D0977976B717}" type="pres">
      <dgm:prSet presAssocID="{E8688201-3021-4A64-A7AF-FFF31FB6247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6C079-9518-4470-B97F-C8476FC5900A}" type="pres">
      <dgm:prSet presAssocID="{E8688201-3021-4A64-A7AF-FFF31FB6247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732D98-F518-4D87-9F42-F1D937945D84}" type="presOf" srcId="{5A0D58C6-A15C-4961-B487-D0697B46D080}" destId="{5126C079-9518-4470-B97F-C8476FC5900A}" srcOrd="0" destOrd="1" presId="urn:microsoft.com/office/officeart/2005/8/layout/vList5"/>
    <dgm:cxn modelId="{3757C0AF-DA01-45E5-AFB1-743B51B0920A}" srcId="{D97DDC17-8F1D-4D12-AC2E-6B8B866DD7D1}" destId="{CB74E53B-387A-47EB-94C8-D65500EF451E}" srcOrd="3" destOrd="0" parTransId="{57576F9C-6732-4580-ADAA-7C9D12AAC601}" sibTransId="{08C010C4-925E-46E4-84C6-AD2E6FE910D8}"/>
    <dgm:cxn modelId="{D0F96C72-B594-4580-9ABE-7AA2FB6C180F}" type="presOf" srcId="{8E738730-DF40-4926-B926-292CA341F66C}" destId="{78D8796A-3F46-4982-AF70-298E6E653693}" srcOrd="0" destOrd="1" presId="urn:microsoft.com/office/officeart/2005/8/layout/vList5"/>
    <dgm:cxn modelId="{A3CE018E-1D5F-405B-9AD8-2216AF5BF045}" srcId="{86EFFF83-A5EE-4747-B5D1-5CC58431DC50}" destId="{E8688201-3021-4A64-A7AF-FFF31FB6247C}" srcOrd="2" destOrd="0" parTransId="{4DABBE3E-55E5-49D0-B4DF-7A6831B69437}" sibTransId="{6A7BCC3F-6BAD-48D5-87F3-832E50266D0F}"/>
    <dgm:cxn modelId="{1F793B3D-1600-4D45-8AB6-5CE1FAEF04EC}" type="presOf" srcId="{86EFFF83-A5EE-4747-B5D1-5CC58431DC50}" destId="{91CB8AEE-108C-4B82-80EB-888A862E4D9D}" srcOrd="0" destOrd="0" presId="urn:microsoft.com/office/officeart/2005/8/layout/vList5"/>
    <dgm:cxn modelId="{EC3B9A21-FF44-4368-8198-41C591548070}" srcId="{D97DDC17-8F1D-4D12-AC2E-6B8B866DD7D1}" destId="{8E738730-DF40-4926-B926-292CA341F66C}" srcOrd="1" destOrd="0" parTransId="{5F8C449B-DFD7-4C2E-8CF7-34F0C30F1F35}" sibTransId="{39BB21FC-BA23-4097-A503-DBE3B89B45BA}"/>
    <dgm:cxn modelId="{2622D3A8-716B-4E18-9FBA-5433A77C67A0}" srcId="{86EFFF83-A5EE-4747-B5D1-5CC58431DC50}" destId="{3E89AA01-10D3-4F25-AC5D-63E5C2871A9F}" srcOrd="1" destOrd="0" parTransId="{ABB61FED-9087-4B20-81B4-2BF0BFBCFE23}" sibTransId="{9FFF4BE8-433C-4F38-980E-27003E442E27}"/>
    <dgm:cxn modelId="{0AF196F2-5BF7-4E69-87BF-8BC5C8E84494}" srcId="{3E89AA01-10D3-4F25-AC5D-63E5C2871A9F}" destId="{8AB05D7D-9B44-4499-9E52-23C00FD9C00C}" srcOrd="2" destOrd="0" parTransId="{CF929077-97E8-4327-B860-06EDA2254D8E}" sibTransId="{AA11B9A9-E2F6-4627-854D-9C7CEEB10647}"/>
    <dgm:cxn modelId="{D8B7EB0E-3D7D-4389-A49E-BE75A2164479}" type="presOf" srcId="{00A2AEF6-9081-4194-8B2A-8FBD8DFE10FD}" destId="{5126C079-9518-4470-B97F-C8476FC5900A}" srcOrd="0" destOrd="0" presId="urn:microsoft.com/office/officeart/2005/8/layout/vList5"/>
    <dgm:cxn modelId="{A9C2E6E8-E26A-4565-8575-59C70A687B11}" type="presOf" srcId="{4D9411A0-B889-4A6C-AB7E-4F3BB255470E}" destId="{78D8796A-3F46-4982-AF70-298E6E653693}" srcOrd="0" destOrd="0" presId="urn:microsoft.com/office/officeart/2005/8/layout/vList5"/>
    <dgm:cxn modelId="{4207FA43-2B5D-4D1D-B2BF-E455C2EBD36E}" srcId="{D97DDC17-8F1D-4D12-AC2E-6B8B866DD7D1}" destId="{8965544F-E9E0-4C31-B02E-88926360656F}" srcOrd="2" destOrd="0" parTransId="{A6768BC6-23EA-4F7F-BE4E-2E01BA9EFF30}" sibTransId="{4A5D29A9-AFCD-423F-B6CB-4A4DB8FD78C1}"/>
    <dgm:cxn modelId="{A9D5A3C4-B359-4D9E-B092-9998B71DE5D9}" type="presOf" srcId="{8965544F-E9E0-4C31-B02E-88926360656F}" destId="{78D8796A-3F46-4982-AF70-298E6E653693}" srcOrd="0" destOrd="2" presId="urn:microsoft.com/office/officeart/2005/8/layout/vList5"/>
    <dgm:cxn modelId="{79A0D4D1-52B1-46A3-BA82-B0CA54B48931}" type="presOf" srcId="{2DC610A0-79CE-4DC8-B6AA-FB33AE00B437}" destId="{0849DED9-6446-41E2-836F-3E2C648FFBFB}" srcOrd="0" destOrd="1" presId="urn:microsoft.com/office/officeart/2005/8/layout/vList5"/>
    <dgm:cxn modelId="{229F0F71-6A1E-490D-B6D3-E82D5BC67A20}" type="presOf" srcId="{E8688201-3021-4A64-A7AF-FFF31FB6247C}" destId="{FA376F6D-19BF-4651-8B28-D0977976B717}" srcOrd="0" destOrd="0" presId="urn:microsoft.com/office/officeart/2005/8/layout/vList5"/>
    <dgm:cxn modelId="{1A37B5C3-4C8F-45C5-895A-7450376307E3}" srcId="{3E89AA01-10D3-4F25-AC5D-63E5C2871A9F}" destId="{C233D3A2-F642-4BBF-A089-92F2447A530C}" srcOrd="0" destOrd="0" parTransId="{6E9872EB-667B-429E-8A1E-668EF8875F0F}" sibTransId="{6FF33C60-BD23-4C6D-8A7C-FC67ABA0A956}"/>
    <dgm:cxn modelId="{4B5795B5-6819-4AD4-BC53-9289B3305838}" srcId="{E8688201-3021-4A64-A7AF-FFF31FB6247C}" destId="{00A2AEF6-9081-4194-8B2A-8FBD8DFE10FD}" srcOrd="0" destOrd="0" parTransId="{E2F4A8DC-B7F4-4A50-8837-771A77B44EE3}" sibTransId="{49F967A6-5A00-4FDD-8DBE-6837AD99B2DE}"/>
    <dgm:cxn modelId="{9523FC9F-4449-4B06-8825-D64158C78FFD}" srcId="{3E89AA01-10D3-4F25-AC5D-63E5C2871A9F}" destId="{2DC610A0-79CE-4DC8-B6AA-FB33AE00B437}" srcOrd="1" destOrd="0" parTransId="{BAB70923-FCB4-45C0-853B-7FF1A6ED35F2}" sibTransId="{00F085AA-F43C-4F6E-931F-435A3FB4D2D4}"/>
    <dgm:cxn modelId="{587463F8-66D6-4C7B-852C-07ADED8CD67F}" type="presOf" srcId="{D97DDC17-8F1D-4D12-AC2E-6B8B866DD7D1}" destId="{879EA732-4DC0-4B86-9952-C8AFF6B476FA}" srcOrd="0" destOrd="0" presId="urn:microsoft.com/office/officeart/2005/8/layout/vList5"/>
    <dgm:cxn modelId="{D4F13D94-D8F5-4846-B6A6-AA44B2E3C7D5}" type="presOf" srcId="{3E89AA01-10D3-4F25-AC5D-63E5C2871A9F}" destId="{4D6B0853-657E-44F8-9946-A76428755F67}" srcOrd="0" destOrd="0" presId="urn:microsoft.com/office/officeart/2005/8/layout/vList5"/>
    <dgm:cxn modelId="{5C8412B7-3E3C-49A9-AAB6-9AAEB8BF406C}" type="presOf" srcId="{8AB05D7D-9B44-4499-9E52-23C00FD9C00C}" destId="{0849DED9-6446-41E2-836F-3E2C648FFBFB}" srcOrd="0" destOrd="2" presId="urn:microsoft.com/office/officeart/2005/8/layout/vList5"/>
    <dgm:cxn modelId="{27E03265-4010-4027-A79C-76DB095DF560}" type="presOf" srcId="{C233D3A2-F642-4BBF-A089-92F2447A530C}" destId="{0849DED9-6446-41E2-836F-3E2C648FFBFB}" srcOrd="0" destOrd="0" presId="urn:microsoft.com/office/officeart/2005/8/layout/vList5"/>
    <dgm:cxn modelId="{00AB745E-F1AC-4033-9673-E324CB8A3B45}" srcId="{86EFFF83-A5EE-4747-B5D1-5CC58431DC50}" destId="{D97DDC17-8F1D-4D12-AC2E-6B8B866DD7D1}" srcOrd="0" destOrd="0" parTransId="{5E8B6982-0382-4B82-B33A-FEA0006479A4}" sibTransId="{5EBB7376-CA17-4C23-90A3-AEBFCCAC7702}"/>
    <dgm:cxn modelId="{BCE6A400-2F9A-4E1A-9CCD-358EC5CC53CB}" type="presOf" srcId="{CB74E53B-387A-47EB-94C8-D65500EF451E}" destId="{78D8796A-3F46-4982-AF70-298E6E653693}" srcOrd="0" destOrd="3" presId="urn:microsoft.com/office/officeart/2005/8/layout/vList5"/>
    <dgm:cxn modelId="{6DC372B9-B207-4592-8CAC-F4DDF5F527CA}" srcId="{D97DDC17-8F1D-4D12-AC2E-6B8B866DD7D1}" destId="{4D9411A0-B889-4A6C-AB7E-4F3BB255470E}" srcOrd="0" destOrd="0" parTransId="{30466AC9-A297-4414-BDD7-40CA4FD37CED}" sibTransId="{60949CE5-23CC-4955-805A-5E4B9D6B44CD}"/>
    <dgm:cxn modelId="{B8C945F1-82BF-40A9-819A-4106417A9978}" srcId="{E8688201-3021-4A64-A7AF-FFF31FB6247C}" destId="{5A0D58C6-A15C-4961-B487-D0697B46D080}" srcOrd="1" destOrd="0" parTransId="{BFDA2503-1DA8-4C99-9868-E8745D747675}" sibTransId="{1E042027-A8E8-4C0A-A498-597A6407DC30}"/>
    <dgm:cxn modelId="{7996FDC5-7F48-423F-8CEA-9E09264BD666}" type="presParOf" srcId="{91CB8AEE-108C-4B82-80EB-888A862E4D9D}" destId="{70F6D65F-6D24-4A17-AF0E-B71F6092D93D}" srcOrd="0" destOrd="0" presId="urn:microsoft.com/office/officeart/2005/8/layout/vList5"/>
    <dgm:cxn modelId="{4F80BFAF-1FB4-4AC7-8F52-F4688A2FFABA}" type="presParOf" srcId="{70F6D65F-6D24-4A17-AF0E-B71F6092D93D}" destId="{879EA732-4DC0-4B86-9952-C8AFF6B476FA}" srcOrd="0" destOrd="0" presId="urn:microsoft.com/office/officeart/2005/8/layout/vList5"/>
    <dgm:cxn modelId="{60B65956-297D-4B1B-BD24-5B2634CE3FCF}" type="presParOf" srcId="{70F6D65F-6D24-4A17-AF0E-B71F6092D93D}" destId="{78D8796A-3F46-4982-AF70-298E6E653693}" srcOrd="1" destOrd="0" presId="urn:microsoft.com/office/officeart/2005/8/layout/vList5"/>
    <dgm:cxn modelId="{F054622E-4E0C-4E2B-9D6C-751201BA19FB}" type="presParOf" srcId="{91CB8AEE-108C-4B82-80EB-888A862E4D9D}" destId="{F9FBF063-01AE-4426-BEAF-AAF9A7FCF58D}" srcOrd="1" destOrd="0" presId="urn:microsoft.com/office/officeart/2005/8/layout/vList5"/>
    <dgm:cxn modelId="{3556AA52-AC0D-46F4-8AEE-E8ED315A3EB0}" type="presParOf" srcId="{91CB8AEE-108C-4B82-80EB-888A862E4D9D}" destId="{305A6144-8CDD-4365-BFF2-B220AC327B19}" srcOrd="2" destOrd="0" presId="urn:microsoft.com/office/officeart/2005/8/layout/vList5"/>
    <dgm:cxn modelId="{D6C926A5-515F-4AC7-8761-86C059955059}" type="presParOf" srcId="{305A6144-8CDD-4365-BFF2-B220AC327B19}" destId="{4D6B0853-657E-44F8-9946-A76428755F67}" srcOrd="0" destOrd="0" presId="urn:microsoft.com/office/officeart/2005/8/layout/vList5"/>
    <dgm:cxn modelId="{EBF2BF9B-48C1-4A2B-B0CA-1313C15B3673}" type="presParOf" srcId="{305A6144-8CDD-4365-BFF2-B220AC327B19}" destId="{0849DED9-6446-41E2-836F-3E2C648FFBFB}" srcOrd="1" destOrd="0" presId="urn:microsoft.com/office/officeart/2005/8/layout/vList5"/>
    <dgm:cxn modelId="{23C325E0-897D-4BC6-AEBB-7DFF2150F7AA}" type="presParOf" srcId="{91CB8AEE-108C-4B82-80EB-888A862E4D9D}" destId="{D1987D69-3DCA-4282-B184-97B872500196}" srcOrd="3" destOrd="0" presId="urn:microsoft.com/office/officeart/2005/8/layout/vList5"/>
    <dgm:cxn modelId="{6259969B-F0D9-4376-9A60-B2EA4B9873FA}" type="presParOf" srcId="{91CB8AEE-108C-4B82-80EB-888A862E4D9D}" destId="{30B45EAB-2162-4273-B513-E2692DB42A50}" srcOrd="4" destOrd="0" presId="urn:microsoft.com/office/officeart/2005/8/layout/vList5"/>
    <dgm:cxn modelId="{9C0769B1-0C30-4B64-809B-CE8F0B70A693}" type="presParOf" srcId="{30B45EAB-2162-4273-B513-E2692DB42A50}" destId="{FA376F6D-19BF-4651-8B28-D0977976B717}" srcOrd="0" destOrd="0" presId="urn:microsoft.com/office/officeart/2005/8/layout/vList5"/>
    <dgm:cxn modelId="{563491C4-C814-49C0-9D2C-65271ECE825D}" type="presParOf" srcId="{30B45EAB-2162-4273-B513-E2692DB42A50}" destId="{5126C079-9518-4470-B97F-C8476FC590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8796A-3F46-4982-AF70-298E6E653693}">
      <dsp:nvSpPr>
        <dsp:cNvPr id="0" name=""/>
        <dsp:cNvSpPr/>
      </dsp:nvSpPr>
      <dsp:spPr>
        <a:xfrm rot="5400000">
          <a:off x="3461055" y="-1214594"/>
          <a:ext cx="1057552" cy="37551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Aligned to standards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Enduring understandings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Larger perspectives, trends, and issues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8-12 per grade level</a:t>
          </a:r>
          <a:endParaRPr lang="en-US" sz="1400" kern="1200" dirty="0"/>
        </a:p>
      </dsp:txBody>
      <dsp:txXfrm rot="-5400000">
        <a:off x="2112264" y="185822"/>
        <a:ext cx="3703511" cy="954302"/>
      </dsp:txXfrm>
    </dsp:sp>
    <dsp:sp modelId="{879EA732-4DC0-4B86-9952-C8AFF6B476FA}">
      <dsp:nvSpPr>
        <dsp:cNvPr id="0" name=""/>
        <dsp:cNvSpPr/>
      </dsp:nvSpPr>
      <dsp:spPr>
        <a:xfrm>
          <a:off x="0" y="2002"/>
          <a:ext cx="2112264" cy="132194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Key Ideas</a:t>
          </a:r>
          <a:endParaRPr lang="en-US" sz="2100" kern="1200" dirty="0"/>
        </a:p>
      </dsp:txBody>
      <dsp:txXfrm>
        <a:off x="64532" y="66534"/>
        <a:ext cx="1983200" cy="1192876"/>
      </dsp:txXfrm>
    </dsp:sp>
    <dsp:sp modelId="{0849DED9-6446-41E2-836F-3E2C648FFBFB}">
      <dsp:nvSpPr>
        <dsp:cNvPr id="0" name=""/>
        <dsp:cNvSpPr/>
      </dsp:nvSpPr>
      <dsp:spPr>
        <a:xfrm rot="5400000">
          <a:off x="3461055" y="173443"/>
          <a:ext cx="1057552" cy="37551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More specific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2-7 per Key Idea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Focus of teaching and learning</a:t>
          </a:r>
          <a:endParaRPr lang="en-US" sz="1400" kern="1200" dirty="0"/>
        </a:p>
      </dsp:txBody>
      <dsp:txXfrm rot="-5400000">
        <a:off x="2112264" y="1573860"/>
        <a:ext cx="3703511" cy="954302"/>
      </dsp:txXfrm>
    </dsp:sp>
    <dsp:sp modelId="{4D6B0853-657E-44F8-9946-A76428755F67}">
      <dsp:nvSpPr>
        <dsp:cNvPr id="0" name=""/>
        <dsp:cNvSpPr/>
      </dsp:nvSpPr>
      <dsp:spPr>
        <a:xfrm>
          <a:off x="0" y="1390040"/>
          <a:ext cx="2112264" cy="132194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Conceptual Understandings</a:t>
          </a:r>
          <a:endParaRPr lang="en-US" sz="2100" kern="1200" dirty="0"/>
        </a:p>
      </dsp:txBody>
      <dsp:txXfrm>
        <a:off x="64532" y="1454572"/>
        <a:ext cx="1983200" cy="1192876"/>
      </dsp:txXfrm>
    </dsp:sp>
    <dsp:sp modelId="{5126C079-9518-4470-B97F-C8476FC5900A}">
      <dsp:nvSpPr>
        <dsp:cNvPr id="0" name=""/>
        <dsp:cNvSpPr/>
      </dsp:nvSpPr>
      <dsp:spPr>
        <a:xfrm rot="5400000">
          <a:off x="3461055" y="1561480"/>
          <a:ext cx="1057552" cy="37551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“Students will…” statements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Specific content that can be taught</a:t>
          </a:r>
          <a:endParaRPr lang="en-US" sz="1400" kern="1200" dirty="0"/>
        </a:p>
      </dsp:txBody>
      <dsp:txXfrm rot="-5400000">
        <a:off x="2112264" y="2961897"/>
        <a:ext cx="3703511" cy="954302"/>
      </dsp:txXfrm>
    </dsp:sp>
    <dsp:sp modelId="{FA376F6D-19BF-4651-8B28-D0977976B717}">
      <dsp:nvSpPr>
        <dsp:cNvPr id="0" name=""/>
        <dsp:cNvSpPr/>
      </dsp:nvSpPr>
      <dsp:spPr>
        <a:xfrm>
          <a:off x="0" y="2778078"/>
          <a:ext cx="2112264" cy="13219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Content Specifications</a:t>
          </a:r>
          <a:endParaRPr lang="en-US" sz="2100" kern="1200" dirty="0"/>
        </a:p>
      </dsp:txBody>
      <dsp:txXfrm>
        <a:off x="64532" y="2842610"/>
        <a:ext cx="1983200" cy="1192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37F6-5D0C-4310-83C0-7E009F680069}" type="datetimeFigureOut">
              <a:rPr lang="en-US" smtClean="0"/>
              <a:t>5/14/2014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8C62A-E79F-4324-BD28-15C3365E75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7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NCSS – National</a:t>
            </a:r>
            <a:r>
              <a:rPr lang="en-US" baseline="0" dirty="0" smtClean="0"/>
              <a:t> Council for the Social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C62A-E79F-4324-BD28-15C3365E75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4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C62A-E79F-4324-BD28-15C3365E75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1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NYS K-12 Social Studies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24400" cy="42356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Adopted April 2014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Intended </a:t>
            </a:r>
            <a:r>
              <a:rPr lang="en-US" b="1" dirty="0"/>
              <a:t>to serve as a guide for local districts to develop </a:t>
            </a:r>
            <a:r>
              <a:rPr lang="en-US" b="1" dirty="0" smtClean="0"/>
              <a:t>Social </a:t>
            </a:r>
            <a:r>
              <a:rPr lang="en-US" b="1" dirty="0"/>
              <a:t>Studies curriculum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2695733" cy="363544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93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499022"/>
            <a:ext cx="2743199" cy="85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2130308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1438598"/>
              </p:ext>
            </p:extLst>
          </p:nvPr>
        </p:nvGraphicFramePr>
        <p:xfrm>
          <a:off x="1454132" y="1397000"/>
          <a:ext cx="5867400" cy="4102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410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Released Summer of 2014</a:t>
            </a:r>
          </a:p>
          <a:p>
            <a:r>
              <a:rPr lang="en-US" dirty="0" smtClean="0"/>
              <a:t>Guidance </a:t>
            </a:r>
            <a:r>
              <a:rPr lang="en-US" dirty="0"/>
              <a:t>about how to integrate social studies content, practices, and CCLS in the context of rigorous, inquiry-driven instruction.</a:t>
            </a:r>
          </a:p>
        </p:txBody>
      </p:sp>
    </p:spTree>
    <p:extLst>
      <p:ext uri="{BB962C8B-B14F-4D97-AF65-F5344CB8AC3E}">
        <p14:creationId xmlns:p14="http://schemas.microsoft.com/office/powerpoint/2010/main" val="118995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precise timetable not changing until at least 2017</a:t>
            </a:r>
          </a:p>
          <a:p>
            <a:r>
              <a:rPr lang="en-US" dirty="0" smtClean="0"/>
              <a:t>Don’t know what re-design will look like</a:t>
            </a:r>
          </a:p>
          <a:p>
            <a:r>
              <a:rPr lang="en-US" dirty="0" smtClean="0"/>
              <a:t>Conversations are just beginning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3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the Field Guide this summer</a:t>
            </a:r>
          </a:p>
          <a:p>
            <a:r>
              <a:rPr lang="en-US" dirty="0" smtClean="0"/>
              <a:t>Begin to have conversations with Social Studies staff about implications</a:t>
            </a:r>
          </a:p>
          <a:p>
            <a:r>
              <a:rPr lang="en-US" dirty="0" smtClean="0"/>
              <a:t>Consider implementing small pieces, especially the skills (Inquiry Arc and Social Studies Practices)</a:t>
            </a:r>
          </a:p>
          <a:p>
            <a:r>
              <a:rPr lang="en-US" dirty="0" smtClean="0"/>
              <a:t>Aim for larger commitment of resources during Summer 2015 – assessments and resources will be clearer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1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452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Emphasis on: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Balance of content </a:t>
            </a:r>
            <a:r>
              <a:rPr lang="en-US" b="1" u="sng" dirty="0" smtClean="0"/>
              <a:t>and</a:t>
            </a:r>
            <a:r>
              <a:rPr lang="en-US" b="1" dirty="0" smtClean="0"/>
              <a:t> skills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Civics and preparing students for citizenship and to take informed action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0819" r="1379"/>
          <a:stretch/>
        </p:blipFill>
        <p:spPr>
          <a:xfrm>
            <a:off x="1752600" y="3586716"/>
            <a:ext cx="5446019" cy="28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4527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Inquiry Arc (NCSS C3 </a:t>
            </a:r>
            <a:r>
              <a:rPr lang="en-US" b="1" dirty="0"/>
              <a:t>Framework </a:t>
            </a:r>
            <a:r>
              <a:rPr lang="en-US" b="1" dirty="0" smtClean="0"/>
              <a:t>) </a:t>
            </a:r>
          </a:p>
          <a:p>
            <a:pPr marL="752475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Developing </a:t>
            </a:r>
            <a:r>
              <a:rPr lang="en-US" sz="2800" dirty="0"/>
              <a:t>questions and planning </a:t>
            </a:r>
            <a:r>
              <a:rPr lang="en-US" sz="2800" dirty="0" smtClean="0"/>
              <a:t>inquiries</a:t>
            </a:r>
          </a:p>
          <a:p>
            <a:pPr marL="752475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Applying </a:t>
            </a:r>
            <a:r>
              <a:rPr lang="en-US" sz="2800" dirty="0"/>
              <a:t>disciplinary concepts and </a:t>
            </a:r>
            <a:r>
              <a:rPr lang="en-US" sz="2800" dirty="0" smtClean="0"/>
              <a:t>tools</a:t>
            </a:r>
          </a:p>
          <a:p>
            <a:pPr marL="752475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Evaluating </a:t>
            </a:r>
            <a:r>
              <a:rPr lang="en-US" sz="2800" dirty="0"/>
              <a:t>sources and using </a:t>
            </a:r>
            <a:r>
              <a:rPr lang="en-US" sz="2800" dirty="0" smtClean="0"/>
              <a:t>evidence</a:t>
            </a:r>
          </a:p>
          <a:p>
            <a:pPr marL="752475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Communicating </a:t>
            </a:r>
            <a:r>
              <a:rPr lang="en-US" sz="2800" dirty="0"/>
              <a:t>conclusions and taking informed </a:t>
            </a:r>
            <a:r>
              <a:rPr lang="en-US" sz="2800" dirty="0" smtClean="0"/>
              <a:t>action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38495"/>
            <a:ext cx="3538538" cy="18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876800"/>
            <a:ext cx="3657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SKILLS</a:t>
            </a:r>
            <a:endParaRPr lang="en-US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8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500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Unifying Themes (NCSS)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Individual Development and Cultural Identity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Development, Movement, and Interaction of Cultures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Time, Continuity, and Change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Geography, Humans, and the Environment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Development and Transformation of Social Structures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Power, Authority, and Governance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Civic Ideals and Practices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Creation, Expansion, and Interaction of Economic Systems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Science, Technology, and Innovation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Global Connections and Exchange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0819" r="1379"/>
          <a:stretch/>
        </p:blipFill>
        <p:spPr>
          <a:xfrm>
            <a:off x="6019800" y="5033000"/>
            <a:ext cx="2946991" cy="1535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334000"/>
            <a:ext cx="35639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CONTENT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108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4527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New York State Common Core Learning Standards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Reading, Writing, Speaking and Listening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Literacy in History/Social Studies 6-12 (with addition </a:t>
            </a:r>
            <a:r>
              <a:rPr lang="en-US" dirty="0"/>
              <a:t>of grade 5 to the 6-8 </a:t>
            </a:r>
            <a:r>
              <a:rPr lang="en-US" dirty="0" smtClean="0"/>
              <a:t>band)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081338" cy="160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87198"/>
            <a:ext cx="36576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1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8452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Social Studies Practices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Gathering</a:t>
            </a:r>
            <a:r>
              <a:rPr lang="en-US" dirty="0"/>
              <a:t>, Using, and Interpreting Evidence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Chronological </a:t>
            </a:r>
            <a:r>
              <a:rPr lang="en-US" dirty="0"/>
              <a:t>Reasoning and Causation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Comparison </a:t>
            </a:r>
            <a:r>
              <a:rPr lang="en-US" dirty="0"/>
              <a:t>and Contextualization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Geographic </a:t>
            </a:r>
            <a:r>
              <a:rPr lang="en-US" dirty="0"/>
              <a:t>Reasoning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Economics </a:t>
            </a:r>
            <a:r>
              <a:rPr lang="en-US" dirty="0"/>
              <a:t>and Economics Systems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Civic </a:t>
            </a:r>
            <a:r>
              <a:rPr lang="en-US" dirty="0"/>
              <a:t>Participation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0819" r="1379"/>
          <a:stretch/>
        </p:blipFill>
        <p:spPr>
          <a:xfrm>
            <a:off x="5350955" y="4493511"/>
            <a:ext cx="3467475" cy="18063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1351"/>
            <a:ext cx="36576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989762" y="1443037"/>
            <a:ext cx="1855787" cy="101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528637" y="2459037"/>
            <a:ext cx="3200400" cy="1449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5" name="object 5"/>
          <p:cNvSpPr txBox="1"/>
          <p:nvPr/>
        </p:nvSpPr>
        <p:spPr>
          <a:xfrm>
            <a:off x="3729037" y="2459037"/>
            <a:ext cx="3260725" cy="1449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6989762" y="2459037"/>
            <a:ext cx="1855787" cy="1449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528637" y="3908425"/>
            <a:ext cx="3200400" cy="2192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2" name="object 2"/>
          <p:cNvSpPr txBox="1"/>
          <p:nvPr/>
        </p:nvSpPr>
        <p:spPr>
          <a:xfrm>
            <a:off x="3729037" y="3908425"/>
            <a:ext cx="5116512" cy="2192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9214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Vertical Articulation </a:t>
            </a:r>
            <a:r>
              <a:rPr lang="en-US" dirty="0" smtClean="0"/>
              <a:t>of Social Studies Practices K-12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1"/>
          <a:stretch/>
        </p:blipFill>
        <p:spPr bwMode="auto">
          <a:xfrm>
            <a:off x="2146558" y="2286000"/>
            <a:ext cx="4660391" cy="41246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60" y="5334000"/>
            <a:ext cx="200433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" y="5468439"/>
            <a:ext cx="1905000" cy="98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3999"/>
            <a:ext cx="8534400" cy="4692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Social Studies Learning </a:t>
            </a:r>
            <a:r>
              <a:rPr lang="en-US" b="1" dirty="0"/>
              <a:t>Standards and </a:t>
            </a:r>
            <a:r>
              <a:rPr lang="en-US" b="1" dirty="0" smtClean="0"/>
              <a:t>Core </a:t>
            </a:r>
            <a:r>
              <a:rPr lang="en-US" b="1" dirty="0"/>
              <a:t>Curriculum for Social </a:t>
            </a:r>
            <a:r>
              <a:rPr lang="en-US" b="1" dirty="0" smtClean="0"/>
              <a:t>Studies 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History of the United States and New York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World History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Geography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Economics</a:t>
            </a:r>
          </a:p>
          <a:p>
            <a:pPr marL="1258888" lvl="1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Civics, Citizenship, and Government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42718"/>
            <a:ext cx="3567113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5075237"/>
            <a:ext cx="27733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8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553"/>
            <a:ext cx="8229600" cy="777647"/>
          </a:xfrm>
        </p:spPr>
        <p:txBody>
          <a:bodyPr>
            <a:normAutofit/>
          </a:bodyPr>
          <a:lstStyle/>
          <a:p>
            <a:r>
              <a:rPr lang="en-US" dirty="0" smtClean="0"/>
              <a:t>Content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6922"/>
            <a:ext cx="8534400" cy="515007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Kindergarten Self and Others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1 </a:t>
            </a:r>
            <a:r>
              <a:rPr lang="en-US" b="1" dirty="0" smtClean="0"/>
              <a:t>My </a:t>
            </a:r>
            <a:r>
              <a:rPr lang="en-US" b="1" dirty="0"/>
              <a:t>Family and Other Families, Now and Long Ago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2 My Community and Other United States Communities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3 Communities around the World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4 Local History and Local Government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5 The Western Hemisphere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6 The Eastern Hemisphere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7 History of the United States and New York – 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8 History of the United States and New York – II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9 Global History and Geography – 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10 Global History and Geography – II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11 </a:t>
            </a:r>
            <a:r>
              <a:rPr lang="en-US" b="1" dirty="0" smtClean="0"/>
              <a:t>US History </a:t>
            </a:r>
            <a:r>
              <a:rPr lang="en-US" b="1" dirty="0"/>
              <a:t>and Government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Grade 12 </a:t>
            </a:r>
            <a:r>
              <a:rPr lang="en-US" b="1" dirty="0" smtClean="0"/>
              <a:t>PIG/Econ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5075237"/>
            <a:ext cx="27733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539185"/>
      </p:ext>
    </p:extLst>
  </p:cSld>
  <p:clrMapOvr>
    <a:masterClrMapping/>
  </p:clrMapOvr>
</p:sld>
</file>

<file path=ppt/theme/theme1.xml><?xml version="1.0" encoding="utf-8"?>
<a:theme xmlns:a="http://schemas.openxmlformats.org/drawingml/2006/main" name="BOCES 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BOCES IS</Template>
  <TotalTime>496</TotalTime>
  <Words>498</Words>
  <Application>Microsoft Office PowerPoint</Application>
  <PresentationFormat>On-screen Show (4:3)</PresentationFormat>
  <Paragraphs>91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BOCES IS</vt:lpstr>
      <vt:lpstr>1_IS_template</vt:lpstr>
      <vt:lpstr>NYS K-12 Social Studies Framework</vt:lpstr>
      <vt:lpstr>The Framework</vt:lpstr>
      <vt:lpstr>The Framework</vt:lpstr>
      <vt:lpstr>The Framework</vt:lpstr>
      <vt:lpstr>The Framework</vt:lpstr>
      <vt:lpstr>The Framework</vt:lpstr>
      <vt:lpstr>The Framework</vt:lpstr>
      <vt:lpstr>The Framework</vt:lpstr>
      <vt:lpstr>Content Sequence</vt:lpstr>
      <vt:lpstr>The Framework</vt:lpstr>
      <vt:lpstr>Field Guide</vt:lpstr>
      <vt:lpstr>Regents Assessments</vt:lpstr>
      <vt:lpstr>Next Steps for Districts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 K-12 Socia</dc:title>
  <dc:creator>Jenny Fanelli</dc:creator>
  <cp:lastModifiedBy>Jeff Craig</cp:lastModifiedBy>
  <cp:revision>101</cp:revision>
  <dcterms:modified xsi:type="dcterms:W3CDTF">2014-05-14T11:01:13Z</dcterms:modified>
</cp:coreProperties>
</file>