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1"/>
  </p:notesMasterIdLst>
  <p:sldIdLst>
    <p:sldId id="290" r:id="rId2"/>
    <p:sldId id="291" r:id="rId3"/>
    <p:sldId id="292" r:id="rId4"/>
    <p:sldId id="293" r:id="rId5"/>
    <p:sldId id="294" r:id="rId6"/>
    <p:sldId id="295" r:id="rId7"/>
    <p:sldId id="296" r:id="rId8"/>
    <p:sldId id="297" r:id="rId9"/>
    <p:sldId id="298" r:id="rId10"/>
    <p:sldId id="299" r:id="rId11"/>
    <p:sldId id="316" r:id="rId12"/>
    <p:sldId id="317" r:id="rId13"/>
    <p:sldId id="318" r:id="rId14"/>
    <p:sldId id="305" r:id="rId15"/>
    <p:sldId id="325" r:id="rId16"/>
    <p:sldId id="275" r:id="rId17"/>
    <p:sldId id="274" r:id="rId18"/>
    <p:sldId id="324" r:id="rId19"/>
    <p:sldId id="277" r:id="rId20"/>
    <p:sldId id="281" r:id="rId21"/>
    <p:sldId id="276" r:id="rId22"/>
    <p:sldId id="286" r:id="rId23"/>
    <p:sldId id="282" r:id="rId24"/>
    <p:sldId id="304" r:id="rId25"/>
    <p:sldId id="283" r:id="rId26"/>
    <p:sldId id="284" r:id="rId27"/>
    <p:sldId id="288" r:id="rId28"/>
    <p:sldId id="306" r:id="rId29"/>
    <p:sldId id="307" r:id="rId30"/>
    <p:sldId id="308" r:id="rId31"/>
    <p:sldId id="309" r:id="rId32"/>
    <p:sldId id="310" r:id="rId33"/>
    <p:sldId id="311" r:id="rId34"/>
    <p:sldId id="312" r:id="rId35"/>
    <p:sldId id="320" r:id="rId36"/>
    <p:sldId id="313" r:id="rId37"/>
    <p:sldId id="315" r:id="rId38"/>
    <p:sldId id="314" r:id="rId39"/>
    <p:sldId id="30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6732" autoAdjust="0"/>
  </p:normalViewPr>
  <p:slideViewPr>
    <p:cSldViewPr>
      <p:cViewPr>
        <p:scale>
          <a:sx n="50" d="100"/>
          <a:sy n="50" d="100"/>
        </p:scale>
        <p:origin x="-1188" y="-414"/>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notesViewPr>
    <p:cSldViewPr>
      <p:cViewPr>
        <p:scale>
          <a:sx n="61" d="100"/>
          <a:sy n="61" d="100"/>
        </p:scale>
        <p:origin x="-27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endParaRPr lang="en-US" dirty="0" smtClean="0"/>
        </a:p>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endParaRPr lang="en-US" dirty="0" smtClean="0"/>
        </a:p>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endParaRPr lang="en-US" dirty="0" smtClean="0"/>
        </a:p>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custScaleX="136510" custScaleY="136510" custLinFactNeighborY="20342"/>
      <dgm:spPr>
        <a:blipFill rotWithShape="1">
          <a:blip xmlns:r="http://schemas.openxmlformats.org/officeDocument/2006/relationships" r:embed="rId1"/>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custScaleX="136510" custScaleY="136510" custLinFactNeighborY="20342"/>
      <dgm:spPr>
        <a:blipFill rotWithShape="1">
          <a:blip xmlns:r="http://schemas.openxmlformats.org/officeDocument/2006/relationships" r:embed="rId2"/>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custScaleX="136510" custScaleY="136510" custLinFactNeighborY="20342"/>
      <dgm:spPr>
        <a:blipFill rotWithShape="1">
          <a:blip xmlns:r="http://schemas.openxmlformats.org/officeDocument/2006/relationships" r:embed="rId3"/>
          <a:stretch>
            <a:fillRect/>
          </a:stretch>
        </a:blipFill>
      </dgm:spPr>
    </dgm:pt>
  </dgm:ptLst>
  <dgm:cxnLst>
    <dgm:cxn modelId="{2F886382-A87B-44F0-AB21-6FC074A50FF9}" type="presOf" srcId="{F5B3007C-AA27-41B7-862B-C12CEE7A2B8B}" destId="{18937CDA-FC51-471A-9EFC-AC7FEBEC33C8}" srcOrd="0" destOrd="0" presId="urn:microsoft.com/office/officeart/2005/8/layout/hList7"/>
    <dgm:cxn modelId="{288743EB-D581-4E04-8526-8D40416DFD40}" type="presOf" srcId="{F5B3007C-AA27-41B7-862B-C12CEE7A2B8B}" destId="{7FE09279-ED51-44E9-8657-04775114263B}" srcOrd="1" destOrd="0" presId="urn:microsoft.com/office/officeart/2005/8/layout/hList7"/>
    <dgm:cxn modelId="{CD440F1F-AD86-460A-9317-8064A922A098}" type="presOf" srcId="{7487CE59-9DBC-4395-911F-738CBDA8B282}" destId="{95F200D4-6A33-4A40-B9DC-2C678111790C}" srcOrd="0" destOrd="0" presId="urn:microsoft.com/office/officeart/2005/8/layout/hList7"/>
    <dgm:cxn modelId="{BC9BA61A-993E-4F6B-8C3D-14B75AED773A}" type="presOf" srcId="{38F6DB1A-73E7-497A-9F18-81E4AC253452}" destId="{C5C7F777-B699-4CF3-98F8-AE36C380CBDE}" srcOrd="1"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C1190AF9-A3E7-442A-AD13-181BEC1028A7}" type="presOf" srcId="{CC360C8A-D2B7-400E-8876-2A109DDF57CA}" destId="{BD66D26C-7D22-4141-A170-FD1030BC2A57}" srcOrd="1" destOrd="0" presId="urn:microsoft.com/office/officeart/2005/8/layout/hList7"/>
    <dgm:cxn modelId="{71AE4873-A40E-4D83-AFDE-6E57CE99515D}" type="presOf" srcId="{38F6DB1A-73E7-497A-9F18-81E4AC253452}" destId="{1F12BF5E-07A6-401C-92B9-9C0DD5E57E79}" srcOrd="0" destOrd="0" presId="urn:microsoft.com/office/officeart/2005/8/layout/hList7"/>
    <dgm:cxn modelId="{88D87503-959A-4023-AF27-192D9BC3E2AD}" type="presOf" srcId="{092E1C46-B2A7-4174-917F-0E4236ACCC08}" destId="{46BCAA51-00AC-40BD-9E7D-289F4C24F76E}" srcOrd="0" destOrd="0" presId="urn:microsoft.com/office/officeart/2005/8/layout/hList7"/>
    <dgm:cxn modelId="{8E268051-656A-4633-AF39-E215DA56E787}" type="presOf" srcId="{3845CC58-0B05-4FE6-B155-005E50FB40FC}" destId="{D17E8B71-9E48-45B4-AF65-6615AD0178C1}" srcOrd="0"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B33F6A1E-D36D-4BE8-8245-D2B1C8BFEA70}" type="presOf" srcId="{CC360C8A-D2B7-400E-8876-2A109DDF57CA}" destId="{7D18CD00-73F0-47EE-ADCF-A414732385D1}" srcOrd="0" destOrd="0" presId="urn:microsoft.com/office/officeart/2005/8/layout/hList7"/>
    <dgm:cxn modelId="{90FEF079-7584-4C23-9B29-A57FCB738194}" type="presParOf" srcId="{D17E8B71-9E48-45B4-AF65-6615AD0178C1}" destId="{35F62321-672B-4E51-A946-BECA99E9519E}" srcOrd="0" destOrd="0" presId="urn:microsoft.com/office/officeart/2005/8/layout/hList7"/>
    <dgm:cxn modelId="{ED888913-7F08-4B4D-80CA-5C3C281BD849}" type="presParOf" srcId="{D17E8B71-9E48-45B4-AF65-6615AD0178C1}" destId="{BE37B1CD-D4A3-41BC-8F2A-81E82ADBFF04}" srcOrd="1" destOrd="0" presId="urn:microsoft.com/office/officeart/2005/8/layout/hList7"/>
    <dgm:cxn modelId="{284434A2-DA43-4F0C-AEDC-9D84DE7C0330}" type="presParOf" srcId="{BE37B1CD-D4A3-41BC-8F2A-81E82ADBFF04}" destId="{1EE2B5A9-E4BB-485A-B6FE-72B073FDA2B2}" srcOrd="0" destOrd="0" presId="urn:microsoft.com/office/officeart/2005/8/layout/hList7"/>
    <dgm:cxn modelId="{28509B91-B6DE-4C29-A593-A38CE9FDECCE}" type="presParOf" srcId="{1EE2B5A9-E4BB-485A-B6FE-72B073FDA2B2}" destId="{18937CDA-FC51-471A-9EFC-AC7FEBEC33C8}" srcOrd="0" destOrd="0" presId="urn:microsoft.com/office/officeart/2005/8/layout/hList7"/>
    <dgm:cxn modelId="{122E7837-3A2C-4020-BFA9-2152331ED7C9}" type="presParOf" srcId="{1EE2B5A9-E4BB-485A-B6FE-72B073FDA2B2}" destId="{7FE09279-ED51-44E9-8657-04775114263B}" srcOrd="1" destOrd="0" presId="urn:microsoft.com/office/officeart/2005/8/layout/hList7"/>
    <dgm:cxn modelId="{6BA70388-D5E4-41B7-8BDA-93B19FFE3AA2}" type="presParOf" srcId="{1EE2B5A9-E4BB-485A-B6FE-72B073FDA2B2}" destId="{54FEA64A-FA25-4ADB-A357-CB7E514A7D48}" srcOrd="2" destOrd="0" presId="urn:microsoft.com/office/officeart/2005/8/layout/hList7"/>
    <dgm:cxn modelId="{66F1F3CA-3E59-41D4-9B3D-20FEEE8D9A46}" type="presParOf" srcId="{1EE2B5A9-E4BB-485A-B6FE-72B073FDA2B2}" destId="{9332E01C-E8EC-41EF-80AE-F9E743835228}" srcOrd="3" destOrd="0" presId="urn:microsoft.com/office/officeart/2005/8/layout/hList7"/>
    <dgm:cxn modelId="{671F07A5-50A3-4889-BA7C-B3ABB02E65C4}" type="presParOf" srcId="{BE37B1CD-D4A3-41BC-8F2A-81E82ADBFF04}" destId="{95F200D4-6A33-4A40-B9DC-2C678111790C}" srcOrd="1" destOrd="0" presId="urn:microsoft.com/office/officeart/2005/8/layout/hList7"/>
    <dgm:cxn modelId="{6242A524-7A1C-42CE-968A-60B04F4DCA8C}" type="presParOf" srcId="{BE37B1CD-D4A3-41BC-8F2A-81E82ADBFF04}" destId="{BD27BC21-54B6-4AD1-8F85-79B0DC917E3D}" srcOrd="2" destOrd="0" presId="urn:microsoft.com/office/officeart/2005/8/layout/hList7"/>
    <dgm:cxn modelId="{686AC21F-D6D1-4F12-932C-BA71CEAADE89}" type="presParOf" srcId="{BD27BC21-54B6-4AD1-8F85-79B0DC917E3D}" destId="{1F12BF5E-07A6-401C-92B9-9C0DD5E57E79}" srcOrd="0" destOrd="0" presId="urn:microsoft.com/office/officeart/2005/8/layout/hList7"/>
    <dgm:cxn modelId="{2F083DB9-FA0E-4DAA-B97F-AFFC65C16C7F}" type="presParOf" srcId="{BD27BC21-54B6-4AD1-8F85-79B0DC917E3D}" destId="{C5C7F777-B699-4CF3-98F8-AE36C380CBDE}" srcOrd="1" destOrd="0" presId="urn:microsoft.com/office/officeart/2005/8/layout/hList7"/>
    <dgm:cxn modelId="{159FEF32-6B09-453C-971D-6495192F46C8}" type="presParOf" srcId="{BD27BC21-54B6-4AD1-8F85-79B0DC917E3D}" destId="{BD6E959A-FAF7-4F15-93A7-BFF165BFB38F}" srcOrd="2" destOrd="0" presId="urn:microsoft.com/office/officeart/2005/8/layout/hList7"/>
    <dgm:cxn modelId="{3B4E5994-71FD-4FDE-85D2-5E2F743F5316}" type="presParOf" srcId="{BD27BC21-54B6-4AD1-8F85-79B0DC917E3D}" destId="{E54D6E19-1CDE-4C56-8BA3-603B921465F5}" srcOrd="3" destOrd="0" presId="urn:microsoft.com/office/officeart/2005/8/layout/hList7"/>
    <dgm:cxn modelId="{ED6D445D-97F4-4229-A565-DBCE873F205E}" type="presParOf" srcId="{BE37B1CD-D4A3-41BC-8F2A-81E82ADBFF04}" destId="{46BCAA51-00AC-40BD-9E7D-289F4C24F76E}" srcOrd="3" destOrd="0" presId="urn:microsoft.com/office/officeart/2005/8/layout/hList7"/>
    <dgm:cxn modelId="{FC2D51B6-BAD8-41D1-9DCA-1964B53BBCD4}" type="presParOf" srcId="{BE37B1CD-D4A3-41BC-8F2A-81E82ADBFF04}" destId="{8F5B45F8-82E8-40A1-A754-7DEB81AE73C4}" srcOrd="4" destOrd="0" presId="urn:microsoft.com/office/officeart/2005/8/layout/hList7"/>
    <dgm:cxn modelId="{20582877-9F22-4577-AB2D-0AD2264162BC}" type="presParOf" srcId="{8F5B45F8-82E8-40A1-A754-7DEB81AE73C4}" destId="{7D18CD00-73F0-47EE-ADCF-A414732385D1}" srcOrd="0" destOrd="0" presId="urn:microsoft.com/office/officeart/2005/8/layout/hList7"/>
    <dgm:cxn modelId="{800FA02F-ADB7-4C61-AC1F-9DD85B913743}" type="presParOf" srcId="{8F5B45F8-82E8-40A1-A754-7DEB81AE73C4}" destId="{BD66D26C-7D22-4141-A170-FD1030BC2A57}" srcOrd="1" destOrd="0" presId="urn:microsoft.com/office/officeart/2005/8/layout/hList7"/>
    <dgm:cxn modelId="{FFCE6565-B44F-4169-9975-30F97A106C1B}" type="presParOf" srcId="{8F5B45F8-82E8-40A1-A754-7DEB81AE73C4}" destId="{0C6E1D0D-51C1-4C0E-9D32-82FA0215B730}" srcOrd="2" destOrd="0" presId="urn:microsoft.com/office/officeart/2005/8/layout/hList7"/>
    <dgm:cxn modelId="{C779642B-09D4-442C-A27B-5FBDC61FC082}"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custT="1"/>
      <dgm:spPr/>
      <dgm:t>
        <a:bodyPr/>
        <a:lstStyle/>
        <a:p>
          <a:pPr>
            <a:spcAft>
              <a:spcPts val="0"/>
            </a:spcAft>
          </a:pPr>
          <a:r>
            <a:rPr lang="en-US" sz="1800" dirty="0" smtClean="0"/>
            <a:t>CNY New Tech High School in Cortland County</a:t>
          </a:r>
        </a:p>
        <a:p>
          <a:pPr>
            <a:spcAft>
              <a:spcPts val="0"/>
            </a:spcAft>
          </a:pPr>
          <a:r>
            <a:rPr lang="en-US" sz="1200" dirty="0" smtClean="0"/>
            <a:t>(opening September 2016)</a:t>
          </a:r>
          <a:endParaRPr lang="en-US" sz="1200"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custT="1"/>
      <dgm:spPr/>
      <dgm:t>
        <a:bodyPr/>
        <a:lstStyle/>
        <a:p>
          <a:r>
            <a:rPr lang="en-US" sz="1800" dirty="0" smtClean="0"/>
            <a:t>Innovation Tech at the Career Academy </a:t>
          </a:r>
          <a:r>
            <a:rPr lang="en-US" sz="1400" dirty="0" smtClean="0"/>
            <a:t>(opening September 2014)</a:t>
          </a:r>
          <a:endParaRPr lang="en-US" sz="1400"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custT="1"/>
      <dgm:spPr/>
      <dgm:t>
        <a:bodyPr/>
        <a:lstStyle/>
        <a:p>
          <a:r>
            <a:rPr lang="en-US" sz="1400" dirty="0" smtClean="0"/>
            <a:t>Integrated PBL Courses</a:t>
          </a:r>
          <a:endParaRPr lang="en-US" sz="1400"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custT="1"/>
      <dgm:spPr/>
      <dgm:t>
        <a:bodyPr/>
        <a:lstStyle/>
        <a:p>
          <a:r>
            <a:rPr lang="en-US" sz="1600" dirty="0" smtClean="0"/>
            <a:t>Future School Adoption</a:t>
          </a:r>
          <a:endParaRPr lang="en-US" sz="1600"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4">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4">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2" presStyleCnt="4">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3" presStyleCnt="4">
        <dgm:presLayoutVars>
          <dgm:bulletEnabled val="1"/>
        </dgm:presLayoutVars>
      </dgm:prSet>
      <dgm:spPr/>
      <dgm:t>
        <a:bodyPr/>
        <a:lstStyle/>
        <a:p>
          <a:endParaRPr lang="en-US"/>
        </a:p>
      </dgm:t>
    </dgm:pt>
  </dgm:ptLst>
  <dgm:cxnLst>
    <dgm:cxn modelId="{84A9992D-8765-44F1-A4B0-05BBFF1AC5D8}" type="presOf" srcId="{DA07C296-A53A-4B3F-B810-2FB339E651BB}" destId="{F2F890CB-F360-4C3C-B782-BCC6488BCC18}" srcOrd="0"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B78A93B9-77DD-47C5-B64F-67DEF3F27E28}" srcId="{B0B4A088-CE6A-43E1-AC19-AA5753B070FE}" destId="{15E3CACE-96D5-4A11-8DEA-7F5BBFB31C59}" srcOrd="0" destOrd="0" parTransId="{D930A7DE-B055-4119-B987-721D0A711A02}" sibTransId="{F3E7E626-09E1-496F-B8C7-F56F1AB6AC1B}"/>
    <dgm:cxn modelId="{241E62D1-11C4-4A39-8814-C2470C1955D2}" type="presOf" srcId="{7B795F7A-BE04-49E6-B067-075BAE36CAD4}" destId="{986A6B43-BE83-4938-B2C5-1B7B8B8136F9}" srcOrd="0" destOrd="0" presId="urn:microsoft.com/office/officeart/2005/8/layout/lProcess2"/>
    <dgm:cxn modelId="{34A09C16-39DD-4887-8249-A4245CB22EC0}" type="presOf" srcId="{738B1193-443A-4A1D-8145-505C46FAAE82}" destId="{7198E9DC-875F-4BE2-817D-B13776C1B0B9}" srcOrd="1" destOrd="0" presId="urn:microsoft.com/office/officeart/2005/8/layout/lProcess2"/>
    <dgm:cxn modelId="{E840F403-C4BD-4A8F-BF41-CC71BF6C7698}" srcId="{738B1193-443A-4A1D-8145-505C46FAAE82}" destId="{8C224967-E907-41A5-A5C6-BE1EA52918DF}" srcOrd="1" destOrd="0" parTransId="{1CD74A48-144C-4A67-A515-5766B05DE7AF}" sibTransId="{BD812FB2-214B-490E-92CC-D49D98CB16AC}"/>
    <dgm:cxn modelId="{FC64FA20-5B90-4292-B8E3-A3DA89882C80}" type="presOf" srcId="{7726EA1F-609F-4A30-B634-22368272C805}" destId="{FB4750C2-7BBE-49DE-BEC7-C1503DD3ADE9}" srcOrd="0" destOrd="0" presId="urn:microsoft.com/office/officeart/2005/8/layout/lProcess2"/>
    <dgm:cxn modelId="{47E17DC7-7D0C-411C-8FBC-918B93A50A5A}" type="presOf" srcId="{B0B4A088-CE6A-43E1-AC19-AA5753B070FE}" destId="{F4567CED-D56B-442D-8A9A-00FFEDE1361D}" srcOrd="0" destOrd="0" presId="urn:microsoft.com/office/officeart/2005/8/layout/lProcess2"/>
    <dgm:cxn modelId="{58E932C5-1829-4407-88CF-D1B4246F7E11}" type="presOf" srcId="{15E3CACE-96D5-4A11-8DEA-7F5BBFB31C59}" destId="{24D0780B-02BC-4063-92C5-762CEA7602C1}" srcOrd="0" destOrd="0" presId="urn:microsoft.com/office/officeart/2005/8/layout/lProcess2"/>
    <dgm:cxn modelId="{5ED5CFD1-6B38-43DC-813D-4B49044DDE99}" srcId="{738B1193-443A-4A1D-8145-505C46FAAE82}" destId="{7726EA1F-609F-4A30-B634-22368272C805}" srcOrd="0" destOrd="0" parTransId="{A4EC540E-872D-4370-BAFE-ABB9E5DCEDEC}" sibTransId="{B236DAA9-6516-49B2-AC7C-E7A89439AAB1}"/>
    <dgm:cxn modelId="{CD78A286-79C1-4C77-B8C6-EB1EB1951BAB}" srcId="{7B795F7A-BE04-49E6-B067-075BAE36CAD4}" destId="{B0B4A088-CE6A-43E1-AC19-AA5753B070FE}" srcOrd="0" destOrd="0" parTransId="{6AA00011-BFEE-4343-8D13-A597F659CB1E}" sibTransId="{A820E71E-492F-4A3A-8950-EE71DCC965F0}"/>
    <dgm:cxn modelId="{A53CD3C5-45D0-430F-9CC9-CFE1A5BDDF86}" type="presOf" srcId="{8C224967-E907-41A5-A5C6-BE1EA52918DF}" destId="{B86FED4C-1FBE-43DE-85B3-387D00E8EB31}" srcOrd="0" destOrd="0" presId="urn:microsoft.com/office/officeart/2005/8/layout/lProcess2"/>
    <dgm:cxn modelId="{190BB1EE-8CA2-4C83-94B8-4FA0C83E40C8}" type="presOf" srcId="{738B1193-443A-4A1D-8145-505C46FAAE82}" destId="{31C3F820-0901-425D-8FCD-EEE0B47AC6AD}" srcOrd="0" destOrd="0" presId="urn:microsoft.com/office/officeart/2005/8/layout/lProcess2"/>
    <dgm:cxn modelId="{0EA4F2E8-173D-4CCC-B741-BBABC2D3E464}" type="presOf" srcId="{03622AAD-D08A-48E5-B4B6-19CEE9A2C457}" destId="{AD8DB558-52F6-409E-B32D-EC6917C2022F}"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981DF9D7-CC4F-4E87-B24B-C4F0B93D5A3E}" srcId="{DA07C296-A53A-4B3F-B810-2FB339E651BB}" destId="{03622AAD-D08A-48E5-B4B6-19CEE9A2C457}" srcOrd="0" destOrd="0" parTransId="{8C9F428E-F51A-4953-93F5-B6A2FDDD2325}" sibTransId="{06D6EB88-7ABB-46DE-8F19-3CA04053C068}"/>
    <dgm:cxn modelId="{E19514CE-5430-4EB4-8584-BB010C2C230C}" type="presOf" srcId="{DA07C296-A53A-4B3F-B810-2FB339E651BB}" destId="{4D31BCA0-C8DD-4D51-95FA-78FFAF6CC42C}" srcOrd="1" destOrd="0" presId="urn:microsoft.com/office/officeart/2005/8/layout/lProcess2"/>
    <dgm:cxn modelId="{721B51BC-D333-4CB8-AFAB-BE246899828E}" type="presOf" srcId="{B0B4A088-CE6A-43E1-AC19-AA5753B070FE}" destId="{C4CBDE6C-B320-4257-B1EF-05F53616A086}" srcOrd="1" destOrd="0" presId="urn:microsoft.com/office/officeart/2005/8/layout/lProcess2"/>
    <dgm:cxn modelId="{52558A41-DDF1-45A2-923F-17087792E2B4}" type="presParOf" srcId="{986A6B43-BE83-4938-B2C5-1B7B8B8136F9}" destId="{1A5DF7C9-7E9E-4E54-AA68-2D5F9C6D14ED}" srcOrd="0" destOrd="0" presId="urn:microsoft.com/office/officeart/2005/8/layout/lProcess2"/>
    <dgm:cxn modelId="{AC2DE197-7AF6-4D15-8666-9B716C193F7A}" type="presParOf" srcId="{1A5DF7C9-7E9E-4E54-AA68-2D5F9C6D14ED}" destId="{F4567CED-D56B-442D-8A9A-00FFEDE1361D}" srcOrd="0" destOrd="0" presId="urn:microsoft.com/office/officeart/2005/8/layout/lProcess2"/>
    <dgm:cxn modelId="{03F3A55D-6A47-433E-B2B2-FB753F11C43B}" type="presParOf" srcId="{1A5DF7C9-7E9E-4E54-AA68-2D5F9C6D14ED}" destId="{C4CBDE6C-B320-4257-B1EF-05F53616A086}" srcOrd="1" destOrd="0" presId="urn:microsoft.com/office/officeart/2005/8/layout/lProcess2"/>
    <dgm:cxn modelId="{C2CC91E4-0A2F-4E1F-AD1E-350C43A47847}" type="presParOf" srcId="{1A5DF7C9-7E9E-4E54-AA68-2D5F9C6D14ED}" destId="{8203C983-39A6-4951-A689-76FD716DB27B}" srcOrd="2" destOrd="0" presId="urn:microsoft.com/office/officeart/2005/8/layout/lProcess2"/>
    <dgm:cxn modelId="{79B31F7C-C6C1-4AB7-93D0-18974740FBD0}" type="presParOf" srcId="{8203C983-39A6-4951-A689-76FD716DB27B}" destId="{66EFF7F6-87DB-4DC1-BD95-A603987CA4D0}" srcOrd="0" destOrd="0" presId="urn:microsoft.com/office/officeart/2005/8/layout/lProcess2"/>
    <dgm:cxn modelId="{A91909E8-A585-4641-8E65-979EE8CF7E0C}" type="presParOf" srcId="{66EFF7F6-87DB-4DC1-BD95-A603987CA4D0}" destId="{24D0780B-02BC-4063-92C5-762CEA7602C1}" srcOrd="0" destOrd="0" presId="urn:microsoft.com/office/officeart/2005/8/layout/lProcess2"/>
    <dgm:cxn modelId="{C6C3806F-72EB-4EA9-8DCD-2CE2AD7B5080}" type="presParOf" srcId="{986A6B43-BE83-4938-B2C5-1B7B8B8136F9}" destId="{05367EC5-D262-4CA8-AD6A-B55D1AE36836}" srcOrd="1" destOrd="0" presId="urn:microsoft.com/office/officeart/2005/8/layout/lProcess2"/>
    <dgm:cxn modelId="{304F4CE7-A8FC-4FFF-99C4-741D4A3A8DE6}" type="presParOf" srcId="{986A6B43-BE83-4938-B2C5-1B7B8B8136F9}" destId="{1AD4F6FE-E512-481F-AF92-B7EA8C414B75}" srcOrd="2" destOrd="0" presId="urn:microsoft.com/office/officeart/2005/8/layout/lProcess2"/>
    <dgm:cxn modelId="{53F1AEFC-A26A-426E-8E74-FFA80003FCE4}" type="presParOf" srcId="{1AD4F6FE-E512-481F-AF92-B7EA8C414B75}" destId="{F2F890CB-F360-4C3C-B782-BCC6488BCC18}" srcOrd="0" destOrd="0" presId="urn:microsoft.com/office/officeart/2005/8/layout/lProcess2"/>
    <dgm:cxn modelId="{F9645232-EC70-487D-BCE4-A5A21AED6094}" type="presParOf" srcId="{1AD4F6FE-E512-481F-AF92-B7EA8C414B75}" destId="{4D31BCA0-C8DD-4D51-95FA-78FFAF6CC42C}" srcOrd="1" destOrd="0" presId="urn:microsoft.com/office/officeart/2005/8/layout/lProcess2"/>
    <dgm:cxn modelId="{31F7F9F4-1EF6-44B3-8009-1FF6EC40C65B}" type="presParOf" srcId="{1AD4F6FE-E512-481F-AF92-B7EA8C414B75}" destId="{19371445-EC5B-4457-8783-4CA53F785988}" srcOrd="2" destOrd="0" presId="urn:microsoft.com/office/officeart/2005/8/layout/lProcess2"/>
    <dgm:cxn modelId="{C6B79061-BBEE-457F-A186-5B7D38532F2D}" type="presParOf" srcId="{19371445-EC5B-4457-8783-4CA53F785988}" destId="{365229EB-0D05-47F7-A32C-E5EB43CC1C71}" srcOrd="0" destOrd="0" presId="urn:microsoft.com/office/officeart/2005/8/layout/lProcess2"/>
    <dgm:cxn modelId="{234A9C3B-B912-422F-8AB4-ED72771DC1A5}" type="presParOf" srcId="{365229EB-0D05-47F7-A32C-E5EB43CC1C71}" destId="{AD8DB558-52F6-409E-B32D-EC6917C2022F}" srcOrd="0" destOrd="0" presId="urn:microsoft.com/office/officeart/2005/8/layout/lProcess2"/>
    <dgm:cxn modelId="{ED30B9E9-67D2-4CB1-8EE2-9BD73FF15BAA}" type="presParOf" srcId="{986A6B43-BE83-4938-B2C5-1B7B8B8136F9}" destId="{AB123D44-7348-49F7-9096-2343C874B9D3}" srcOrd="3" destOrd="0" presId="urn:microsoft.com/office/officeart/2005/8/layout/lProcess2"/>
    <dgm:cxn modelId="{6568AD40-E347-441F-A56C-E08E14EAA84B}" type="presParOf" srcId="{986A6B43-BE83-4938-B2C5-1B7B8B8136F9}" destId="{56AAB5E6-4DAC-4453-A4C4-67C8A8163C36}" srcOrd="4" destOrd="0" presId="urn:microsoft.com/office/officeart/2005/8/layout/lProcess2"/>
    <dgm:cxn modelId="{1F416069-BFF2-4E22-BA61-71E0E13343FA}" type="presParOf" srcId="{56AAB5E6-4DAC-4453-A4C4-67C8A8163C36}" destId="{31C3F820-0901-425D-8FCD-EEE0B47AC6AD}" srcOrd="0" destOrd="0" presId="urn:microsoft.com/office/officeart/2005/8/layout/lProcess2"/>
    <dgm:cxn modelId="{9B38B004-6A21-456B-8CBA-0FC4BD5A4403}" type="presParOf" srcId="{56AAB5E6-4DAC-4453-A4C4-67C8A8163C36}" destId="{7198E9DC-875F-4BE2-817D-B13776C1B0B9}" srcOrd="1" destOrd="0" presId="urn:microsoft.com/office/officeart/2005/8/layout/lProcess2"/>
    <dgm:cxn modelId="{D4958890-BBAB-490C-84C5-B275E80EB45D}" type="presParOf" srcId="{56AAB5E6-4DAC-4453-A4C4-67C8A8163C36}" destId="{12E5F7C9-5046-491B-8E3E-C8233F280405}" srcOrd="2" destOrd="0" presId="urn:microsoft.com/office/officeart/2005/8/layout/lProcess2"/>
    <dgm:cxn modelId="{30D4522D-9D7B-45EC-8F7A-A34721F454B3}" type="presParOf" srcId="{12E5F7C9-5046-491B-8E3E-C8233F280405}" destId="{4839C975-5B7D-40AB-9E8E-D167FE52D4AD}" srcOrd="0" destOrd="0" presId="urn:microsoft.com/office/officeart/2005/8/layout/lProcess2"/>
    <dgm:cxn modelId="{F15EBA4E-C77A-4226-BC6C-69A7A3CD27A4}" type="presParOf" srcId="{4839C975-5B7D-40AB-9E8E-D167FE52D4AD}" destId="{FB4750C2-7BBE-49DE-BEC7-C1503DD3ADE9}" srcOrd="0" destOrd="0" presId="urn:microsoft.com/office/officeart/2005/8/layout/lProcess2"/>
    <dgm:cxn modelId="{E7373E09-48B1-47CF-BFE6-3DEFF737A59A}" type="presParOf" srcId="{4839C975-5B7D-40AB-9E8E-D167FE52D4AD}" destId="{3717B387-03C8-48CE-A9F2-0122A7A3E41E}" srcOrd="1" destOrd="0" presId="urn:microsoft.com/office/officeart/2005/8/layout/lProcess2"/>
    <dgm:cxn modelId="{AB4F6C63-2307-4AF8-90D1-837F4584650D}"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pt>
  </dgm:ptLst>
  <dgm:cxnLst>
    <dgm:cxn modelId="{1BED52CF-C1C7-4F57-B52D-62241DF3FE5D}" type="presOf" srcId="{38F6DB1A-73E7-497A-9F18-81E4AC253452}" destId="{1F12BF5E-07A6-401C-92B9-9C0DD5E57E79}" srcOrd="0" destOrd="0" presId="urn:microsoft.com/office/officeart/2005/8/layout/hList7"/>
    <dgm:cxn modelId="{C289D3E9-0887-4D12-A3EC-B4371732F3C2}" type="presOf" srcId="{092E1C46-B2A7-4174-917F-0E4236ACCC08}" destId="{46BCAA51-00AC-40BD-9E7D-289F4C24F76E}" srcOrd="0" destOrd="0" presId="urn:microsoft.com/office/officeart/2005/8/layout/hList7"/>
    <dgm:cxn modelId="{EBE0CFFB-001A-41C6-A5C0-7D0EC9FB8A7E}" type="presOf" srcId="{F5B3007C-AA27-41B7-862B-C12CEE7A2B8B}" destId="{18937CDA-FC51-471A-9EFC-AC7FEBEC33C8}" srcOrd="0"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6B21E9B1-A779-4945-ABF6-BF0259B15748}" type="presOf" srcId="{CC360C8A-D2B7-400E-8876-2A109DDF57CA}" destId="{7D18CD00-73F0-47EE-ADCF-A414732385D1}" srcOrd="0" destOrd="0" presId="urn:microsoft.com/office/officeart/2005/8/layout/hList7"/>
    <dgm:cxn modelId="{09365708-84C4-4339-B045-5712990B7CC1}" type="presOf" srcId="{CC360C8A-D2B7-400E-8876-2A109DDF57CA}" destId="{BD66D26C-7D22-4141-A170-FD1030BC2A57}" srcOrd="1"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7B0EA39E-7FE2-4F46-AB7A-0986C3B8CCAF}" type="presOf" srcId="{7487CE59-9DBC-4395-911F-738CBDA8B282}" destId="{95F200D4-6A33-4A40-B9DC-2C678111790C}" srcOrd="0" destOrd="0" presId="urn:microsoft.com/office/officeart/2005/8/layout/hList7"/>
    <dgm:cxn modelId="{C4CD6399-D8B0-4B3D-BBAF-922307917F7A}" srcId="{3845CC58-0B05-4FE6-B155-005E50FB40FC}" destId="{F5B3007C-AA27-41B7-862B-C12CEE7A2B8B}" srcOrd="0" destOrd="0" parTransId="{26C7B56A-DA8A-4236-B4B7-AFC8967A02CD}" sibTransId="{7487CE59-9DBC-4395-911F-738CBDA8B282}"/>
    <dgm:cxn modelId="{F4800537-9728-41CF-9D08-CEDC0B7298AA}" type="presOf" srcId="{F5B3007C-AA27-41B7-862B-C12CEE7A2B8B}" destId="{7FE09279-ED51-44E9-8657-04775114263B}" srcOrd="1" destOrd="0" presId="urn:microsoft.com/office/officeart/2005/8/layout/hList7"/>
    <dgm:cxn modelId="{03C710BD-2000-4640-88BF-0A474D4AC158}" type="presOf" srcId="{38F6DB1A-73E7-497A-9F18-81E4AC253452}" destId="{C5C7F777-B699-4CF3-98F8-AE36C380CBDE}" srcOrd="1" destOrd="0" presId="urn:microsoft.com/office/officeart/2005/8/layout/hList7"/>
    <dgm:cxn modelId="{E91F1789-706B-4E97-AE86-5CB2512E721F}" type="presOf" srcId="{3845CC58-0B05-4FE6-B155-005E50FB40FC}" destId="{D17E8B71-9E48-45B4-AF65-6615AD0178C1}" srcOrd="0" destOrd="0" presId="urn:microsoft.com/office/officeart/2005/8/layout/hList7"/>
    <dgm:cxn modelId="{9304ACFE-F988-4E0F-9B37-46E6229CA90F}" type="presParOf" srcId="{D17E8B71-9E48-45B4-AF65-6615AD0178C1}" destId="{35F62321-672B-4E51-A946-BECA99E9519E}" srcOrd="0" destOrd="0" presId="urn:microsoft.com/office/officeart/2005/8/layout/hList7"/>
    <dgm:cxn modelId="{1FE8867E-A98F-4A0E-9810-23291A76D841}" type="presParOf" srcId="{D17E8B71-9E48-45B4-AF65-6615AD0178C1}" destId="{BE37B1CD-D4A3-41BC-8F2A-81E82ADBFF04}" srcOrd="1" destOrd="0" presId="urn:microsoft.com/office/officeart/2005/8/layout/hList7"/>
    <dgm:cxn modelId="{95D30F6F-F1C0-48F2-BDA6-FF0B61893162}" type="presParOf" srcId="{BE37B1CD-D4A3-41BC-8F2A-81E82ADBFF04}" destId="{1EE2B5A9-E4BB-485A-B6FE-72B073FDA2B2}" srcOrd="0" destOrd="0" presId="urn:microsoft.com/office/officeart/2005/8/layout/hList7"/>
    <dgm:cxn modelId="{5B45CFC4-743A-4C1C-B52C-36E2797928B1}" type="presParOf" srcId="{1EE2B5A9-E4BB-485A-B6FE-72B073FDA2B2}" destId="{18937CDA-FC51-471A-9EFC-AC7FEBEC33C8}" srcOrd="0" destOrd="0" presId="urn:microsoft.com/office/officeart/2005/8/layout/hList7"/>
    <dgm:cxn modelId="{CBB2404D-B6FC-4E7F-9066-D974D0BA1548}" type="presParOf" srcId="{1EE2B5A9-E4BB-485A-B6FE-72B073FDA2B2}" destId="{7FE09279-ED51-44E9-8657-04775114263B}" srcOrd="1" destOrd="0" presId="urn:microsoft.com/office/officeart/2005/8/layout/hList7"/>
    <dgm:cxn modelId="{292F24BF-3DB2-427D-A4F0-A81B4F1102AC}" type="presParOf" srcId="{1EE2B5A9-E4BB-485A-B6FE-72B073FDA2B2}" destId="{54FEA64A-FA25-4ADB-A357-CB7E514A7D48}" srcOrd="2" destOrd="0" presId="urn:microsoft.com/office/officeart/2005/8/layout/hList7"/>
    <dgm:cxn modelId="{7D64FADE-FFB7-4368-BA37-730B34C6D575}" type="presParOf" srcId="{1EE2B5A9-E4BB-485A-B6FE-72B073FDA2B2}" destId="{9332E01C-E8EC-41EF-80AE-F9E743835228}" srcOrd="3" destOrd="0" presId="urn:microsoft.com/office/officeart/2005/8/layout/hList7"/>
    <dgm:cxn modelId="{4AE3C6EE-0199-4643-95B0-70561AD368E4}" type="presParOf" srcId="{BE37B1CD-D4A3-41BC-8F2A-81E82ADBFF04}" destId="{95F200D4-6A33-4A40-B9DC-2C678111790C}" srcOrd="1" destOrd="0" presId="urn:microsoft.com/office/officeart/2005/8/layout/hList7"/>
    <dgm:cxn modelId="{E9FF4F9F-D565-40ED-85DB-D040DC503B1F}" type="presParOf" srcId="{BE37B1CD-D4A3-41BC-8F2A-81E82ADBFF04}" destId="{BD27BC21-54B6-4AD1-8F85-79B0DC917E3D}" srcOrd="2" destOrd="0" presId="urn:microsoft.com/office/officeart/2005/8/layout/hList7"/>
    <dgm:cxn modelId="{4AA645FE-EF06-4143-8E47-4205F24FF3E4}" type="presParOf" srcId="{BD27BC21-54B6-4AD1-8F85-79B0DC917E3D}" destId="{1F12BF5E-07A6-401C-92B9-9C0DD5E57E79}" srcOrd="0" destOrd="0" presId="urn:microsoft.com/office/officeart/2005/8/layout/hList7"/>
    <dgm:cxn modelId="{FA79094D-55D6-4E15-8097-F0EC4C773EF3}" type="presParOf" srcId="{BD27BC21-54B6-4AD1-8F85-79B0DC917E3D}" destId="{C5C7F777-B699-4CF3-98F8-AE36C380CBDE}" srcOrd="1" destOrd="0" presId="urn:microsoft.com/office/officeart/2005/8/layout/hList7"/>
    <dgm:cxn modelId="{C5C5697A-324E-47D9-891C-3F40DCD3D528}" type="presParOf" srcId="{BD27BC21-54B6-4AD1-8F85-79B0DC917E3D}" destId="{BD6E959A-FAF7-4F15-93A7-BFF165BFB38F}" srcOrd="2" destOrd="0" presId="urn:microsoft.com/office/officeart/2005/8/layout/hList7"/>
    <dgm:cxn modelId="{52C998E2-ABD3-4091-A8C0-B7738E4A417A}" type="presParOf" srcId="{BD27BC21-54B6-4AD1-8F85-79B0DC917E3D}" destId="{E54D6E19-1CDE-4C56-8BA3-603B921465F5}" srcOrd="3" destOrd="0" presId="urn:microsoft.com/office/officeart/2005/8/layout/hList7"/>
    <dgm:cxn modelId="{684C1766-60A5-4DD3-A606-968F8664E854}" type="presParOf" srcId="{BE37B1CD-D4A3-41BC-8F2A-81E82ADBFF04}" destId="{46BCAA51-00AC-40BD-9E7D-289F4C24F76E}" srcOrd="3" destOrd="0" presId="urn:microsoft.com/office/officeart/2005/8/layout/hList7"/>
    <dgm:cxn modelId="{231B86B3-233A-40F5-9FC8-58BFD5DF6239}" type="presParOf" srcId="{BE37B1CD-D4A3-41BC-8F2A-81E82ADBFF04}" destId="{8F5B45F8-82E8-40A1-A754-7DEB81AE73C4}" srcOrd="4" destOrd="0" presId="urn:microsoft.com/office/officeart/2005/8/layout/hList7"/>
    <dgm:cxn modelId="{9F1A56FE-E911-4FBE-B859-037CE8D4A7F8}" type="presParOf" srcId="{8F5B45F8-82E8-40A1-A754-7DEB81AE73C4}" destId="{7D18CD00-73F0-47EE-ADCF-A414732385D1}" srcOrd="0" destOrd="0" presId="urn:microsoft.com/office/officeart/2005/8/layout/hList7"/>
    <dgm:cxn modelId="{C8811673-6AC7-4497-81F2-B5B2345CC46E}" type="presParOf" srcId="{8F5B45F8-82E8-40A1-A754-7DEB81AE73C4}" destId="{BD66D26C-7D22-4141-A170-FD1030BC2A57}" srcOrd="1" destOrd="0" presId="urn:microsoft.com/office/officeart/2005/8/layout/hList7"/>
    <dgm:cxn modelId="{19D8E375-A6A9-4C12-92F3-4324F5F213E0}" type="presParOf" srcId="{8F5B45F8-82E8-40A1-A754-7DEB81AE73C4}" destId="{0C6E1D0D-51C1-4C0E-9D32-82FA0215B730}" srcOrd="2" destOrd="0" presId="urn:microsoft.com/office/officeart/2005/8/layout/hList7"/>
    <dgm:cxn modelId="{785E2FA5-6605-418D-A2C0-82B14D4288DA}"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1785"/>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sz="2900" kern="1200" dirty="0" smtClean="0"/>
        </a:p>
        <a:p>
          <a:pPr lvl="0" algn="ctr" defTabSz="1289050">
            <a:lnSpc>
              <a:spcPct val="90000"/>
            </a:lnSpc>
            <a:spcBef>
              <a:spcPct val="0"/>
            </a:spcBef>
            <a:spcAft>
              <a:spcPct val="35000"/>
            </a:spcAft>
          </a:pPr>
          <a:r>
            <a:rPr lang="en-US" sz="2900" kern="1200" dirty="0" smtClean="0"/>
            <a:t>Teaching that Engages</a:t>
          </a:r>
          <a:endParaRPr lang="en-US" sz="2900" kern="1200" dirty="0"/>
        </a:p>
      </dsp:txBody>
      <dsp:txXfrm>
        <a:off x="1727" y="1812171"/>
        <a:ext cx="2688282" cy="1810385"/>
      </dsp:txXfrm>
    </dsp:sp>
    <dsp:sp modelId="{9332E01C-E8EC-41EF-80AE-F9E743835228}">
      <dsp:nvSpPr>
        <dsp:cNvPr id="0" name=""/>
        <dsp:cNvSpPr/>
      </dsp:nvSpPr>
      <dsp:spPr>
        <a:xfrm>
          <a:off x="317166" y="304797"/>
          <a:ext cx="2057404" cy="205740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1785"/>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sz="2900" kern="1200" dirty="0" smtClean="0"/>
        </a:p>
        <a:p>
          <a:pPr lvl="0" algn="ctr" defTabSz="1289050">
            <a:lnSpc>
              <a:spcPct val="90000"/>
            </a:lnSpc>
            <a:spcBef>
              <a:spcPct val="0"/>
            </a:spcBef>
            <a:spcAft>
              <a:spcPct val="35000"/>
            </a:spcAft>
          </a:pPr>
          <a:r>
            <a:rPr lang="en-US" sz="2900" kern="1200" dirty="0" smtClean="0"/>
            <a:t>Culture that Empowers</a:t>
          </a:r>
          <a:endParaRPr lang="en-US" sz="2900" kern="1200" dirty="0"/>
        </a:p>
      </dsp:txBody>
      <dsp:txXfrm>
        <a:off x="2770658" y="1812171"/>
        <a:ext cx="2688282" cy="1810385"/>
      </dsp:txXfrm>
    </dsp:sp>
    <dsp:sp modelId="{E54D6E19-1CDE-4C56-8BA3-603B921465F5}">
      <dsp:nvSpPr>
        <dsp:cNvPr id="0" name=""/>
        <dsp:cNvSpPr/>
      </dsp:nvSpPr>
      <dsp:spPr>
        <a:xfrm>
          <a:off x="3086097" y="304797"/>
          <a:ext cx="2057404" cy="2057404"/>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1785"/>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sz="2900" kern="1200" dirty="0" smtClean="0"/>
        </a:p>
        <a:p>
          <a:pPr lvl="0" algn="ctr" defTabSz="1289050">
            <a:lnSpc>
              <a:spcPct val="90000"/>
            </a:lnSpc>
            <a:spcBef>
              <a:spcPct val="0"/>
            </a:spcBef>
            <a:spcAft>
              <a:spcPct val="35000"/>
            </a:spcAft>
          </a:pPr>
          <a:r>
            <a:rPr lang="en-US" sz="2900" kern="1200" dirty="0" smtClean="0"/>
            <a:t>Technology that Enables</a:t>
          </a:r>
          <a:endParaRPr lang="en-US" sz="2900" kern="1200" dirty="0"/>
        </a:p>
      </dsp:txBody>
      <dsp:txXfrm>
        <a:off x="5539589" y="1812171"/>
        <a:ext cx="2688282" cy="1810385"/>
      </dsp:txXfrm>
    </dsp:sp>
    <dsp:sp modelId="{2F7D043B-88EB-4147-9B35-9F0B344D3C68}">
      <dsp:nvSpPr>
        <dsp:cNvPr id="0" name=""/>
        <dsp:cNvSpPr/>
      </dsp:nvSpPr>
      <dsp:spPr>
        <a:xfrm>
          <a:off x="5855028" y="304797"/>
          <a:ext cx="2057404" cy="2057404"/>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ts val="0"/>
            </a:spcAft>
          </a:pPr>
          <a:r>
            <a:rPr lang="en-US" sz="1800" kern="1200" dirty="0" smtClean="0"/>
            <a:t>CNY New Tech High School in Cortland County</a:t>
          </a:r>
        </a:p>
        <a:p>
          <a:pPr lvl="0" algn="ctr" defTabSz="800100">
            <a:lnSpc>
              <a:spcPct val="90000"/>
            </a:lnSpc>
            <a:spcBef>
              <a:spcPct val="0"/>
            </a:spcBef>
            <a:spcAft>
              <a:spcPts val="0"/>
            </a:spcAft>
          </a:pPr>
          <a:r>
            <a:rPr lang="en-US" sz="1200" kern="1200" dirty="0" smtClean="0"/>
            <a:t>(opening September 2016)</a:t>
          </a:r>
          <a:endParaRPr lang="en-US" sz="12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Innovation Tech at the Career Academy </a:t>
          </a:r>
          <a:r>
            <a:rPr lang="en-US" sz="1400" kern="1200" dirty="0" smtClean="0"/>
            <a:t>(opening September 2014)</a:t>
          </a:r>
          <a:endParaRPr lang="en-US" sz="1400" kern="1200" dirty="0"/>
        </a:p>
      </dsp:txBody>
      <dsp:txXfrm>
        <a:off x="1754067" y="916934"/>
        <a:ext cx="1101965" cy="1843841"/>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Integrated PBL Courses</a:t>
          </a:r>
          <a:endParaRPr lang="en-US" sz="14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Future School Adoption</a:t>
          </a:r>
          <a:endParaRPr lang="en-US" sz="1600" kern="1200" dirty="0"/>
        </a:p>
      </dsp:txBody>
      <dsp:txXfrm>
        <a:off x="3318669" y="1933075"/>
        <a:ext cx="1118569" cy="835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Teaching that Engages</a:t>
          </a:r>
          <a:endParaRPr lang="en-US" sz="3300" kern="1200" dirty="0"/>
        </a:p>
      </dsp:txBody>
      <dsp:txXfrm>
        <a:off x="1727" y="1810385"/>
        <a:ext cx="2688282" cy="1810385"/>
      </dsp:txXfrm>
    </dsp:sp>
    <dsp:sp modelId="{9332E01C-E8EC-41EF-80AE-F9E743835228}">
      <dsp:nvSpPr>
        <dsp:cNvPr id="0" name=""/>
        <dsp:cNvSpPr/>
      </dsp:nvSpPr>
      <dsp:spPr>
        <a:xfrm>
          <a:off x="592296" y="271557"/>
          <a:ext cx="1507145" cy="150714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Culture that Empowers</a:t>
          </a:r>
          <a:endParaRPr lang="en-US" sz="3300" kern="1200" dirty="0"/>
        </a:p>
      </dsp:txBody>
      <dsp:txXfrm>
        <a:off x="2770658" y="1810385"/>
        <a:ext cx="2688282" cy="1810385"/>
      </dsp:txXfrm>
    </dsp:sp>
    <dsp:sp modelId="{E54D6E19-1CDE-4C56-8BA3-603B921465F5}">
      <dsp:nvSpPr>
        <dsp:cNvPr id="0" name=""/>
        <dsp:cNvSpPr/>
      </dsp:nvSpPr>
      <dsp:spPr>
        <a:xfrm>
          <a:off x="3361227" y="271557"/>
          <a:ext cx="1507145" cy="1507145"/>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Technology that Enables</a:t>
          </a:r>
          <a:endParaRPr lang="en-US" sz="3300" kern="1200" dirty="0"/>
        </a:p>
      </dsp:txBody>
      <dsp:txXfrm>
        <a:off x="5539589" y="1810385"/>
        <a:ext cx="2688282" cy="1810385"/>
      </dsp:txXfrm>
    </dsp:sp>
    <dsp:sp modelId="{2F7D043B-88EB-4147-9B35-9F0B344D3C68}">
      <dsp:nvSpPr>
        <dsp:cNvPr id="0" name=""/>
        <dsp:cNvSpPr/>
      </dsp:nvSpPr>
      <dsp:spPr>
        <a:xfrm>
          <a:off x="6130158" y="271557"/>
          <a:ext cx="1507145" cy="1507145"/>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77727F-1B1F-45A9-A637-0ED8CFC0DD53}" type="datetimeFigureOut">
              <a:rPr lang="en-US" smtClean="0"/>
              <a:t>5/14/2014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C5FDFE-8714-4E13-956A-89CCE22B4C6B}" type="slidenum">
              <a:rPr lang="en-US" smtClean="0"/>
              <a:t>‹#›</a:t>
            </a:fld>
            <a:endParaRPr lang="en-US" dirty="0"/>
          </a:p>
        </p:txBody>
      </p:sp>
    </p:spTree>
    <p:extLst>
      <p:ext uri="{BB962C8B-B14F-4D97-AF65-F5344CB8AC3E}">
        <p14:creationId xmlns:p14="http://schemas.microsoft.com/office/powerpoint/2010/main" val="148875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a:t>
            </a:fld>
            <a:endParaRPr lang="en-US" dirty="0"/>
          </a:p>
        </p:txBody>
      </p:sp>
    </p:spTree>
    <p:extLst>
      <p:ext uri="{BB962C8B-B14F-4D97-AF65-F5344CB8AC3E}">
        <p14:creationId xmlns:p14="http://schemas.microsoft.com/office/powerpoint/2010/main" val="345233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Update on all three of these</a:t>
            </a:r>
            <a:endParaRPr lang="en-US" sz="1600"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8080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5FDFE-8714-4E13-956A-89CCE22B4C6B}" type="slidenum">
              <a:rPr lang="en-US" smtClean="0"/>
              <a:t>11</a:t>
            </a:fld>
            <a:endParaRPr lang="en-US" dirty="0"/>
          </a:p>
        </p:txBody>
      </p:sp>
    </p:spTree>
    <p:extLst>
      <p:ext uri="{BB962C8B-B14F-4D97-AF65-F5344CB8AC3E}">
        <p14:creationId xmlns:p14="http://schemas.microsoft.com/office/powerpoint/2010/main" val="1274570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5FDFE-8714-4E13-956A-89CCE22B4C6B}" type="slidenum">
              <a:rPr lang="en-US" smtClean="0"/>
              <a:t>12</a:t>
            </a:fld>
            <a:endParaRPr lang="en-US" dirty="0"/>
          </a:p>
        </p:txBody>
      </p:sp>
    </p:spTree>
    <p:extLst>
      <p:ext uri="{BB962C8B-B14F-4D97-AF65-F5344CB8AC3E}">
        <p14:creationId xmlns:p14="http://schemas.microsoft.com/office/powerpoint/2010/main" val="2794627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5FDFE-8714-4E13-956A-89CCE22B4C6B}" type="slidenum">
              <a:rPr lang="en-US" smtClean="0"/>
              <a:t>13</a:t>
            </a:fld>
            <a:endParaRPr lang="en-US" dirty="0"/>
          </a:p>
        </p:txBody>
      </p:sp>
    </p:spTree>
    <p:extLst>
      <p:ext uri="{BB962C8B-B14F-4D97-AF65-F5344CB8AC3E}">
        <p14:creationId xmlns:p14="http://schemas.microsoft.com/office/powerpoint/2010/main" val="1341897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5FDFE-8714-4E13-956A-89CCE22B4C6B}" type="slidenum">
              <a:rPr lang="en-US" smtClean="0"/>
              <a:t>14</a:t>
            </a:fld>
            <a:endParaRPr lang="en-US" dirty="0"/>
          </a:p>
        </p:txBody>
      </p:sp>
    </p:spTree>
    <p:extLst>
      <p:ext uri="{BB962C8B-B14F-4D97-AF65-F5344CB8AC3E}">
        <p14:creationId xmlns:p14="http://schemas.microsoft.com/office/powerpoint/2010/main" val="2013726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1pPr>
            <a:lvl2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2pPr>
            <a:lvl3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3pPr>
            <a:lvl4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4pPr>
            <a:lvl5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5pPr>
            <a:lvl6pPr marL="246757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6pPr>
            <a:lvl7pPr marL="291622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7pPr>
            <a:lvl8pPr marL="336487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8pPr>
            <a:lvl9pPr marL="381352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9pPr>
          </a:lstStyle>
          <a:p>
            <a:pPr eaLnBrk="1" hangingPunct="1"/>
            <a:fld id="{F5487C76-3ED2-45FD-B68B-6EAD45818FCF}" type="slidenum">
              <a:rPr lang="en-US" altLang="en-US" sz="1300" b="0">
                <a:solidFill>
                  <a:srgbClr val="000000"/>
                </a:solidFill>
                <a:latin typeface="Times New Roman" pitchFamily="18" charset="0"/>
              </a:rPr>
              <a:pPr eaLnBrk="1" hangingPunct="1"/>
              <a:t>15</a:t>
            </a:fld>
            <a:endParaRPr lang="en-US" altLang="en-US" sz="1300" b="0" dirty="0">
              <a:solidFill>
                <a:srgbClr val="000000"/>
              </a:solidFill>
              <a:latin typeface="Times New Roman" pitchFamily="18" charset="0"/>
            </a:endParaRPr>
          </a:p>
        </p:txBody>
      </p:sp>
      <p:sp>
        <p:nvSpPr>
          <p:cNvPr id="214019" name="Text Box 1"/>
          <p:cNvSpPr txBox="1">
            <a:spLocks noChangeArrowheads="1"/>
          </p:cNvSpPr>
          <p:nvPr/>
        </p:nvSpPr>
        <p:spPr bwMode="auto">
          <a:xfrm>
            <a:off x="3885579" y="8688049"/>
            <a:ext cx="2972421" cy="455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89" tIns="45625" rIns="91589" bIns="45625" anchor="b"/>
          <a:lstStyle>
            <a:lvl1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9pPr>
          </a:lstStyle>
          <a:p>
            <a:pPr algn="r" eaLnBrk="1" hangingPunct="1">
              <a:spcBef>
                <a:spcPct val="0"/>
              </a:spcBef>
              <a:buClrTx/>
              <a:buSzTx/>
              <a:buFontTx/>
              <a:buNone/>
            </a:pPr>
            <a:fld id="{736A5507-C194-4E06-879D-84F263CB54D0}" type="slidenum">
              <a:rPr lang="en-US" altLang="en-US" sz="1300"/>
              <a:pPr algn="r" eaLnBrk="1" hangingPunct="1">
                <a:spcBef>
                  <a:spcPct val="0"/>
                </a:spcBef>
                <a:buClrTx/>
                <a:buSzTx/>
                <a:buFontTx/>
                <a:buNone/>
              </a:pPr>
              <a:t>15</a:t>
            </a:fld>
            <a:endParaRPr lang="en-US" altLang="en-US" sz="1300" dirty="0"/>
          </a:p>
        </p:txBody>
      </p:sp>
      <p:sp>
        <p:nvSpPr>
          <p:cNvPr id="214020" name="Rectangle 2"/>
          <p:cNvSpPr>
            <a:spLocks noGrp="1" noRot="1" noChangeAspect="1" noChangeArrowheads="1" noTextEdit="1"/>
          </p:cNvSpPr>
          <p:nvPr>
            <p:ph type="sldImg"/>
          </p:nvPr>
        </p:nvSpPr>
        <p:spPr>
          <a:xfrm>
            <a:off x="1143000" y="687388"/>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21" name="Text Box 3"/>
          <p:cNvSpPr>
            <a:spLocks noGrp="1" noChangeArrowheads="1"/>
          </p:cNvSpPr>
          <p:nvPr>
            <p:ph type="body" idx="1"/>
          </p:nvPr>
        </p:nvSpPr>
        <p:spPr>
          <a:xfrm>
            <a:off x="913158" y="4344025"/>
            <a:ext cx="5031685"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89" tIns="45625" rIns="91589" bIns="45625"/>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i="1" dirty="0" smtClean="0">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AED5EFC1-C33C-4A9E-8FBE-6B6F04E2045D}" type="slidenum">
              <a:rPr lang="en-US" altLang="en-US" sz="1300">
                <a:ea typeface="ＭＳ Ｐゴシック" pitchFamily="34" charset="-128"/>
              </a:rPr>
              <a:pPr eaLnBrk="1" hangingPunct="1">
                <a:spcBef>
                  <a:spcPct val="0"/>
                </a:spcBef>
                <a:buClrTx/>
                <a:buFontTx/>
                <a:buNone/>
              </a:pPr>
              <a:t>16</a:t>
            </a:fld>
            <a:endParaRPr lang="en-US" altLang="en-US" sz="1300" dirty="0">
              <a:ea typeface="ＭＳ Ｐゴシック" pitchFamily="34" charset="-128"/>
            </a:endParaRPr>
          </a:p>
        </p:txBody>
      </p:sp>
      <p:sp>
        <p:nvSpPr>
          <p:cNvPr id="189443" name="Rectangle 1"/>
          <p:cNvSpPr>
            <a:spLocks noGrp="1" noRot="1" noChangeAspect="1" noChangeArrowheads="1" noTextEdit="1"/>
          </p:cNvSpPr>
          <p:nvPr>
            <p:ph type="sldImg"/>
          </p:nvPr>
        </p:nvSpPr>
        <p:spPr>
          <a:xfrm>
            <a:off x="2590800" y="304800"/>
            <a:ext cx="2438400" cy="1828800"/>
          </a:xfrm>
          <a:solidFill>
            <a:srgbClr val="FFFFFF"/>
          </a:solidFill>
          <a:ln/>
        </p:spPr>
      </p:sp>
      <p:sp>
        <p:nvSpPr>
          <p:cNvPr id="189444" name="Text Box 2"/>
          <p:cNvSpPr>
            <a:spLocks noGrp="1" noChangeArrowheads="1"/>
          </p:cNvSpPr>
          <p:nvPr>
            <p:ph type="body" idx="1"/>
          </p:nvPr>
        </p:nvSpPr>
        <p:spPr>
          <a:xfrm>
            <a:off x="228600" y="2209800"/>
            <a:ext cx="6400800" cy="662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en-US" sz="1400" b="1" i="0" kern="1200" dirty="0" smtClean="0">
                <a:solidFill>
                  <a:schemeClr val="tx1"/>
                </a:solidFill>
                <a:effectLst/>
                <a:latin typeface="+mn-lt"/>
                <a:ea typeface="+mn-ea"/>
                <a:cs typeface="+mn-cs"/>
              </a:rPr>
              <a:t>A great driving question:</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is open-ended</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stimulates more questions</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is real world based</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incorporates multiple standards</a:t>
            </a:r>
          </a:p>
          <a:p>
            <a:pPr fontAlgn="base"/>
            <a:endParaRPr lang="en-US" sz="1400" b="1" i="0" kern="1200" dirty="0" smtClean="0">
              <a:solidFill>
                <a:schemeClr val="tx1"/>
              </a:solidFill>
              <a:effectLst/>
              <a:latin typeface="+mn-lt"/>
              <a:ea typeface="+mn-ea"/>
              <a:cs typeface="+mn-cs"/>
            </a:endParaRPr>
          </a:p>
          <a:p>
            <a:pPr fontAlgn="base"/>
            <a:r>
              <a:rPr lang="en-US" sz="1400" b="1" i="0" kern="1200" dirty="0" smtClean="0">
                <a:solidFill>
                  <a:schemeClr val="tx1"/>
                </a:solidFill>
                <a:effectLst/>
                <a:latin typeface="+mn-lt"/>
                <a:ea typeface="+mn-ea"/>
                <a:cs typeface="+mn-cs"/>
              </a:rPr>
              <a:t>For the teacher</a:t>
            </a:r>
            <a:r>
              <a:rPr lang="en-US" sz="1400" b="0" i="0" kern="1200" dirty="0" smtClean="0">
                <a:solidFill>
                  <a:schemeClr val="tx1"/>
                </a:solidFill>
                <a:effectLst/>
                <a:latin typeface="+mn-lt"/>
                <a:ea typeface="+mn-ea"/>
                <a:cs typeface="+mn-cs"/>
              </a:rPr>
              <a:t>: </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A DQ helps to </a:t>
            </a:r>
            <a:r>
              <a:rPr lang="en-US" sz="1400" b="0" i="1" kern="1200" dirty="0" smtClean="0">
                <a:solidFill>
                  <a:schemeClr val="tx1"/>
                </a:solidFill>
                <a:effectLst/>
                <a:latin typeface="+mn-lt"/>
                <a:ea typeface="+mn-ea"/>
                <a:cs typeface="+mn-cs"/>
              </a:rPr>
              <a:t>initiate and focus the inquiry--</a:t>
            </a:r>
            <a:r>
              <a:rPr lang="en-US" sz="1400" b="0" i="0" kern="1200" dirty="0" smtClean="0">
                <a:solidFill>
                  <a:schemeClr val="tx1"/>
                </a:solidFill>
                <a:effectLst/>
                <a:latin typeface="+mn-lt"/>
                <a:ea typeface="+mn-ea"/>
                <a:cs typeface="+mn-cs"/>
              </a:rPr>
              <a:t>the teaching and learning.</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It also </a:t>
            </a:r>
            <a:r>
              <a:rPr lang="en-US" sz="1400" b="0" i="1" kern="1200" dirty="0" smtClean="0">
                <a:solidFill>
                  <a:schemeClr val="tx1"/>
                </a:solidFill>
                <a:effectLst/>
                <a:latin typeface="+mn-lt"/>
                <a:ea typeface="+mn-ea"/>
                <a:cs typeface="+mn-cs"/>
              </a:rPr>
              <a:t>captures and communicates the purpose</a:t>
            </a:r>
            <a:r>
              <a:rPr lang="en-US" sz="1400" b="0" i="0" kern="1200" dirty="0" smtClean="0">
                <a:solidFill>
                  <a:schemeClr val="tx1"/>
                </a:solidFill>
                <a:effectLst/>
                <a:latin typeface="+mn-lt"/>
                <a:ea typeface="+mn-ea"/>
                <a:cs typeface="+mn-cs"/>
              </a:rPr>
              <a:t> of the project in a succinct question. </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It helps to </a:t>
            </a:r>
            <a:r>
              <a:rPr lang="en-US" sz="1400" b="0" i="1" kern="1200" dirty="0" smtClean="0">
                <a:solidFill>
                  <a:schemeClr val="tx1"/>
                </a:solidFill>
                <a:effectLst/>
                <a:latin typeface="+mn-lt"/>
                <a:ea typeface="+mn-ea"/>
                <a:cs typeface="+mn-cs"/>
              </a:rPr>
              <a:t>guide planning and reframe standards</a:t>
            </a:r>
            <a:r>
              <a:rPr lang="en-US" sz="1400" b="0" i="0" kern="1200" dirty="0" smtClean="0">
                <a:solidFill>
                  <a:schemeClr val="tx1"/>
                </a:solidFill>
                <a:effectLst/>
                <a:latin typeface="+mn-lt"/>
                <a:ea typeface="+mn-ea"/>
                <a:cs typeface="+mn-cs"/>
              </a:rPr>
              <a:t> or big content and skills. </a:t>
            </a:r>
          </a:p>
          <a:p>
            <a:pPr marL="171450" indent="-171450" fontAlgn="base">
              <a:buFont typeface="Arial" pitchFamily="34" charset="0"/>
              <a:buChar char="•"/>
            </a:pPr>
            <a:endParaRPr lang="en-US" sz="1400" b="0" i="0" kern="1200" dirty="0" smtClean="0">
              <a:solidFill>
                <a:schemeClr val="tx1"/>
              </a:solidFill>
              <a:effectLst/>
              <a:latin typeface="+mn-lt"/>
              <a:ea typeface="+mn-ea"/>
              <a:cs typeface="+mn-cs"/>
            </a:endParaRPr>
          </a:p>
          <a:p>
            <a:pPr fontAlgn="base"/>
            <a:r>
              <a:rPr lang="en-US" sz="1400" b="1" i="0" kern="1200" dirty="0" smtClean="0">
                <a:solidFill>
                  <a:schemeClr val="tx1"/>
                </a:solidFill>
                <a:effectLst/>
                <a:latin typeface="+mn-lt"/>
                <a:ea typeface="+mn-ea"/>
                <a:cs typeface="+mn-cs"/>
              </a:rPr>
              <a:t>For the student:</a:t>
            </a:r>
            <a:r>
              <a:rPr lang="en-US" sz="1400" b="0" i="0" kern="1200" dirty="0" smtClean="0">
                <a:solidFill>
                  <a:schemeClr val="tx1"/>
                </a:solidFill>
                <a:effectLst/>
                <a:latin typeface="+mn-lt"/>
                <a:ea typeface="+mn-ea"/>
                <a:cs typeface="+mn-cs"/>
              </a:rPr>
              <a:t> </a:t>
            </a:r>
          </a:p>
          <a:p>
            <a:pPr fontAlgn="base"/>
            <a:r>
              <a:rPr lang="en-US" sz="1400" b="0" i="0" kern="1200" dirty="0" smtClean="0">
                <a:solidFill>
                  <a:schemeClr val="tx1"/>
                </a:solidFill>
                <a:effectLst/>
                <a:latin typeface="+mn-lt"/>
                <a:ea typeface="+mn-ea"/>
                <a:cs typeface="+mn-cs"/>
              </a:rPr>
              <a:t>Ultimately, the driving question is for the students. </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It </a:t>
            </a:r>
            <a:r>
              <a:rPr lang="en-US" sz="1400" b="0" i="1" kern="1200" dirty="0" smtClean="0">
                <a:solidFill>
                  <a:schemeClr val="tx1"/>
                </a:solidFill>
                <a:effectLst/>
                <a:latin typeface="+mn-lt"/>
                <a:ea typeface="+mn-ea"/>
                <a:cs typeface="+mn-cs"/>
              </a:rPr>
              <a:t>creates interest and a feeling of challenge</a:t>
            </a:r>
            <a:r>
              <a:rPr lang="en-US" sz="1400" b="0" i="0" kern="1200" dirty="0" smtClean="0">
                <a:solidFill>
                  <a:schemeClr val="tx1"/>
                </a:solidFill>
                <a:effectLst/>
                <a:latin typeface="+mn-lt"/>
                <a:ea typeface="+mn-ea"/>
                <a:cs typeface="+mn-cs"/>
              </a:rPr>
              <a:t> so that even the most reluctant student thinks, "Hmmm, I guess that sounds cool."</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It </a:t>
            </a:r>
            <a:r>
              <a:rPr lang="en-US" sz="1400" b="0" i="1" kern="1200" dirty="0" smtClean="0">
                <a:solidFill>
                  <a:schemeClr val="tx1"/>
                </a:solidFill>
                <a:effectLst/>
                <a:latin typeface="+mn-lt"/>
                <a:ea typeface="+mn-ea"/>
                <a:cs typeface="+mn-cs"/>
              </a:rPr>
              <a:t>guides the project work</a:t>
            </a:r>
            <a:r>
              <a:rPr lang="en-US" sz="1400" b="0" i="0" kern="1200" dirty="0" smtClean="0">
                <a:solidFill>
                  <a:schemeClr val="tx1"/>
                </a:solidFill>
                <a:effectLst/>
                <a:latin typeface="+mn-lt"/>
                <a:ea typeface="+mn-ea"/>
                <a:cs typeface="+mn-cs"/>
              </a:rPr>
              <a:t>. All work for the project, including the culminating project and daily lessons and activities, should be trying to help students answer the driving question. </a:t>
            </a:r>
          </a:p>
          <a:p>
            <a:pPr marL="171450" indent="-171450" fontAlgn="base">
              <a:buFont typeface="Arial" pitchFamily="34" charset="0"/>
              <a:buChar char="•"/>
            </a:pPr>
            <a:r>
              <a:rPr lang="en-US" sz="1400" b="0" i="1" kern="1200" dirty="0" smtClean="0">
                <a:solidFill>
                  <a:schemeClr val="tx1"/>
                </a:solidFill>
                <a:effectLst/>
                <a:latin typeface="+mn-lt"/>
                <a:ea typeface="+mn-ea"/>
                <a:cs typeface="+mn-cs"/>
              </a:rPr>
              <a:t>It helps student answer the question: "Why are we doing this?"</a:t>
            </a:r>
            <a:r>
              <a:rPr lang="en-US" sz="1400" b="0" i="0" kern="1200" dirty="0" smtClean="0">
                <a:solidFill>
                  <a:schemeClr val="tx1"/>
                </a:solidFill>
                <a:effectLst/>
                <a:latin typeface="+mn-lt"/>
                <a:ea typeface="+mn-ea"/>
                <a:cs typeface="+mn-cs"/>
              </a:rPr>
              <a:t> .</a:t>
            </a:r>
          </a:p>
          <a:p>
            <a:pPr marL="171450" indent="-171450" fontAlgn="base">
              <a:buFont typeface="Arial" pitchFamily="34" charset="0"/>
              <a:buChar char="•"/>
            </a:pPr>
            <a:endParaRPr lang="en-US" sz="1400" b="0" i="0" kern="1200" dirty="0" smtClean="0">
              <a:solidFill>
                <a:schemeClr val="tx1"/>
              </a:solidFill>
              <a:effectLst/>
              <a:latin typeface="+mn-lt"/>
              <a:ea typeface="+mn-ea"/>
              <a:cs typeface="+mn-cs"/>
            </a:endParaRPr>
          </a:p>
          <a:p>
            <a:pPr marL="0" indent="0" fontAlgn="base">
              <a:buFont typeface="Arial" pitchFamily="34" charset="0"/>
              <a:buNone/>
            </a:pPr>
            <a:r>
              <a:rPr lang="en-US" sz="1400" b="1" i="0" kern="1200" dirty="0" smtClean="0">
                <a:solidFill>
                  <a:schemeClr val="tx1"/>
                </a:solidFill>
                <a:effectLst/>
                <a:latin typeface="+mn-lt"/>
                <a:ea typeface="+mn-ea"/>
                <a:cs typeface="+mn-cs"/>
              </a:rPr>
              <a:t>For Partners:</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It connects learning to a field or discipline</a:t>
            </a: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It brings</a:t>
            </a:r>
            <a:r>
              <a:rPr lang="en-US" sz="1400" b="0" i="0" kern="1200" baseline="0" dirty="0" smtClean="0">
                <a:solidFill>
                  <a:schemeClr val="tx1"/>
                </a:solidFill>
                <a:effectLst/>
                <a:latin typeface="+mn-lt"/>
                <a:ea typeface="+mn-ea"/>
                <a:cs typeface="+mn-cs"/>
              </a:rPr>
              <a:t> the curriculum to life with relevancy to the world of work</a:t>
            </a:r>
          </a:p>
          <a:p>
            <a:pPr marL="171450" indent="-171450" fontAlgn="base">
              <a:buFont typeface="Arial" pitchFamily="34" charset="0"/>
              <a:buChar char="•"/>
            </a:pPr>
            <a:r>
              <a:rPr lang="en-US" sz="1400" b="0" i="0" kern="1200" baseline="0" dirty="0" smtClean="0">
                <a:solidFill>
                  <a:schemeClr val="tx1"/>
                </a:solidFill>
                <a:effectLst/>
                <a:latin typeface="+mn-lt"/>
                <a:ea typeface="+mn-ea"/>
                <a:cs typeface="+mn-cs"/>
              </a:rPr>
              <a:t>It allows for career exploration and the development of workplace skills and knowledge</a:t>
            </a:r>
          </a:p>
          <a:p>
            <a:pPr marL="171450" indent="-171450" fontAlgn="base">
              <a:buFont typeface="Arial" pitchFamily="34" charset="0"/>
              <a:buChar char="•"/>
            </a:pPr>
            <a:r>
              <a:rPr lang="en-US" sz="1400" b="0" i="0" kern="1200" baseline="0" dirty="0" smtClean="0">
                <a:solidFill>
                  <a:schemeClr val="tx1"/>
                </a:solidFill>
                <a:effectLst/>
                <a:latin typeface="+mn-lt"/>
                <a:ea typeface="+mn-ea"/>
                <a:cs typeface="+mn-cs"/>
              </a:rPr>
              <a:t>It can solve a problem or issues</a:t>
            </a:r>
          </a:p>
          <a:p>
            <a:pPr marL="171450" indent="-171450" fontAlgn="base">
              <a:buFont typeface="Arial" pitchFamily="34" charset="0"/>
              <a:buChar char="•"/>
            </a:pPr>
            <a:endParaRPr lang="en-US" sz="1400" b="0" i="0" kern="1200" dirty="0" smtClean="0">
              <a:solidFill>
                <a:schemeClr val="tx1"/>
              </a:solidFill>
              <a:effectLst/>
              <a:latin typeface="+mn-lt"/>
              <a:ea typeface="+mn-ea"/>
              <a:cs typeface="+mn-cs"/>
            </a:endParaRPr>
          </a:p>
          <a:p>
            <a:pPr marL="171450" indent="-171450" fontAlgn="base">
              <a:buFont typeface="Arial" pitchFamily="34" charset="0"/>
              <a:buChar char="•"/>
            </a:pPr>
            <a:r>
              <a:rPr lang="en-US" sz="1400" b="0" i="0" kern="1200" dirty="0" smtClean="0">
                <a:solidFill>
                  <a:schemeClr val="tx1"/>
                </a:solidFill>
                <a:effectLst/>
                <a:latin typeface="+mn-lt"/>
                <a:ea typeface="+mn-ea"/>
                <a:cs typeface="+mn-cs"/>
              </a:rPr>
              <a:t>Based on the driving question—what</a:t>
            </a:r>
            <a:r>
              <a:rPr lang="en-US" sz="1400" b="0" i="0" kern="1200" baseline="0" dirty="0" smtClean="0">
                <a:solidFill>
                  <a:schemeClr val="tx1"/>
                </a:solidFill>
                <a:effectLst/>
                <a:latin typeface="+mn-lt"/>
                <a:ea typeface="+mn-ea"/>
                <a:cs typeface="+mn-cs"/>
              </a:rPr>
              <a:t> other questions would you have that would drive your inquiry? How is it complex? How is relevant? Why might it be intriguing to students?</a:t>
            </a:r>
            <a:endParaRPr lang="en-US" sz="1400" b="0" i="0" kern="1200" dirty="0" smtClean="0">
              <a:solidFill>
                <a:schemeClr val="tx1"/>
              </a:solidFill>
              <a:effectLst/>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A5F1ACE5-0655-4C65-B051-40E71ECEC7BA}" type="slidenum">
              <a:rPr lang="en-US" altLang="en-US" sz="1300">
                <a:ea typeface="ＭＳ Ｐゴシック" pitchFamily="34" charset="-128"/>
              </a:rPr>
              <a:pPr eaLnBrk="1" hangingPunct="1">
                <a:spcBef>
                  <a:spcPct val="0"/>
                </a:spcBef>
                <a:buClrTx/>
                <a:buFontTx/>
                <a:buNone/>
              </a:pPr>
              <a:t>17</a:t>
            </a:fld>
            <a:endParaRPr lang="en-US" altLang="en-US" sz="1300" dirty="0">
              <a:ea typeface="ＭＳ Ｐゴシック" pitchFamily="34" charset="-128"/>
            </a:endParaRPr>
          </a:p>
        </p:txBody>
      </p:sp>
      <p:sp>
        <p:nvSpPr>
          <p:cNvPr id="188419" name="Rectangle 1"/>
          <p:cNvSpPr>
            <a:spLocks noGrp="1" noRot="1" noChangeAspect="1" noChangeArrowheads="1" noTextEdit="1"/>
          </p:cNvSpPr>
          <p:nvPr>
            <p:ph type="sldImg"/>
          </p:nvPr>
        </p:nvSpPr>
        <p:spPr>
          <a:xfrm>
            <a:off x="2209800" y="687388"/>
            <a:ext cx="3505200" cy="2628900"/>
          </a:xfrm>
          <a:solidFill>
            <a:srgbClr val="FFFFFF"/>
          </a:solidFill>
          <a:ln/>
        </p:spPr>
      </p:sp>
      <p:sp>
        <p:nvSpPr>
          <p:cNvPr id="188420" name="Text Box 2"/>
          <p:cNvSpPr>
            <a:spLocks noGrp="1" noChangeArrowheads="1"/>
          </p:cNvSpPr>
          <p:nvPr>
            <p:ph type="body" idx="1"/>
          </p:nvPr>
        </p:nvSpPr>
        <p:spPr>
          <a:xfrm>
            <a:off x="685800" y="3810000"/>
            <a:ext cx="5714379"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b="1" dirty="0" smtClean="0">
                <a:ea typeface="ＭＳ Ｐゴシック" pitchFamily="34" charset="-128"/>
              </a:rPr>
              <a:t>This is a key concept in PBL -- the project creates a “need to know” for students. </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ea typeface="ＭＳ Ｐゴシック" pitchFamily="34" charset="-128"/>
              </a:rPr>
              <a:t>In traditional education, typically, students are told they need to learn something “because it’s going to be on the test” or “it’s important for your grade” or “you’ll need it later in school or in life.” This may motivate some students, but not others.</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ea typeface="ＭＳ Ｐゴシック" pitchFamily="34" charset="-128"/>
              </a:rPr>
              <a:t>But if they are exploring an interesting question or meeting a challenge, students will be more motivated.</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ea typeface="ＭＳ Ｐゴシック" pitchFamily="34" charset="-128"/>
              </a:rPr>
              <a:t>The fact that students are going to make a public presentation also creates a need to know the material – so they won’t look bad in front of an audience.</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a:p>
            <a:pPr marL="0" marR="0" indent="0" algn="l" defTabSz="914400" rtl="0" eaLnBrk="1" fontAlgn="auto" latinLnBrk="0" hangingPunct="1">
              <a:lnSpc>
                <a:spcPct val="100000"/>
              </a:lnSpc>
              <a:spcBef>
                <a:spcPts val="430"/>
              </a:spcBef>
              <a:spcAft>
                <a:spcPts val="0"/>
              </a:spcAft>
              <a:buClrTx/>
              <a:buSzTx/>
              <a:buFontTx/>
              <a:buNone/>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a:pPr>
            <a:r>
              <a:rPr lang="en-US" altLang="en-US" sz="1400" dirty="0" smtClean="0">
                <a:ea typeface="ＭＳ Ｐゴシック" pitchFamily="34" charset="-128"/>
              </a:rPr>
              <a:t>For example, our DQ to revitalize downtown might generate a know/need to know list such as this. </a:t>
            </a:r>
            <a:r>
              <a:rPr lang="en-US" sz="1400" b="1" dirty="0" smtClean="0"/>
              <a:t>How can we as Urban Planner develop a plan to  revitalize our downtown area?</a:t>
            </a:r>
          </a:p>
          <a:p>
            <a:pPr marL="0" marR="0" indent="0" algn="l" defTabSz="914400" rtl="0" eaLnBrk="1" fontAlgn="auto" latinLnBrk="0" hangingPunct="1">
              <a:lnSpc>
                <a:spcPct val="100000"/>
              </a:lnSpc>
              <a:spcBef>
                <a:spcPts val="430"/>
              </a:spcBef>
              <a:spcAft>
                <a:spcPts val="0"/>
              </a:spcAft>
              <a:buClrTx/>
              <a:buSzTx/>
              <a:buFontTx/>
              <a:buNone/>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a:pPr>
            <a:endParaRPr lang="en-US" sz="1400" b="1" dirty="0" smtClean="0"/>
          </a:p>
          <a:p>
            <a:pPr marL="0" marR="0" indent="0" algn="l" defTabSz="914400" rtl="0" eaLnBrk="1" fontAlgn="auto" latinLnBrk="0" hangingPunct="1">
              <a:lnSpc>
                <a:spcPct val="100000"/>
              </a:lnSpc>
              <a:spcBef>
                <a:spcPts val="430"/>
              </a:spcBef>
              <a:spcAft>
                <a:spcPts val="0"/>
              </a:spcAft>
              <a:buClrTx/>
              <a:buSzTx/>
              <a:buFontTx/>
              <a:buNone/>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a:pPr>
            <a:r>
              <a:rPr lang="en-US" sz="1400" b="0" dirty="0" smtClean="0"/>
              <a:t>Students might need</a:t>
            </a:r>
            <a:r>
              <a:rPr lang="en-US" sz="1400" b="0" baseline="0" dirty="0" smtClean="0"/>
              <a:t> to know what businesses are located in the downtown area, reasons why the downtown area is not thriving, why is it important to revitalize downtown, etc.</a:t>
            </a:r>
            <a:endParaRPr lang="en-US" sz="1400" b="0" dirty="0" smtClean="0"/>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2CD0CED5-176E-484A-83B7-73BF1EF98BFD}" type="slidenum">
              <a:rPr lang="en-US" altLang="en-US" sz="1300">
                <a:ea typeface="ＭＳ Ｐゴシック" pitchFamily="34" charset="-128"/>
              </a:rPr>
              <a:pPr eaLnBrk="1" hangingPunct="1">
                <a:spcBef>
                  <a:spcPct val="0"/>
                </a:spcBef>
                <a:buClrTx/>
                <a:buFontTx/>
                <a:buNone/>
              </a:pPr>
              <a:t>18</a:t>
            </a:fld>
            <a:endParaRPr lang="en-US" altLang="en-US" sz="1300" dirty="0">
              <a:ea typeface="ＭＳ Ｐゴシック" pitchFamily="34" charset="-128"/>
            </a:endParaRPr>
          </a:p>
        </p:txBody>
      </p:sp>
      <p:sp>
        <p:nvSpPr>
          <p:cNvPr id="191491" name="Rectangle 1"/>
          <p:cNvSpPr>
            <a:spLocks noGrp="1" noRot="1" noChangeAspect="1" noChangeArrowheads="1" noTextEdit="1"/>
          </p:cNvSpPr>
          <p:nvPr>
            <p:ph type="sldImg"/>
          </p:nvPr>
        </p:nvSpPr>
        <p:spPr>
          <a:xfrm>
            <a:off x="1143000" y="687388"/>
            <a:ext cx="4572000" cy="3429000"/>
          </a:xfrm>
          <a:solidFill>
            <a:srgbClr val="FFFFFF"/>
          </a:solidFill>
          <a:ln/>
        </p:spPr>
      </p:sp>
      <p:sp>
        <p:nvSpPr>
          <p:cNvPr id="191492" name="Text Box 2"/>
          <p:cNvSpPr>
            <a:spLocks noGrp="1" noChangeArrowheads="1"/>
          </p:cNvSpPr>
          <p:nvPr>
            <p:ph type="body" idx="1"/>
          </p:nvPr>
        </p:nvSpPr>
        <p:spPr>
          <a:xfrm>
            <a:off x="686421" y="4344025"/>
            <a:ext cx="5485158"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The significant content drives the project—not the end product.</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PBL focuses on the process of learning.</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600" dirty="0" smtClean="0">
              <a:latin typeface="Times New Roman" pitchFamily="18" charset="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Knowledge and skills are scaffolded providing academic support.</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600" dirty="0" smtClean="0">
              <a:latin typeface="Times New Roman" pitchFamily="18" charset="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This done through by modeling the expected outcome, guided practice, until the student </a:t>
            </a:r>
            <a:r>
              <a:rPr lang="en-US" altLang="en-US" sz="1600" dirty="0">
                <a:latin typeface="Times New Roman" pitchFamily="18" charset="0"/>
                <a:ea typeface="ＭＳ Ｐゴシック" pitchFamily="34" charset="-128"/>
              </a:rPr>
              <a:t>can independently demonstrate learning or the skill.</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600" dirty="0" smtClean="0">
              <a:latin typeface="Times New Roman" pitchFamily="18"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2CD0CED5-176E-484A-83B7-73BF1EF98BFD}" type="slidenum">
              <a:rPr lang="en-US" altLang="en-US" sz="1300">
                <a:ea typeface="ＭＳ Ｐゴシック" pitchFamily="34" charset="-128"/>
              </a:rPr>
              <a:pPr eaLnBrk="1" hangingPunct="1">
                <a:spcBef>
                  <a:spcPct val="0"/>
                </a:spcBef>
                <a:buClrTx/>
                <a:buFontTx/>
                <a:buNone/>
              </a:pPr>
              <a:t>19</a:t>
            </a:fld>
            <a:endParaRPr lang="en-US" altLang="en-US" sz="1300" dirty="0">
              <a:ea typeface="ＭＳ Ｐゴシック" pitchFamily="34" charset="-128"/>
            </a:endParaRPr>
          </a:p>
        </p:txBody>
      </p:sp>
      <p:sp>
        <p:nvSpPr>
          <p:cNvPr id="191491" name="Rectangle 1"/>
          <p:cNvSpPr>
            <a:spLocks noGrp="1" noRot="1" noChangeAspect="1" noChangeArrowheads="1" noTextEdit="1"/>
          </p:cNvSpPr>
          <p:nvPr>
            <p:ph type="sldImg"/>
          </p:nvPr>
        </p:nvSpPr>
        <p:spPr>
          <a:xfrm>
            <a:off x="1143000" y="687388"/>
            <a:ext cx="4572000" cy="3429000"/>
          </a:xfrm>
          <a:solidFill>
            <a:srgbClr val="FFFFFF"/>
          </a:solidFill>
          <a:ln/>
        </p:spPr>
      </p:sp>
      <p:sp>
        <p:nvSpPr>
          <p:cNvPr id="191492" name="Text Box 2"/>
          <p:cNvSpPr>
            <a:spLocks noGrp="1" noChangeArrowheads="1"/>
          </p:cNvSpPr>
          <p:nvPr>
            <p:ph type="body" idx="1"/>
          </p:nvPr>
        </p:nvSpPr>
        <p:spPr>
          <a:xfrm>
            <a:off x="686421" y="4344025"/>
            <a:ext cx="5485158"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sz="1600" dirty="0" smtClean="0"/>
              <a:t>4 C’s of 21</a:t>
            </a:r>
            <a:r>
              <a:rPr lang="en-US" sz="1600" baseline="30000" dirty="0" smtClean="0"/>
              <a:t>st</a:t>
            </a:r>
            <a:r>
              <a:rPr lang="en-US" sz="1600" dirty="0" smtClean="0"/>
              <a:t> Century Career and College Readiness—</a:t>
            </a:r>
            <a:r>
              <a:rPr lang="en-US" sz="1600" kern="1200" dirty="0" smtClean="0">
                <a:solidFill>
                  <a:schemeClr val="tx1"/>
                </a:solidFill>
                <a:effectLst/>
                <a:latin typeface="+mn-lt"/>
                <a:ea typeface="+mn-ea"/>
                <a:cs typeface="+mn-cs"/>
              </a:rPr>
              <a:t>collaboration, communication, creativity, critical thinking—are seamlessly embedded in a project.</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600" dirty="0" smtClean="0">
              <a:latin typeface="Times New Roman" pitchFamily="18" charset="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Moreover, we believe:</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600" dirty="0" smtClean="0">
              <a:latin typeface="Times New Roman" pitchFamily="18" charset="0"/>
              <a:ea typeface="ＭＳ Ｐゴシック" pitchFamily="34" charset="-128"/>
            </a:endParaRPr>
          </a:p>
          <a:p>
            <a:pPr>
              <a:spcBef>
                <a:spcPts val="430"/>
              </a:spcBef>
              <a:buFont typeface="Times New Roman" pitchFamily="18" charset="0"/>
              <a:buAutoNum type="arabicParenR"/>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 Schools (and PBL) can teach these </a:t>
            </a:r>
          </a:p>
          <a:p>
            <a:pPr>
              <a:spcBef>
                <a:spcPts val="430"/>
              </a:spcBef>
              <a:buFont typeface="Times New Roman" pitchFamily="18" charset="0"/>
              <a:buAutoNum type="arabicParenR"/>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 Students can get better at these skills if they see them modeled, talk about what they are, and practice them.</a:t>
            </a:r>
          </a:p>
          <a:p>
            <a:pPr>
              <a:spcBef>
                <a:spcPts val="430"/>
              </a:spcBef>
              <a:buFont typeface="Times New Roman" pitchFamily="18" charset="0"/>
              <a:buAutoNum type="arabicParenR"/>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600" dirty="0" smtClean="0">
                <a:latin typeface="Times New Roman" pitchFamily="18" charset="0"/>
                <a:ea typeface="ＭＳ Ｐゴシック" pitchFamily="34" charset="-128"/>
              </a:rPr>
              <a:t> These skills should be assessed. And they will become even more important if they are explicitly factored into grades and reported to students, parents, and even employers and post-secondary institutions. </a:t>
            </a:r>
            <a:endParaRPr lang="en-US" altLang="en-US" sz="1600" i="1" dirty="0"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2</a:t>
            </a:fld>
            <a:endParaRPr lang="en-US" dirty="0"/>
          </a:p>
        </p:txBody>
      </p:sp>
    </p:spTree>
    <p:extLst>
      <p:ext uri="{BB962C8B-B14F-4D97-AF65-F5344CB8AC3E}">
        <p14:creationId xmlns:p14="http://schemas.microsoft.com/office/powerpoint/2010/main" val="68796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FFF0EB09-657F-4274-AE5D-0A24B1A0921B}" type="slidenum">
              <a:rPr lang="en-US" altLang="en-US" sz="1300">
                <a:ea typeface="ＭＳ Ｐゴシック" pitchFamily="34" charset="-128"/>
              </a:rPr>
              <a:pPr eaLnBrk="1" hangingPunct="1">
                <a:spcBef>
                  <a:spcPct val="0"/>
                </a:spcBef>
                <a:buClrTx/>
                <a:buFontTx/>
                <a:buNone/>
              </a:pPr>
              <a:t>20</a:t>
            </a:fld>
            <a:endParaRPr lang="en-US" altLang="en-US" sz="1300" dirty="0">
              <a:ea typeface="ＭＳ Ｐゴシック" pitchFamily="34" charset="-128"/>
            </a:endParaRPr>
          </a:p>
        </p:txBody>
      </p:sp>
      <p:sp>
        <p:nvSpPr>
          <p:cNvPr id="194563" name="Rectangle 1"/>
          <p:cNvSpPr>
            <a:spLocks noGrp="1" noRot="1" noChangeAspect="1" noChangeArrowheads="1" noTextEdit="1"/>
          </p:cNvSpPr>
          <p:nvPr>
            <p:ph type="sldImg"/>
          </p:nvPr>
        </p:nvSpPr>
        <p:spPr>
          <a:xfrm>
            <a:off x="2133600" y="304800"/>
            <a:ext cx="3048000" cy="2286000"/>
          </a:xfrm>
          <a:solidFill>
            <a:srgbClr val="FFFFFF"/>
          </a:solidFill>
          <a:ln/>
        </p:spPr>
      </p:sp>
      <p:sp>
        <p:nvSpPr>
          <p:cNvPr id="194564" name="Text Box 2"/>
          <p:cNvSpPr>
            <a:spLocks noGrp="1" noChangeArrowheads="1"/>
          </p:cNvSpPr>
          <p:nvPr>
            <p:ph type="body" idx="1"/>
          </p:nvPr>
        </p:nvSpPr>
        <p:spPr>
          <a:xfrm>
            <a:off x="686421" y="2819400"/>
            <a:ext cx="5485158" cy="56375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500" b="1" dirty="0" smtClean="0">
                <a:ea typeface="ＭＳ Ｐゴシック" pitchFamily="34" charset="-128"/>
              </a:rPr>
              <a:t>A project requires students to engage in </a:t>
            </a:r>
            <a:r>
              <a:rPr lang="en-US" altLang="en-US" sz="1500" b="1" u="sng" dirty="0" smtClean="0">
                <a:ea typeface="ＭＳ Ｐゴシック" pitchFamily="34" charset="-128"/>
              </a:rPr>
              <a:t>inquiry</a:t>
            </a:r>
            <a:r>
              <a:rPr lang="en-US" altLang="en-US" sz="1500" b="1" dirty="0" smtClean="0">
                <a:ea typeface="ＭＳ Ｐゴシック" pitchFamily="34" charset="-128"/>
              </a:rPr>
              <a:t>.</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5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500" dirty="0" smtClean="0">
                <a:ea typeface="ＭＳ Ｐゴシック" pitchFamily="34" charset="-128"/>
              </a:rPr>
              <a:t>By “inquiry” we don’t just mean researching something. </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5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500" dirty="0" smtClean="0">
                <a:ea typeface="ＭＳ Ｐゴシック" pitchFamily="34" charset="-128"/>
              </a:rPr>
              <a:t>We often think of inquiry in terms of science experiments or investigations, or research papers in a history class. But any project can be thought of as inquiry.</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5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500" dirty="0" smtClean="0">
                <a:ea typeface="ＭＳ Ｐゴシック" pitchFamily="34" charset="-128"/>
              </a:rPr>
              <a:t>For example, designing a website informing</a:t>
            </a:r>
            <a:r>
              <a:rPr lang="en-US" altLang="en-US" sz="1500" baseline="0" dirty="0" smtClean="0">
                <a:ea typeface="ＭＳ Ｐゴシック" pitchFamily="34" charset="-128"/>
              </a:rPr>
              <a:t> citizens of the revitalization project for downtown</a:t>
            </a:r>
            <a:r>
              <a:rPr lang="en-US" altLang="en-US" sz="1500" dirty="0" smtClean="0">
                <a:ea typeface="ＭＳ Ｐゴシック" pitchFamily="34" charset="-128"/>
              </a:rPr>
              <a:t>: Who do we want to visit the site? Why do we want people to visit our site?</a:t>
            </a:r>
            <a:r>
              <a:rPr lang="en-US" altLang="en-US" sz="1500" baseline="0" dirty="0" smtClean="0">
                <a:ea typeface="ＭＳ Ｐゴシック" pitchFamily="34" charset="-128"/>
              </a:rPr>
              <a:t> </a:t>
            </a:r>
            <a:r>
              <a:rPr lang="en-US" altLang="en-US" sz="1500" dirty="0" smtClean="0">
                <a:ea typeface="ＭＳ Ｐゴシック" pitchFamily="34" charset="-128"/>
              </a:rPr>
              <a:t>What information</a:t>
            </a:r>
            <a:r>
              <a:rPr lang="en-US" altLang="en-US" sz="1500" baseline="0" dirty="0" smtClean="0">
                <a:ea typeface="ＭＳ Ｐゴシック" pitchFamily="34" charset="-128"/>
              </a:rPr>
              <a:t> do we want to reveal about the project? What images do we use? What is the best way to present this information on the website so the website is functional and achieves our goals?</a:t>
            </a:r>
            <a:endParaRPr lang="en-US" altLang="en-US" sz="15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5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500" b="1" dirty="0" smtClean="0">
                <a:ea typeface="ＭＳ Ｐゴシック" pitchFamily="34" charset="-128"/>
              </a:rPr>
              <a:t>A project also requires </a:t>
            </a:r>
            <a:r>
              <a:rPr lang="en-US" altLang="en-US" sz="1500" b="1" u="sng" dirty="0" smtClean="0">
                <a:ea typeface="ＭＳ Ｐゴシック" pitchFamily="34" charset="-128"/>
              </a:rPr>
              <a:t>innovation</a:t>
            </a:r>
            <a:r>
              <a:rPr lang="en-US" altLang="en-US" sz="1500" b="1" dirty="0" smtClean="0">
                <a:ea typeface="ＭＳ Ｐゴシック" pitchFamily="34" charset="-128"/>
              </a:rPr>
              <a:t>:</a:t>
            </a:r>
            <a:r>
              <a:rPr lang="en-US" altLang="en-US" sz="1500" dirty="0" smtClean="0">
                <a:ea typeface="ＭＳ Ｐゴシック" pitchFamily="34" charset="-128"/>
              </a:rPr>
              <a:t> </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5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500" dirty="0" smtClean="0">
                <a:ea typeface="ＭＳ Ｐゴシック" pitchFamily="34" charset="-128"/>
              </a:rPr>
              <a:t>Students create something </a:t>
            </a:r>
            <a:r>
              <a:rPr lang="en-US" altLang="en-US" sz="1500" i="1" dirty="0" smtClean="0">
                <a:ea typeface="ＭＳ Ｐゴシック" pitchFamily="34" charset="-128"/>
              </a:rPr>
              <a:t>new</a:t>
            </a:r>
            <a:r>
              <a:rPr lang="en-US" altLang="en-US" sz="1500" dirty="0" smtClean="0">
                <a:ea typeface="ＭＳ Ｐゴシック" pitchFamily="34" charset="-128"/>
              </a:rPr>
              <a:t> in PBL. They aren’t just reproducing an answer to a question or solution to a problem that’s been provided by the teacher. They’re not building something from a kit. They’re not just following directions to re-create a product someone else designed.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39BC13B0-1A39-4B66-A483-8958305C8B18}" type="slidenum">
              <a:rPr lang="en-US" altLang="en-US" sz="1300">
                <a:ea typeface="ＭＳ Ｐゴシック" pitchFamily="34" charset="-128"/>
              </a:rPr>
              <a:pPr eaLnBrk="1" hangingPunct="1">
                <a:spcBef>
                  <a:spcPct val="0"/>
                </a:spcBef>
                <a:buClrTx/>
                <a:buFontTx/>
                <a:buNone/>
              </a:pPr>
              <a:t>21</a:t>
            </a:fld>
            <a:endParaRPr lang="en-US" altLang="en-US" sz="1300" dirty="0">
              <a:ea typeface="ＭＳ Ｐゴシック" pitchFamily="34" charset="-128"/>
            </a:endParaRPr>
          </a:p>
        </p:txBody>
      </p:sp>
      <p:sp>
        <p:nvSpPr>
          <p:cNvPr id="190467" name="Rectangle 1"/>
          <p:cNvSpPr>
            <a:spLocks noGrp="1" noRot="1" noChangeAspect="1" noChangeArrowheads="1" noTextEdit="1"/>
          </p:cNvSpPr>
          <p:nvPr>
            <p:ph type="sldImg"/>
          </p:nvPr>
        </p:nvSpPr>
        <p:spPr>
          <a:xfrm>
            <a:off x="1143000" y="687388"/>
            <a:ext cx="4572000" cy="3429000"/>
          </a:xfrm>
          <a:solidFill>
            <a:srgbClr val="FFFFFF"/>
          </a:solidFill>
          <a:ln/>
        </p:spPr>
      </p:sp>
      <p:sp>
        <p:nvSpPr>
          <p:cNvPr id="190468" name="Text Box 2"/>
          <p:cNvSpPr>
            <a:spLocks noGrp="1" noChangeArrowheads="1"/>
          </p:cNvSpPr>
          <p:nvPr>
            <p:ph type="body" idx="1"/>
          </p:nvPr>
        </p:nvSpPr>
        <p:spPr>
          <a:xfrm>
            <a:off x="686421" y="4344025"/>
            <a:ext cx="5485158"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b="1" dirty="0" smtClean="0">
                <a:latin typeface="Times New Roman" pitchFamily="18" charset="0"/>
                <a:ea typeface="ＭＳ Ｐゴシック" pitchFamily="34" charset="-128"/>
              </a:rPr>
              <a:t>Students should have some degree of voice and choice in a project, to increase engagement and encourage independent thinking. </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b="1" dirty="0" smtClean="0">
              <a:latin typeface="Times New Roman" pitchFamily="18" charset="0"/>
              <a:ea typeface="ＭＳ Ｐゴシック" pitchFamily="34" charset="-128"/>
            </a:endParaRPr>
          </a:p>
          <a:p>
            <a:r>
              <a:rPr lang="en-US" sz="1400" dirty="0" smtClean="0"/>
              <a:t>To learn something deeply, students need to internalize it and make it their own. </a:t>
            </a:r>
          </a:p>
          <a:p>
            <a:endParaRPr lang="en-US" sz="1400" dirty="0" smtClean="0"/>
          </a:p>
          <a:p>
            <a:r>
              <a:rPr lang="en-US" sz="1400" dirty="0" smtClean="0"/>
              <a:t>To be able to use that learning and influence issues that matter to them. </a:t>
            </a:r>
          </a:p>
          <a:p>
            <a:endParaRPr lang="en-US" sz="1400" dirty="0" smtClean="0"/>
          </a:p>
          <a:p>
            <a:r>
              <a:rPr lang="en-US" sz="1400" dirty="0" smtClean="0"/>
              <a:t>Therefore, student voice activities revolve around the development and application of individual students’ skills, ideas, and connections to others, which make the learning student centered.</a:t>
            </a:r>
          </a:p>
          <a:p>
            <a:endParaRPr lang="en-US" sz="1400" baseline="0" dirty="0" smtClean="0"/>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latin typeface="Times New Roman" pitchFamily="18" charset="0"/>
                <a:ea typeface="ＭＳ Ｐゴシック" pitchFamily="34" charset="-128"/>
              </a:rPr>
              <a:t>Students can help create a Driving Question, or sub-questions for inquiry; decide what products they will create to answer the Question; decide who will do what on a team, what resources to gather, how to organize time and tasks.</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1pPr>
            <a:lvl2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2pPr>
            <a:lvl3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3pPr>
            <a:lvl4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4pPr>
            <a:lvl5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5pPr>
            <a:lvl6pPr marL="246757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6pPr>
            <a:lvl7pPr marL="291622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7pPr>
            <a:lvl8pPr marL="336487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8pPr>
            <a:lvl9pPr marL="381352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9pPr>
          </a:lstStyle>
          <a:p>
            <a:pPr eaLnBrk="1" hangingPunct="1"/>
            <a:fld id="{0E876757-A060-4DCC-B1AD-0E4A3D3E8DE0}" type="slidenum">
              <a:rPr lang="en-US" altLang="en-US" sz="1300" b="0">
                <a:solidFill>
                  <a:srgbClr val="000000"/>
                </a:solidFill>
                <a:latin typeface="Times New Roman" pitchFamily="18" charset="0"/>
              </a:rPr>
              <a:pPr eaLnBrk="1" hangingPunct="1"/>
              <a:t>22</a:t>
            </a:fld>
            <a:endParaRPr lang="en-US" altLang="en-US" sz="1300" b="0" dirty="0">
              <a:solidFill>
                <a:srgbClr val="000000"/>
              </a:solidFill>
              <a:latin typeface="Times New Roman" pitchFamily="18" charset="0"/>
            </a:endParaRPr>
          </a:p>
        </p:txBody>
      </p:sp>
      <p:sp>
        <p:nvSpPr>
          <p:cNvPr id="227331" name="Text Box 1"/>
          <p:cNvSpPr txBox="1">
            <a:spLocks noChangeArrowheads="1"/>
          </p:cNvSpPr>
          <p:nvPr/>
        </p:nvSpPr>
        <p:spPr bwMode="auto">
          <a:xfrm>
            <a:off x="3885579" y="8688049"/>
            <a:ext cx="2972421" cy="455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89" tIns="45625" rIns="91589" bIns="45625" anchor="b"/>
          <a:lstStyle>
            <a:lvl1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9pPr>
          </a:lstStyle>
          <a:p>
            <a:pPr algn="r" eaLnBrk="1" hangingPunct="1">
              <a:spcBef>
                <a:spcPct val="0"/>
              </a:spcBef>
              <a:buClrTx/>
              <a:buSzTx/>
              <a:buFontTx/>
              <a:buNone/>
            </a:pPr>
            <a:fld id="{D6D11BFD-8B11-4038-9482-C46FFED4FF14}" type="slidenum">
              <a:rPr lang="en-US" altLang="en-US" sz="1300"/>
              <a:pPr algn="r" eaLnBrk="1" hangingPunct="1">
                <a:spcBef>
                  <a:spcPct val="0"/>
                </a:spcBef>
                <a:buClrTx/>
                <a:buSzTx/>
                <a:buFontTx/>
                <a:buNone/>
              </a:pPr>
              <a:t>22</a:t>
            </a:fld>
            <a:endParaRPr lang="en-US" altLang="en-US" sz="1300" dirty="0"/>
          </a:p>
        </p:txBody>
      </p:sp>
      <p:sp>
        <p:nvSpPr>
          <p:cNvPr id="227332" name="Rectangle 2"/>
          <p:cNvSpPr>
            <a:spLocks noGrp="1" noRot="1" noChangeAspect="1" noChangeArrowheads="1" noTextEdit="1"/>
          </p:cNvSpPr>
          <p:nvPr>
            <p:ph type="sldImg"/>
          </p:nvPr>
        </p:nvSpPr>
        <p:spPr>
          <a:xfrm>
            <a:off x="1143000" y="687388"/>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3" name="Text Box 3"/>
          <p:cNvSpPr>
            <a:spLocks noGrp="1" noChangeArrowheads="1"/>
          </p:cNvSpPr>
          <p:nvPr>
            <p:ph type="body" idx="1"/>
          </p:nvPr>
        </p:nvSpPr>
        <p:spPr>
          <a:xfrm>
            <a:off x="913158" y="4344025"/>
            <a:ext cx="5031685"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89" tIns="45625" rIns="91589" bIns="45625"/>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i="1" dirty="0" smtClean="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070E9C85-81C4-464F-8EE4-C512990B53AE}" type="slidenum">
              <a:rPr lang="en-US" altLang="en-US" sz="1300">
                <a:ea typeface="ＭＳ Ｐゴシック" pitchFamily="34" charset="-128"/>
              </a:rPr>
              <a:pPr eaLnBrk="1" hangingPunct="1">
                <a:spcBef>
                  <a:spcPct val="0"/>
                </a:spcBef>
                <a:buClrTx/>
                <a:buFontTx/>
                <a:buNone/>
              </a:pPr>
              <a:t>23</a:t>
            </a:fld>
            <a:endParaRPr lang="en-US" altLang="en-US" sz="1300" dirty="0">
              <a:ea typeface="ＭＳ Ｐゴシック" pitchFamily="34" charset="-128"/>
            </a:endParaRPr>
          </a:p>
        </p:txBody>
      </p:sp>
      <p:sp>
        <p:nvSpPr>
          <p:cNvPr id="195587" name="Rectangle 1"/>
          <p:cNvSpPr>
            <a:spLocks noGrp="1" noRot="1" noChangeAspect="1" noChangeArrowheads="1" noTextEdit="1"/>
          </p:cNvSpPr>
          <p:nvPr>
            <p:ph type="sldImg"/>
          </p:nvPr>
        </p:nvSpPr>
        <p:spPr>
          <a:xfrm>
            <a:off x="1143000" y="687388"/>
            <a:ext cx="4572000" cy="3429000"/>
          </a:xfrm>
          <a:solidFill>
            <a:srgbClr val="FFFFFF"/>
          </a:solidFill>
          <a:ln/>
        </p:spPr>
      </p:sp>
      <p:sp>
        <p:nvSpPr>
          <p:cNvPr id="195588" name="Text Box 2"/>
          <p:cNvSpPr>
            <a:spLocks noGrp="1" noChangeArrowheads="1"/>
          </p:cNvSpPr>
          <p:nvPr>
            <p:ph type="body" idx="1"/>
          </p:nvPr>
        </p:nvSpPr>
        <p:spPr>
          <a:xfrm>
            <a:off x="686421" y="4344025"/>
            <a:ext cx="5485158"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b="1" dirty="0" smtClean="0">
                <a:ea typeface="ＭＳ Ｐゴシック" pitchFamily="34" charset="-128"/>
              </a:rPr>
              <a:t>During a project, there should be frequent opportunities for students to get feedback from peers and the teacher (or other adults) on the quality of their work, so they can improve it.</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b="1" dirty="0" smtClean="0">
                <a:ea typeface="ＭＳ Ｐゴシック" pitchFamily="34" charset="-128"/>
              </a:rPr>
              <a:t> </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ea typeface="ＭＳ Ｐゴシック" pitchFamily="34" charset="-128"/>
              </a:rPr>
              <a:t>For example, with our downtown revitalization</a:t>
            </a:r>
            <a:r>
              <a:rPr lang="en-US" altLang="en-US" sz="1400" baseline="0" dirty="0" smtClean="0">
                <a:ea typeface="ＭＳ Ｐゴシック" pitchFamily="34" charset="-128"/>
              </a:rPr>
              <a:t> project students, teachers, and partners would review</a:t>
            </a:r>
            <a:r>
              <a:rPr lang="en-US" altLang="en-US" sz="1400" dirty="0" smtClean="0">
                <a:ea typeface="ＭＳ Ｐゴシック" pitchFamily="34" charset="-128"/>
              </a:rPr>
              <a:t> research notes; analyze time and tasks logs; critique</a:t>
            </a:r>
            <a:r>
              <a:rPr lang="en-US" altLang="en-US" sz="1400" baseline="0" dirty="0" smtClean="0">
                <a:ea typeface="ＭＳ Ｐゴシック" pitchFamily="34" charset="-128"/>
              </a:rPr>
              <a:t> </a:t>
            </a:r>
            <a:r>
              <a:rPr lang="en-US" altLang="en-US" sz="1400" dirty="0" smtClean="0">
                <a:ea typeface="ＭＳ Ｐゴシック" pitchFamily="34" charset="-128"/>
              </a:rPr>
              <a:t>rough drafts and prototypes; and provide feedback on practice presentations.</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ea typeface="ＭＳ Ｐゴシック" pitchFamily="34" charset="-128"/>
              </a:rPr>
              <a:t>This process of critique and revision, leading to high-quality products, becomes part of the culture of the classroom. </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ea typeface="ＭＳ Ｐゴシック" pitchFamily="34" charset="-128"/>
              </a:rPr>
              <a:t>Students also get feedback on </a:t>
            </a:r>
            <a:r>
              <a:rPr lang="en-US" altLang="en-US" sz="1400" i="1" dirty="0" smtClean="0">
                <a:ea typeface="ＭＳ Ｐゴシック" pitchFamily="34" charset="-128"/>
              </a:rPr>
              <a:t>how</a:t>
            </a:r>
            <a:r>
              <a:rPr lang="en-US" altLang="en-US" sz="1400" dirty="0" smtClean="0">
                <a:ea typeface="ＭＳ Ｐゴシック" pitchFamily="34" charset="-128"/>
              </a:rPr>
              <a:t> they’re working.</a:t>
            </a: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sz="1400" dirty="0" smtClean="0">
              <a:ea typeface="ＭＳ Ｐゴシック" pitchFamily="34" charset="-128"/>
            </a:endParaRPr>
          </a:p>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r>
              <a:rPr lang="en-US" altLang="en-US" sz="1400" dirty="0" smtClean="0">
                <a:ea typeface="ＭＳ Ｐゴシック" pitchFamily="34" charset="-128"/>
              </a:rPr>
              <a:t>For example, how well their team is collaborating and communicating; how well they are using critical thinking and problem solving skills.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PBL is different from the</a:t>
            </a:r>
            <a:r>
              <a:rPr lang="en-US" sz="1600" baseline="0" dirty="0" smtClean="0"/>
              <a:t> traditional project.</a:t>
            </a:r>
          </a:p>
          <a:p>
            <a:endParaRPr lang="en-US" sz="1600" baseline="0" dirty="0" smtClean="0"/>
          </a:p>
          <a:p>
            <a:r>
              <a:rPr lang="en-US" sz="1600" baseline="0" dirty="0" smtClean="0"/>
              <a:t>A traditional unit is linear and teacher-driven with little opportunity to for student voice and choice, revision, collaboration and relevancy.</a:t>
            </a:r>
          </a:p>
          <a:p>
            <a:endParaRPr lang="en-US" sz="1600" baseline="0" dirty="0" smtClean="0"/>
          </a:p>
          <a:p>
            <a:r>
              <a:rPr lang="en-US" sz="1600" baseline="0" dirty="0" smtClean="0"/>
              <a:t>A PBL unit, incorporates the eight essential elements so that student learning is personalized, meaningful, and deep.</a:t>
            </a:r>
          </a:p>
        </p:txBody>
      </p:sp>
      <p:sp>
        <p:nvSpPr>
          <p:cNvPr id="4" name="Slide Number Placeholder 3"/>
          <p:cNvSpPr>
            <a:spLocks noGrp="1"/>
          </p:cNvSpPr>
          <p:nvPr>
            <p:ph type="sldNum" sz="quarter" idx="10"/>
          </p:nvPr>
        </p:nvSpPr>
        <p:spPr/>
        <p:txBody>
          <a:bodyPr/>
          <a:lstStyle/>
          <a:p>
            <a:fld id="{54C5FDFE-8714-4E13-956A-89CCE22B4C6B}" type="slidenum">
              <a:rPr lang="en-US" smtClean="0"/>
              <a:t>24</a:t>
            </a:fld>
            <a:endParaRPr lang="en-US" dirty="0"/>
          </a:p>
        </p:txBody>
      </p:sp>
    </p:spTree>
    <p:extLst>
      <p:ext uri="{BB962C8B-B14F-4D97-AF65-F5344CB8AC3E}">
        <p14:creationId xmlns:p14="http://schemas.microsoft.com/office/powerpoint/2010/main" val="3141428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630CDD05-DA31-4B46-A8B5-3B2CDC09E401}" type="slidenum">
              <a:rPr lang="en-US" altLang="en-US" sz="1300">
                <a:ea typeface="ＭＳ Ｐゴシック" pitchFamily="34" charset="-128"/>
              </a:rPr>
              <a:pPr eaLnBrk="1" hangingPunct="1">
                <a:spcBef>
                  <a:spcPct val="0"/>
                </a:spcBef>
                <a:buClrTx/>
                <a:buFontTx/>
                <a:buNone/>
              </a:pPr>
              <a:t>25</a:t>
            </a:fld>
            <a:endParaRPr lang="en-US" altLang="en-US" sz="1300" dirty="0">
              <a:ea typeface="ＭＳ Ｐゴシック" pitchFamily="34" charset="-128"/>
            </a:endParaRPr>
          </a:p>
        </p:txBody>
      </p:sp>
      <p:sp>
        <p:nvSpPr>
          <p:cNvPr id="196611" name="Rectangle 1"/>
          <p:cNvSpPr>
            <a:spLocks noGrp="1" noRot="1" noChangeAspect="1" noChangeArrowheads="1" noTextEdit="1"/>
          </p:cNvSpPr>
          <p:nvPr>
            <p:ph type="sldImg"/>
          </p:nvPr>
        </p:nvSpPr>
        <p:spPr>
          <a:xfrm>
            <a:off x="1676400" y="304800"/>
            <a:ext cx="3276600" cy="2457450"/>
          </a:xfrm>
          <a:solidFill>
            <a:srgbClr val="FFFFFF"/>
          </a:solidFill>
          <a:ln/>
        </p:spPr>
      </p:sp>
      <p:sp>
        <p:nvSpPr>
          <p:cNvPr id="196612" name="Text Box 2"/>
          <p:cNvSpPr>
            <a:spLocks noGrp="1" noChangeArrowheads="1"/>
          </p:cNvSpPr>
          <p:nvPr>
            <p:ph type="body" idx="1"/>
          </p:nvPr>
        </p:nvSpPr>
        <p:spPr>
          <a:xfrm>
            <a:off x="685800" y="2819400"/>
            <a:ext cx="5485158" cy="58661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4325" indent="-214978">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b="1" dirty="0" smtClean="0">
                <a:ea typeface="Segoe UI Symbol" pitchFamily="34" charset="0"/>
              </a:rPr>
              <a:t>There are several reasons why a project should include a presentation to some sort of audience.</a:t>
            </a:r>
          </a:p>
          <a:p>
            <a:pPr marL="224325" indent="-214978">
              <a:spcBef>
                <a:spcPts val="430"/>
              </a:spcBef>
              <a:buFont typeface="Times New Roman" pitchFamily="18" charset="0"/>
              <a:buAutoNum type="arabicPeriod"/>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It requires students to think of their audience: who are we creating products for, who are we speaking to, and what does this audience need?</a:t>
            </a:r>
          </a:p>
          <a:p>
            <a:pPr marL="224325" indent="-214978">
              <a:spcBef>
                <a:spcPts val="430"/>
              </a:spcBef>
              <a:buFont typeface="Times New Roman" pitchFamily="18" charset="0"/>
              <a:buAutoNum type="arabicPeriod"/>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It gives students the chance to demonstrate that they have built skills and gained knowledge, and are offering up their work as proof.</a:t>
            </a:r>
          </a:p>
          <a:p>
            <a:pPr marL="224325" indent="-214978">
              <a:spcBef>
                <a:spcPts val="430"/>
              </a:spcBef>
              <a:buFont typeface="Times New Roman" pitchFamily="18" charset="0"/>
              <a:buAutoNum type="arabicPeriod"/>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It culminates the project with a bang. A big project should have a big finish after all the work.</a:t>
            </a:r>
          </a:p>
          <a:p>
            <a:pPr marL="224325" indent="-214978">
              <a:spcBef>
                <a:spcPts val="430"/>
              </a:spcBef>
              <a:buFont typeface="Times New Roman" pitchFamily="18" charset="0"/>
              <a:buAutoNum type="arabicPeriod"/>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It motivates students to do high-quality work if they know they have to stand in front of an audience.</a:t>
            </a:r>
          </a:p>
          <a:p>
            <a:pPr marL="224325" indent="-214978">
              <a:spcBef>
                <a:spcPts val="430"/>
              </a:spcBef>
              <a:buFont typeface="Times New Roman" pitchFamily="18" charset="0"/>
              <a:buAutoNum type="arabicPeriod"/>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It allows for assessment of 21</a:t>
            </a:r>
            <a:r>
              <a:rPr lang="en-US" altLang="en-US" sz="1400" baseline="30000" dirty="0" smtClean="0">
                <a:ea typeface="Segoe UI Symbol" pitchFamily="34" charset="0"/>
              </a:rPr>
              <a:t>st</a:t>
            </a:r>
            <a:r>
              <a:rPr lang="en-US" altLang="en-US" sz="1400" dirty="0" smtClean="0">
                <a:ea typeface="Segoe UI Symbol" pitchFamily="34" charset="0"/>
              </a:rPr>
              <a:t> century skills such as communication and use of media.</a:t>
            </a:r>
          </a:p>
          <a:p>
            <a:pPr marL="224325" indent="-214978">
              <a:spcBef>
                <a:spcPts val="430"/>
              </a:spcBef>
              <a:buFont typeface="Times New Roman" pitchFamily="18" charset="0"/>
              <a:buAutoNum type="arabicPeriod"/>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It shows the world -- other students, parents, administrators, business and community members -- what your students can do (and how they can dress up!).  It impresses people and includes them in a celebration of work well done.</a:t>
            </a:r>
          </a:p>
          <a:p>
            <a:pPr marL="224325" indent="-214978">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endParaRPr lang="en-US" altLang="en-US" sz="1400" dirty="0" smtClean="0">
              <a:ea typeface="Segoe UI Symbol" pitchFamily="34" charset="0"/>
            </a:endParaRPr>
          </a:p>
          <a:p>
            <a:pPr marL="224325" indent="-214978">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A presentation might be a formal oral presentation, or it could be a showing of student work, or a performance like a debate, a speech, a play, or a piece of music.</a:t>
            </a:r>
          </a:p>
          <a:p>
            <a:pPr marL="224325" indent="-214978">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endParaRPr lang="en-US" altLang="en-US" sz="1400" dirty="0" smtClean="0">
              <a:ea typeface="Segoe UI Symbol" pitchFamily="34" charset="0"/>
            </a:endParaRPr>
          </a:p>
          <a:p>
            <a:pPr marL="224325" indent="-214978">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1400" dirty="0" smtClean="0">
                <a:ea typeface="Segoe UI Symbol" pitchFamily="34" charset="0"/>
              </a:rPr>
              <a:t>In the case of our downtown revitalization</a:t>
            </a:r>
            <a:r>
              <a:rPr lang="en-US" altLang="en-US" sz="1400" baseline="0" dirty="0" smtClean="0">
                <a:ea typeface="Segoe UI Symbol" pitchFamily="34" charset="0"/>
              </a:rPr>
              <a:t> project, student may present their ideas to members of the Chamber of Commerce and the City Council.</a:t>
            </a:r>
            <a:endParaRPr lang="en-US" altLang="en-US" sz="1400" dirty="0" smtClean="0">
              <a:ea typeface="Segoe UI Symbo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1200">
                <a:solidFill>
                  <a:srgbClr val="000000"/>
                </a:solidFill>
                <a:latin typeface="Times New Roman" pitchFamily="18" charset="0"/>
              </a:defRPr>
            </a:lvl9pPr>
          </a:lstStyle>
          <a:p>
            <a:pPr eaLnBrk="1" hangingPunct="1">
              <a:spcBef>
                <a:spcPct val="0"/>
              </a:spcBef>
              <a:buClrTx/>
              <a:buFontTx/>
              <a:buNone/>
            </a:pPr>
            <a:fld id="{8F48FF91-6281-4681-AFF0-0CB4E0E926E5}" type="slidenum">
              <a:rPr lang="en-US" altLang="en-US" sz="1300">
                <a:ea typeface="ＭＳ Ｐゴシック" pitchFamily="34" charset="-128"/>
              </a:rPr>
              <a:pPr eaLnBrk="1" hangingPunct="1">
                <a:spcBef>
                  <a:spcPct val="0"/>
                </a:spcBef>
                <a:buClrTx/>
                <a:buFontTx/>
                <a:buNone/>
              </a:pPr>
              <a:t>26</a:t>
            </a:fld>
            <a:endParaRPr lang="en-US" altLang="en-US" sz="1300" dirty="0">
              <a:ea typeface="ＭＳ Ｐゴシック" pitchFamily="34" charset="-128"/>
            </a:endParaRPr>
          </a:p>
        </p:txBody>
      </p:sp>
      <p:sp>
        <p:nvSpPr>
          <p:cNvPr id="197635" name="Text Box 1"/>
          <p:cNvSpPr txBox="1">
            <a:spLocks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98" tIns="45629" rIns="91598" bIns="45629" anchor="b"/>
          <a:lstStyle>
            <a:lvl1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9pPr>
          </a:lstStyle>
          <a:p>
            <a:pPr algn="r" eaLnBrk="1" hangingPunct="1">
              <a:spcBef>
                <a:spcPct val="0"/>
              </a:spcBef>
              <a:buClrTx/>
              <a:buFontTx/>
              <a:buNone/>
            </a:pPr>
            <a:fld id="{A4F3ACE9-9749-4789-A1AD-654A90518CA5}" type="slidenum">
              <a:rPr lang="en-US" altLang="en-US" sz="1300"/>
              <a:pPr algn="r" eaLnBrk="1" hangingPunct="1">
                <a:spcBef>
                  <a:spcPct val="0"/>
                </a:spcBef>
                <a:buClrTx/>
                <a:buFontTx/>
                <a:buNone/>
              </a:pPr>
              <a:t>26</a:t>
            </a:fld>
            <a:endParaRPr lang="en-US" altLang="en-US" sz="1300" dirty="0"/>
          </a:p>
        </p:txBody>
      </p:sp>
      <p:sp>
        <p:nvSpPr>
          <p:cNvPr id="19763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97637" name="Text Box 3"/>
          <p:cNvSpPr>
            <a:spLocks noGrp="1" noChangeArrowheads="1"/>
          </p:cNvSpPr>
          <p:nvPr>
            <p:ph type="body" idx="1"/>
          </p:nvPr>
        </p:nvSpPr>
        <p:spPr>
          <a:xfrm>
            <a:off x="913158" y="4344025"/>
            <a:ext cx="5031685"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i="1" dirty="0" smtClean="0">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ndParaRPr>
          </a:p>
        </p:txBody>
      </p:sp>
      <p:sp>
        <p:nvSpPr>
          <p:cNvPr id="24371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1pPr>
            <a:lvl2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2pPr>
            <a:lvl3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3pPr>
            <a:lvl4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4pPr>
            <a:lvl5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5pPr>
            <a:lvl6pPr marL="246757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6pPr>
            <a:lvl7pPr marL="291622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7pPr>
            <a:lvl8pPr marL="336487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8pPr>
            <a:lvl9pPr marL="381352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9pPr>
          </a:lstStyle>
          <a:p>
            <a:pPr eaLnBrk="1" hangingPunct="1"/>
            <a:fld id="{AD7A6BF7-C70B-4908-A88E-401894E0D61F}" type="slidenum">
              <a:rPr lang="en-US" altLang="en-US" sz="1300" b="0">
                <a:solidFill>
                  <a:srgbClr val="000000"/>
                </a:solidFill>
                <a:latin typeface="Times New Roman" pitchFamily="18" charset="0"/>
              </a:rPr>
              <a:pPr eaLnBrk="1" hangingPunct="1"/>
              <a:t>27</a:t>
            </a:fld>
            <a:endParaRPr lang="en-US" altLang="en-US" sz="1300" b="0" dirty="0">
              <a:solidFill>
                <a:srgbClr val="000000"/>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smtClean="0">
                <a:solidFill>
                  <a:schemeClr val="tx1"/>
                </a:solidFill>
                <a:effectLst/>
              </a:rPr>
              <a:t>Generally speaking, business partnerships</a:t>
            </a:r>
            <a:r>
              <a:rPr lang="en-US" sz="1600" b="0" i="0" kern="1200" baseline="0" dirty="0" smtClean="0">
                <a:solidFill>
                  <a:schemeClr val="tx1"/>
                </a:solidFill>
                <a:effectLst/>
              </a:rPr>
              <a:t> of yesterday were mostly teacher driven requesting partners to be guest speakers or to request a tour of the facility. It was also involved partners working with school districts to host job shadow opportunities for students and internships. This is the old school-to-work model, which proved successful in most partnerships.</a:t>
            </a:r>
            <a:endParaRPr lang="en-US" sz="1600" b="0" i="0" kern="1200" dirty="0" smtClean="0">
              <a:solidFill>
                <a:schemeClr val="tx1"/>
              </a:solidFill>
              <a:effectLst/>
            </a:endParaRPr>
          </a:p>
          <a:p>
            <a:endParaRPr lang="en-US" sz="1600" dirty="0"/>
          </a:p>
        </p:txBody>
      </p:sp>
      <p:sp>
        <p:nvSpPr>
          <p:cNvPr id="4" name="Slide Number Placeholder 3"/>
          <p:cNvSpPr>
            <a:spLocks noGrp="1"/>
          </p:cNvSpPr>
          <p:nvPr>
            <p:ph type="sldNum" sz="quarter" idx="10"/>
          </p:nvPr>
        </p:nvSpPr>
        <p:spPr/>
        <p:txBody>
          <a:bodyPr/>
          <a:lstStyle/>
          <a:p>
            <a:fld id="{80176E18-3D5A-4631-9EED-FAD7611AA975}" type="slidenum">
              <a:rPr lang="en-US" smtClean="0"/>
              <a:t>28</a:t>
            </a:fld>
            <a:endParaRPr lang="en-US" dirty="0"/>
          </a:p>
        </p:txBody>
      </p:sp>
    </p:spTree>
    <p:extLst>
      <p:ext uri="{BB962C8B-B14F-4D97-AF65-F5344CB8AC3E}">
        <p14:creationId xmlns:p14="http://schemas.microsoft.com/office/powerpoint/2010/main" val="3932557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Today, the partnership</a:t>
            </a:r>
            <a:r>
              <a:rPr lang="en-US" sz="1600" baseline="0" dirty="0" smtClean="0"/>
              <a:t> model has expanded to include students as a partner and the function of the roles each partner assumes is far more involved in student learning.</a:t>
            </a:r>
            <a:endParaRPr lang="en-US" sz="1600" dirty="0"/>
          </a:p>
        </p:txBody>
      </p:sp>
      <p:sp>
        <p:nvSpPr>
          <p:cNvPr id="4" name="Slide Number Placeholder 3"/>
          <p:cNvSpPr>
            <a:spLocks noGrp="1"/>
          </p:cNvSpPr>
          <p:nvPr>
            <p:ph type="sldNum" sz="quarter" idx="10"/>
          </p:nvPr>
        </p:nvSpPr>
        <p:spPr/>
        <p:txBody>
          <a:bodyPr/>
          <a:lstStyle/>
          <a:p>
            <a:fld id="{80176E18-3D5A-4631-9EED-FAD7611AA975}" type="slidenum">
              <a:rPr lang="en-US" smtClean="0"/>
              <a:t>29</a:t>
            </a:fld>
            <a:endParaRPr lang="en-US" dirty="0"/>
          </a:p>
        </p:txBody>
      </p:sp>
    </p:spTree>
    <p:extLst>
      <p:ext uri="{BB962C8B-B14F-4D97-AF65-F5344CB8AC3E}">
        <p14:creationId xmlns:p14="http://schemas.microsoft.com/office/powerpoint/2010/main" val="396757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3</a:t>
            </a:fld>
            <a:endParaRPr lang="en-US" dirty="0"/>
          </a:p>
        </p:txBody>
      </p:sp>
    </p:spTree>
    <p:extLst>
      <p:ext uri="{BB962C8B-B14F-4D97-AF65-F5344CB8AC3E}">
        <p14:creationId xmlns:p14="http://schemas.microsoft.com/office/powerpoint/2010/main" val="1449500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We have</a:t>
            </a:r>
            <a:r>
              <a:rPr lang="en-US" sz="1600" baseline="0" dirty="0" smtClean="0"/>
              <a:t> defined four types of partnerships, however, they are not necessarily stand alone. In other words, a partnership with a teacher or school district may take on all four types.</a:t>
            </a:r>
          </a:p>
          <a:p>
            <a:endParaRPr lang="en-US" sz="1600" baseline="0" dirty="0" smtClean="0"/>
          </a:p>
          <a:p>
            <a:pPr marL="171450" indent="-171450">
              <a:buFont typeface="Arial" pitchFamily="34" charset="0"/>
              <a:buChar char="•"/>
            </a:pPr>
            <a:r>
              <a:rPr lang="en-US" sz="1600" baseline="0" dirty="0" smtClean="0"/>
              <a:t>Contributory is beneficial to one party or both in some way.</a:t>
            </a:r>
          </a:p>
          <a:p>
            <a:pPr marL="171450" indent="-171450">
              <a:buFont typeface="Arial" pitchFamily="34" charset="0"/>
              <a:buChar char="•"/>
            </a:pPr>
            <a:r>
              <a:rPr lang="en-US" sz="1600" baseline="0" dirty="0" smtClean="0"/>
              <a:t>Consultative is a partner consulting with a teacher, groups of teachers, or with an administrator bringing their expertise to the table when designing curriculum and/or projects.</a:t>
            </a:r>
          </a:p>
          <a:p>
            <a:pPr marL="171450" indent="-171450">
              <a:buFont typeface="Arial" pitchFamily="34" charset="0"/>
              <a:buChar char="•"/>
            </a:pPr>
            <a:r>
              <a:rPr lang="en-US" sz="1600" baseline="0" dirty="0" smtClean="0"/>
              <a:t>Operational is when partners are given a task to complete, which can be the business, the teacher, the administrator, or the student.</a:t>
            </a:r>
          </a:p>
          <a:p>
            <a:pPr marL="171450" indent="-171450">
              <a:buFont typeface="Arial" pitchFamily="34" charset="0"/>
              <a:buChar char="•"/>
            </a:pPr>
            <a:r>
              <a:rPr lang="en-US" sz="1600" baseline="0" dirty="0" smtClean="0"/>
              <a:t>Collaborative is when partners are collaborating on a project or sharing resources.</a:t>
            </a:r>
          </a:p>
          <a:p>
            <a:pPr marL="171450" indent="-171450">
              <a:buFont typeface="Arial" pitchFamily="34" charset="0"/>
              <a:buChar char="•"/>
            </a:pPr>
            <a:endParaRPr lang="en-US" sz="1600" baseline="0" dirty="0" smtClean="0"/>
          </a:p>
          <a:p>
            <a:pPr marL="0" indent="0">
              <a:buFont typeface="Arial" pitchFamily="34" charset="0"/>
              <a:buNone/>
            </a:pPr>
            <a:r>
              <a:rPr lang="en-US" sz="1600" baseline="0" dirty="0" smtClean="0"/>
              <a:t>Let’s look at the activities that might be included in each type of partnership. </a:t>
            </a:r>
          </a:p>
        </p:txBody>
      </p:sp>
      <p:sp>
        <p:nvSpPr>
          <p:cNvPr id="4" name="Slide Number Placeholder 3"/>
          <p:cNvSpPr>
            <a:spLocks noGrp="1"/>
          </p:cNvSpPr>
          <p:nvPr>
            <p:ph type="sldNum" sz="quarter" idx="10"/>
          </p:nvPr>
        </p:nvSpPr>
        <p:spPr/>
        <p:txBody>
          <a:bodyPr/>
          <a:lstStyle/>
          <a:p>
            <a:fld id="{80176E18-3D5A-4631-9EED-FAD7611AA975}" type="slidenum">
              <a:rPr lang="en-US" smtClean="0"/>
              <a:t>30</a:t>
            </a:fld>
            <a:endParaRPr lang="en-US" dirty="0"/>
          </a:p>
        </p:txBody>
      </p:sp>
    </p:spTree>
    <p:extLst>
      <p:ext uri="{BB962C8B-B14F-4D97-AF65-F5344CB8AC3E}">
        <p14:creationId xmlns:p14="http://schemas.microsoft.com/office/powerpoint/2010/main" val="1829082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600" dirty="0" smtClean="0"/>
              <a:t>Scholarships</a:t>
            </a:r>
            <a:r>
              <a:rPr lang="en-US" sz="1600" baseline="0" dirty="0" smtClean="0"/>
              <a:t> and grants</a:t>
            </a:r>
          </a:p>
          <a:p>
            <a:pPr marL="171450" indent="-171450">
              <a:buFont typeface="Arial" pitchFamily="34" charset="0"/>
              <a:buChar char="•"/>
            </a:pPr>
            <a:r>
              <a:rPr lang="en-US" sz="1600" baseline="0" dirty="0" smtClean="0"/>
              <a:t>Donations of supplies and resources</a:t>
            </a:r>
          </a:p>
          <a:p>
            <a:pPr marL="171450" indent="-171450">
              <a:buFont typeface="Arial" pitchFamily="34" charset="0"/>
              <a:buChar char="•"/>
            </a:pPr>
            <a:r>
              <a:rPr lang="en-US" sz="1600" baseline="0" dirty="0" smtClean="0"/>
              <a:t>Job shadowing opportunities, internships, and externships</a:t>
            </a:r>
          </a:p>
          <a:p>
            <a:pPr marL="171450" indent="-171450">
              <a:buFont typeface="Arial" pitchFamily="34" charset="0"/>
              <a:buChar char="•"/>
            </a:pPr>
            <a:r>
              <a:rPr lang="en-US" sz="1600" baseline="0" dirty="0" smtClean="0"/>
              <a:t>Trade conferences</a:t>
            </a:r>
          </a:p>
          <a:p>
            <a:pPr marL="171450" indent="-171450">
              <a:buFont typeface="Arial" pitchFamily="34" charset="0"/>
              <a:buChar char="•"/>
            </a:pPr>
            <a:r>
              <a:rPr lang="en-US" sz="1600" baseline="0" dirty="0" smtClean="0"/>
              <a:t>Auditing college courses</a:t>
            </a:r>
          </a:p>
          <a:p>
            <a:pPr marL="171450" indent="-171450">
              <a:buFont typeface="Arial" pitchFamily="34" charset="0"/>
              <a:buChar char="•"/>
            </a:pPr>
            <a:r>
              <a:rPr lang="en-US" sz="1600" baseline="0" dirty="0" smtClean="0"/>
              <a:t>Facility or worksite tours</a:t>
            </a:r>
          </a:p>
          <a:p>
            <a:pPr marL="171450" indent="-171450">
              <a:buFont typeface="Arial" pitchFamily="34" charset="0"/>
              <a:buChar char="•"/>
            </a:pPr>
            <a:r>
              <a:rPr lang="en-US" sz="1600" baseline="0" dirty="0" smtClean="0"/>
              <a:t>Use or display student projects</a:t>
            </a:r>
          </a:p>
          <a:p>
            <a:pPr marL="171450" indent="-171450">
              <a:buFont typeface="Arial" pitchFamily="34" charset="0"/>
              <a:buChar char="•"/>
            </a:pPr>
            <a:endParaRPr lang="en-US" sz="1600" baseline="0" dirty="0" smtClean="0"/>
          </a:p>
          <a:p>
            <a:pPr marL="0" indent="0">
              <a:buFont typeface="Arial" pitchFamily="34" charset="0"/>
              <a:buNone/>
            </a:pPr>
            <a:r>
              <a:rPr lang="en-US" sz="1600" baseline="0" dirty="0" smtClean="0"/>
              <a:t>It is not just business and community partners contributing, but students and teachers can contribute to business and community partners.</a:t>
            </a:r>
          </a:p>
        </p:txBody>
      </p:sp>
      <p:sp>
        <p:nvSpPr>
          <p:cNvPr id="4" name="Slide Number Placeholder 3"/>
          <p:cNvSpPr>
            <a:spLocks noGrp="1"/>
          </p:cNvSpPr>
          <p:nvPr>
            <p:ph type="sldNum" sz="quarter" idx="10"/>
          </p:nvPr>
        </p:nvSpPr>
        <p:spPr/>
        <p:txBody>
          <a:bodyPr/>
          <a:lstStyle/>
          <a:p>
            <a:fld id="{80176E18-3D5A-4631-9EED-FAD7611AA975}" type="slidenum">
              <a:rPr lang="en-US" smtClean="0"/>
              <a:t>31</a:t>
            </a:fld>
            <a:endParaRPr lang="en-US" dirty="0"/>
          </a:p>
        </p:txBody>
      </p:sp>
    </p:spTree>
    <p:extLst>
      <p:ext uri="{BB962C8B-B14F-4D97-AF65-F5344CB8AC3E}">
        <p14:creationId xmlns:p14="http://schemas.microsoft.com/office/powerpoint/2010/main" val="4291240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800" dirty="0" smtClean="0"/>
              <a:t>Partners</a:t>
            </a:r>
            <a:r>
              <a:rPr lang="en-US" sz="1800" baseline="0" dirty="0" smtClean="0"/>
              <a:t> acting as consultants in a variety of ways help to bring a realistic perspective to education</a:t>
            </a:r>
            <a:endParaRPr lang="en-US" sz="1800" dirty="0" smtClean="0"/>
          </a:p>
          <a:p>
            <a:pPr marL="0" indent="0">
              <a:buFont typeface="Arial" pitchFamily="34" charset="0"/>
              <a:buNone/>
            </a:pPr>
            <a:endParaRPr lang="en-US" sz="1800" dirty="0" smtClean="0"/>
          </a:p>
          <a:p>
            <a:pPr marL="285750" indent="-285750">
              <a:buFont typeface="Arial" pitchFamily="34" charset="0"/>
              <a:buChar char="•"/>
            </a:pPr>
            <a:r>
              <a:rPr lang="en-US" sz="1800" dirty="0" smtClean="0"/>
              <a:t>Training</a:t>
            </a:r>
            <a:r>
              <a:rPr lang="en-US" sz="1800" baseline="0" dirty="0" smtClean="0"/>
              <a:t> in industry standards and business functions</a:t>
            </a:r>
          </a:p>
          <a:p>
            <a:pPr marL="285750" indent="-285750">
              <a:buFont typeface="Arial" pitchFamily="34" charset="0"/>
              <a:buChar char="•"/>
            </a:pPr>
            <a:r>
              <a:rPr lang="en-US" sz="1800" baseline="0" dirty="0" smtClean="0"/>
              <a:t>Consult with students on a project design</a:t>
            </a:r>
          </a:p>
          <a:p>
            <a:pPr marL="285750" indent="-285750">
              <a:buFont typeface="Arial" pitchFamily="34" charset="0"/>
              <a:buChar char="•"/>
            </a:pPr>
            <a:r>
              <a:rPr lang="en-US" sz="1800" baseline="0" dirty="0" smtClean="0"/>
              <a:t>Assist with project management and feedback with improvement</a:t>
            </a:r>
          </a:p>
          <a:p>
            <a:pPr marL="285750" indent="-285750">
              <a:buFont typeface="Arial" pitchFamily="34" charset="0"/>
              <a:buChar char="•"/>
            </a:pPr>
            <a:r>
              <a:rPr lang="en-US" sz="1800" baseline="0" dirty="0" smtClean="0"/>
              <a:t>Evaluate project design with the teacher before launching the project </a:t>
            </a:r>
          </a:p>
          <a:p>
            <a:pPr marL="285750" indent="-285750">
              <a:buFont typeface="Arial" pitchFamily="34" charset="0"/>
              <a:buChar char="•"/>
            </a:pPr>
            <a:r>
              <a:rPr lang="en-US" sz="1800" baseline="0" dirty="0" smtClean="0"/>
              <a:t>Evaluate curriculum for inclusion of relevant skills, knowledge, and expectations </a:t>
            </a:r>
          </a:p>
          <a:p>
            <a:pPr marL="285750" indent="-285750">
              <a:buFont typeface="Arial" pitchFamily="34" charset="0"/>
              <a:buChar char="•"/>
            </a:pPr>
            <a:r>
              <a:rPr lang="en-US" sz="1800" baseline="0" dirty="0" smtClean="0"/>
              <a:t>Help with college and career exploration</a:t>
            </a:r>
            <a:endParaRPr lang="en-US" sz="1800" dirty="0"/>
          </a:p>
        </p:txBody>
      </p:sp>
      <p:sp>
        <p:nvSpPr>
          <p:cNvPr id="4" name="Slide Number Placeholder 3"/>
          <p:cNvSpPr>
            <a:spLocks noGrp="1"/>
          </p:cNvSpPr>
          <p:nvPr>
            <p:ph type="sldNum" sz="quarter" idx="10"/>
          </p:nvPr>
        </p:nvSpPr>
        <p:spPr/>
        <p:txBody>
          <a:bodyPr/>
          <a:lstStyle/>
          <a:p>
            <a:fld id="{54C5FDFE-8714-4E13-956A-89CCE22B4C6B}" type="slidenum">
              <a:rPr lang="en-US" smtClean="0"/>
              <a:t>32</a:t>
            </a:fld>
            <a:endParaRPr lang="en-US" dirty="0"/>
          </a:p>
        </p:txBody>
      </p:sp>
    </p:spTree>
    <p:extLst>
      <p:ext uri="{BB962C8B-B14F-4D97-AF65-F5344CB8AC3E}">
        <p14:creationId xmlns:p14="http://schemas.microsoft.com/office/powerpoint/2010/main" val="2630745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600" dirty="0" smtClean="0"/>
              <a:t>Partner</a:t>
            </a:r>
            <a:r>
              <a:rPr lang="en-US" sz="1600" baseline="0" dirty="0" smtClean="0"/>
              <a:t> complete specific tasks to ensure student learning, growth and development</a:t>
            </a:r>
          </a:p>
          <a:p>
            <a:pPr lvl="0"/>
            <a:endParaRPr lang="en-US" sz="1600" dirty="0" smtClean="0"/>
          </a:p>
          <a:p>
            <a:pPr marL="285750" lvl="0" indent="-285750">
              <a:buFont typeface="Arial" pitchFamily="34" charset="0"/>
              <a:buChar char="•"/>
            </a:pPr>
            <a:r>
              <a:rPr lang="en-US" sz="1600" dirty="0" smtClean="0"/>
              <a:t>Challenge students to solve an industry-specific or community-based problem</a:t>
            </a:r>
          </a:p>
          <a:p>
            <a:pPr marL="285750" lvl="0" indent="-285750">
              <a:buFont typeface="Arial" pitchFamily="34" charset="0"/>
              <a:buChar char="•"/>
            </a:pPr>
            <a:r>
              <a:rPr lang="en-US" sz="1600" dirty="0" smtClean="0"/>
              <a:t>Participate in an entry event to kick-off a project</a:t>
            </a:r>
          </a:p>
          <a:p>
            <a:pPr marL="285750" lvl="0" indent="-285750">
              <a:buFont typeface="Arial" pitchFamily="34" charset="0"/>
              <a:buChar char="•"/>
            </a:pPr>
            <a:r>
              <a:rPr lang="en-US" sz="1600" dirty="0" smtClean="0"/>
              <a:t>Serve as a judge on a panel</a:t>
            </a:r>
          </a:p>
          <a:p>
            <a:pPr marL="285750" lvl="0" indent="-285750">
              <a:buFont typeface="Arial" pitchFamily="34" charset="0"/>
              <a:buChar char="•"/>
            </a:pPr>
            <a:r>
              <a:rPr lang="en-US" sz="1600" dirty="0" smtClean="0"/>
              <a:t>Join an Advisory Council</a:t>
            </a:r>
          </a:p>
          <a:p>
            <a:pPr marL="285750" lvl="0" indent="-285750">
              <a:buFont typeface="Arial" pitchFamily="34" charset="0"/>
              <a:buChar char="•"/>
            </a:pPr>
            <a:r>
              <a:rPr lang="en-US" sz="1600" dirty="0" smtClean="0"/>
              <a:t>Visit classes on campus or virtually as a guest speaker </a:t>
            </a:r>
          </a:p>
          <a:p>
            <a:pPr marL="285750" lvl="0" indent="-285750">
              <a:buFont typeface="Arial" pitchFamily="34" charset="0"/>
              <a:buChar char="•"/>
            </a:pPr>
            <a:r>
              <a:rPr lang="en-US" sz="1600" dirty="0" smtClean="0"/>
              <a:t>Participate in teacher employment interviews</a:t>
            </a:r>
          </a:p>
          <a:p>
            <a:pPr marL="285750" lvl="0" indent="-285750">
              <a:buFont typeface="Arial" pitchFamily="34" charset="0"/>
              <a:buChar char="•"/>
            </a:pPr>
            <a:r>
              <a:rPr lang="en-US" sz="1600" dirty="0" smtClean="0"/>
              <a:t>Host an exhibition or presentation event</a:t>
            </a:r>
          </a:p>
          <a:p>
            <a:pPr marL="285750" lvl="0" indent="-285750">
              <a:buFont typeface="Arial" pitchFamily="34" charset="0"/>
              <a:buChar char="•"/>
            </a:pPr>
            <a:r>
              <a:rPr lang="en-US" sz="1600" dirty="0" smtClean="0"/>
              <a:t>Generate articulation agreements  and develop dual-enrollment opportunities</a:t>
            </a:r>
          </a:p>
          <a:p>
            <a:endParaRPr lang="en-US" sz="1600" dirty="0" smtClean="0"/>
          </a:p>
          <a:p>
            <a:pPr marL="171450" indent="-171450">
              <a:buFont typeface="Arial" pitchFamily="34" charset="0"/>
              <a:buChar char="•"/>
            </a:pPr>
            <a:endParaRPr lang="en-US" sz="1600" dirty="0"/>
          </a:p>
        </p:txBody>
      </p:sp>
      <p:sp>
        <p:nvSpPr>
          <p:cNvPr id="4" name="Slide Number Placeholder 3"/>
          <p:cNvSpPr>
            <a:spLocks noGrp="1"/>
          </p:cNvSpPr>
          <p:nvPr>
            <p:ph type="sldNum" sz="quarter" idx="10"/>
          </p:nvPr>
        </p:nvSpPr>
        <p:spPr/>
        <p:txBody>
          <a:bodyPr/>
          <a:lstStyle/>
          <a:p>
            <a:fld id="{54C5FDFE-8714-4E13-956A-89CCE22B4C6B}" type="slidenum">
              <a:rPr lang="en-US" smtClean="0"/>
              <a:t>33</a:t>
            </a:fld>
            <a:endParaRPr lang="en-US" dirty="0"/>
          </a:p>
        </p:txBody>
      </p:sp>
    </p:spTree>
    <p:extLst>
      <p:ext uri="{BB962C8B-B14F-4D97-AF65-F5344CB8AC3E}">
        <p14:creationId xmlns:p14="http://schemas.microsoft.com/office/powerpoint/2010/main" val="51293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Partners</a:t>
            </a:r>
            <a:r>
              <a:rPr lang="en-US" sz="1600" baseline="0" dirty="0" smtClean="0"/>
              <a:t> collaborate in a number of way to make student learning rigorous and relevant</a:t>
            </a:r>
          </a:p>
          <a:p>
            <a:endParaRPr lang="en-US" sz="1600" baseline="0" dirty="0" smtClean="0"/>
          </a:p>
          <a:p>
            <a:pPr marL="171450" lvl="0" indent="-171450">
              <a:buFont typeface="Arial" pitchFamily="34" charset="0"/>
              <a:buChar char="•"/>
            </a:pPr>
            <a:r>
              <a:rPr lang="en-US" sz="1600" dirty="0" smtClean="0"/>
              <a:t>Plan projects with teachers</a:t>
            </a:r>
          </a:p>
          <a:p>
            <a:pPr marL="171450" lvl="0" indent="-171450">
              <a:buFont typeface="Arial" pitchFamily="34" charset="0"/>
              <a:buChar char="•"/>
            </a:pPr>
            <a:r>
              <a:rPr lang="en-US" sz="1600" dirty="0" smtClean="0"/>
              <a:t>Design an integrated course to reflect industry-based and/or college expectations</a:t>
            </a:r>
          </a:p>
          <a:p>
            <a:pPr marL="171450" lvl="0" indent="-171450">
              <a:buFont typeface="Arial" pitchFamily="34" charset="0"/>
              <a:buChar char="•"/>
            </a:pPr>
            <a:r>
              <a:rPr lang="en-US" sz="1600" dirty="0" smtClean="0"/>
              <a:t>Develop evaluation criteria for a project</a:t>
            </a:r>
          </a:p>
          <a:p>
            <a:pPr marL="171450" lvl="0" indent="-171450">
              <a:buFont typeface="Arial" pitchFamily="34" charset="0"/>
              <a:buChar char="•"/>
            </a:pPr>
            <a:r>
              <a:rPr lang="en-US" sz="1600" dirty="0" smtClean="0"/>
              <a:t>Mentor at-risk students</a:t>
            </a:r>
          </a:p>
          <a:p>
            <a:pPr marL="171450" lvl="0" indent="-171450">
              <a:buFont typeface="Arial" pitchFamily="34" charset="0"/>
              <a:buChar char="•"/>
            </a:pPr>
            <a:r>
              <a:rPr lang="en-US" sz="1600" dirty="0" smtClean="0"/>
              <a:t>Tutor struggling students</a:t>
            </a:r>
          </a:p>
          <a:p>
            <a:pPr marL="171450" lvl="0" indent="-171450">
              <a:buFont typeface="Arial" pitchFamily="34" charset="0"/>
              <a:buChar char="•"/>
            </a:pPr>
            <a:r>
              <a:rPr lang="en-US" sz="1600" dirty="0" smtClean="0"/>
              <a:t>Visit classes on campus or virtually as a guest speaker </a:t>
            </a:r>
          </a:p>
          <a:p>
            <a:pPr marL="171450" lvl="0" indent="-171450">
              <a:buFont typeface="Arial" pitchFamily="34" charset="0"/>
              <a:buChar char="•"/>
            </a:pPr>
            <a:r>
              <a:rPr lang="en-US" sz="1600" dirty="0" smtClean="0"/>
              <a:t>Act as a thought partner to a principal providing an outside perspective when making decisions</a:t>
            </a:r>
          </a:p>
          <a:p>
            <a:pPr marL="171450" lvl="0" indent="-171450">
              <a:buFont typeface="Arial" pitchFamily="34" charset="0"/>
              <a:buChar char="•"/>
            </a:pPr>
            <a:r>
              <a:rPr lang="en-US" sz="1600" dirty="0" smtClean="0"/>
              <a:t>Work with school district to develop a college preparation course</a:t>
            </a:r>
          </a:p>
          <a:p>
            <a:endParaRPr lang="en-US" sz="1600" dirty="0" smtClean="0"/>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54C5FDFE-8714-4E13-956A-89CCE22B4C6B}" type="slidenum">
              <a:rPr lang="en-US" smtClean="0"/>
              <a:t>34</a:t>
            </a:fld>
            <a:endParaRPr lang="en-US" dirty="0"/>
          </a:p>
        </p:txBody>
      </p:sp>
    </p:spTree>
    <p:extLst>
      <p:ext uri="{BB962C8B-B14F-4D97-AF65-F5344CB8AC3E}">
        <p14:creationId xmlns:p14="http://schemas.microsoft.com/office/powerpoint/2010/main" val="1669460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1pPr>
            <a:lvl2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2pPr>
            <a:lvl3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3pPr>
            <a:lvl4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4pPr>
            <a:lvl5pPr eaLnBrk="0" hangingPunct="0">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5pPr>
            <a:lvl6pPr marL="246757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6pPr>
            <a:lvl7pPr marL="2916227"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7pPr>
            <a:lvl8pPr marL="336487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8pPr>
            <a:lvl9pPr marL="3813528" indent="-224325" defTabSz="448650" eaLnBrk="0" fontAlgn="base" hangingPunct="0">
              <a:spcBef>
                <a:spcPct val="0"/>
              </a:spcBef>
              <a:spcAft>
                <a:spcPct val="0"/>
              </a:spcAft>
              <a:tabLst>
                <a:tab pos="0" algn="l"/>
                <a:tab pos="431515" algn="l"/>
                <a:tab pos="864587" algn="l"/>
                <a:tab pos="1296101" algn="l"/>
                <a:tab pos="1729173" algn="l"/>
                <a:tab pos="2162245" algn="l"/>
                <a:tab pos="2593760" algn="l"/>
                <a:tab pos="3026833" algn="l"/>
                <a:tab pos="3458347" algn="l"/>
                <a:tab pos="3891419" algn="l"/>
                <a:tab pos="4324491" algn="l"/>
                <a:tab pos="4756006" algn="l"/>
                <a:tab pos="5189078" algn="l"/>
                <a:tab pos="5620592" algn="l"/>
                <a:tab pos="6053664" algn="l"/>
                <a:tab pos="6486736" algn="l"/>
                <a:tab pos="6918251" algn="l"/>
                <a:tab pos="7351324" algn="l"/>
                <a:tab pos="7782837" algn="l"/>
                <a:tab pos="8215910" algn="l"/>
                <a:tab pos="8648982" algn="l"/>
              </a:tabLst>
              <a:defRPr sz="2400" b="1">
                <a:solidFill>
                  <a:schemeClr val="bg1"/>
                </a:solidFill>
                <a:latin typeface="Calibri" pitchFamily="34" charset="0"/>
                <a:ea typeface="ＭＳ Ｐゴシック" pitchFamily="34" charset="-128"/>
              </a:defRPr>
            </a:lvl9pPr>
          </a:lstStyle>
          <a:p>
            <a:pPr eaLnBrk="1" hangingPunct="1"/>
            <a:fld id="{F5487C76-3ED2-45FD-B68B-6EAD45818FCF}" type="slidenum">
              <a:rPr lang="en-US" altLang="en-US" sz="1300" b="0">
                <a:solidFill>
                  <a:srgbClr val="000000"/>
                </a:solidFill>
                <a:latin typeface="Times New Roman" pitchFamily="18" charset="0"/>
              </a:rPr>
              <a:pPr eaLnBrk="1" hangingPunct="1"/>
              <a:t>35</a:t>
            </a:fld>
            <a:endParaRPr lang="en-US" altLang="en-US" sz="1300" b="0" dirty="0">
              <a:solidFill>
                <a:srgbClr val="000000"/>
              </a:solidFill>
              <a:latin typeface="Times New Roman" pitchFamily="18" charset="0"/>
            </a:endParaRPr>
          </a:p>
        </p:txBody>
      </p:sp>
      <p:sp>
        <p:nvSpPr>
          <p:cNvPr id="214019" name="Text Box 1"/>
          <p:cNvSpPr txBox="1">
            <a:spLocks noChangeArrowheads="1"/>
          </p:cNvSpPr>
          <p:nvPr/>
        </p:nvSpPr>
        <p:spPr bwMode="auto">
          <a:xfrm>
            <a:off x="3885579" y="8688049"/>
            <a:ext cx="2972421" cy="455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89" tIns="45625" rIns="91589" bIns="45625" anchor="b"/>
          <a:lstStyle>
            <a:lvl1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9pPr>
          </a:lstStyle>
          <a:p>
            <a:pPr algn="r" eaLnBrk="1" hangingPunct="1">
              <a:spcBef>
                <a:spcPct val="0"/>
              </a:spcBef>
              <a:buClrTx/>
              <a:buSzTx/>
              <a:buFontTx/>
              <a:buNone/>
            </a:pPr>
            <a:fld id="{736A5507-C194-4E06-879D-84F263CB54D0}" type="slidenum">
              <a:rPr lang="en-US" altLang="en-US" sz="1300"/>
              <a:pPr algn="r" eaLnBrk="1" hangingPunct="1">
                <a:spcBef>
                  <a:spcPct val="0"/>
                </a:spcBef>
                <a:buClrTx/>
                <a:buSzTx/>
                <a:buFontTx/>
                <a:buNone/>
              </a:pPr>
              <a:t>35</a:t>
            </a:fld>
            <a:endParaRPr lang="en-US" altLang="en-US" sz="1300" dirty="0"/>
          </a:p>
        </p:txBody>
      </p:sp>
      <p:sp>
        <p:nvSpPr>
          <p:cNvPr id="214020" name="Rectangle 2"/>
          <p:cNvSpPr>
            <a:spLocks noGrp="1" noRot="1" noChangeAspect="1" noChangeArrowheads="1" noTextEdit="1"/>
          </p:cNvSpPr>
          <p:nvPr>
            <p:ph type="sldImg"/>
          </p:nvPr>
        </p:nvSpPr>
        <p:spPr>
          <a:xfrm>
            <a:off x="1143000" y="687388"/>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21" name="Text Box 3"/>
          <p:cNvSpPr>
            <a:spLocks noGrp="1" noChangeArrowheads="1"/>
          </p:cNvSpPr>
          <p:nvPr>
            <p:ph type="body" idx="1"/>
          </p:nvPr>
        </p:nvSpPr>
        <p:spPr>
          <a:xfrm>
            <a:off x="913158" y="4344025"/>
            <a:ext cx="5031685"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89" tIns="45625" rIns="91589" bIns="45625"/>
          <a:lstStyle/>
          <a:p>
            <a:pPr>
              <a:spcBef>
                <a:spcPts val="430"/>
              </a:spcBef>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pPr>
            <a:endParaRPr lang="en-US" altLang="en-US" i="1" dirty="0" smtClean="0">
              <a:latin typeface="Times New Roman" pitchFamily="18"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rPr>
              <a:t>Collaborative partnerships with businesses, community agencies, and post-secondary institutions are essential to develop the knowledge and skills students need to face with success rigorous higher education coursework, career challenges, and a globally competitive workforce.</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80176E18-3D5A-4631-9EED-FAD7611AA975}" type="slidenum">
              <a:rPr lang="en-US" smtClean="0"/>
              <a:t>36</a:t>
            </a:fld>
            <a:endParaRPr lang="en-US" dirty="0"/>
          </a:p>
        </p:txBody>
      </p:sp>
    </p:spTree>
    <p:extLst>
      <p:ext uri="{BB962C8B-B14F-4D97-AF65-F5344CB8AC3E}">
        <p14:creationId xmlns:p14="http://schemas.microsoft.com/office/powerpoint/2010/main" val="466418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76E18-3D5A-4631-9EED-FAD7611AA975}" type="slidenum">
              <a:rPr lang="en-US" smtClean="0"/>
              <a:t>37</a:t>
            </a:fld>
            <a:endParaRPr lang="en-US" dirty="0"/>
          </a:p>
        </p:txBody>
      </p:sp>
    </p:spTree>
    <p:extLst>
      <p:ext uri="{BB962C8B-B14F-4D97-AF65-F5344CB8AC3E}">
        <p14:creationId xmlns:p14="http://schemas.microsoft.com/office/powerpoint/2010/main" val="3836301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76E18-3D5A-4631-9EED-FAD7611AA975}" type="slidenum">
              <a:rPr lang="en-US" smtClean="0"/>
              <a:t>38</a:t>
            </a:fld>
            <a:endParaRPr lang="en-US" dirty="0"/>
          </a:p>
        </p:txBody>
      </p:sp>
    </p:spTree>
    <p:extLst>
      <p:ext uri="{BB962C8B-B14F-4D97-AF65-F5344CB8AC3E}">
        <p14:creationId xmlns:p14="http://schemas.microsoft.com/office/powerpoint/2010/main" val="3836301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39</a:t>
            </a:fld>
            <a:endParaRPr lang="en-US" dirty="0"/>
          </a:p>
        </p:txBody>
      </p:sp>
    </p:spTree>
    <p:extLst>
      <p:ext uri="{BB962C8B-B14F-4D97-AF65-F5344CB8AC3E}">
        <p14:creationId xmlns:p14="http://schemas.microsoft.com/office/powerpoint/2010/main" val="1509185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333131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333131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6</a:t>
            </a:fld>
            <a:endParaRPr lang="en-US" dirty="0"/>
          </a:p>
        </p:txBody>
      </p:sp>
    </p:spTree>
    <p:extLst>
      <p:ext uri="{BB962C8B-B14F-4D97-AF65-F5344CB8AC3E}">
        <p14:creationId xmlns:p14="http://schemas.microsoft.com/office/powerpoint/2010/main" val="141406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7</a:t>
            </a:fld>
            <a:endParaRPr lang="en-US" dirty="0"/>
          </a:p>
        </p:txBody>
      </p:sp>
    </p:spTree>
    <p:extLst>
      <p:ext uri="{BB962C8B-B14F-4D97-AF65-F5344CB8AC3E}">
        <p14:creationId xmlns:p14="http://schemas.microsoft.com/office/powerpoint/2010/main" val="127214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Facilities can enhance the learning environment, especially if it</a:t>
            </a:r>
            <a:r>
              <a:rPr lang="en-US" sz="1600" baseline="0" dirty="0" smtClean="0"/>
              <a:t> “looks” like college and career environments. We saw newer facilities and older facilities – both work as long as space is flexible and allows for larger, integrated classes and student collaboration spaces. </a:t>
            </a:r>
            <a:endParaRPr lang="en-US" sz="1600" dirty="0"/>
          </a:p>
        </p:txBody>
      </p:sp>
      <p:sp>
        <p:nvSpPr>
          <p:cNvPr id="4" name="Slide Number Placeholder 3"/>
          <p:cNvSpPr>
            <a:spLocks noGrp="1"/>
          </p:cNvSpPr>
          <p:nvPr>
            <p:ph type="sldNum" sz="quarter" idx="10"/>
          </p:nvPr>
        </p:nvSpPr>
        <p:spPr/>
        <p:txBody>
          <a:bodyPr/>
          <a:lstStyle/>
          <a:p>
            <a:fld id="{D86AAD59-ED36-47C0-850F-D49C4EEF25B8}" type="slidenum">
              <a:rPr lang="en-US" smtClean="0"/>
              <a:t>8</a:t>
            </a:fld>
            <a:endParaRPr lang="en-US" dirty="0"/>
          </a:p>
        </p:txBody>
      </p:sp>
    </p:spTree>
    <p:extLst>
      <p:ext uri="{BB962C8B-B14F-4D97-AF65-F5344CB8AC3E}">
        <p14:creationId xmlns:p14="http://schemas.microsoft.com/office/powerpoint/2010/main" val="304955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Collaborative spaces that emulate how people collaborate and use technology in college and career settings</a:t>
            </a:r>
            <a:endParaRPr lang="en-US" sz="1600" dirty="0"/>
          </a:p>
        </p:txBody>
      </p:sp>
      <p:sp>
        <p:nvSpPr>
          <p:cNvPr id="4" name="Slide Number Placeholder 3"/>
          <p:cNvSpPr>
            <a:spLocks noGrp="1"/>
          </p:cNvSpPr>
          <p:nvPr>
            <p:ph type="sldNum" sz="quarter" idx="10"/>
          </p:nvPr>
        </p:nvSpPr>
        <p:spPr/>
        <p:txBody>
          <a:bodyPr/>
          <a:lstStyle/>
          <a:p>
            <a:fld id="{D86AAD59-ED36-47C0-850F-D49C4EEF25B8}" type="slidenum">
              <a:rPr lang="en-US" smtClean="0"/>
              <a:t>9</a:t>
            </a:fld>
            <a:endParaRPr lang="en-US" dirty="0"/>
          </a:p>
        </p:txBody>
      </p:sp>
    </p:spTree>
    <p:extLst>
      <p:ext uri="{BB962C8B-B14F-4D97-AF65-F5344CB8AC3E}">
        <p14:creationId xmlns:p14="http://schemas.microsoft.com/office/powerpoint/2010/main" val="143466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3608161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281139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191843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276440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117655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422245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82496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2094411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187634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354256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D973C-E76D-4E46-9E88-BB7DA1CBE343}" type="datetimeFigureOut">
              <a:rPr lang="en-US" smtClean="0"/>
              <a:t>5/14/2014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F2F50D-EFA7-4524-B3BE-565BE0CB4460}" type="slidenum">
              <a:rPr lang="en-US" smtClean="0"/>
              <a:t>‹#›</a:t>
            </a:fld>
            <a:endParaRPr lang="en-US" dirty="0"/>
          </a:p>
        </p:txBody>
      </p:sp>
    </p:spTree>
    <p:extLst>
      <p:ext uri="{BB962C8B-B14F-4D97-AF65-F5344CB8AC3E}">
        <p14:creationId xmlns:p14="http://schemas.microsoft.com/office/powerpoint/2010/main" val="203287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D973C-E76D-4E46-9E88-BB7DA1CBE343}" type="datetimeFigureOut">
              <a:rPr lang="en-US" smtClean="0"/>
              <a:t>5/14/2014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2F50D-EFA7-4524-B3BE-565BE0CB4460}" type="slidenum">
              <a:rPr lang="en-US" smtClean="0"/>
              <a:t>‹#›</a:t>
            </a:fld>
            <a:endParaRPr lang="en-US" dirty="0"/>
          </a:p>
        </p:txBody>
      </p:sp>
    </p:spTree>
    <p:extLst>
      <p:ext uri="{BB962C8B-B14F-4D97-AF65-F5344CB8AC3E}">
        <p14:creationId xmlns:p14="http://schemas.microsoft.com/office/powerpoint/2010/main" val="391252597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MCZvGesRz8"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cJ5Z53JAiv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www.google.com/url?sa=i&amp;rct=j&amp;q=&amp;esrc=s&amp;frm=1&amp;source=images&amp;cd=&amp;cad=rja&amp;uact=8&amp;docid=7hZScXaTYs2pOM&amp;tbnid=5RuP6IY8LcfACM:&amp;ved=0CAUQjRw&amp;url=http://www.123rf.com/stock-photo/arrow.html&amp;ei=BYRrU8TAIqSU8QHqxIHoCw&amp;psig=AFQjCNGgOzX5l8ut9hk05wJIDqMWQMecfw&amp;ust=1399641461191556" TargetMode="Externa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pBWd8JMwmRU"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33400"/>
            <a:ext cx="2941873" cy="4191000"/>
          </a:xfrm>
          <a:prstGeom prst="rect">
            <a:avLst/>
          </a:prstGeom>
        </p:spPr>
      </p:pic>
      <p:sp>
        <p:nvSpPr>
          <p:cNvPr id="2" name="Title 1"/>
          <p:cNvSpPr>
            <a:spLocks noGrp="1"/>
          </p:cNvSpPr>
          <p:nvPr>
            <p:ph type="ctrTitle"/>
          </p:nvPr>
        </p:nvSpPr>
        <p:spPr>
          <a:xfrm>
            <a:off x="-357864" y="914400"/>
            <a:ext cx="7620000" cy="3127375"/>
          </a:xfrm>
        </p:spPr>
        <p:txBody>
          <a:bodyPr/>
          <a:lstStyle/>
          <a:p>
            <a:r>
              <a:rPr lang="en-US" sz="6000" dirty="0" smtClean="0"/>
              <a:t>A Vision for</a:t>
            </a:r>
            <a:br>
              <a:rPr lang="en-US" sz="6000" dirty="0" smtClean="0"/>
            </a:br>
            <a:r>
              <a:rPr lang="en-US" sz="6000" dirty="0" smtClean="0"/>
              <a:t>Education in</a:t>
            </a:r>
            <a:br>
              <a:rPr lang="en-US" sz="6000" dirty="0" smtClean="0"/>
            </a:br>
            <a:r>
              <a:rPr lang="en-US" sz="6000" dirty="0" smtClean="0"/>
              <a:t>Central New York</a:t>
            </a:r>
            <a:endParaRPr lang="en-US" sz="6000" dirty="0"/>
          </a:p>
        </p:txBody>
      </p:sp>
      <p:sp>
        <p:nvSpPr>
          <p:cNvPr id="3" name="Subtitle 2"/>
          <p:cNvSpPr>
            <a:spLocks noGrp="1"/>
          </p:cNvSpPr>
          <p:nvPr>
            <p:ph type="subTitle" idx="1"/>
          </p:nvPr>
        </p:nvSpPr>
        <p:spPr>
          <a:xfrm>
            <a:off x="609600" y="4114800"/>
            <a:ext cx="6400800" cy="1752600"/>
          </a:xfrm>
        </p:spPr>
        <p:txBody>
          <a:bodyPr/>
          <a:lstStyle/>
          <a:p>
            <a:r>
              <a:rPr lang="en-US" b="1" dirty="0" smtClean="0">
                <a:solidFill>
                  <a:srgbClr val="002060"/>
                </a:solidFill>
              </a:rPr>
              <a:t>College, Career</a:t>
            </a:r>
            <a:br>
              <a:rPr lang="en-US" b="1" dirty="0" smtClean="0">
                <a:solidFill>
                  <a:srgbClr val="002060"/>
                </a:solidFill>
              </a:rPr>
            </a:br>
            <a:r>
              <a:rPr lang="en-US" b="1" dirty="0" smtClean="0">
                <a:solidFill>
                  <a:srgbClr val="002060"/>
                </a:solidFill>
              </a:rPr>
              <a:t>&amp; Citizenship Readiness</a:t>
            </a:r>
            <a:endParaRPr lang="en-US" b="1" dirty="0">
              <a:solidFill>
                <a:srgbClr val="002060"/>
              </a:solidFill>
            </a:endParaRPr>
          </a:p>
        </p:txBody>
      </p:sp>
    </p:spTree>
    <p:extLst>
      <p:ext uri="{BB962C8B-B14F-4D97-AF65-F5344CB8AC3E}">
        <p14:creationId xmlns:p14="http://schemas.microsoft.com/office/powerpoint/2010/main" val="172698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644483"/>
            <a:ext cx="7924800" cy="5668818"/>
            <a:chOff x="609600" y="685800"/>
            <a:chExt cx="7924800" cy="5668818"/>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3657600" y="685800"/>
                <a:ext cx="4876800" cy="2743200"/>
                <a:chOff x="3657600" y="685800"/>
                <a:chExt cx="48768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657600" y="838200"/>
                  <a:ext cx="4724400" cy="371897"/>
                </a:xfrm>
                <a:prstGeom prst="rect">
                  <a:avLst/>
                </a:prstGeom>
                <a:noFill/>
              </p:spPr>
              <p:txBody>
                <a:bodyPr wrap="square" rtlCol="0">
                  <a:spAutoFit/>
                </a:bodyPr>
                <a:lstStyle/>
                <a:p>
                  <a:pPr algn="r"/>
                  <a:r>
                    <a:rPr lang="en-US" sz="2400" spc="-150" dirty="0" smtClean="0"/>
                    <a:t>Early College and Dual Enrollment</a:t>
                  </a:r>
                  <a:endParaRPr lang="en-US" sz="2400" spc="-150" dirty="0"/>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4800600" y="838200"/>
                  <a:ext cx="3733800" cy="371897"/>
                </a:xfrm>
                <a:prstGeom prst="rect">
                  <a:avLst/>
                </a:prstGeom>
                <a:noFill/>
              </p:spPr>
              <p:txBody>
                <a:bodyPr wrap="square" rtlCol="0">
                  <a:spAutoFit/>
                </a:bodyPr>
                <a:lstStyle/>
                <a:p>
                  <a:r>
                    <a:rPr lang="en-US" sz="2400" dirty="0" smtClean="0"/>
                    <a:t>Pre-Service Teacher Training</a:t>
                  </a:r>
                  <a:endParaRPr lang="en-US" sz="2400" dirty="0"/>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5003800" y="2441736"/>
                  <a:ext cx="3429000" cy="371897"/>
                </a:xfrm>
                <a:prstGeom prst="rect">
                  <a:avLst/>
                </a:prstGeom>
                <a:noFill/>
              </p:spPr>
              <p:txBody>
                <a:bodyPr wrap="square" rtlCol="0">
                  <a:spAutoFit/>
                </a:bodyPr>
                <a:lstStyle/>
                <a:p>
                  <a:pPr algn="r"/>
                  <a:r>
                    <a:rPr lang="en-US" sz="2400" dirty="0" smtClean="0"/>
                    <a:t>Business Partnerships</a:t>
                  </a:r>
                  <a:endParaRPr lang="en-US" sz="2400" dirty="0"/>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t>Standards (CCLS, NGSS, SS Framework, NYS Teaching Standards, 4Cs, ISTE, etc.)</a:t>
                  </a:r>
                  <a:endParaRPr lang="en-US" dirty="0"/>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2895600" y="1828800"/>
              <a:ext cx="48768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b="1" dirty="0" smtClean="0">
                    <a:solidFill>
                      <a:schemeClr val="bg1"/>
                    </a:solidFill>
                  </a:rPr>
                  <a:t>New Tech Network Model</a:t>
                </a:r>
                <a:endParaRPr lang="en-US" b="1" dirty="0">
                  <a:solidFill>
                    <a:schemeClr val="bg1"/>
                  </a:solidFill>
                </a:endParaRPr>
              </a:p>
            </p:txBody>
          </p:sp>
        </p:grpSp>
        <p:graphicFrame>
          <p:nvGraphicFramePr>
            <p:cNvPr id="4" name="Diagram 3"/>
            <p:cNvGraphicFramePr/>
            <p:nvPr>
              <p:extLst>
                <p:ext uri="{D42A27DB-BD31-4B8C-83A1-F6EECF244321}">
                  <p14:modId xmlns:p14="http://schemas.microsoft.com/office/powerpoint/2010/main" val="2930833410"/>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3139321"/>
            </a:xfrm>
            <a:prstGeom prst="rect">
              <a:avLst/>
            </a:prstGeom>
            <a:noFill/>
          </p:spPr>
          <p:txBody>
            <a:bodyPr wrap="square" rtlCol="0">
              <a:spAutoFit/>
            </a:bodyPr>
            <a:lstStyle/>
            <a:p>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r>
                <a:rPr lang="en-US" dirty="0" smtClean="0">
                  <a:solidFill>
                    <a:prstClr val="white"/>
                  </a:solidFill>
                </a:rPr>
                <a:t>School:</a:t>
              </a:r>
            </a:p>
            <a:p>
              <a:pPr marL="115888" indent="-115888">
                <a:buFont typeface="Arial" pitchFamily="34" charset="0"/>
                <a:buChar char="•"/>
              </a:pPr>
              <a:r>
                <a:rPr lang="en-US" dirty="0" smtClean="0">
                  <a:solidFill>
                    <a:prstClr val="white"/>
                  </a:solidFill>
                </a:rPr>
                <a:t>Visitations</a:t>
              </a:r>
            </a:p>
            <a:p>
              <a:pPr marL="115888" indent="-115888">
                <a:buFont typeface="Arial" pitchFamily="34" charset="0"/>
                <a:buChar char="•"/>
              </a:pPr>
              <a:r>
                <a:rPr lang="en-US" dirty="0" smtClean="0">
                  <a:solidFill>
                    <a:prstClr val="white"/>
                  </a:solidFill>
                </a:rPr>
                <a:t>Observation</a:t>
              </a:r>
            </a:p>
            <a:p>
              <a:pPr marL="115888" indent="-115888">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a:buFont typeface="Arial" pitchFamily="34" charset="0"/>
                <a:buChar char="•"/>
              </a:pPr>
              <a:r>
                <a:rPr lang="en-US" dirty="0" smtClean="0">
                  <a:solidFill>
                    <a:prstClr val="white"/>
                  </a:solidFill>
                </a:rPr>
                <a:t>Coaching</a:t>
              </a:r>
            </a:p>
            <a:p>
              <a:pPr marL="115888" indent="-115888">
                <a:buFont typeface="Arial" pitchFamily="34" charset="0"/>
                <a:buChar char="•"/>
              </a:pPr>
              <a:r>
                <a:rPr lang="en-US" dirty="0" smtClean="0">
                  <a:solidFill>
                    <a:prstClr val="white"/>
                  </a:solidFill>
                </a:rPr>
                <a:t>Co-teaching</a:t>
              </a:r>
            </a:p>
            <a:p>
              <a:pPr marL="115888" indent="-115888">
                <a:buFont typeface="Arial" pitchFamily="34" charset="0"/>
                <a:buChar char="•"/>
              </a:pPr>
              <a:r>
                <a:rPr lang="en-US" dirty="0" smtClean="0">
                  <a:solidFill>
                    <a:prstClr val="white"/>
                  </a:solidFill>
                </a:rPr>
                <a:t>PBL</a:t>
              </a:r>
              <a:r>
                <a:rPr lang="en-US" baseline="30000" dirty="0" smtClean="0">
                  <a:solidFill>
                    <a:prstClr val="white"/>
                  </a:solidFill>
                </a:rPr>
                <a:t>NY</a:t>
              </a:r>
              <a:endParaRPr lang="en-US" baseline="30000" dirty="0">
                <a:solidFill>
                  <a:prstClr val="white"/>
                </a:solidFill>
              </a:endParaRPr>
            </a:p>
          </p:txBody>
        </p:sp>
      </p:grpSp>
    </p:spTree>
    <p:extLst>
      <p:ext uri="{BB962C8B-B14F-4D97-AF65-F5344CB8AC3E}">
        <p14:creationId xmlns:p14="http://schemas.microsoft.com/office/powerpoint/2010/main" val="3773113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l"/>
            <a:r>
              <a:rPr lang="en-US" dirty="0" smtClean="0"/>
              <a:t>What is Project-Based Learning?</a:t>
            </a:r>
            <a:endParaRPr lang="en-US" dirty="0"/>
          </a:p>
        </p:txBody>
      </p:sp>
      <p:sp>
        <p:nvSpPr>
          <p:cNvPr id="3" name="Content Placeholder 2"/>
          <p:cNvSpPr>
            <a:spLocks noGrp="1"/>
          </p:cNvSpPr>
          <p:nvPr>
            <p:ph idx="1"/>
          </p:nvPr>
        </p:nvSpPr>
        <p:spPr>
          <a:xfrm>
            <a:off x="457200" y="1600200"/>
            <a:ext cx="8229600" cy="4572000"/>
          </a:xfrm>
        </p:spPr>
        <p:txBody>
          <a:bodyPr>
            <a:normAutofit fontScale="85000" lnSpcReduction="10000"/>
          </a:bodyPr>
          <a:lstStyle/>
          <a:p>
            <a:pPr marL="0" indent="0" fontAlgn="base">
              <a:buNone/>
            </a:pPr>
            <a:r>
              <a:rPr lang="en-US" dirty="0"/>
              <a:t>Project-based learning hails from a tradition of pedagogy which asserts that students learn best by experiencing and solving real-world problems. According to </a:t>
            </a:r>
            <a:r>
              <a:rPr lang="en-US" dirty="0" smtClean="0"/>
              <a:t>researchers, </a:t>
            </a:r>
            <a:r>
              <a:rPr lang="en-US" dirty="0"/>
              <a:t>project-based learning essentially involves the following:</a:t>
            </a:r>
          </a:p>
          <a:p>
            <a:pPr fontAlgn="base">
              <a:buClr>
                <a:schemeClr val="tx2"/>
              </a:buClr>
            </a:pPr>
            <a:r>
              <a:rPr lang="en-US" dirty="0"/>
              <a:t>students learning knowledge to tackle </a:t>
            </a:r>
            <a:r>
              <a:rPr lang="en-US" b="1" dirty="0"/>
              <a:t>realistic problems</a:t>
            </a:r>
            <a:r>
              <a:rPr lang="en-US" dirty="0"/>
              <a:t> as they would be solved in the real world</a:t>
            </a:r>
          </a:p>
          <a:p>
            <a:pPr fontAlgn="base">
              <a:buClr>
                <a:schemeClr val="tx2"/>
              </a:buClr>
            </a:pPr>
            <a:r>
              <a:rPr lang="en-US" dirty="0"/>
              <a:t>increased </a:t>
            </a:r>
            <a:r>
              <a:rPr lang="en-US" b="1" dirty="0"/>
              <a:t>student control</a:t>
            </a:r>
            <a:r>
              <a:rPr lang="en-US" dirty="0"/>
              <a:t> over his or her learning</a:t>
            </a:r>
          </a:p>
          <a:p>
            <a:pPr fontAlgn="base">
              <a:buClr>
                <a:schemeClr val="tx2"/>
              </a:buClr>
            </a:pPr>
            <a:r>
              <a:rPr lang="en-US" dirty="0"/>
              <a:t>teachers serving as </a:t>
            </a:r>
            <a:r>
              <a:rPr lang="en-US" b="1" dirty="0"/>
              <a:t>coaches and facilitators</a:t>
            </a:r>
            <a:r>
              <a:rPr lang="en-US" dirty="0"/>
              <a:t> of inquiry and reflection</a:t>
            </a:r>
          </a:p>
          <a:p>
            <a:pPr fontAlgn="base">
              <a:buClr>
                <a:schemeClr val="tx2"/>
              </a:buClr>
            </a:pPr>
            <a:r>
              <a:rPr lang="en-US" dirty="0"/>
              <a:t>students (usually, but not always) working in </a:t>
            </a:r>
            <a:r>
              <a:rPr lang="en-US" b="1" dirty="0" smtClean="0"/>
              <a:t>groups</a:t>
            </a:r>
            <a:endParaRPr lang="en-US" dirty="0"/>
          </a:p>
        </p:txBody>
      </p:sp>
      <p:sp>
        <p:nvSpPr>
          <p:cNvPr id="4" name="TextBox 3"/>
          <p:cNvSpPr txBox="1"/>
          <p:nvPr/>
        </p:nvSpPr>
        <p:spPr>
          <a:xfrm>
            <a:off x="2590800" y="6324600"/>
            <a:ext cx="3429000" cy="369332"/>
          </a:xfrm>
          <a:prstGeom prst="rect">
            <a:avLst/>
          </a:prstGeom>
          <a:noFill/>
        </p:spPr>
        <p:txBody>
          <a:bodyPr wrap="square" rtlCol="0">
            <a:spAutoFit/>
          </a:bodyPr>
          <a:lstStyle/>
          <a:p>
            <a:pPr algn="ctr"/>
            <a:r>
              <a:rPr lang="en-US" dirty="0" smtClean="0"/>
              <a:t>Edutopia.org</a:t>
            </a:r>
            <a:endParaRPr lang="en-US" dirty="0"/>
          </a:p>
        </p:txBody>
      </p:sp>
    </p:spTree>
    <p:extLst>
      <p:ext uri="{BB962C8B-B14F-4D97-AF65-F5344CB8AC3E}">
        <p14:creationId xmlns:p14="http://schemas.microsoft.com/office/powerpoint/2010/main" val="3446274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992563"/>
          </a:xfrm>
        </p:spPr>
        <p:txBody>
          <a:bodyPr/>
          <a:lstStyle/>
          <a:p>
            <a:pPr marL="0" indent="0" algn="ctr">
              <a:buNone/>
            </a:pPr>
            <a:r>
              <a:rPr lang="en-US" dirty="0"/>
              <a:t>These inquiry-based teaching methods engage students in creating, questioning, and revising knowledge, while developing their skills in critical thinking, collaboration, communication, reasoning, synthesis, and </a:t>
            </a:r>
            <a:r>
              <a:rPr lang="en-US" dirty="0" smtClean="0"/>
              <a:t>resilience.</a:t>
            </a:r>
          </a:p>
          <a:p>
            <a:pPr marL="0" indent="0" algn="ctr">
              <a:buNone/>
            </a:pPr>
            <a:r>
              <a:rPr lang="en-US" dirty="0" smtClean="0"/>
              <a:t> </a:t>
            </a:r>
          </a:p>
          <a:p>
            <a:pPr marL="0" indent="0" algn="ctr">
              <a:buNone/>
            </a:pPr>
            <a:r>
              <a:rPr lang="en-US" sz="2400" dirty="0" smtClean="0"/>
              <a:t>Barron </a:t>
            </a:r>
            <a:r>
              <a:rPr lang="en-US" sz="2400" dirty="0"/>
              <a:t>&amp; Darling-Hammond, </a:t>
            </a:r>
            <a:r>
              <a:rPr lang="en-US" sz="2400" dirty="0" smtClean="0"/>
              <a:t>2008</a:t>
            </a:r>
            <a:endParaRPr lang="en-US" sz="2400" dirty="0"/>
          </a:p>
        </p:txBody>
      </p:sp>
      <p:sp>
        <p:nvSpPr>
          <p:cNvPr id="4" name="Title 1"/>
          <p:cNvSpPr>
            <a:spLocks noGrp="1"/>
          </p:cNvSpPr>
          <p:nvPr>
            <p:ph type="title"/>
          </p:nvPr>
        </p:nvSpPr>
        <p:spPr>
          <a:solidFill>
            <a:schemeClr val="accent1">
              <a:lumMod val="20000"/>
              <a:lumOff val="80000"/>
            </a:schemeClr>
          </a:solidFill>
        </p:spPr>
        <p:txBody>
          <a:bodyPr/>
          <a:lstStyle/>
          <a:p>
            <a:pPr algn="l"/>
            <a:r>
              <a:rPr lang="en-US" dirty="0" smtClean="0"/>
              <a:t>What is Project-Based Learning?</a:t>
            </a:r>
            <a:endParaRPr lang="en-US" dirty="0"/>
          </a:p>
        </p:txBody>
      </p:sp>
    </p:spTree>
    <p:extLst>
      <p:ext uri="{BB962C8B-B14F-4D97-AF65-F5344CB8AC3E}">
        <p14:creationId xmlns:p14="http://schemas.microsoft.com/office/powerpoint/2010/main" val="1605750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a:solidFill>
            <a:schemeClr val="accent1">
              <a:lumMod val="20000"/>
              <a:lumOff val="80000"/>
            </a:schemeClr>
          </a:solidFill>
        </p:spPr>
        <p:txBody>
          <a:bodyPr>
            <a:normAutofit fontScale="90000"/>
          </a:bodyPr>
          <a:lstStyle/>
          <a:p>
            <a:pPr algn="l"/>
            <a:r>
              <a:rPr lang="en-US" dirty="0" smtClean="0"/>
              <a:t/>
            </a:r>
            <a:br>
              <a:rPr lang="en-US" dirty="0" smtClean="0"/>
            </a:br>
            <a:r>
              <a:rPr lang="en-US" dirty="0" smtClean="0"/>
              <a:t>Research </a:t>
            </a:r>
            <a:r>
              <a:rPr lang="en-US" dirty="0"/>
              <a:t>indicates that </a:t>
            </a:r>
            <a:r>
              <a:rPr lang="en-US" dirty="0" smtClean="0"/>
              <a:t>PBL…</a:t>
            </a:r>
            <a:r>
              <a:rPr lang="en-US" sz="4900" dirty="0"/>
              <a:t/>
            </a:r>
            <a:br>
              <a:rPr lang="en-US" sz="4900" dirty="0"/>
            </a:br>
            <a:endParaRPr lang="en-US" dirty="0"/>
          </a:p>
        </p:txBody>
      </p:sp>
      <p:sp>
        <p:nvSpPr>
          <p:cNvPr id="3" name="Content Placeholder 2"/>
          <p:cNvSpPr>
            <a:spLocks noGrp="1"/>
          </p:cNvSpPr>
          <p:nvPr>
            <p:ph idx="1"/>
          </p:nvPr>
        </p:nvSpPr>
        <p:spPr>
          <a:xfrm>
            <a:off x="457200" y="1295400"/>
            <a:ext cx="8229600" cy="4876800"/>
          </a:xfrm>
        </p:spPr>
        <p:txBody>
          <a:bodyPr>
            <a:normAutofit fontScale="92500" lnSpcReduction="10000"/>
          </a:bodyPr>
          <a:lstStyle/>
          <a:p>
            <a:pPr>
              <a:buClr>
                <a:schemeClr val="tx2"/>
              </a:buClr>
              <a:buFont typeface="Wingdings" panose="05000000000000000000" pitchFamily="2" charset="2"/>
              <a:buChar char="§"/>
            </a:pPr>
            <a:r>
              <a:rPr lang="en-US" sz="3000" dirty="0" smtClean="0"/>
              <a:t>has </a:t>
            </a:r>
            <a:r>
              <a:rPr lang="en-US" sz="3000" dirty="0"/>
              <a:t>a positive effect on student content knowledge and the </a:t>
            </a:r>
            <a:r>
              <a:rPr lang="en-US" sz="3000" dirty="0" smtClean="0"/>
              <a:t>development </a:t>
            </a:r>
            <a:r>
              <a:rPr lang="en-US" sz="3000" dirty="0"/>
              <a:t>of skills such as collaboration, critical </a:t>
            </a:r>
            <a:r>
              <a:rPr lang="en-US" sz="3000" dirty="0" smtClean="0"/>
              <a:t>thinking</a:t>
            </a:r>
            <a:r>
              <a:rPr lang="en-US" sz="3000" dirty="0"/>
              <a:t>, and problem solving</a:t>
            </a:r>
            <a:r>
              <a:rPr lang="en-US" sz="3000" dirty="0" smtClean="0"/>
              <a:t>;</a:t>
            </a:r>
          </a:p>
          <a:p>
            <a:pPr>
              <a:buClr>
                <a:schemeClr val="tx2"/>
              </a:buClr>
              <a:buFont typeface="Wingdings" panose="05000000000000000000" pitchFamily="2" charset="2"/>
              <a:buChar char="§"/>
            </a:pPr>
            <a:r>
              <a:rPr lang="en-US" sz="3000" dirty="0" smtClean="0"/>
              <a:t>benefits </a:t>
            </a:r>
            <a:r>
              <a:rPr lang="en-US" sz="3000" dirty="0"/>
              <a:t>students </a:t>
            </a:r>
            <a:r>
              <a:rPr lang="en-US" sz="3000" dirty="0" smtClean="0"/>
              <a:t>by </a:t>
            </a:r>
            <a:r>
              <a:rPr lang="en-US" sz="3000" dirty="0"/>
              <a:t>increasing their motivation and </a:t>
            </a:r>
            <a:r>
              <a:rPr lang="en-US" sz="3000" dirty="0" smtClean="0"/>
              <a:t>engagement  </a:t>
            </a:r>
          </a:p>
          <a:p>
            <a:pPr>
              <a:buClr>
                <a:schemeClr val="tx2"/>
              </a:buClr>
              <a:buFont typeface="Wingdings" panose="05000000000000000000" pitchFamily="2" charset="2"/>
              <a:buChar char="§"/>
            </a:pPr>
            <a:r>
              <a:rPr lang="en-US" sz="3000" dirty="0" smtClean="0"/>
              <a:t>is challenging for teachers to implement, leading to the conclusion that teachers need support in order to plan and enact PBL effectively while students need support including help setting up and directing initial inquiry, organizing their time to complete tasks, and integrating technology into projects in meaningful ways</a:t>
            </a:r>
          </a:p>
          <a:p>
            <a:pPr marL="0" indent="0" algn="ctr">
              <a:buNone/>
            </a:pPr>
            <a:endParaRPr lang="en-US" dirty="0" smtClean="0"/>
          </a:p>
        </p:txBody>
      </p:sp>
      <p:sp>
        <p:nvSpPr>
          <p:cNvPr id="4" name="TextBox 3"/>
          <p:cNvSpPr txBox="1"/>
          <p:nvPr/>
        </p:nvSpPr>
        <p:spPr>
          <a:xfrm>
            <a:off x="2514600" y="6001434"/>
            <a:ext cx="4572000" cy="646331"/>
          </a:xfrm>
          <a:prstGeom prst="rect">
            <a:avLst/>
          </a:prstGeom>
          <a:noFill/>
        </p:spPr>
        <p:txBody>
          <a:bodyPr wrap="square" rtlCol="0">
            <a:spAutoFit/>
          </a:bodyPr>
          <a:lstStyle/>
          <a:p>
            <a:r>
              <a:rPr lang="en-US" dirty="0" smtClean="0"/>
              <a:t>Brush </a:t>
            </a:r>
            <a:r>
              <a:rPr lang="en-US" dirty="0"/>
              <a:t>&amp; Saye, 2008; Krajcik, et al., </a:t>
            </a:r>
            <a:r>
              <a:rPr lang="en-US" dirty="0" smtClean="0"/>
              <a:t>1998</a:t>
            </a:r>
            <a:endParaRPr lang="en-US" sz="2000" dirty="0"/>
          </a:p>
          <a:p>
            <a:endParaRPr lang="en-US" dirty="0"/>
          </a:p>
        </p:txBody>
      </p:sp>
    </p:spTree>
    <p:extLst>
      <p:ext uri="{BB962C8B-B14F-4D97-AF65-F5344CB8AC3E}">
        <p14:creationId xmlns:p14="http://schemas.microsoft.com/office/powerpoint/2010/main" val="2062334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5350"/>
            <a:ext cx="8382000" cy="1036638"/>
          </a:xfrm>
          <a:solidFill>
            <a:schemeClr val="accent1">
              <a:lumMod val="20000"/>
              <a:lumOff val="80000"/>
            </a:schemeClr>
          </a:solidFill>
        </p:spPr>
        <p:txBody>
          <a:bodyPr>
            <a:normAutofit/>
          </a:bodyPr>
          <a:lstStyle/>
          <a:p>
            <a:r>
              <a:rPr lang="en-US" sz="4400" dirty="0" smtClean="0"/>
              <a:t>The Eight Essential Elements of PBL</a:t>
            </a:r>
            <a:endParaRPr lang="en-US" sz="4400" dirty="0"/>
          </a:p>
        </p:txBody>
      </p:sp>
      <p:pic>
        <p:nvPicPr>
          <p:cNvPr id="3" name="Picture 2" descr="PBL_Graphi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371600"/>
            <a:ext cx="5562600" cy="5410200"/>
          </a:xfrm>
          <a:prstGeom prst="rect">
            <a:avLst/>
          </a:prstGeom>
          <a:noFill/>
          <a:ln>
            <a:noFill/>
          </a:ln>
          <a:effectLst/>
        </p:spPr>
      </p:pic>
    </p:spTree>
    <p:extLst>
      <p:ext uri="{BB962C8B-B14F-4D97-AF65-F5344CB8AC3E}">
        <p14:creationId xmlns:p14="http://schemas.microsoft.com/office/powerpoint/2010/main" val="3832066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85800"/>
            <a:ext cx="3756025"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Rectangle 2"/>
          <p:cNvSpPr>
            <a:spLocks noChangeArrowheads="1"/>
          </p:cNvSpPr>
          <p:nvPr/>
        </p:nvSpPr>
        <p:spPr bwMode="auto">
          <a:xfrm>
            <a:off x="696913" y="5015738"/>
            <a:ext cx="76962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457200" indent="-457200"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marL="0" indent="0" algn="ctr" eaLnBrk="1" hangingPunct="1">
              <a:spcBef>
                <a:spcPts val="600"/>
              </a:spcBef>
              <a:buClrTx/>
              <a:buSzTx/>
            </a:pPr>
            <a:r>
              <a:rPr lang="en-US" altLang="en-US" sz="2800" b="1" dirty="0" smtClean="0">
                <a:solidFill>
                  <a:srgbClr val="B6121B"/>
                </a:solidFill>
                <a:latin typeface="Calibri" pitchFamily="34" charset="0"/>
              </a:rPr>
              <a:t>What is PBL?</a:t>
            </a:r>
            <a:endParaRPr lang="en-US" altLang="en-US" sz="2800" b="1" dirty="0">
              <a:latin typeface="Calibri" pitchFamily="34" charset="0"/>
            </a:endParaRPr>
          </a:p>
        </p:txBody>
      </p:sp>
    </p:spTree>
    <p:extLst>
      <p:ext uri="{BB962C8B-B14F-4D97-AF65-F5344CB8AC3E}">
        <p14:creationId xmlns:p14="http://schemas.microsoft.com/office/powerpoint/2010/main" val="195801534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1"/>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39939" name="Text Box 2"/>
          <p:cNvSpPr txBox="1">
            <a:spLocks noChangeArrowheads="1"/>
          </p:cNvSpPr>
          <p:nvPr/>
        </p:nvSpPr>
        <p:spPr bwMode="auto">
          <a:xfrm>
            <a:off x="73837" y="2539811"/>
            <a:ext cx="1639850" cy="1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800" b="1" dirty="0" smtClean="0">
                <a:solidFill>
                  <a:srgbClr val="FFFFFF"/>
                </a:solidFill>
                <a:latin typeface="Calibri" pitchFamily="34" charset="0"/>
              </a:rPr>
              <a:t>Driving</a:t>
            </a:r>
            <a:endParaRPr lang="en-US" altLang="en-US" sz="2800" b="1" dirty="0">
              <a:solidFill>
                <a:srgbClr val="FFFFFF"/>
              </a:solidFill>
              <a:latin typeface="Calibri" pitchFamily="34" charset="0"/>
            </a:endParaRPr>
          </a:p>
          <a:p>
            <a:pPr algn="ctr" eaLnBrk="1" hangingPunct="1">
              <a:spcBef>
                <a:spcPct val="0"/>
              </a:spcBef>
              <a:buClrTx/>
              <a:buFontTx/>
              <a:buNone/>
            </a:pPr>
            <a:r>
              <a:rPr lang="en-US" altLang="en-US" sz="2800" b="1" dirty="0" smtClean="0">
                <a:solidFill>
                  <a:srgbClr val="FFFFFF"/>
                </a:solidFill>
                <a:latin typeface="Calibri" pitchFamily="34" charset="0"/>
              </a:rPr>
              <a:t>Question </a:t>
            </a:r>
          </a:p>
          <a:p>
            <a:pPr algn="ctr" eaLnBrk="1" hangingPunct="1">
              <a:spcBef>
                <a:spcPct val="0"/>
              </a:spcBef>
              <a:buClrTx/>
              <a:buFontTx/>
              <a:buNone/>
            </a:pPr>
            <a:r>
              <a:rPr lang="en-US" altLang="en-US" sz="2800" b="1" dirty="0" smtClean="0">
                <a:solidFill>
                  <a:srgbClr val="FFFFFF"/>
                </a:solidFill>
                <a:latin typeface="Calibri" pitchFamily="34" charset="0"/>
              </a:rPr>
              <a:t>or </a:t>
            </a:r>
          </a:p>
          <a:p>
            <a:pPr algn="ctr" eaLnBrk="1" hangingPunct="1">
              <a:spcBef>
                <a:spcPct val="0"/>
              </a:spcBef>
              <a:buClrTx/>
              <a:buFontTx/>
              <a:buNone/>
            </a:pPr>
            <a:r>
              <a:rPr lang="en-US" altLang="en-US" sz="2800" b="1" dirty="0" smtClean="0">
                <a:solidFill>
                  <a:srgbClr val="FFFFFF"/>
                </a:solidFill>
                <a:latin typeface="Calibri" pitchFamily="34" charset="0"/>
              </a:rPr>
              <a:t>Challenge</a:t>
            </a:r>
            <a:endParaRPr lang="en-US" altLang="en-US" sz="2800" b="1" dirty="0">
              <a:solidFill>
                <a:srgbClr val="FFFFFF"/>
              </a:solidFill>
              <a:latin typeface="Calibri" pitchFamily="34" charset="0"/>
            </a:endParaRPr>
          </a:p>
        </p:txBody>
      </p:sp>
      <p:sp>
        <p:nvSpPr>
          <p:cNvPr id="3" name="Content Placeholder 2"/>
          <p:cNvSpPr>
            <a:spLocks noGrp="1"/>
          </p:cNvSpPr>
          <p:nvPr>
            <p:ph idx="1"/>
          </p:nvPr>
        </p:nvSpPr>
        <p:spPr>
          <a:xfrm>
            <a:off x="2133600" y="304801"/>
            <a:ext cx="6019800" cy="4840288"/>
          </a:xfrm>
          <a:ln>
            <a:solidFill>
              <a:schemeClr val="bg1"/>
            </a:solidFill>
          </a:ln>
        </p:spPr>
        <p:txBody>
          <a:bodyPr>
            <a:normAutofit/>
          </a:bodyPr>
          <a:lstStyle/>
          <a:p>
            <a:pPr>
              <a:buClr>
                <a:schemeClr val="tx2"/>
              </a:buClr>
            </a:pPr>
            <a:r>
              <a:rPr lang="en-US" sz="3200" dirty="0"/>
              <a:t>Students are challenged </a:t>
            </a:r>
            <a:r>
              <a:rPr lang="en-US" sz="3200" dirty="0" smtClean="0"/>
              <a:t>to </a:t>
            </a:r>
            <a:r>
              <a:rPr lang="en-US" sz="3200" dirty="0"/>
              <a:t>solve a relevant, </a:t>
            </a:r>
            <a:r>
              <a:rPr lang="en-US" sz="3200" dirty="0" smtClean="0"/>
              <a:t>real-world </a:t>
            </a:r>
            <a:r>
              <a:rPr lang="en-US" sz="3200" dirty="0"/>
              <a:t>problem or issue within </a:t>
            </a:r>
            <a:r>
              <a:rPr lang="en-US" sz="3200" dirty="0" smtClean="0"/>
              <a:t>the context </a:t>
            </a:r>
            <a:r>
              <a:rPr lang="en-US" sz="3200" dirty="0"/>
              <a:t>of </a:t>
            </a:r>
            <a:r>
              <a:rPr lang="en-US" sz="3200" dirty="0" smtClean="0"/>
              <a:t>a course</a:t>
            </a:r>
          </a:p>
          <a:p>
            <a:pPr>
              <a:buClr>
                <a:schemeClr val="tx2"/>
              </a:buClr>
            </a:pPr>
            <a:r>
              <a:rPr lang="en-US" dirty="0" smtClean="0"/>
              <a:t>The Driving Question </a:t>
            </a:r>
            <a:r>
              <a:rPr lang="en-US" sz="3200" dirty="0" smtClean="0"/>
              <a:t>drives </a:t>
            </a:r>
            <a:r>
              <a:rPr lang="en-US" sz="3200" dirty="0"/>
              <a:t>the curriculum and student </a:t>
            </a:r>
            <a:r>
              <a:rPr lang="en-US" sz="3200" dirty="0" smtClean="0"/>
              <a:t>inquiry</a:t>
            </a:r>
          </a:p>
          <a:p>
            <a:pPr>
              <a:buClr>
                <a:schemeClr val="tx2"/>
              </a:buClr>
            </a:pPr>
            <a:r>
              <a:rPr lang="en-US" sz="3200" dirty="0" smtClean="0"/>
              <a:t>A </a:t>
            </a:r>
            <a:r>
              <a:rPr lang="en-US" sz="3200" dirty="0"/>
              <a:t>good Driving Question makes a project intriguing, complex, and </a:t>
            </a:r>
            <a:r>
              <a:rPr lang="en-US" sz="3200" dirty="0" smtClean="0"/>
              <a:t>problematic  </a:t>
            </a:r>
            <a:r>
              <a:rPr lang="en-US" sz="1200" dirty="0" smtClean="0"/>
              <a:t>  </a:t>
            </a:r>
            <a:endParaRPr lang="en-US" sz="1200" dirty="0"/>
          </a:p>
        </p:txBody>
      </p:sp>
      <p:sp>
        <p:nvSpPr>
          <p:cNvPr id="4" name="TextBox 3"/>
          <p:cNvSpPr txBox="1"/>
          <p:nvPr/>
        </p:nvSpPr>
        <p:spPr>
          <a:xfrm>
            <a:off x="893762" y="5505056"/>
            <a:ext cx="7183438" cy="1077218"/>
          </a:xfrm>
          <a:prstGeom prst="rect">
            <a:avLst/>
          </a:prstGeom>
          <a:solidFill>
            <a:schemeClr val="tx1">
              <a:lumMod val="65000"/>
              <a:lumOff val="35000"/>
            </a:schemeClr>
          </a:solidFill>
        </p:spPr>
        <p:txBody>
          <a:bodyPr wrap="square" rtlCol="0">
            <a:spAutoFit/>
          </a:bodyPr>
          <a:lstStyle/>
          <a:p>
            <a:pPr algn="ctr"/>
            <a:r>
              <a:rPr lang="en-US" sz="3200" b="1" dirty="0" smtClean="0">
                <a:solidFill>
                  <a:schemeClr val="bg1"/>
                </a:solidFill>
              </a:rPr>
              <a:t>How can we as Urban Planners develop a plan to  revitalize our downtown area?</a:t>
            </a:r>
            <a:endParaRPr lang="en-US" sz="3200" b="1" dirty="0">
              <a:solidFill>
                <a:schemeClr val="bg1"/>
              </a:solidFill>
            </a:endParaRPr>
          </a:p>
        </p:txBody>
      </p:sp>
    </p:spTree>
    <p:extLst>
      <p:ext uri="{BB962C8B-B14F-4D97-AF65-F5344CB8AC3E}">
        <p14:creationId xmlns:p14="http://schemas.microsoft.com/office/powerpoint/2010/main" val="21664442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AutoShape 2"/>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38916" name="Text Box 3"/>
          <p:cNvSpPr txBox="1">
            <a:spLocks noChangeArrowheads="1"/>
          </p:cNvSpPr>
          <p:nvPr/>
        </p:nvSpPr>
        <p:spPr bwMode="auto">
          <a:xfrm>
            <a:off x="325646" y="2819400"/>
            <a:ext cx="1042571"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400" b="0" dirty="0">
                <a:solidFill>
                  <a:srgbClr val="FFFFFF"/>
                </a:solidFill>
                <a:latin typeface="Calibri" pitchFamily="34" charset="0"/>
              </a:rPr>
              <a:t> </a:t>
            </a:r>
            <a:r>
              <a:rPr lang="en-US" altLang="en-US" sz="2800" b="1" dirty="0">
                <a:solidFill>
                  <a:srgbClr val="FFFFFF"/>
                </a:solidFill>
                <a:latin typeface="Calibri" pitchFamily="34" charset="0"/>
              </a:rPr>
              <a:t>Need</a:t>
            </a:r>
          </a:p>
          <a:p>
            <a:pPr algn="ctr" eaLnBrk="1" hangingPunct="1">
              <a:spcBef>
                <a:spcPct val="0"/>
              </a:spcBef>
              <a:buClrTx/>
              <a:buFontTx/>
              <a:buNone/>
            </a:pPr>
            <a:r>
              <a:rPr lang="en-US" altLang="en-US" sz="2800" b="1" dirty="0">
                <a:solidFill>
                  <a:srgbClr val="FFFFFF"/>
                </a:solidFill>
                <a:latin typeface="Calibri" pitchFamily="34" charset="0"/>
              </a:rPr>
              <a:t>to</a:t>
            </a:r>
          </a:p>
          <a:p>
            <a:pPr algn="ctr" eaLnBrk="1" hangingPunct="1">
              <a:spcBef>
                <a:spcPct val="0"/>
              </a:spcBef>
              <a:buClrTx/>
              <a:buFontTx/>
              <a:buNone/>
            </a:pPr>
            <a:r>
              <a:rPr lang="en-US" altLang="en-US" sz="2800" b="1" dirty="0">
                <a:solidFill>
                  <a:srgbClr val="FFFFFF"/>
                </a:solidFill>
                <a:latin typeface="Calibri" pitchFamily="34" charset="0"/>
              </a:rPr>
              <a:t>Know</a:t>
            </a:r>
          </a:p>
        </p:txBody>
      </p:sp>
      <p:sp>
        <p:nvSpPr>
          <p:cNvPr id="5" name="Content Placeholder 2"/>
          <p:cNvSpPr txBox="1">
            <a:spLocks/>
          </p:cNvSpPr>
          <p:nvPr/>
        </p:nvSpPr>
        <p:spPr>
          <a:xfrm>
            <a:off x="2133600" y="304801"/>
            <a:ext cx="6019800" cy="2743199"/>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3200" dirty="0"/>
              <a:t>Students activate prior knowledge, determine the content to be mastered, and identify topics or issues of </a:t>
            </a:r>
            <a:r>
              <a:rPr lang="en-US" sz="3200" dirty="0" smtClean="0"/>
              <a:t>exploration</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804349780"/>
              </p:ext>
            </p:extLst>
          </p:nvPr>
        </p:nvGraphicFramePr>
        <p:xfrm>
          <a:off x="2438400" y="3048000"/>
          <a:ext cx="6096000" cy="3276599"/>
        </p:xfrm>
        <a:graphic>
          <a:graphicData uri="http://schemas.openxmlformats.org/drawingml/2006/table">
            <a:tbl>
              <a:tblPr firstRow="1" bandRow="1">
                <a:tableStyleId>{5C22544A-7EE6-4342-B048-85BDC9FD1C3A}</a:tableStyleId>
              </a:tblPr>
              <a:tblGrid>
                <a:gridCol w="3048000"/>
                <a:gridCol w="3048000"/>
              </a:tblGrid>
              <a:tr h="630116">
                <a:tc>
                  <a:txBody>
                    <a:bodyPr/>
                    <a:lstStyle/>
                    <a:p>
                      <a:pPr algn="ctr"/>
                      <a:r>
                        <a:rPr lang="en-US" sz="2400" dirty="0" smtClean="0"/>
                        <a:t>Know</a:t>
                      </a:r>
                      <a:endParaRPr lang="en-US" sz="2400" dirty="0"/>
                    </a:p>
                  </a:txBody>
                  <a:tcPr/>
                </a:tc>
                <a:tc>
                  <a:txBody>
                    <a:bodyPr/>
                    <a:lstStyle/>
                    <a:p>
                      <a:pPr algn="ctr"/>
                      <a:r>
                        <a:rPr lang="en-US" sz="2400" dirty="0" smtClean="0"/>
                        <a:t>Need to Know</a:t>
                      </a:r>
                      <a:endParaRPr lang="en-US" sz="2400" dirty="0"/>
                    </a:p>
                  </a:txBody>
                  <a:tcPr/>
                </a:tc>
              </a:tr>
              <a:tr h="882161">
                <a:tc>
                  <a:txBody>
                    <a:bodyPr/>
                    <a:lstStyle/>
                    <a:p>
                      <a:r>
                        <a:rPr lang="en-US" sz="2000" b="1" dirty="0" smtClean="0"/>
                        <a:t>Some businesses have closed</a:t>
                      </a:r>
                      <a:endParaRPr lang="en-US" sz="2000" b="1" dirty="0"/>
                    </a:p>
                  </a:txBody>
                  <a:tcPr/>
                </a:tc>
                <a:tc>
                  <a:txBody>
                    <a:bodyPr/>
                    <a:lstStyle/>
                    <a:p>
                      <a:r>
                        <a:rPr lang="en-US" sz="2000" b="1" dirty="0" smtClean="0"/>
                        <a:t>What business are located in the downtown area?</a:t>
                      </a:r>
                      <a:endParaRPr lang="en-US" sz="2000" b="1" dirty="0"/>
                    </a:p>
                  </a:txBody>
                  <a:tcPr/>
                </a:tc>
              </a:tr>
              <a:tr h="882161">
                <a:tc>
                  <a:txBody>
                    <a:bodyPr/>
                    <a:lstStyle/>
                    <a:p>
                      <a:r>
                        <a:rPr lang="en-US" sz="2000" b="1" dirty="0" smtClean="0"/>
                        <a:t>Not a lot</a:t>
                      </a:r>
                      <a:r>
                        <a:rPr lang="en-US" sz="2000" b="1" baseline="0" dirty="0" smtClean="0"/>
                        <a:t> of people visit downtown</a:t>
                      </a:r>
                      <a:endParaRPr lang="en-US" sz="2000" b="1" dirty="0"/>
                    </a:p>
                  </a:txBody>
                  <a:tcPr/>
                </a:tc>
                <a:tc>
                  <a:txBody>
                    <a:bodyPr/>
                    <a:lstStyle/>
                    <a:p>
                      <a:r>
                        <a:rPr lang="en-US" sz="2000" b="1" dirty="0" smtClean="0"/>
                        <a:t>Why did business</a:t>
                      </a:r>
                      <a:r>
                        <a:rPr lang="en-US" sz="2000" b="1" baseline="0" dirty="0" smtClean="0"/>
                        <a:t>es leave the downtown area?</a:t>
                      </a:r>
                      <a:endParaRPr lang="en-US" sz="2000" b="1" dirty="0"/>
                    </a:p>
                  </a:txBody>
                  <a:tcPr/>
                </a:tc>
              </a:tr>
              <a:tr h="882161">
                <a:tc>
                  <a:txBody>
                    <a:bodyPr/>
                    <a:lstStyle/>
                    <a:p>
                      <a:r>
                        <a:rPr lang="en-US" sz="2000" b="1" dirty="0" smtClean="0"/>
                        <a:t>Parking</a:t>
                      </a:r>
                      <a:r>
                        <a:rPr lang="en-US" sz="2000" b="1" baseline="0" dirty="0" smtClean="0"/>
                        <a:t> is difficult to find</a:t>
                      </a:r>
                      <a:endParaRPr lang="en-US" sz="2000" b="1" dirty="0"/>
                    </a:p>
                  </a:txBody>
                  <a:tcPr/>
                </a:tc>
                <a:tc>
                  <a:txBody>
                    <a:bodyPr/>
                    <a:lstStyle/>
                    <a:p>
                      <a:r>
                        <a:rPr lang="en-US" sz="2000" b="1" dirty="0" smtClean="0"/>
                        <a:t>Why is it is important to revitalize downtown?</a:t>
                      </a:r>
                      <a:endParaRPr lang="en-US" sz="2000" b="1" dirty="0"/>
                    </a:p>
                  </a:txBody>
                  <a:tcPr/>
                </a:tc>
              </a:tr>
            </a:tbl>
          </a:graphicData>
        </a:graphic>
      </p:graphicFrame>
    </p:spTree>
    <p:extLst>
      <p:ext uri="{BB962C8B-B14F-4D97-AF65-F5344CB8AC3E}">
        <p14:creationId xmlns:p14="http://schemas.microsoft.com/office/powerpoint/2010/main" val="36686059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1"/>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41987" name="Text Box 2"/>
          <p:cNvSpPr txBox="1">
            <a:spLocks noChangeArrowheads="1"/>
          </p:cNvSpPr>
          <p:nvPr/>
        </p:nvSpPr>
        <p:spPr bwMode="auto">
          <a:xfrm>
            <a:off x="-6380" y="2819400"/>
            <a:ext cx="1814577" cy="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800" b="1" dirty="0" smtClean="0">
                <a:solidFill>
                  <a:srgbClr val="FFFFFF"/>
                </a:solidFill>
                <a:latin typeface="Calibri" pitchFamily="34" charset="0"/>
              </a:rPr>
              <a:t>Significant </a:t>
            </a:r>
          </a:p>
          <a:p>
            <a:pPr algn="ctr" eaLnBrk="1" hangingPunct="1">
              <a:spcBef>
                <a:spcPct val="0"/>
              </a:spcBef>
              <a:buClrTx/>
              <a:buFontTx/>
              <a:buNone/>
            </a:pPr>
            <a:r>
              <a:rPr lang="en-US" altLang="en-US" sz="2800" b="1" dirty="0" smtClean="0">
                <a:solidFill>
                  <a:srgbClr val="FFFFFF"/>
                </a:solidFill>
                <a:latin typeface="Calibri" pitchFamily="34" charset="0"/>
              </a:rPr>
              <a:t>Content</a:t>
            </a:r>
            <a:endParaRPr lang="en-US" altLang="en-US" sz="2800" b="1" dirty="0">
              <a:solidFill>
                <a:srgbClr val="FFFFFF"/>
              </a:solidFill>
              <a:latin typeface="Calibri" pitchFamily="34" charset="0"/>
            </a:endParaRPr>
          </a:p>
        </p:txBody>
      </p:sp>
      <p:sp>
        <p:nvSpPr>
          <p:cNvPr id="6" name="Content Placeholder 2"/>
          <p:cNvSpPr txBox="1">
            <a:spLocks/>
          </p:cNvSpPr>
          <p:nvPr/>
        </p:nvSpPr>
        <p:spPr>
          <a:xfrm>
            <a:off x="1906137" y="228600"/>
            <a:ext cx="6019800" cy="2116443"/>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chemeClr val="tx2"/>
              </a:buClr>
            </a:pPr>
            <a:r>
              <a:rPr lang="en-US" sz="2800" dirty="0"/>
              <a:t>All learning experiences found in the project are aligned with </a:t>
            </a:r>
            <a:r>
              <a:rPr lang="en-US" sz="2800" dirty="0" smtClean="0"/>
              <a:t>Common Core Learning Standards </a:t>
            </a:r>
            <a:r>
              <a:rPr lang="en-US" sz="2800" dirty="0"/>
              <a:t>and </a:t>
            </a:r>
            <a:r>
              <a:rPr lang="en-US" sz="2800" dirty="0" smtClean="0"/>
              <a:t>content area standards</a:t>
            </a:r>
            <a:endParaRPr lang="en-US" sz="2800" dirty="0"/>
          </a:p>
        </p:txBody>
      </p:sp>
      <p:pic>
        <p:nvPicPr>
          <p:cNvPr id="4098" name="Picture 2" descr="http://us.iearn.org/sites/all/files/imagecache/hub_page_large/commoncorestandards_0.jpg"/>
          <p:cNvPicPr>
            <a:picLocks noChangeAspect="1" noChangeArrowheads="1"/>
          </p:cNvPicPr>
          <p:nvPr/>
        </p:nvPicPr>
        <p:blipFill rotWithShape="1">
          <a:blip r:embed="rId3">
            <a:extLst>
              <a:ext uri="{28A0092B-C50C-407E-A947-70E740481C1C}">
                <a14:useLocalDpi xmlns:a14="http://schemas.microsoft.com/office/drawing/2010/main" val="0"/>
              </a:ext>
            </a:extLst>
          </a:blip>
          <a:srcRect t="20408" b="22775"/>
          <a:stretch/>
        </p:blipFill>
        <p:spPr bwMode="auto">
          <a:xfrm>
            <a:off x="4851244" y="1466270"/>
            <a:ext cx="3887155" cy="14668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906137" y="2819400"/>
            <a:ext cx="3716657" cy="3964501"/>
            <a:chOff x="1839914" y="2609337"/>
            <a:chExt cx="3951286" cy="3964501"/>
          </a:xfrm>
        </p:grpSpPr>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914" y="2609337"/>
              <a:ext cx="3951286" cy="396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10830" y="4114533"/>
              <a:ext cx="1878248" cy="954107"/>
            </a:xfrm>
            <a:prstGeom prst="rect">
              <a:avLst/>
            </a:prstGeom>
            <a:noFill/>
          </p:spPr>
          <p:txBody>
            <a:bodyPr wrap="square" rtlCol="0">
              <a:spAutoFit/>
            </a:bodyPr>
            <a:lstStyle/>
            <a:p>
              <a:pPr algn="ctr"/>
              <a:r>
                <a:rPr lang="en-US" sz="2800" b="1" dirty="0" smtClean="0"/>
                <a:t>Content Standards</a:t>
              </a:r>
              <a:endParaRPr lang="en-US" sz="2800" b="1" dirty="0"/>
            </a:p>
          </p:txBody>
        </p:sp>
      </p:grpSp>
      <p:sp>
        <p:nvSpPr>
          <p:cNvPr id="4" name="AutoShape 2" descr="data:image/jpeg;base64,/9j/4AAQSkZJRgABAQAAAQABAAD/2wCEAAkGBxQSEBUUEhQWFRQXFxcaFRcYFhgYGBoYGhgdHxcYGhcZISkgGBomHBkaITEkJSktLjAuHiAzODMsNygtLisBCgoKDg0OGxAQGiwmICQsLDAsLCwsLDAsLCwsLC4uLywsLCwsLCwsLywvLCwsLCwsLCwsLCwsLCwsLCwvLCwsLP/AABEIAJwBRAMBEQACEQEDEQH/xAAcAAEAAgIDAQAAAAAAAAAAAAAABgcEBQEDCAL/xABQEAACAQMBBAUFCgkJCAMBAAABAgMABBEFBhIhMQcTIkFRMmFxgZEUIzVCUnN0obKzFzNicoKSk7HBCCQ0NlNUg9HSJSZDosPT4fCjwvEV/8QAGwEBAAIDAQEAAAAAAAAAAAAAAAECAwQFBgf/xAA6EQACAgEBBAcHAwIGAwEAAAAAAQIDEQQSITFBBVFxgcHR8BMiMmGRobEzNOFS8QYUIzVCwmKi0iT/2gAMAwEAAhEDEQA/ALxoBQCgFAKAUAoBQCgFAKAUAoBQCgFAKAUAoBQCgFAKAUAoBQCgFAKAUAoBQCgFAKAUAoBQCgFAKAUAoBQCgFAKAUBwTQGgG2VoZGRXLhThnQbyBvk7w8o+jIrDqr46VxVuVtb/AO/PsNnT6Wy9N18jcWl7HKMxureg8R6RzFWrurtWYNMxWU2VvE00ZFZDGKAUAoDF1S+WCCWZwSsSO7BcFiEUkgZIGcDxq0IOclFcyG8LJp9P2ygmsZbxBJ1cW9vqQvWDdAJGN7HEEEce+s0tNONirfF/QhSTWTHvNvLeKzhu2SYxzMVRQqb4I3s7wL4A7B5E91WjpJysdeVleuohzWMmJovSbaXVxHBGkweQkKWWMDIUnjhyeQPdV7NDZXBybWF2+QVibwbLR9s7e4FyQskZtcmYSBQQF3t4jdYg4KMDWKzTThs89rhglSTNRN0pWqxRytFcBZWkCdmLJ6vc3j+M5ZcD0g1mWgsbaTW7HXz7vkV9ojt0fpMtbm4jgSOcPIcLvLGByJ44cnu8KrZobIQcm1hdvkSrE3gluoXqQRPLKwWNASxPcB5hzPmrVjFyaiuJdvBDNO6VLOWYRlZYwxwHdU3Mk4Gd1iVB8SPTityegtjHa3MxqxZNvtXtnBp7RrMkrGQMR1YQgBSAc7zDxrDRppXJuLW4tKSRjbM9INtfTmGFJQwRny4QDClQfJcnPaHdV7tHOqO1LH38iIzTZlbL7ZQX8crwiReqALK4UNggkEBWIxwI58xVLtNOppS5kxkpGPBt9bvYPehJuqSQRlSqb+Tu8QN/GO2O/wAas9JNWKvKz6+RG2sZNba9LFnJIkYjuAzuqDKxYyzADPvnLJrI+j7Um8rd2+RHtEZev9JFrZ3EkEqTlo93eKrHu9pQwwWcHkw7qrVorLIqSa39vkS5pPBt9mdqre/VjAxyuN9GG6y55HHIg4PEEisN1E6n7xMZJ8DA1Dby2hvRZsspkLxpvBU3A0m7u5JbOO0M8KyQ0k5V+0WMb/sQ5pPBi6z0l2ttcSW7pOXjIDbqxkcVB4ZcHkR3VavQ2TgpprD7fIOaTwfWn9JFrNDcSok27biMyArHvHrGKrugOe8cckUnorIyjFtb+3l3BTTNvFtRAbEXrFo4SM9oDe8rdA3VJySeAANYXRP2ns1vZO0sZNBpXSnZzTLEVli3iAruE3ck4AO6xK5PfjHiRWeegsjHa3MqrE2brV9r4La8itZBJvyhCrALuDfYqu8S2R2l8DzFYYaec63NcEWckng7LjaeJNQjsSsnWyJvKwC9XjDnid7OcRnu8KhUSdTt5L14ja34N5WEsKAUAoBQCgFAKAUAoDQ7T7XW1ivvr5kIysScXPq+KPO2BWenTztfu8Osq5JFObV7cXN9lCeqgP8AwkJ4j8tub+jgPN3116NLCrfxfX5GGUmzbaFa9XAg7z2j6T/4xXgOmtT7fWTa4R91d3H75PXdGU+y00et7/r/ABg2MblSCpII5EHBHrFctNp5W5m+0pLD4Eg0zauVMCUdYvjyb28j6/bXSo6Vthun7y+/r1k5l/RlU98Pdf29esEt07VYpx723HvU8GHq/iOFdrT6uq9e4+7mcW/S2Uv3138jNrZNcUBpttPg28+jT/dtWbTfrQ7V+SsvhZTGzN+0NreQvwS5tJJIvO0ZdTjzkK/6grr3QUpxkuTWe/19zEnuZn7Rj/d2w+ek/wCtVKf3U+zyEvhRY+ye11pduIICTKkW8cxleClVPE+dhXPu09la2pcMmWMk+BAOk2F7O+maLgl7Dhh595esGO7O6vH8tq3tG1ZWlL/i/Xr5GOe59pY0WkLa6SYMAmO2kBOOblCXb1sSfXXPdjndtdbMmMLBH+hNR7gkOBn3Q3H/AAoqz9I/qLs8WVr4Gy6Wj/sqX8+H71ax6H9Zd/4Js+E0raHb3uj2MMlxHbsqI4J3N7DIwYbpYcCTnPiKze1nVfOSjkjCcUYXSpKsd3pzscqmGZueVWSMk+fgKvok3CaXPyZE+KJxs9tLbXyym2yerA3soV8oHHPn5JrStonVjb5l1JPgU90b37W86M3CK4SSAnu3wisvryyD9M11tZBTi+tbzDB4Nhpv9WLj6Un74apP92ux+JP/AAJl0fbWWjxWtmCfdAjC46s43kQs3a5clNaeq09icrOWS8JLcjSTajFb7TTSTOEQKAWOcZNvHjlWfYlPSJRW/wDlkZxM7ujphNrV7PAP5uUcA4IBLyIV4d2d128arqvd08Yy4/3/AIEfibREteVpXvr5ecd5GEP5IMgH2Ya2qsRUK+uPl/JR82TzphkV9MikXGHmjYHzGJyK0tAmrmvl4oyWcDN2rUDZ84A/EW/746x0fue9+JMvhInr5/3Zs/PKM+2b/Ktur93Ls8ij+BHZ0mxgaRp2ABhEA4cgYBke0D2VGjf+vP1zE/hRjdLkTPqMITO97kVhjn2GmYkefCk1bQtKp56/IWcTM0vVfdeuafPwy9r28dziOcOP1garOv2emnH5+KJTzJMt2uSZRQCgFAKAUAoBQGNqN/FBGZJnWNBzZjgeYec+YcatGEpvEVkhvBVO1fSm75jsQY15GZh2z+Yp4IPOePmBrqU6BLfZv+RjlZ1FbyyFmLMSzE5ZmJLE+JJ4k10EsbkYjK0i26yVR3ZGf/fr9Va2svVFE7epN+X3MtFXtbI19b/v9iwRXy3Le9nuuByKgH0BVWQdsbEEEEgjkQcEeg1CbTyikkmsMk2kbUEYWfiPlgcR6QOfpHH012NL0u4+7dvXXz715fQ5Op6NT96r6eRK4ZVdQykEHkRyrvwnGcVKLyjjSi4vElhmp20+Dbz6NP8AdtWxpv1odq/Jjl8LKi1HS97QbO5UcYpJ0c/kSTOPthR+ka6sbMamUOtL7IxY91M7do/6u2Hz0n/WqKf3U+zyEvhRZeh61pw6tYpbYSsqqAhjDknHZ4cTxHKubZVdvck8GVOJXm0ts2qXmoSJkpaQlY8d7IxyMd+9ibH6NdCmSorgnxk/XgY37zZONntY916I0hOXWCWOTx30QjJ/OGG/SrStr9nqMfNF08xNf0JfB8v0hvuoqydI/qLs8WRXwNl0sITpU2BnDRE+jrVyax6F/wCsu/8ABNnwlZ7U+430uykRla7CRxSAOSyxoj5DR5wvbI44yc+FdGj2iumn8O99+4xyxhG96Q2UT6SXwECoWzy3Q8W9nPdjOawaTOzZj1xLT4osHTNXsXLR2stuXZSSsRTJCjnheeM1oTrtSzNPvLprkVHoeldds/O6+XBc9aPzRDGJP+Ulv0RXWts2dUl1rH3ZiSzAybD+rVz9LT98NVl+7j2eY/4E02K1nT47O2DS2yTiNA2SgkDEYIJ5544rS1FVznLCeM9xeLjhGil0+O42mnjmRXQpxVhkZ9zx4PpFZ9uUNJFxfrLIxmZ3dG2pmzj1C2kPatjJKM94QFXPoyin9Ko1cPaOE1/y3CDxlET0zR71tJmkRo/chLSSqfxjGIjLDsk80+UOR8a2p2VK9Jp7XBdW8ok9k3u1F51uzdk3hIiH0xpKn/1rBTHZ1c1634ZZv3ESva3+r5+Yt/3x1q0fue9+JeXwkT12MnZm0IHBZQW8wLSqPrYD11tVP/8AXLs8ij+BHR0gapDPplhFDIkkgVN5FILKREFwwHFTvHGDVtLXKF05SWF/Im8xRv8AaJP947AEf8AAj1T5rBV+1n2+RL+NEb2T0w2u0KQHlHJMF/MMLlD+qQfbWzfPb0rl1pflFYrEsF31xTOKAUAoBQCgFAQ/brblLAdXGBJcEZCk9lB3M+OPoUcT4jnW3ptK7d73IpKeCl9b1qe7k6y4kLn4o5Ko8FUcF/ee8muxXVGtYijC5Z4muxVyBQEl2St+0W82fbwH1Zrzn+Jb9nTKtf8AJ/Zb/wA4Ot0LVtahz/pX3e78ZJRXhj1J9AVDIPsCqlWfYFVZB91BUzdM1N4GyhyD5Snkf8j562dLq7NPLMOHNcn/AD8zBfpoXLEuPWTKGeG8gdCMo6lJEJIOGGCDjjxGeIr1mk1kLkrK3vX1TPO6jTyplsy/ufMWz1utqbQRj3OQwKbzHymLHtE73lHPOtx3Tc9vO8wbKxg6LjZK0e3jt2hzDExaNN+QYJzk5DZPlNzPfUrUWKTmnvZGysYMaz2EsIpFkjg3XRgynrJTgjkcFsVaWqtksN/gbCNjouz9vaKy28YQOcv2mbJxjiXJNY7Lp2PMmSklwPjStm7a2ikihj3I5M7677kHK7p8onHDhwqZ3Tm1KT3oKKXA7tE0WC0jMdunVoWLEbzN2iACcsSeSj2VFlsrHmTCSXAzJ4VdWR1DKwIZSMgg8CCDzFUTaeUSRyDo/wBPTfxbDtqVbLyNgHnu7zHcPnXBrYeruePe4dhXYiZurbK2lz1fXxb/AFa7qdtxheHDssM8hzqld9kM7L4kuKZ16VsdZW0nWwQ7jgEZ35DwPMYZiKmeptmsSf4IUUjK0nZ22toXhgiCxOSXXeZgcqFPlEnyQBVbLpzltSe8lRS4GPHsjZrbNaiH3hmDsm/JxYYwd7e3vir391S9RY57ed5GysYMNOj3TgQRb8QQR75LzHL49Xesu/q+yGwjaJs/bi6N2I/5wwwX3n4jdC+Tnd8kAcqxO6bhsZ3E4WcnRPsnaPLLK0PvkyFJWDyDeVgAwIDYGQo5Duqy1Fiiop7lwI2UZVtocEdqbVI8QFXUpvMcrJnfG8Tvcd49/fVXbNz229/kThYwYb7IWZthbGH3hX3wm/Jwc54729n4x4Zxxq3+Ys29vO/uI2VjBn3ekwy2/ud0zDuqu5lh2VxujIOeGB31SNkoy2k95ON2DiDRoEtvcwjXqMFerbLDBOSDvZJ4mjsk5bed4wsYNXpmwthbyiWOABwcqWeRwp7iquxAI7jjhWWeqtnHZb3EKCRsbnQoJLlLl48zxjdR95hgdrhug7p8tuY76xq2ag4J7mThZycSaBbtdLdGMe6FGFfeYcMEeSDungxHEfuorZqGxncMLOTZ1jJFAKAUAoBQGj2x2hWxtWlOC57MS/Kc8s+YcSfMPRWbT0u2ezy5lZy2Vk8+Xc7yyNJIxZ3JZmPMk134pRWFwNXJ1btSBu0GQEycUGSabPw7sZPieHoHD9+a8L/iS7a1MYf0r7v+Ej1HQlezS59b/H85NsBXnDsH2BVSGfQFQyp9iqkHNQQKkk7rK8aFw6HBHsI7wfNWWi6dM1OD3/n5Mx21RtjsyJzDrURt2nZgiIpaQn4m6Mtn1V6/TamOor24966mea1FEqZ7Mv7lKbS9MV3K7Cz3beL4rFVeUjxbeyi58ADjxNbBhwaew6UdTjcMbkSjvSSOMqf1FVh6jQYLx2E2uj1O261RuSKd2WPOd1sZBB71I4g+kcwaEGq6SekFdNVY41Ely43lUk7iLyDvjickEBRjODxGKAqC56TtUdt73UU8FSKEKPRlCfaTQnBJ9jemCZZVj1DdkiYgGYKEdM/GdV7LL44AI4njyoMFzancFLeV0Iysbsp5jIUkHz0IKD07pX1J5YlaSPDPGD70vJmAP1GhOC4ekfWJbPTZp4CBIhi3SQGHalRTwPmY0IKY/C3qf9rH+xWhOB+FvU/7WP8AYrQYLK6INq7nUEuTdMrGNowm6gXAYNnOOfIUBXup9KupJPMiyRgLJIq+9KeCuQPTwFBgvHZfWFvLOC4XHviAkDuccHX1MGHqoQVX0jdId9Z6lNBA6CNBHugxqx7UaseJ85NCSzNiNSkudOtp5SDJJGGcgYGT4AcqEFa7cdL0izPDp4QKhKtOw3izDgerU8N0H4xznuGMEiSFxdJmqBt73YzeYxQYPmwEH1YoMFsdGnSONQYwXCrHchd4budyRR5RUHirDvXJ4cR3gCDL6W9pJ7CziltmVXadUJZQw3THIx4HvyooEVT+FvU/7WP9itCcD8Lep/2sf7FaDBbPRPtFPf2Ty3LKzidkBVQo3QiEcB52NCCaUAoBQCgKL6SNbN1esqnMUOY08CQffG9bDHoUV29JV7OvPN7zUslmRFd2topk43aAbtAdtsna9FQ+BJYdnprRwRbyld5AwJHA7wz/ABr5l0xOz/O2Smtze75pbljuR7Do6cVp4xi+C39r3s5aMiucpJm/tJnIFAfYFVKnNQQKkk4oDipJNDt1dumnyqpIWQxq+O8Bw37xj0EjvrqdESavwuDTz3HO6TinTnmmiNdE+jw3eppHcKHjWOSTcbyXZd0BWHeO0Wx37vhmvTnAZZXSd0cpPAj6fbRrcK4BWMRxB4yCDnJVcg4IJ44BHfQGL0TbF31hdSSXAjWKSLdZRJvNvhgUOAMcBvjn8agK16TblpNXuyxziQKPMERVAHsz6zQFudGWx9mdLhklt4pZJk33eSNXPaJwoLDgAMDA9PM0IKX210pLTUbm3jzuRydjJzhWVXVc9+A2OPhQkvXYy8MuzsbMckW0qZPM9WHQfUooQeeNG/HwfOxfbWhY9E9MvwLcemD7+OhVFI9HVjHPqtrFMgkjdpAyNxBxDIRn1gH1UJL8/B7pn9yh/VoQbTRdn7azDC2hSIPgvuDGSM4z7TQHlfWP6VcfPzfeNQsW/wBAGtb0U9ox4o3Wxj8h+DgeYOAf8ShDIT0xfDNx6IfuUoEWlol20OywkQ4dLGRlPgwRsH20IKF0GyWa6t4WyEknhjbHA7ryKpwe44NCT0DtrsPZHTZxFbQxPFE7xOiKrBkUsMsBkg4wc880IKI2QvGh1C0kU4IuIh+i7hXHrVmHroSXF/KA+DoPpafczUCK96H9IhutRaO4jWWP3PI26wyN4SRAH04Y+2gZdP4PdM/uUP6tCDcaPo8FpGY7aJYkLFiqjA3iACfTgD2UBn0AoBQGo2t1T3LZTTA4ZUwn57dlP+YistFftLFErOWItnnoV6A0hQCgFAZVjEWOBzYhR6SarJ43ko9G+5l3AhUFQAMEZGByrzVkY2Jqayn1m/GTi8xeDQ6jswDkwnB+S3L1HmPXXD1XQyfvUPHyfDufL79x1KOkmt1i70Ri6s2jbddSreB/h4j0Vw7IWVS2bFh+vqdeu2M1mLyjoIqhcUBxUknFAcGpJNfr2n+6LeSLvYdk+DA5X1ZArZ0t3sbYz6uPZzMOop9rU4es8iqtOvZrS5SWMmOaF8jI5EZDKw7wQSpHeCa9jGSksrgzyzTTw+J6Q2F22g1KLK9idQOthJ4r+UvykJ5H1HBqSpKaA8s9IXwrefPt/ChJ6A6M/gey+YShDOnWejnT7qd554WaWQguRNKuSFCjsqwA4Ad1AZ7aRFaabJBApWJIpt0FmYjeDMe0xJPEnvoDy9o34+D52L7a0LHonpl+Bbj0wffx0KoozYPVY7TUre4mJEUbOXIUse1E6jsjieLChJdf4X9L/tZP2Ev+mhBOLacSIrr5LKGXu4EZHD0UB5K1YZu5x4zy/etQsb3Y6/bTdYTrDgJM0E/hultxj+aG3X/RoQZfTF8M3Hoh+5SgRZVn/VFvoEv2GoQUtsl8I2X0u1+/ShJ6rvLZZY3jcZR1ZWGSMqwwRkcRwNCCI2vRXpkbo6QMGRlZT18xwykFTgvg8QKA0v8AKA+DoPpafczUJRW3RZtBBYX7TXLMsZgkQFUZzvM8ZAwoJ5KeNAy3YulvTGYKJZMkgD3iUcScD4tCCdUAoBQCgK86Zbzdt4IgfLkLHzhFxj2uD6q6HR8cycupGC97kipq6prigFAKA3WykW9dW48Z4/YHGfqFYb3iEuxl4cUegq4BuCgOm6tUkXddQw8/d6D3GsV1Fd0dmxZRkrtnW8xeCLars4yZaLLr4fGH+r99ec1fRFlXvVb11c15/ntOxp+kIz3T3P7fwR9krkpnTTPirEnBqST5NSDg1JJotb2PF846ohLgggE+S+FJCtjlywG7vPXW6M1U42Kl70/tuyc3pHTRlB2rivuV2DcWNz8e3uYW9DKfrDKR6VYHvBr0ZwD0X0c7YrqVtvEBZ48LOg5ZPkuoPHcbBx4EEccZIgoXpC+Fbz59v4UJPQHRn8D2XzCUIZJqAwdd/os/zUn2DQHk/Rvx8HzsX21oWPRPTL8C3Hpg+/joVR5/2c0dry6ito2VXlLBWbO6N1GY5xx5KaEk+boRu8f0i3/+T/TQZLu0y3McEcZIJREUkcsqoBx5uFCDydqv9Ln+kS/etQsTXpx0TqdR60DsXKBv8RMJIP1erPpY0IRENodWa6mEz5LmKFXJ73jjVGb1lc+ugLss/wCqLfQJfsNQgpbZL4Rsvpdr9+lCT1jQgUBWP8oD4Og+lp9zNQlFRbH7MyajcmCJ0RhG0mXzjCsoI7IJz2xQE4t+hW7V1b3Rb9llP/E7iD8mgyXnQgUAoBQFRdMs+buFPkwlv13I/wDpXW6PXuN/M1rnvRAM1vmEUAoBQEn2CTN9bD8sn2Kx/hWtqv05GSv4kXrXDNsUAoBQGq1bQ0myw7EnyhyP5w7/AE865ut6Nr1HvLdLr6+31k3dNrZ1bnvXV5ENv7F4m3XGD9RHiD315i6myiexYseuR3aboWR2oswjVTOfNSSa3XNZS1QPIGIZt0BQCc4J7yO4GtrTaWeok4wa3b95g1GojRFSlnuO3o+2nS6v0RUZN3LdojJ4EHgPSK6VWglp7q5SaeXjd2M0LNbHUUzik1hZ39qNt06aBHJZe7AAJoGRSw5tG7hNw+OGcMPDteJrvHERBOhC8ZNWCAndlikVh3dkB1Pq3SPWaBmi6Q/ha8+fb+FAX90Z/BFn8ytCCmOk3W7lNXu0jubhEVowqpPIqj3mMnCqwA4kmhJaWwtw8mzoeR3dzFc5Z2ZmPblAyzEk8MChB590b8fB87F9taFj0T0y/Atx6YPv46FUUz0U/DVn+dL9xLQlnpuhAoDyLqv9Ln+kS/etQsX3016N1+mNIo7dswlH5nkyD0BTvfoChU88ULF/Wf8AVFvoEv2GoVKW2S+EbL6Xa/fpQk9P7TOVsrllJDCCYgg4IIjbBBHI0IPNOha/dm6tgbu5IM8IINxKQQZFBBBbBBBoSW1/KA+DoPpafczUCIX0D/CzfRZfvIaBnoKhAoBQCgFAUp0tvnUvRDGPrY/xrs6Ff6XezVt+Ihma3DGKAZoBmgJd0cj/AGhbemT7p61dX+lL1zRkr+JF4VxDaFAKAUAoDX62YerxNy+L8rP5Pn+rxrS1yodeLuHLrz8vXbuMlV0qZbUWQKZATw9WeePPXkZLYfyPQ6TVwvju480YxqyN1Gn2n0w3FsyL5YwyfnDu82RkeutzRX+wuUnw4Ps9bzX1lHtqnFceK7fW4rfRdVlsrlJouzLGTwYEjwZXXgcebgfQa9XiMknx5o8xlxbXDkyQ7Y9I91qMQhdY4oshmVA2XK8RvMxPZBwQABxHM1YqSjoI2bczPfOpEao0cJPx2YjfYeKqBu55EsfA0DNR01bOPBftcgEw3G6d7uWUKFZD4EhQw8ct4UCMTZTpOu7G2FuiRSIu91e+G3l3iSRlSN5cnOOfnxjAEXnlnvrotgy3E8md1RjeY8gB3KAO/kBxPDNAelLLSPceke585Mds6sRyLbhLsPMWJNCDzJo34+D52L7a0LHonpl+Bbj0wffx0Ko8+aHq0lpcx3EO71kZYrvgsvaUqcgEZ4Me+hJM/wAMmpeFt+xf/uUGCb9FO3d1qNxNHciLdSMMvVoynJYDjljwxQgpPVf6XP8ASJfvWoWPWt1brIjI4yrqVYeKsMEew0KnknWNNa2uJbd/KikZCfEKey36S4b10JPRWwtks+gwQv5MtsUb0OCD9RoQeedT0+exujFJmOaFwQR4qcpImeanAIP/AJFCSXa30sXlzaNbskKdYpSSRA28VIwwALELkcCePM4x3BgwuivZ17zUYmCnqbd1llbuBQ70aZ72ZgOHgGNAWR/KA+DoPpafczUCKd2Y2im0+cz2+5vlGQ76ll3WKk8ARxyg7/GgJX+GTUvC2/Yv/wBygwWJ0S7Y3Ooi4Nz1fvRi3erQr5QfOcsc+SKEFg0AoBQFG9Kx/wBpv+ZH9mu1of0V3mtb8REM1uGIZoDnNAM0BMOjc/7Qtv8AE+6krU1f6Uu78oyV/Ei8K4htCgFAcMwAyeAHM1DaSywaDU9pFXKw9o/KPkj0eP7vTXK1PScY+7VvfXy/n8FXIiN7fszEsSzHvNcl7dktqbyUbMLfOc541ZxTWORMLJQkpReGd4O8Pyq0Z1ut/I9NoddG9Ye5814o6TUo6RjLs3bXdxGJ487zAFlJRiPzlIJ9ddDQaiyFsYJ7m+Bpa7T1yrlNrelxJdYdFemRMG9zmQjulkeRfWjHdPrBr055gmcaBQAoAAGAAMAAcgB3CgOu8tElRo5UWRGGGRlDKR4EHgaAhlz0S6W7FupdM9yTShfUN7h6qDJvdndkbOxybaBUYjBckvIR4b7ktjzZxQG5nhDqyMMqwIYeIIwRw81ARWHo10xWVltVBUgr75LwIOQfL8RQEg1jSorqFobhN+Jt3eUkjO6wZeKkHmAaAjv4MdL/ALov7SX/AF0A/Bjpf90X9pL/AK6A2eg7I2dk7PawiNmXdYhnbIznHaY99Aa+Xo30xnLtagszFiesl4sTknyvE0BLKAjmrbC2F1M009uryvjebekXOAAMhWA5AD1UButNsI7eFIYV3I0GEXJOB4ZOTQGFr+zVreqFuoUlxndY5DrnnuuuGXPmNARqPoi0sNnqZCPAzy4+ps/XQZJhpmmxW8YigjSKMclRQoz3nhzJ8aA6Ne0G3vY1juoxIisHUEsMMAQDlSDyYj10BovwY6X/AHRf2kv+ugH4MdL/ALov7SX/AF0BuNn9mbWx3/csQi6zd38M7Z3c7vlE45mgNvQCgFAUd0urjUz54oz9ofwrtaH9HvZr2fEQvercMeBvUGDneoMDeoCYdHLfz+2P5T/WjitTV/pS9cy0PiRelcQ2hQGn1DaCOPgvvjeA5D0t/lmufqOkaq90fefy4fUhyIvqOqSTHttw7lHBfZ3+uuLfqbb/AInu6uRjcjXSNmsUVgrkxnFZUD4qwOQcVDSawy0JyhJSi8NHa3aGe/vH8a0pQdbxy5HqdBrY3xw/iXrd63GRop/nMPzifvrY0rxfDtRtar9CfYyz69ceRIrcapdTTypbbqrFkHIGTg4+MDzIOOXprjT1OputlCjCUfXr8nYhptNTVGd2W5fb6HbDfXc0CtGoR1Yh95d0MMDDAMP/AHFXhdq7ak4LEk9+VjPzWSkqdLVa1N5TW7D4fJ4MfQtRu52DBlMYdQ/AA44E49VYtHqNXe1JNbKaz67DLq9PpKE009pp4ONR2hlS8KAjqldFPZHI43uP63spfr7YanYXwppcOzPiTRoK56baa95pvy8DO2s1WSDq+rIG9vZyAc43cfvNbHSOqso2djnnwNfo7TV37W3yx4nGqay4e16ogJMRvcAeBZPZwY1Go1klKn2b3T815jT6SLjbtrfHyfkY9/qNybx4IWUYAI3gPkAnjjz1ju1GpepdNTXf2Iy06fTrTK21Pu7TM2e1eSSSSGYASJ3jvAOD9ZHEeNZ9Fq7LJyqtS2l1GDW6WFcI21P3Wa7UdoZUvCikdUrop7I5cN7j7a1b9fbDU7C+FNL8Z8Tao0Fc9NtNe8035eBnbV6nLD1XVEDeLA5APLdxz9NbPSGosp2fZvj/AAa3R+nru2vaLhjxMeLVrmG4SK5CMJCAGXznAPtxnhWKOq1FN0a78Yl1evAyy0unuplZRlNcmcX2pXJvHghZRjBG8B8gE8ceeot1GplqZU1NbuvsT8SatPp1po3Wp93a0ZOia27GWOcAPECSV7wvlcPHl6c1l0msnJzhat8eoxarRwioTqe6XX8zWJq97IjTx7vVq2NwKCe7zZPMZ4itRavWWQd0MbKfD1vf1RtvS6OuSpnnaa4+t32JXYXBkiVypUkZKkEEHvHHz12abHZWpNYb5HFugq5uKecczIrKYxQCgFAKAUAoBQCgKY6a4MXsL/KgA/Udv9Yrr9Hv/Ta+Zhs4le1vmMZoDnNAM0BK9g5MXVu+DurIN444AHIJJ7hxrS11tddctuSW7mxH4i37zadF4RgufE9lf8z7K8jd0rXHdWs/ZeZsORHb/WJJeDNw+SvBf/Prrl3am674nu6uXrtKORg71a+CMnBqSD5YVKB1OKugdJrIDigOQccqiSUlhloTlCSlF70ZmlH+cQkf2sf2hWKmLhdBf+S/KPT1ayOp00+tReV3FoV6486RPWLOW1ma5g4oeMi+GfKz+STxz3HzVxdTTZprXqKuD4r893PPLsOzpra9TUtPbxXB+uf5N/puorPDvp5wR3g94NdKjURvr24/2Zzr6JUWbEv7mj2B/Eyfnj7IrndC/pS7fBHQ6Y/Uj2eJopQJILmXIyZlIGeOMtyHh759Vc6aVlNtnNyXj/8AR0Yt12119UX4eRtdp3EqWZPJ+f6W5n99buvkrY0v+rxwaWgXspXLq8MmrjkIlt4W8qGcr6jImPrDerFaalJWV1S4wnj/ANl/Pcbkop12Wx4Sjn7P+DdxfC7fm/8ATWuhD/cX2eCOfL/bl2+LONH+FLj81/tJTTfv7Ox/9SdT+xr7V+GaSUCSC4lyMmZSBnjjLch/ifVXOklZTbZne5LH3/8Ao6EW67a68blF+HkbPayffjtXHHeBb1kIa3ekbNuFU1z3/g0+jobE7YdW78nCySXd7GJFERiwxXPHAIPrJ7PqqqlZqtVFTWzs78d6fkS416XSycHtbW7P1XmZMHwu/o/6S1lr/wBxl2f9UYp/7dHt/wCzONHUHUrgHiCrg/rLTTLOusT6n4E6ltaKtrrX4Z0qZdOkPAvbufZ/k+PUcezGvadHz4Zg/X1/P4u/Z6+HVNevp+PzLoJg6hlOVYAg+Y13ITU4qUeDOJODhJxlxR2VYqKAUAoBQCgFAKAUBWHTjaZjtpfku8Z/TUMPuzXS6OlvlHv9fUxWFTIpJwASfAcT7BXTk1FZe5GI2VtoFw/KJgPFsJ9rj9Vc+7pfRVcbE+zf+Mk4ZtbbY8/8WVV8yDePtOMeyuVd/iWC3U1t/N7vss+BOyba10C1j+IZD4uc/wDLwH1VyL+mdddu2lFf+O77739ycI2izYGFUKO4AcPYK5couT2pttk5PnrCeZqdlLgQfamqsHcprGwfVQD5NSDrYVZA6XFZUD4qQKAkOy+hvI6ytlY1YMvixByMfk5HP2ebd0ukdjU5cE0+3BlqlKLzF44ruZPK7ZYikt/cW88okR5o28jngDJwOAI5HBHmrjSv1Gntkpxck+HpLuZ2Y0afUVRcJKLXH1+DK2RsHihcuCpc5CnmAB3ju/8Ays3RlE66m5LGeXcYekr4WWpRecczC2ZjkitJ8o4biVBVgSdzhgYyeNa/R8bKtNZmLzyWH1GfXyrs1FeJLHPeusx7LZwNZtIyuJt1yq8QezndG7z44+usVXR6emc3F7eHhb+XDcZbekGtSoRa2d2X2/M+JIJGhsx1b5R2DdhuADrgnhwGKrKFkqqVsvc+p7lleBaM642XPaW9LG9dTMrXdNYX0UiIxVnjLEKSAVYA5xyGMH21m1emktXCcU8Nxz3NeBh0moi9JOEmspPHej5vnki1B5VhkkGABuq2DlFHMA1FsrKtZKxQbXyT6lzwTUq7dGq3NJ/NrrfzPrTLebNzctGysyOETB3iTx5c+GAOXGraeu3NmolFptPC5+fJEX2VYr08ZJpNZfL1xOiz2cVrNpGVxMFcqvEHs53Ru4zxx9dYquj4vSubi9vDwt/LhuMlvSDWpUItbOVl9vzOm7gla2tR1cmUZwRuNkDeG7kY4cKrOFkqKVsvKb5Pr3fYvXOuN1r2lhpc11M22rwPHfRTIjMrYD7qk4+KScfkkeytvUwnXq4WxTae54Xdv7n9jT004WaSdUmk1wy+/wDK+5iXryRajJKIZJFwAN1WwcxqOYBFYbJWVa2Vig2vkn1L5GepV26ONbmk/m11v5mRoNjM8k87KYmkVgmeYLHOcHjwwOY41l0dNs5zuktlyTx3+W4xay6qMK6ovaUWs93mYEt7cdS9vLDJI7Hg2Ce8eAwcEcCD+6taV2o9lKiyDbfP0vobEadP7WN9c0kuXr7kp0G0aK3jR/KAOfMSScerOK7GjqlVTGEuJyNXbG26U48DPrZNYUAoBQCgFAKAUAoDB1jSYrqLq50DpkEA9xHIjz8anMl8La+aeGQ1kh2o7JyQDMA3o/BRusP0Rz9Xsri6rSWt7Tbl272Y3FrgaI1oFTigFAKA5oDsU1Rg7VNUYOyqAGpB8sKlA6XFZEwdaRliFUEk8gBkn0CsiTbwgS/QtlMYe44nuj5j9I9/o5emupp9Dj3rPp5mRQ6yVgV0y5zQCgFAKAUAoBQCgFAKAUAoBQCgFAKAUAoBQCgFAKAUAoBQCgFAavVdBin4sN1/lrwPr7m9da92lrt3vj1kOKZDNW2flgySN9Plr3fnDmv7vPXIu0llW/iusxOLRqa1iBQCgPpTUMHchqjB2qaxsH1UA+TUg2em7PSzcSNxPlMOJ9C8z9Qrf0+iss3vcvn5FlFsl2l6RFAOwO13seLH19w8wrtU6eFS91d/MyJJGfWckUAoBQCgFAKAUAoBQCgFAKAUAoBQCgFAKAUAoBQCgFAKAUAoBQCgFAKA0WrbMRS5ZPe38QOyfSv8R9daV2ihZvjufrkVcUyG6lpMsB98Xh3MOKn193oOK5VtE6viXfyMbTRg1hIORQHYpqjBlW0DOcIrN6AT+6ojXKfwpvsBu7PZmV/LxGPPxPsHD663KujLZfFu+79d5ZQZIdP0OKLiF3m+U3E+ochXVo0VVW9LL62XUUjZVtlhQCgFAKAUAoBQCgFAKAUAoBQCgFAKAUAoBQCgFAKAUAoBQCgFAKAUAoBQCgFAKAw5tLhbyooyfHcGfbWKVFcuMV9CMI6f/wCBbf2K1T/K0/0obKO6LSoF8mKMfoDPtqy09S4RX0GEZYGOVZiTmgFAKAUAoBQCgFAKAUAoBQCgFAKAUAoBQCgFAKAUAoBQCgFAKAUAoBQCgFAKAUAoBQCgFAKAUAoBQCgFAKAUAoBQCgFAKAUAoBQCgFAKAUAoBQCgFAKAUAoBQCgFAKAUAo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SEBUUEhQWFRQXFxcaFRcYFhgYGBoYGhgdHxcYGhcZISkgGBomHBkaITEkJSktLjAuHiAzODMsNygtLisBCgoKDg0OGxAQGiwmICQsLDAsLCwsLDAsLCwsLC4uLywsLCwsLCwsLywvLCwsLCwsLCwsLCwsLCwsLCwvLCwsLP/AABEIAJwBRAMBEQACEQEDEQH/xAAcAAEAAgIDAQAAAAAAAAAAAAAABgcEBQEDCAL/xABQEAACAQMBBAUFCgkJCAMBAAABAgMABBEFBhIhMQcTIkFRMmFxgZEUIzVCUnN0obKzFzNicoKSk7HBCCQ0NlNUg9HSJSZDosPT4fCjwvEV/8QAGwEBAAIDAQEAAAAAAAAAAAAAAAECAwQFBgf/xAA6EQACAgEBBAcHAwIGAwEAAAAAAQIDEQQSITFBBVFxgcHR8BMiMmGRobEzNOFS8QYUIzVCwmKi0iT/2gAMAwEAAhEDEQA/ALxoBQCgFAKAUAoBQCgFAKAUAoBQCgFAKAUAoBQCgFAKAUAoBQCgFAKAUAoBQCgFAKAUAoBQCgFAKAUAoBQCgFAKAUBwTQGgG2VoZGRXLhThnQbyBvk7w8o+jIrDqr46VxVuVtb/AO/PsNnT6Wy9N18jcWl7HKMxureg8R6RzFWrurtWYNMxWU2VvE00ZFZDGKAUAoDF1S+WCCWZwSsSO7BcFiEUkgZIGcDxq0IOclFcyG8LJp9P2ygmsZbxBJ1cW9vqQvWDdAJGN7HEEEce+s0tNONirfF/QhSTWTHvNvLeKzhu2SYxzMVRQqb4I3s7wL4A7B5E91WjpJysdeVleuohzWMmJovSbaXVxHBGkweQkKWWMDIUnjhyeQPdV7NDZXBybWF2+QVibwbLR9s7e4FyQskZtcmYSBQQF3t4jdYg4KMDWKzTThs89rhglSTNRN0pWqxRytFcBZWkCdmLJ6vc3j+M5ZcD0g1mWgsbaTW7HXz7vkV9ojt0fpMtbm4jgSOcPIcLvLGByJ44cnu8KrZobIQcm1hdvkSrE3gluoXqQRPLKwWNASxPcB5hzPmrVjFyaiuJdvBDNO6VLOWYRlZYwxwHdU3Mk4Gd1iVB8SPTityegtjHa3MxqxZNvtXtnBp7RrMkrGQMR1YQgBSAc7zDxrDRppXJuLW4tKSRjbM9INtfTmGFJQwRny4QDClQfJcnPaHdV7tHOqO1LH38iIzTZlbL7ZQX8crwiReqALK4UNggkEBWIxwI58xVLtNOppS5kxkpGPBt9bvYPehJuqSQRlSqb+Tu8QN/GO2O/wAas9JNWKvKz6+RG2sZNba9LFnJIkYjuAzuqDKxYyzADPvnLJrI+j7Um8rd2+RHtEZev9JFrZ3EkEqTlo93eKrHu9pQwwWcHkw7qrVorLIqSa39vkS5pPBt9mdqre/VjAxyuN9GG6y55HHIg4PEEisN1E6n7xMZJ8DA1Dby2hvRZsspkLxpvBU3A0m7u5JbOO0M8KyQ0k5V+0WMb/sQ5pPBi6z0l2ttcSW7pOXjIDbqxkcVB4ZcHkR3VavQ2TgpprD7fIOaTwfWn9JFrNDcSok27biMyArHvHrGKrugOe8cckUnorIyjFtb+3l3BTTNvFtRAbEXrFo4SM9oDe8rdA3VJySeAANYXRP2ns1vZO0sZNBpXSnZzTLEVli3iAruE3ck4AO6xK5PfjHiRWeegsjHa3MqrE2brV9r4La8itZBJvyhCrALuDfYqu8S2R2l8DzFYYaec63NcEWckng7LjaeJNQjsSsnWyJvKwC9XjDnid7OcRnu8KhUSdTt5L14ja34N5WEsKAUAoBQCgFAKAUAoDQ7T7XW1ivvr5kIysScXPq+KPO2BWenTztfu8Osq5JFObV7cXN9lCeqgP8AwkJ4j8tub+jgPN3116NLCrfxfX5GGUmzbaFa9XAg7z2j6T/4xXgOmtT7fWTa4R91d3H75PXdGU+y00et7/r/ABg2MblSCpII5EHBHrFctNp5W5m+0pLD4Eg0zauVMCUdYvjyb28j6/bXSo6Vthun7y+/r1k5l/RlU98Pdf29esEt07VYpx723HvU8GHq/iOFdrT6uq9e4+7mcW/S2Uv3138jNrZNcUBpttPg28+jT/dtWbTfrQ7V+SsvhZTGzN+0NreQvwS5tJJIvO0ZdTjzkK/6grr3QUpxkuTWe/19zEnuZn7Rj/d2w+ek/wCtVKf3U+zyEvhRY+ye11pduIICTKkW8cxleClVPE+dhXPu09la2pcMmWMk+BAOk2F7O+maLgl7Dhh595esGO7O6vH8tq3tG1ZWlL/i/Xr5GOe59pY0WkLa6SYMAmO2kBOOblCXb1sSfXXPdjndtdbMmMLBH+hNR7gkOBn3Q3H/AAoqz9I/qLs8WVr4Gy6Wj/sqX8+H71ax6H9Zd/4Js+E0raHb3uj2MMlxHbsqI4J3N7DIwYbpYcCTnPiKze1nVfOSjkjCcUYXSpKsd3pzscqmGZueVWSMk+fgKvok3CaXPyZE+KJxs9tLbXyym2yerA3soV8oHHPn5JrStonVjb5l1JPgU90b37W86M3CK4SSAnu3wisvryyD9M11tZBTi+tbzDB4Nhpv9WLj6Un74apP92ux+JP/AAJl0fbWWjxWtmCfdAjC46s43kQs3a5clNaeq09icrOWS8JLcjSTajFb7TTSTOEQKAWOcZNvHjlWfYlPSJRW/wDlkZxM7ujphNrV7PAP5uUcA4IBLyIV4d2d128arqvd08Yy4/3/AIEfibREteVpXvr5ecd5GEP5IMgH2Ya2qsRUK+uPl/JR82TzphkV9MikXGHmjYHzGJyK0tAmrmvl4oyWcDN2rUDZ84A/EW/746x0fue9+JMvhInr5/3Zs/PKM+2b/Ktur93Ls8ij+BHZ0mxgaRp2ABhEA4cgYBke0D2VGjf+vP1zE/hRjdLkTPqMITO97kVhjn2GmYkefCk1bQtKp56/IWcTM0vVfdeuafPwy9r28dziOcOP1garOv2emnH5+KJTzJMt2uSZRQCgFAKAUAoBQGNqN/FBGZJnWNBzZjgeYec+YcatGEpvEVkhvBVO1fSm75jsQY15GZh2z+Yp4IPOePmBrqU6BLfZv+RjlZ1FbyyFmLMSzE5ZmJLE+JJ4k10EsbkYjK0i26yVR3ZGf/fr9Va2svVFE7epN+X3MtFXtbI19b/v9iwRXy3Le9nuuByKgH0BVWQdsbEEEEgjkQcEeg1CbTyikkmsMk2kbUEYWfiPlgcR6QOfpHH012NL0u4+7dvXXz715fQ5Op6NT96r6eRK4ZVdQykEHkRyrvwnGcVKLyjjSi4vElhmp20+Dbz6NP8AdtWxpv1odq/Jjl8LKi1HS97QbO5UcYpJ0c/kSTOPthR+ka6sbMamUOtL7IxY91M7do/6u2Hz0n/WqKf3U+zyEvhRZeh61pw6tYpbYSsqqAhjDknHZ4cTxHKubZVdvck8GVOJXm0ts2qXmoSJkpaQlY8d7IxyMd+9ibH6NdCmSorgnxk/XgY37zZONntY916I0hOXWCWOTx30QjJ/OGG/SrStr9nqMfNF08xNf0JfB8v0hvuoqydI/qLs8WRXwNl0sITpU2BnDRE+jrVyax6F/wCsu/8ABNnwlZ7U+430uykRla7CRxSAOSyxoj5DR5wvbI44yc+FdGj2iumn8O99+4xyxhG96Q2UT6SXwECoWzy3Q8W9nPdjOawaTOzZj1xLT4osHTNXsXLR2stuXZSSsRTJCjnheeM1oTrtSzNPvLprkVHoeldds/O6+XBc9aPzRDGJP+Ulv0RXWts2dUl1rH3ZiSzAybD+rVz9LT98NVl+7j2eY/4E02K1nT47O2DS2yTiNA2SgkDEYIJ5544rS1FVznLCeM9xeLjhGil0+O42mnjmRXQpxVhkZ9zx4PpFZ9uUNJFxfrLIxmZ3dG2pmzj1C2kPatjJKM94QFXPoyin9Ko1cPaOE1/y3CDxlET0zR71tJmkRo/chLSSqfxjGIjLDsk80+UOR8a2p2VK9Jp7XBdW8ok9k3u1F51uzdk3hIiH0xpKn/1rBTHZ1c1634ZZv3ESva3+r5+Yt/3x1q0fue9+JeXwkT12MnZm0IHBZQW8wLSqPrYD11tVP/8AXLs8ij+BHR0gapDPplhFDIkkgVN5FILKREFwwHFTvHGDVtLXKF05SWF/Im8xRv8AaJP947AEf8AAj1T5rBV+1n2+RL+NEb2T0w2u0KQHlHJMF/MMLlD+qQfbWzfPb0rl1pflFYrEsF31xTOKAUAoBQCgFAQ/brblLAdXGBJcEZCk9lB3M+OPoUcT4jnW3ptK7d73IpKeCl9b1qe7k6y4kLn4o5Ko8FUcF/ee8muxXVGtYijC5Z4muxVyBQEl2St+0W82fbwH1Zrzn+Jb9nTKtf8AJ/Zb/wA4Ot0LVtahz/pX3e78ZJRXhj1J9AVDIPsCqlWfYFVZB91BUzdM1N4GyhyD5Snkf8j562dLq7NPLMOHNcn/AD8zBfpoXLEuPWTKGeG8gdCMo6lJEJIOGGCDjjxGeIr1mk1kLkrK3vX1TPO6jTyplsy/ufMWz1utqbQRj3OQwKbzHymLHtE73lHPOtx3Tc9vO8wbKxg6LjZK0e3jt2hzDExaNN+QYJzk5DZPlNzPfUrUWKTmnvZGysYMaz2EsIpFkjg3XRgynrJTgjkcFsVaWqtksN/gbCNjouz9vaKy28YQOcv2mbJxjiXJNY7Lp2PMmSklwPjStm7a2ikihj3I5M7677kHK7p8onHDhwqZ3Tm1KT3oKKXA7tE0WC0jMdunVoWLEbzN2iACcsSeSj2VFlsrHmTCSXAzJ4VdWR1DKwIZSMgg8CCDzFUTaeUSRyDo/wBPTfxbDtqVbLyNgHnu7zHcPnXBrYeruePe4dhXYiZurbK2lz1fXxb/AFa7qdtxheHDssM8hzqld9kM7L4kuKZ16VsdZW0nWwQ7jgEZ35DwPMYZiKmeptmsSf4IUUjK0nZ22toXhgiCxOSXXeZgcqFPlEnyQBVbLpzltSe8lRS4GPHsjZrbNaiH3hmDsm/JxYYwd7e3vir391S9RY57ed5GysYMNOj3TgQRb8QQR75LzHL49Xesu/q+yGwjaJs/bi6N2I/5wwwX3n4jdC+Tnd8kAcqxO6bhsZ3E4WcnRPsnaPLLK0PvkyFJWDyDeVgAwIDYGQo5Duqy1Fiiop7lwI2UZVtocEdqbVI8QFXUpvMcrJnfG8Tvcd49/fVXbNz229/kThYwYb7IWZthbGH3hX3wm/Jwc54729n4x4Zxxq3+Ys29vO/uI2VjBn3ekwy2/ud0zDuqu5lh2VxujIOeGB31SNkoy2k95ON2DiDRoEtvcwjXqMFerbLDBOSDvZJ4mjsk5bed4wsYNXpmwthbyiWOABwcqWeRwp7iquxAI7jjhWWeqtnHZb3EKCRsbnQoJLlLl48zxjdR95hgdrhug7p8tuY76xq2ag4J7mThZycSaBbtdLdGMe6FGFfeYcMEeSDungxHEfuorZqGxncMLOTZ1jJFAKAUAoBQGj2x2hWxtWlOC57MS/Kc8s+YcSfMPRWbT0u2ezy5lZy2Vk8+Xc7yyNJIxZ3JZmPMk134pRWFwNXJ1btSBu0GQEycUGSabPw7sZPieHoHD9+a8L/iS7a1MYf0r7v+Ej1HQlezS59b/H85NsBXnDsH2BVSGfQFQyp9iqkHNQQKkk7rK8aFw6HBHsI7wfNWWi6dM1OD3/n5Mx21RtjsyJzDrURt2nZgiIpaQn4m6Mtn1V6/TamOor24966mea1FEqZ7Mv7lKbS9MV3K7Cz3beL4rFVeUjxbeyi58ADjxNbBhwaew6UdTjcMbkSjvSSOMqf1FVh6jQYLx2E2uj1O261RuSKd2WPOd1sZBB71I4g+kcwaEGq6SekFdNVY41Ely43lUk7iLyDvjickEBRjODxGKAqC56TtUdt73UU8FSKEKPRlCfaTQnBJ9jemCZZVj1DdkiYgGYKEdM/GdV7LL44AI4njyoMFzancFLeV0Iysbsp5jIUkHz0IKD07pX1J5YlaSPDPGD70vJmAP1GhOC4ekfWJbPTZp4CBIhi3SQGHalRTwPmY0IKY/C3qf9rH+xWhOB+FvU/7WP8AYrQYLK6INq7nUEuTdMrGNowm6gXAYNnOOfIUBXup9KupJPMiyRgLJIq+9KeCuQPTwFBgvHZfWFvLOC4XHviAkDuccHX1MGHqoQVX0jdId9Z6lNBA6CNBHugxqx7UaseJ85NCSzNiNSkudOtp5SDJJGGcgYGT4AcqEFa7cdL0izPDp4QKhKtOw3izDgerU8N0H4xznuGMEiSFxdJmqBt73YzeYxQYPmwEH1YoMFsdGnSONQYwXCrHchd4budyRR5RUHirDvXJ4cR3gCDL6W9pJ7CziltmVXadUJZQw3THIx4HvyooEVT+FvU/7WP9itCcD8Lep/2sf7FaDBbPRPtFPf2Ty3LKzidkBVQo3QiEcB52NCCaUAoBQCgKL6SNbN1esqnMUOY08CQffG9bDHoUV29JV7OvPN7zUslmRFd2topk43aAbtAdtsna9FQ+BJYdnprRwRbyld5AwJHA7wz/ABr5l0xOz/O2Smtze75pbljuR7Do6cVp4xi+C39r3s5aMiucpJm/tJnIFAfYFVKnNQQKkk4oDipJNDt1dumnyqpIWQxq+O8Bw37xj0EjvrqdESavwuDTz3HO6TinTnmmiNdE+jw3eppHcKHjWOSTcbyXZd0BWHeO0Wx37vhmvTnAZZXSd0cpPAj6fbRrcK4BWMRxB4yCDnJVcg4IJ44BHfQGL0TbF31hdSSXAjWKSLdZRJvNvhgUOAMcBvjn8agK16TblpNXuyxziQKPMERVAHsz6zQFudGWx9mdLhklt4pZJk33eSNXPaJwoLDgAMDA9PM0IKX210pLTUbm3jzuRydjJzhWVXVc9+A2OPhQkvXYy8MuzsbMckW0qZPM9WHQfUooQeeNG/HwfOxfbWhY9E9MvwLcemD7+OhVFI9HVjHPqtrFMgkjdpAyNxBxDIRn1gH1UJL8/B7pn9yh/VoQbTRdn7azDC2hSIPgvuDGSM4z7TQHlfWP6VcfPzfeNQsW/wBAGtb0U9ox4o3Wxj8h+DgeYOAf8ShDIT0xfDNx6IfuUoEWlol20OywkQ4dLGRlPgwRsH20IKF0GyWa6t4WyEknhjbHA7ryKpwe44NCT0DtrsPZHTZxFbQxPFE7xOiKrBkUsMsBkg4wc880IKI2QvGh1C0kU4IuIh+i7hXHrVmHroSXF/KA+DoPpafczUCK96H9IhutRaO4jWWP3PI26wyN4SRAH04Y+2gZdP4PdM/uUP6tCDcaPo8FpGY7aJYkLFiqjA3iACfTgD2UBn0AoBQGo2t1T3LZTTA4ZUwn57dlP+YistFftLFErOWItnnoV6A0hQCgFAZVjEWOBzYhR6SarJ43ko9G+5l3AhUFQAMEZGByrzVkY2Jqayn1m/GTi8xeDQ6jswDkwnB+S3L1HmPXXD1XQyfvUPHyfDufL79x1KOkmt1i70Ri6s2jbddSreB/h4j0Vw7IWVS2bFh+vqdeu2M1mLyjoIqhcUBxUknFAcGpJNfr2n+6LeSLvYdk+DA5X1ZArZ0t3sbYz6uPZzMOop9rU4es8iqtOvZrS5SWMmOaF8jI5EZDKw7wQSpHeCa9jGSksrgzyzTTw+J6Q2F22g1KLK9idQOthJ4r+UvykJ5H1HBqSpKaA8s9IXwrefPt/ChJ6A6M/gey+YShDOnWejnT7qd554WaWQguRNKuSFCjsqwA4Ad1AZ7aRFaabJBApWJIpt0FmYjeDMe0xJPEnvoDy9o34+D52L7a0LHonpl+Bbj0wffx0KoozYPVY7TUre4mJEUbOXIUse1E6jsjieLChJdf4X9L/tZP2Ev+mhBOLacSIrr5LKGXu4EZHD0UB5K1YZu5x4zy/etQsb3Y6/bTdYTrDgJM0E/hultxj+aG3X/RoQZfTF8M3Hoh+5SgRZVn/VFvoEv2GoQUtsl8I2X0u1+/ShJ6rvLZZY3jcZR1ZWGSMqwwRkcRwNCCI2vRXpkbo6QMGRlZT18xwykFTgvg8QKA0v8AKA+DoPpafczUJRW3RZtBBYX7TXLMsZgkQFUZzvM8ZAwoJ5KeNAy3YulvTGYKJZMkgD3iUcScD4tCCdUAoBQCgK86Zbzdt4IgfLkLHzhFxj2uD6q6HR8cycupGC97kipq6prigFAKA3WykW9dW48Z4/YHGfqFYb3iEuxl4cUegq4BuCgOm6tUkXddQw8/d6D3GsV1Fd0dmxZRkrtnW8xeCLars4yZaLLr4fGH+r99ec1fRFlXvVb11c15/ntOxp+kIz3T3P7fwR9krkpnTTPirEnBqST5NSDg1JJotb2PF846ohLgggE+S+FJCtjlywG7vPXW6M1U42Kl70/tuyc3pHTRlB2rivuV2DcWNz8e3uYW9DKfrDKR6VYHvBr0ZwD0X0c7YrqVtvEBZ48LOg5ZPkuoPHcbBx4EEccZIgoXpC+Fbz59v4UJPQHRn8D2XzCUIZJqAwdd/os/zUn2DQHk/Rvx8HzsX21oWPRPTL8C3Hpg+/joVR5/2c0dry6ito2VXlLBWbO6N1GY5xx5KaEk+boRu8f0i3/+T/TQZLu0y3McEcZIJREUkcsqoBx5uFCDydqv9Ln+kS/etQsTXpx0TqdR60DsXKBv8RMJIP1erPpY0IRENodWa6mEz5LmKFXJ73jjVGb1lc+ugLss/wCqLfQJfsNQgpbZL4Rsvpdr9+lCT1jQgUBWP8oD4Og+lp9zNQlFRbH7MyajcmCJ0RhG0mXzjCsoI7IJz2xQE4t+hW7V1b3Rb9llP/E7iD8mgyXnQgUAoBQFRdMs+buFPkwlv13I/wDpXW6PXuN/M1rnvRAM1vmEUAoBQEn2CTN9bD8sn2Kx/hWtqv05GSv4kXrXDNsUAoBQGq1bQ0myw7EnyhyP5w7/AE865ut6Nr1HvLdLr6+31k3dNrZ1bnvXV5ENv7F4m3XGD9RHiD315i6myiexYseuR3aboWR2oswjVTOfNSSa3XNZS1QPIGIZt0BQCc4J7yO4GtrTaWeok4wa3b95g1GojRFSlnuO3o+2nS6v0RUZN3LdojJ4EHgPSK6VWglp7q5SaeXjd2M0LNbHUUzik1hZ39qNt06aBHJZe7AAJoGRSw5tG7hNw+OGcMPDteJrvHERBOhC8ZNWCAndlikVh3dkB1Pq3SPWaBmi6Q/ha8+fb+FAX90Z/BFn8ytCCmOk3W7lNXu0jubhEVowqpPIqj3mMnCqwA4kmhJaWwtw8mzoeR3dzFc5Z2ZmPblAyzEk8MChB590b8fB87F9taFj0T0y/Atx6YPv46FUUz0U/DVn+dL9xLQlnpuhAoDyLqv9Ln+kS/etQsX3016N1+mNIo7dswlH5nkyD0BTvfoChU88ULF/Wf8AVFvoEv2GoVKW2S+EbL6Xa/fpQk9P7TOVsrllJDCCYgg4IIjbBBHI0IPNOha/dm6tgbu5IM8IINxKQQZFBBBbBBBoSW1/KA+DoPpafczUCIX0D/CzfRZfvIaBnoKhAoBQCgFAUp0tvnUvRDGPrY/xrs6Ff6XezVt+Ihma3DGKAZoBmgJd0cj/AGhbemT7p61dX+lL1zRkr+JF4VxDaFAKAUAoDX62YerxNy+L8rP5Pn+rxrS1yodeLuHLrz8vXbuMlV0qZbUWQKZATw9WeePPXkZLYfyPQ6TVwvju480YxqyN1Gn2n0w3FsyL5YwyfnDu82RkeutzRX+wuUnw4Ps9bzX1lHtqnFceK7fW4rfRdVlsrlJouzLGTwYEjwZXXgcebgfQa9XiMknx5o8xlxbXDkyQ7Y9I91qMQhdY4oshmVA2XK8RvMxPZBwQABxHM1YqSjoI2bczPfOpEao0cJPx2YjfYeKqBu55EsfA0DNR01bOPBftcgEw3G6d7uWUKFZD4EhQw8ct4UCMTZTpOu7G2FuiRSIu91e+G3l3iSRlSN5cnOOfnxjAEXnlnvrotgy3E8md1RjeY8gB3KAO/kBxPDNAelLLSPceke585Mds6sRyLbhLsPMWJNCDzJo34+D52L7a0LHonpl+Bbj0wffx0Ko8+aHq0lpcx3EO71kZYrvgsvaUqcgEZ4Me+hJM/wAMmpeFt+xf/uUGCb9FO3d1qNxNHciLdSMMvVoynJYDjljwxQgpPVf6XP8ASJfvWoWPWt1brIjI4yrqVYeKsMEew0KnknWNNa2uJbd/KikZCfEKey36S4b10JPRWwtks+gwQv5MtsUb0OCD9RoQeedT0+exujFJmOaFwQR4qcpImeanAIP/AJFCSXa30sXlzaNbskKdYpSSRA28VIwwALELkcCePM4x3BgwuivZ17zUYmCnqbd1llbuBQ70aZ72ZgOHgGNAWR/KA+DoPpafczUCKd2Y2im0+cz2+5vlGQ76ll3WKk8ARxyg7/GgJX+GTUvC2/Yv/wBygwWJ0S7Y3Ooi4Nz1fvRi3erQr5QfOcsc+SKEFg0AoBQFG9Kx/wBpv+ZH9mu1of0V3mtb8REM1uGIZoDnNAM0BMOjc/7Qtv8AE+6krU1f6Uu78oyV/Ei8K4htCgFAcMwAyeAHM1DaSywaDU9pFXKw9o/KPkj0eP7vTXK1PScY+7VvfXy/n8FXIiN7fszEsSzHvNcl7dktqbyUbMLfOc541ZxTWORMLJQkpReGd4O8Pyq0Z1ut/I9NoddG9Ye5814o6TUo6RjLs3bXdxGJ487zAFlJRiPzlIJ9ddDQaiyFsYJ7m+Bpa7T1yrlNrelxJdYdFemRMG9zmQjulkeRfWjHdPrBr055gmcaBQAoAAGAAMAAcgB3CgOu8tElRo5UWRGGGRlDKR4EHgaAhlz0S6W7FupdM9yTShfUN7h6qDJvdndkbOxybaBUYjBckvIR4b7ktjzZxQG5nhDqyMMqwIYeIIwRw81ARWHo10xWVltVBUgr75LwIOQfL8RQEg1jSorqFobhN+Jt3eUkjO6wZeKkHmAaAjv4MdL/ALov7SX/AF0A/Bjpf90X9pL/AK6A2eg7I2dk7PawiNmXdYhnbIznHaY99Aa+Xo30xnLtagszFiesl4sTknyvE0BLKAjmrbC2F1M009uryvjebekXOAAMhWA5AD1UButNsI7eFIYV3I0GEXJOB4ZOTQGFr+zVreqFuoUlxndY5DrnnuuuGXPmNARqPoi0sNnqZCPAzy4+ps/XQZJhpmmxW8YigjSKMclRQoz3nhzJ8aA6Ne0G3vY1juoxIisHUEsMMAQDlSDyYj10BovwY6X/AHRf2kv+ugH4MdL/ALov7SX/AF0BuNn9mbWx3/csQi6zd38M7Z3c7vlE45mgNvQCgFAUd0urjUz54oz9ofwrtaH9HvZr2fEQvercMeBvUGDneoMDeoCYdHLfz+2P5T/WjitTV/pS9cy0PiRelcQ2hQGn1DaCOPgvvjeA5D0t/lmufqOkaq90fefy4fUhyIvqOqSTHttw7lHBfZ3+uuLfqbb/AInu6uRjcjXSNmsUVgrkxnFZUD4qwOQcVDSawy0JyhJSi8NHa3aGe/vH8a0pQdbxy5HqdBrY3xw/iXrd63GRop/nMPzifvrY0rxfDtRtar9CfYyz69ceRIrcapdTTypbbqrFkHIGTg4+MDzIOOXprjT1OputlCjCUfXr8nYhptNTVGd2W5fb6HbDfXc0CtGoR1Yh95d0MMDDAMP/AHFXhdq7ak4LEk9+VjPzWSkqdLVa1N5TW7D4fJ4MfQtRu52DBlMYdQ/AA44E49VYtHqNXe1JNbKaz67DLq9PpKE009pp4ONR2hlS8KAjqldFPZHI43uP63spfr7YanYXwppcOzPiTRoK56baa95pvy8DO2s1WSDq+rIG9vZyAc43cfvNbHSOqso2djnnwNfo7TV37W3yx4nGqay4e16ogJMRvcAeBZPZwY1Go1klKn2b3T815jT6SLjbtrfHyfkY9/qNybx4IWUYAI3gPkAnjjz1ju1GpepdNTXf2Iy06fTrTK21Pu7TM2e1eSSSSGYASJ3jvAOD9ZHEeNZ9Fq7LJyqtS2l1GDW6WFcI21P3Wa7UdoZUvCikdUrop7I5cN7j7a1b9fbDU7C+FNL8Z8Tao0Fc9NtNe8035eBnbV6nLD1XVEDeLA5APLdxz9NbPSGosp2fZvj/AAa3R+nru2vaLhjxMeLVrmG4SK5CMJCAGXznAPtxnhWKOq1FN0a78Yl1evAyy0unuplZRlNcmcX2pXJvHghZRjBG8B8gE8ceeot1GplqZU1NbuvsT8SatPp1po3Wp93a0ZOia27GWOcAPECSV7wvlcPHl6c1l0msnJzhat8eoxarRwioTqe6XX8zWJq97IjTx7vVq2NwKCe7zZPMZ4itRavWWQd0MbKfD1vf1RtvS6OuSpnnaa4+t32JXYXBkiVypUkZKkEEHvHHz12abHZWpNYb5HFugq5uKecczIrKYxQCgFAKAUAoBQCgKY6a4MXsL/KgA/Udv9Yrr9Hv/Ta+Zhs4le1vmMZoDnNAM0BK9g5MXVu+DurIN444AHIJJ7hxrS11tddctuSW7mxH4i37zadF4RgufE9lf8z7K8jd0rXHdWs/ZeZsORHb/WJJeDNw+SvBf/Prrl3am674nu6uXrtKORg71a+CMnBqSD5YVKB1OKugdJrIDigOQccqiSUlhloTlCSlF70ZmlH+cQkf2sf2hWKmLhdBf+S/KPT1ayOp00+tReV3FoV6486RPWLOW1ma5g4oeMi+GfKz+STxz3HzVxdTTZprXqKuD4r893PPLsOzpra9TUtPbxXB+uf5N/puorPDvp5wR3g94NdKjURvr24/2Zzr6JUWbEv7mj2B/Eyfnj7IrndC/pS7fBHQ6Y/Uj2eJopQJILmXIyZlIGeOMtyHh759Vc6aVlNtnNyXj/8AR0Yt12119UX4eRtdp3EqWZPJ+f6W5n99buvkrY0v+rxwaWgXspXLq8MmrjkIlt4W8qGcr6jImPrDerFaalJWV1S4wnj/ANl/Pcbkop12Wx4Sjn7P+DdxfC7fm/8ATWuhD/cX2eCOfL/bl2+LONH+FLj81/tJTTfv7Ox/9SdT+xr7V+GaSUCSC4lyMmZSBnjjLch/ifVXOklZTbZne5LH3/8Ao6EW67a68blF+HkbPayffjtXHHeBb1kIa3ekbNuFU1z3/g0+jobE7YdW78nCySXd7GJFERiwxXPHAIPrJ7PqqqlZqtVFTWzs78d6fkS416XSycHtbW7P1XmZMHwu/o/6S1lr/wBxl2f9UYp/7dHt/wCzONHUHUrgHiCrg/rLTTLOusT6n4E6ltaKtrrX4Z0qZdOkPAvbufZ/k+PUcezGvadHz4Zg/X1/P4u/Z6+HVNevp+PzLoJg6hlOVYAg+Y13ITU4qUeDOJODhJxlxR2VYqKAUAoBQCgFAKAUBWHTjaZjtpfku8Z/TUMPuzXS6OlvlHv9fUxWFTIpJwASfAcT7BXTk1FZe5GI2VtoFw/KJgPFsJ9rj9Vc+7pfRVcbE+zf+Mk4ZtbbY8/8WVV8yDePtOMeyuVd/iWC3U1t/N7vss+BOyba10C1j+IZD4uc/wDLwH1VyL+mdddu2lFf+O77739ycI2izYGFUKO4AcPYK5couT2pttk5PnrCeZqdlLgQfamqsHcprGwfVQD5NSDrYVZA6XFZUD4qQKAkOy+hvI6ytlY1YMvixByMfk5HP2ebd0ukdjU5cE0+3BlqlKLzF44ruZPK7ZYikt/cW88okR5o28jngDJwOAI5HBHmrjSv1Gntkpxck+HpLuZ2Y0afUVRcJKLXH1+DK2RsHihcuCpc5CnmAB3ju/8Ays3RlE66m5LGeXcYekr4WWpRecczC2ZjkitJ8o4biVBVgSdzhgYyeNa/R8bKtNZmLzyWH1GfXyrs1FeJLHPeusx7LZwNZtIyuJt1yq8QezndG7z44+usVXR6emc3F7eHhb+XDcZbekGtSoRa2d2X2/M+JIJGhsx1b5R2DdhuADrgnhwGKrKFkqqVsvc+p7lleBaM642XPaW9LG9dTMrXdNYX0UiIxVnjLEKSAVYA5xyGMH21m1emktXCcU8Nxz3NeBh0moi9JOEmspPHej5vnki1B5VhkkGABuq2DlFHMA1FsrKtZKxQbXyT6lzwTUq7dGq3NJ/NrrfzPrTLebNzctGysyOETB3iTx5c+GAOXGraeu3NmolFptPC5+fJEX2VYr08ZJpNZfL1xOiz2cVrNpGVxMFcqvEHs53Ru4zxx9dYquj4vSubi9vDwt/LhuMlvSDWpUItbOVl9vzOm7gla2tR1cmUZwRuNkDeG7kY4cKrOFkqKVsvKb5Pr3fYvXOuN1r2lhpc11M22rwPHfRTIjMrYD7qk4+KScfkkeytvUwnXq4WxTae54Xdv7n9jT004WaSdUmk1wy+/wDK+5iXryRajJKIZJFwAN1WwcxqOYBFYbJWVa2Vig2vkn1L5GepV26ONbmk/m11v5mRoNjM8k87KYmkVgmeYLHOcHjwwOY41l0dNs5zuktlyTx3+W4xay6qMK6ovaUWs93mYEt7cdS9vLDJI7Hg2Ce8eAwcEcCD+6taV2o9lKiyDbfP0vobEadP7WN9c0kuXr7kp0G0aK3jR/KAOfMSScerOK7GjqlVTGEuJyNXbG26U48DPrZNYUAoBQCgFAKAUAoDB1jSYrqLq50DpkEA9xHIjz8anMl8La+aeGQ1kh2o7JyQDMA3o/BRusP0Rz9Xsri6rSWt7Tbl272Y3FrgaI1oFTigFAKA5oDsU1Rg7VNUYOyqAGpB8sKlA6XFZEwdaRliFUEk8gBkn0CsiTbwgS/QtlMYe44nuj5j9I9/o5emupp9Dj3rPp5mRQ6yVgV0y5zQCgFAKAUAoBQCgFAKAUAoBQCgFAKAUAoBQCgFAKAUAoBQCgFAavVdBin4sN1/lrwPr7m9da92lrt3vj1kOKZDNW2flgySN9Plr3fnDmv7vPXIu0llW/iusxOLRqa1iBQCgPpTUMHchqjB2qaxsH1UA+TUg2em7PSzcSNxPlMOJ9C8z9Qrf0+iss3vcvn5FlFsl2l6RFAOwO13seLH19w8wrtU6eFS91d/MyJJGfWckUAoBQCgFAKAUAoBQCgFAKAUAoBQCgFAKAUAoBQCgFAKAUAoBQCgFAKA0WrbMRS5ZPe38QOyfSv8R9daV2ihZvjufrkVcUyG6lpMsB98Xh3MOKn193oOK5VtE6viXfyMbTRg1hIORQHYpqjBlW0DOcIrN6AT+6ojXKfwpvsBu7PZmV/LxGPPxPsHD663KujLZfFu+79d5ZQZIdP0OKLiF3m+U3E+ochXVo0VVW9LL62XUUjZVtlhQCgFAKAUAoBQCgFAKAUAoBQCgFAKAUAoBQCgFAKAUAoBQCgFAKAUAoBQCgFAKAw5tLhbyooyfHcGfbWKVFcuMV9CMI6f/wCBbf2K1T/K0/0obKO6LSoF8mKMfoDPtqy09S4RX0GEZYGOVZiTmgFAKAUAoBQCgFAKAUAoBQCgFAKAUAoBQCgFAKAUAoBQCgFAKAUAoBQCgFAKAUAoBQCgFAKAUAoBQCgFAKAUAoBQCgFAKAUAoBQCgFAKAUAoBQCgFAKAUAoBQCgFAKAUAo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QSEBUUEhQWFRQXFxcaFRcYFhgYGBoYGhgdHxcYGhcZISkgGBomHBkaITEkJSktLjAuHiAzODMsNygtLisBCgoKDg0OGxAQGiwmICQsLDAsLCwsLDAsLCwsLC4uLywsLCwsLCwsLywvLCwsLCwsLCwsLCwsLCwsLCwvLCwsLP/AABEIAJwBRAMBEQACEQEDEQH/xAAcAAEAAgIDAQAAAAAAAAAAAAAABgcEBQEDCAL/xABQEAACAQMBBAUFCgkJCAMBAAABAgMABBEFBhIhMQcTIkFRMmFxgZEUIzVCUnN0obKzFzNicoKSk7HBCCQ0NlNUg9HSJSZDosPT4fCjwvEV/8QAGwEBAAIDAQEAAAAAAAAAAAAAAAECAwQFBgf/xAA6EQACAgEBBAcHAwIGAwEAAAAAAQIDEQQSITFBBVFxgcHR8BMiMmGRobEzNOFS8QYUIzVCwmKi0iT/2gAMAwEAAhEDEQA/ALxoBQCgFAKAUAoBQCgFAKAUAoBQCgFAKAUAoBQCgFAKAUAoBQCgFAKAUAoBQCgFAKAUAoBQCgFAKAUAoBQCgFAKAUBwTQGgG2VoZGRXLhThnQbyBvk7w8o+jIrDqr46VxVuVtb/AO/PsNnT6Wy9N18jcWl7HKMxureg8R6RzFWrurtWYNMxWU2VvE00ZFZDGKAUAoDF1S+WCCWZwSsSO7BcFiEUkgZIGcDxq0IOclFcyG8LJp9P2ygmsZbxBJ1cW9vqQvWDdAJGN7HEEEce+s0tNONirfF/QhSTWTHvNvLeKzhu2SYxzMVRQqb4I3s7wL4A7B5E91WjpJysdeVleuohzWMmJovSbaXVxHBGkweQkKWWMDIUnjhyeQPdV7NDZXBybWF2+QVibwbLR9s7e4FyQskZtcmYSBQQF3t4jdYg4KMDWKzTThs89rhglSTNRN0pWqxRytFcBZWkCdmLJ6vc3j+M5ZcD0g1mWgsbaTW7HXz7vkV9ojt0fpMtbm4jgSOcPIcLvLGByJ44cnu8KrZobIQcm1hdvkSrE3gluoXqQRPLKwWNASxPcB5hzPmrVjFyaiuJdvBDNO6VLOWYRlZYwxwHdU3Mk4Gd1iVB8SPTityegtjHa3MxqxZNvtXtnBp7RrMkrGQMR1YQgBSAc7zDxrDRppXJuLW4tKSRjbM9INtfTmGFJQwRny4QDClQfJcnPaHdV7tHOqO1LH38iIzTZlbL7ZQX8crwiReqALK4UNggkEBWIxwI58xVLtNOppS5kxkpGPBt9bvYPehJuqSQRlSqb+Tu8QN/GO2O/wAas9JNWKvKz6+RG2sZNba9LFnJIkYjuAzuqDKxYyzADPvnLJrI+j7Um8rd2+RHtEZev9JFrZ3EkEqTlo93eKrHu9pQwwWcHkw7qrVorLIqSa39vkS5pPBt9mdqre/VjAxyuN9GG6y55HHIg4PEEisN1E6n7xMZJ8DA1Dby2hvRZsspkLxpvBU3A0m7u5JbOO0M8KyQ0k5V+0WMb/sQ5pPBi6z0l2ttcSW7pOXjIDbqxkcVB4ZcHkR3VavQ2TgpprD7fIOaTwfWn9JFrNDcSok27biMyArHvHrGKrugOe8cckUnorIyjFtb+3l3BTTNvFtRAbEXrFo4SM9oDe8rdA3VJySeAANYXRP2ns1vZO0sZNBpXSnZzTLEVli3iAruE3ck4AO6xK5PfjHiRWeegsjHa3MqrE2brV9r4La8itZBJvyhCrALuDfYqu8S2R2l8DzFYYaec63NcEWckng7LjaeJNQjsSsnWyJvKwC9XjDnid7OcRnu8KhUSdTt5L14ja34N5WEsKAUAoBQCgFAKAUAoDQ7T7XW1ivvr5kIysScXPq+KPO2BWenTztfu8Osq5JFObV7cXN9lCeqgP8AwkJ4j8tub+jgPN3116NLCrfxfX5GGUmzbaFa9XAg7z2j6T/4xXgOmtT7fWTa4R91d3H75PXdGU+y00et7/r/ABg2MblSCpII5EHBHrFctNp5W5m+0pLD4Eg0zauVMCUdYvjyb28j6/bXSo6Vthun7y+/r1k5l/RlU98Pdf29esEt07VYpx723HvU8GHq/iOFdrT6uq9e4+7mcW/S2Uv3138jNrZNcUBpttPg28+jT/dtWbTfrQ7V+SsvhZTGzN+0NreQvwS5tJJIvO0ZdTjzkK/6grr3QUpxkuTWe/19zEnuZn7Rj/d2w+ek/wCtVKf3U+zyEvhRY+ye11pduIICTKkW8cxleClVPE+dhXPu09la2pcMmWMk+BAOk2F7O+maLgl7Dhh595esGO7O6vH8tq3tG1ZWlL/i/Xr5GOe59pY0WkLa6SYMAmO2kBOOblCXb1sSfXXPdjndtdbMmMLBH+hNR7gkOBn3Q3H/AAoqz9I/qLs8WVr4Gy6Wj/sqX8+H71ax6H9Zd/4Js+E0raHb3uj2MMlxHbsqI4J3N7DIwYbpYcCTnPiKze1nVfOSjkjCcUYXSpKsd3pzscqmGZueVWSMk+fgKvok3CaXPyZE+KJxs9tLbXyym2yerA3soV8oHHPn5JrStonVjb5l1JPgU90b37W86M3CK4SSAnu3wisvryyD9M11tZBTi+tbzDB4Nhpv9WLj6Un74apP92ux+JP/AAJl0fbWWjxWtmCfdAjC46s43kQs3a5clNaeq09icrOWS8JLcjSTajFb7TTSTOEQKAWOcZNvHjlWfYlPSJRW/wDlkZxM7ujphNrV7PAP5uUcA4IBLyIV4d2d128arqvd08Yy4/3/AIEfibREteVpXvr5ecd5GEP5IMgH2Ya2qsRUK+uPl/JR82TzphkV9MikXGHmjYHzGJyK0tAmrmvl4oyWcDN2rUDZ84A/EW/746x0fue9+JMvhInr5/3Zs/PKM+2b/Ktur93Ls8ij+BHZ0mxgaRp2ABhEA4cgYBke0D2VGjf+vP1zE/hRjdLkTPqMITO97kVhjn2GmYkefCk1bQtKp56/IWcTM0vVfdeuafPwy9r28dziOcOP1garOv2emnH5+KJTzJMt2uSZRQCgFAKAUAoBQGNqN/FBGZJnWNBzZjgeYec+YcatGEpvEVkhvBVO1fSm75jsQY15GZh2z+Yp4IPOePmBrqU6BLfZv+RjlZ1FbyyFmLMSzE5ZmJLE+JJ4k10EsbkYjK0i26yVR3ZGf/fr9Va2svVFE7epN+X3MtFXtbI19b/v9iwRXy3Le9nuuByKgH0BVWQdsbEEEEgjkQcEeg1CbTyikkmsMk2kbUEYWfiPlgcR6QOfpHH012NL0u4+7dvXXz715fQ5Op6NT96r6eRK4ZVdQykEHkRyrvwnGcVKLyjjSi4vElhmp20+Dbz6NP8AdtWxpv1odq/Jjl8LKi1HS97QbO5UcYpJ0c/kSTOPthR+ka6sbMamUOtL7IxY91M7do/6u2Hz0n/WqKf3U+zyEvhRZeh61pw6tYpbYSsqqAhjDknHZ4cTxHKubZVdvck8GVOJXm0ts2qXmoSJkpaQlY8d7IxyMd+9ibH6NdCmSorgnxk/XgY37zZONntY916I0hOXWCWOTx30QjJ/OGG/SrStr9nqMfNF08xNf0JfB8v0hvuoqydI/qLs8WRXwNl0sITpU2BnDRE+jrVyax6F/wCsu/8ABNnwlZ7U+430uykRla7CRxSAOSyxoj5DR5wvbI44yc+FdGj2iumn8O99+4xyxhG96Q2UT6SXwECoWzy3Q8W9nPdjOawaTOzZj1xLT4osHTNXsXLR2stuXZSSsRTJCjnheeM1oTrtSzNPvLprkVHoeldds/O6+XBc9aPzRDGJP+Ulv0RXWts2dUl1rH3ZiSzAybD+rVz9LT98NVl+7j2eY/4E02K1nT47O2DS2yTiNA2SgkDEYIJ5544rS1FVznLCeM9xeLjhGil0+O42mnjmRXQpxVhkZ9zx4PpFZ9uUNJFxfrLIxmZ3dG2pmzj1C2kPatjJKM94QFXPoyin9Ko1cPaOE1/y3CDxlET0zR71tJmkRo/chLSSqfxjGIjLDsk80+UOR8a2p2VK9Jp7XBdW8ok9k3u1F51uzdk3hIiH0xpKn/1rBTHZ1c1634ZZv3ESva3+r5+Yt/3x1q0fue9+JeXwkT12MnZm0IHBZQW8wLSqPrYD11tVP/8AXLs8ij+BHR0gapDPplhFDIkkgVN5FILKREFwwHFTvHGDVtLXKF05SWF/Im8xRv8AaJP947AEf8AAj1T5rBV+1n2+RL+NEb2T0w2u0KQHlHJMF/MMLlD+qQfbWzfPb0rl1pflFYrEsF31xTOKAUAoBQCgFAQ/brblLAdXGBJcEZCk9lB3M+OPoUcT4jnW3ptK7d73IpKeCl9b1qe7k6y4kLn4o5Ko8FUcF/ee8muxXVGtYijC5Z4muxVyBQEl2St+0W82fbwH1Zrzn+Jb9nTKtf8AJ/Zb/wA4Ot0LVtahz/pX3e78ZJRXhj1J9AVDIPsCqlWfYFVZB91BUzdM1N4GyhyD5Snkf8j562dLq7NPLMOHNcn/AD8zBfpoXLEuPWTKGeG8gdCMo6lJEJIOGGCDjjxGeIr1mk1kLkrK3vX1TPO6jTyplsy/ufMWz1utqbQRj3OQwKbzHymLHtE73lHPOtx3Tc9vO8wbKxg6LjZK0e3jt2hzDExaNN+QYJzk5DZPlNzPfUrUWKTmnvZGysYMaz2EsIpFkjg3XRgynrJTgjkcFsVaWqtksN/gbCNjouz9vaKy28YQOcv2mbJxjiXJNY7Lp2PMmSklwPjStm7a2ikihj3I5M7677kHK7p8onHDhwqZ3Tm1KT3oKKXA7tE0WC0jMdunVoWLEbzN2iACcsSeSj2VFlsrHmTCSXAzJ4VdWR1DKwIZSMgg8CCDzFUTaeUSRyDo/wBPTfxbDtqVbLyNgHnu7zHcPnXBrYeruePe4dhXYiZurbK2lz1fXxb/AFa7qdtxheHDssM8hzqld9kM7L4kuKZ16VsdZW0nWwQ7jgEZ35DwPMYZiKmeptmsSf4IUUjK0nZ22toXhgiCxOSXXeZgcqFPlEnyQBVbLpzltSe8lRS4GPHsjZrbNaiH3hmDsm/JxYYwd7e3vir391S9RY57ed5GysYMNOj3TgQRb8QQR75LzHL49Xesu/q+yGwjaJs/bi6N2I/5wwwX3n4jdC+Tnd8kAcqxO6bhsZ3E4WcnRPsnaPLLK0PvkyFJWDyDeVgAwIDYGQo5Duqy1Fiiop7lwI2UZVtocEdqbVI8QFXUpvMcrJnfG8Tvcd49/fVXbNz229/kThYwYb7IWZthbGH3hX3wm/Jwc54729n4x4Zxxq3+Ys29vO/uI2VjBn3ekwy2/ud0zDuqu5lh2VxujIOeGB31SNkoy2k95ON2DiDRoEtvcwjXqMFerbLDBOSDvZJ4mjsk5bed4wsYNXpmwthbyiWOABwcqWeRwp7iquxAI7jjhWWeqtnHZb3EKCRsbnQoJLlLl48zxjdR95hgdrhug7p8tuY76xq2ag4J7mThZycSaBbtdLdGMe6FGFfeYcMEeSDungxHEfuorZqGxncMLOTZ1jJFAKAUAoBQGj2x2hWxtWlOC57MS/Kc8s+YcSfMPRWbT0u2ezy5lZy2Vk8+Xc7yyNJIxZ3JZmPMk134pRWFwNXJ1btSBu0GQEycUGSabPw7sZPieHoHD9+a8L/iS7a1MYf0r7v+Ej1HQlezS59b/H85NsBXnDsH2BVSGfQFQyp9iqkHNQQKkk7rK8aFw6HBHsI7wfNWWi6dM1OD3/n5Mx21RtjsyJzDrURt2nZgiIpaQn4m6Mtn1V6/TamOor24966mea1FEqZ7Mv7lKbS9MV3K7Cz3beL4rFVeUjxbeyi58ADjxNbBhwaew6UdTjcMbkSjvSSOMqf1FVh6jQYLx2E2uj1O261RuSKd2WPOd1sZBB71I4g+kcwaEGq6SekFdNVY41Ely43lUk7iLyDvjickEBRjODxGKAqC56TtUdt73UU8FSKEKPRlCfaTQnBJ9jemCZZVj1DdkiYgGYKEdM/GdV7LL44AI4njyoMFzancFLeV0Iysbsp5jIUkHz0IKD07pX1J5YlaSPDPGD70vJmAP1GhOC4ekfWJbPTZp4CBIhi3SQGHalRTwPmY0IKY/C3qf9rH+xWhOB+FvU/7WP8AYrQYLK6INq7nUEuTdMrGNowm6gXAYNnOOfIUBXup9KupJPMiyRgLJIq+9KeCuQPTwFBgvHZfWFvLOC4XHviAkDuccHX1MGHqoQVX0jdId9Z6lNBA6CNBHugxqx7UaseJ85NCSzNiNSkudOtp5SDJJGGcgYGT4AcqEFa7cdL0izPDp4QKhKtOw3izDgerU8N0H4xznuGMEiSFxdJmqBt73YzeYxQYPmwEH1YoMFsdGnSONQYwXCrHchd4budyRR5RUHirDvXJ4cR3gCDL6W9pJ7CziltmVXadUJZQw3THIx4HvyooEVT+FvU/7WP9itCcD8Lep/2sf7FaDBbPRPtFPf2Ty3LKzidkBVQo3QiEcB52NCCaUAoBQCgKL6SNbN1esqnMUOY08CQffG9bDHoUV29JV7OvPN7zUslmRFd2topk43aAbtAdtsna9FQ+BJYdnprRwRbyld5AwJHA7wz/ABr5l0xOz/O2Smtze75pbljuR7Do6cVp4xi+C39r3s5aMiucpJm/tJnIFAfYFVKnNQQKkk4oDipJNDt1dumnyqpIWQxq+O8Bw37xj0EjvrqdESavwuDTz3HO6TinTnmmiNdE+jw3eppHcKHjWOSTcbyXZd0BWHeO0Wx37vhmvTnAZZXSd0cpPAj6fbRrcK4BWMRxB4yCDnJVcg4IJ44BHfQGL0TbF31hdSSXAjWKSLdZRJvNvhgUOAMcBvjn8agK16TblpNXuyxziQKPMERVAHsz6zQFudGWx9mdLhklt4pZJk33eSNXPaJwoLDgAMDA9PM0IKX210pLTUbm3jzuRydjJzhWVXVc9+A2OPhQkvXYy8MuzsbMckW0qZPM9WHQfUooQeeNG/HwfOxfbWhY9E9MvwLcemD7+OhVFI9HVjHPqtrFMgkjdpAyNxBxDIRn1gH1UJL8/B7pn9yh/VoQbTRdn7azDC2hSIPgvuDGSM4z7TQHlfWP6VcfPzfeNQsW/wBAGtb0U9ox4o3Wxj8h+DgeYOAf8ShDIT0xfDNx6IfuUoEWlol20OywkQ4dLGRlPgwRsH20IKF0GyWa6t4WyEknhjbHA7ryKpwe44NCT0DtrsPZHTZxFbQxPFE7xOiKrBkUsMsBkg4wc880IKI2QvGh1C0kU4IuIh+i7hXHrVmHroSXF/KA+DoPpafczUCK96H9IhutRaO4jWWP3PI26wyN4SRAH04Y+2gZdP4PdM/uUP6tCDcaPo8FpGY7aJYkLFiqjA3iACfTgD2UBn0AoBQGo2t1T3LZTTA4ZUwn57dlP+YistFftLFErOWItnnoV6A0hQCgFAZVjEWOBzYhR6SarJ43ko9G+5l3AhUFQAMEZGByrzVkY2Jqayn1m/GTi8xeDQ6jswDkwnB+S3L1HmPXXD1XQyfvUPHyfDufL79x1KOkmt1i70Ri6s2jbddSreB/h4j0Vw7IWVS2bFh+vqdeu2M1mLyjoIqhcUBxUknFAcGpJNfr2n+6LeSLvYdk+DA5X1ZArZ0t3sbYz6uPZzMOop9rU4es8iqtOvZrS5SWMmOaF8jI5EZDKw7wQSpHeCa9jGSksrgzyzTTw+J6Q2F22g1KLK9idQOthJ4r+UvykJ5H1HBqSpKaA8s9IXwrefPt/ChJ6A6M/gey+YShDOnWejnT7qd554WaWQguRNKuSFCjsqwA4Ad1AZ7aRFaabJBApWJIpt0FmYjeDMe0xJPEnvoDy9o34+D52L7a0LHonpl+Bbj0wffx0KoozYPVY7TUre4mJEUbOXIUse1E6jsjieLChJdf4X9L/tZP2Ev+mhBOLacSIrr5LKGXu4EZHD0UB5K1YZu5x4zy/etQsb3Y6/bTdYTrDgJM0E/hultxj+aG3X/RoQZfTF8M3Hoh+5SgRZVn/VFvoEv2GoQUtsl8I2X0u1+/ShJ6rvLZZY3jcZR1ZWGSMqwwRkcRwNCCI2vRXpkbo6QMGRlZT18xwykFTgvg8QKA0v8AKA+DoPpafczUJRW3RZtBBYX7TXLMsZgkQFUZzvM8ZAwoJ5KeNAy3YulvTGYKJZMkgD3iUcScD4tCCdUAoBQCgK86Zbzdt4IgfLkLHzhFxj2uD6q6HR8cycupGC97kipq6prigFAKA3WykW9dW48Z4/YHGfqFYb3iEuxl4cUegq4BuCgOm6tUkXddQw8/d6D3GsV1Fd0dmxZRkrtnW8xeCLars4yZaLLr4fGH+r99ec1fRFlXvVb11c15/ntOxp+kIz3T3P7fwR9krkpnTTPirEnBqST5NSDg1JJotb2PF846ohLgggE+S+FJCtjlywG7vPXW6M1U42Kl70/tuyc3pHTRlB2rivuV2DcWNz8e3uYW9DKfrDKR6VYHvBr0ZwD0X0c7YrqVtvEBZ48LOg5ZPkuoPHcbBx4EEccZIgoXpC+Fbz59v4UJPQHRn8D2XzCUIZJqAwdd/os/zUn2DQHk/Rvx8HzsX21oWPRPTL8C3Hpg+/joVR5/2c0dry6ito2VXlLBWbO6N1GY5xx5KaEk+boRu8f0i3/+T/TQZLu0y3McEcZIJREUkcsqoBx5uFCDydqv9Ln+kS/etQsTXpx0TqdR60DsXKBv8RMJIP1erPpY0IRENodWa6mEz5LmKFXJ73jjVGb1lc+ugLss/wCqLfQJfsNQgpbZL4Rsvpdr9+lCT1jQgUBWP8oD4Og+lp9zNQlFRbH7MyajcmCJ0RhG0mXzjCsoI7IJz2xQE4t+hW7V1b3Rb9llP/E7iD8mgyXnQgUAoBQFRdMs+buFPkwlv13I/wDpXW6PXuN/M1rnvRAM1vmEUAoBQEn2CTN9bD8sn2Kx/hWtqv05GSv4kXrXDNsUAoBQGq1bQ0myw7EnyhyP5w7/AE865ut6Nr1HvLdLr6+31k3dNrZ1bnvXV5ENv7F4m3XGD9RHiD315i6myiexYseuR3aboWR2oswjVTOfNSSa3XNZS1QPIGIZt0BQCc4J7yO4GtrTaWeok4wa3b95g1GojRFSlnuO3o+2nS6v0RUZN3LdojJ4EHgPSK6VWglp7q5SaeXjd2M0LNbHUUzik1hZ39qNt06aBHJZe7AAJoGRSw5tG7hNw+OGcMPDteJrvHERBOhC8ZNWCAndlikVh3dkB1Pq3SPWaBmi6Q/ha8+fb+FAX90Z/BFn8ytCCmOk3W7lNXu0jubhEVowqpPIqj3mMnCqwA4kmhJaWwtw8mzoeR3dzFc5Z2ZmPblAyzEk8MChB590b8fB87F9taFj0T0y/Atx6YPv46FUUz0U/DVn+dL9xLQlnpuhAoDyLqv9Ln+kS/etQsX3016N1+mNIo7dswlH5nkyD0BTvfoChU88ULF/Wf8AVFvoEv2GoVKW2S+EbL6Xa/fpQk9P7TOVsrllJDCCYgg4IIjbBBHI0IPNOha/dm6tgbu5IM8IINxKQQZFBBBbBBBoSW1/KA+DoPpafczUCIX0D/CzfRZfvIaBnoKhAoBQCgFAUp0tvnUvRDGPrY/xrs6Ff6XezVt+Ihma3DGKAZoBmgJd0cj/AGhbemT7p61dX+lL1zRkr+JF4VxDaFAKAUAoDX62YerxNy+L8rP5Pn+rxrS1yodeLuHLrz8vXbuMlV0qZbUWQKZATw9WeePPXkZLYfyPQ6TVwvju480YxqyN1Gn2n0w3FsyL5YwyfnDu82RkeutzRX+wuUnw4Ps9bzX1lHtqnFceK7fW4rfRdVlsrlJouzLGTwYEjwZXXgcebgfQa9XiMknx5o8xlxbXDkyQ7Y9I91qMQhdY4oshmVA2XK8RvMxPZBwQABxHM1YqSjoI2bczPfOpEao0cJPx2YjfYeKqBu55EsfA0DNR01bOPBftcgEw3G6d7uWUKFZD4EhQw8ct4UCMTZTpOu7G2FuiRSIu91e+G3l3iSRlSN5cnOOfnxjAEXnlnvrotgy3E8md1RjeY8gB3KAO/kBxPDNAelLLSPceke585Mds6sRyLbhLsPMWJNCDzJo34+D52L7a0LHonpl+Bbj0wffx0Ko8+aHq0lpcx3EO71kZYrvgsvaUqcgEZ4Me+hJM/wAMmpeFt+xf/uUGCb9FO3d1qNxNHciLdSMMvVoynJYDjljwxQgpPVf6XP8ASJfvWoWPWt1brIjI4yrqVYeKsMEew0KnknWNNa2uJbd/KikZCfEKey36S4b10JPRWwtks+gwQv5MtsUb0OCD9RoQeedT0+exujFJmOaFwQR4qcpImeanAIP/AJFCSXa30sXlzaNbskKdYpSSRA28VIwwALELkcCePM4x3BgwuivZ17zUYmCnqbd1llbuBQ70aZ72ZgOHgGNAWR/KA+DoPpafczUCKd2Y2im0+cz2+5vlGQ76ll3WKk8ARxyg7/GgJX+GTUvC2/Yv/wBygwWJ0S7Y3Ooi4Nz1fvRi3erQr5QfOcsc+SKEFg0AoBQFG9Kx/wBpv+ZH9mu1of0V3mtb8REM1uGIZoDnNAM0BMOjc/7Qtv8AE+6krU1f6Uu78oyV/Ei8K4htCgFAcMwAyeAHM1DaSywaDU9pFXKw9o/KPkj0eP7vTXK1PScY+7VvfXy/n8FXIiN7fszEsSzHvNcl7dktqbyUbMLfOc541ZxTWORMLJQkpReGd4O8Pyq0Z1ut/I9NoddG9Ye5814o6TUo6RjLs3bXdxGJ487zAFlJRiPzlIJ9ddDQaiyFsYJ7m+Bpa7T1yrlNrelxJdYdFemRMG9zmQjulkeRfWjHdPrBr055gmcaBQAoAAGAAMAAcgB3CgOu8tElRo5UWRGGGRlDKR4EHgaAhlz0S6W7FupdM9yTShfUN7h6qDJvdndkbOxybaBUYjBckvIR4b7ktjzZxQG5nhDqyMMqwIYeIIwRw81ARWHo10xWVltVBUgr75LwIOQfL8RQEg1jSorqFobhN+Jt3eUkjO6wZeKkHmAaAjv4MdL/ALov7SX/AF0A/Bjpf90X9pL/AK6A2eg7I2dk7PawiNmXdYhnbIznHaY99Aa+Xo30xnLtagszFiesl4sTknyvE0BLKAjmrbC2F1M009uryvjebekXOAAMhWA5AD1UButNsI7eFIYV3I0GEXJOB4ZOTQGFr+zVreqFuoUlxndY5DrnnuuuGXPmNARqPoi0sNnqZCPAzy4+ps/XQZJhpmmxW8YigjSKMclRQoz3nhzJ8aA6Ne0G3vY1juoxIisHUEsMMAQDlSDyYj10BovwY6X/AHRf2kv+ugH4MdL/ALov7SX/AF0BuNn9mbWx3/csQi6zd38M7Z3c7vlE45mgNvQCgFAUd0urjUz54oz9ofwrtaH9HvZr2fEQvercMeBvUGDneoMDeoCYdHLfz+2P5T/WjitTV/pS9cy0PiRelcQ2hQGn1DaCOPgvvjeA5D0t/lmufqOkaq90fefy4fUhyIvqOqSTHttw7lHBfZ3+uuLfqbb/AInu6uRjcjXSNmsUVgrkxnFZUD4qwOQcVDSawy0JyhJSi8NHa3aGe/vH8a0pQdbxy5HqdBrY3xw/iXrd63GRop/nMPzifvrY0rxfDtRtar9CfYyz69ceRIrcapdTTypbbqrFkHIGTg4+MDzIOOXprjT1OputlCjCUfXr8nYhptNTVGd2W5fb6HbDfXc0CtGoR1Yh95d0MMDDAMP/AHFXhdq7ak4LEk9+VjPzWSkqdLVa1N5TW7D4fJ4MfQtRu52DBlMYdQ/AA44E49VYtHqNXe1JNbKaz67DLq9PpKE009pp4ONR2hlS8KAjqldFPZHI43uP63spfr7YanYXwppcOzPiTRoK56baa95pvy8DO2s1WSDq+rIG9vZyAc43cfvNbHSOqso2djnnwNfo7TV37W3yx4nGqay4e16ogJMRvcAeBZPZwY1Go1klKn2b3T815jT6SLjbtrfHyfkY9/qNybx4IWUYAI3gPkAnjjz1ju1GpepdNTXf2Iy06fTrTK21Pu7TM2e1eSSSSGYASJ3jvAOD9ZHEeNZ9Fq7LJyqtS2l1GDW6WFcI21P3Wa7UdoZUvCikdUrop7I5cN7j7a1b9fbDU7C+FNL8Z8Tao0Fc9NtNe8035eBnbV6nLD1XVEDeLA5APLdxz9NbPSGosp2fZvj/AAa3R+nru2vaLhjxMeLVrmG4SK5CMJCAGXznAPtxnhWKOq1FN0a78Yl1evAyy0unuplZRlNcmcX2pXJvHghZRjBG8B8gE8ceeot1GplqZU1NbuvsT8SatPp1po3Wp93a0ZOia27GWOcAPECSV7wvlcPHl6c1l0msnJzhat8eoxarRwioTqe6XX8zWJq97IjTx7vVq2NwKCe7zZPMZ4itRavWWQd0MbKfD1vf1RtvS6OuSpnnaa4+t32JXYXBkiVypUkZKkEEHvHHz12abHZWpNYb5HFugq5uKecczIrKYxQCgFAKAUAoBQCgKY6a4MXsL/KgA/Udv9Yrr9Hv/Ta+Zhs4le1vmMZoDnNAM0BK9g5MXVu+DurIN444AHIJJ7hxrS11tddctuSW7mxH4i37zadF4RgufE9lf8z7K8jd0rXHdWs/ZeZsORHb/WJJeDNw+SvBf/Prrl3am674nu6uXrtKORg71a+CMnBqSD5YVKB1OKugdJrIDigOQccqiSUlhloTlCSlF70ZmlH+cQkf2sf2hWKmLhdBf+S/KPT1ayOp00+tReV3FoV6486RPWLOW1ma5g4oeMi+GfKz+STxz3HzVxdTTZprXqKuD4r893PPLsOzpra9TUtPbxXB+uf5N/puorPDvp5wR3g94NdKjURvr24/2Zzr6JUWbEv7mj2B/Eyfnj7IrndC/pS7fBHQ6Y/Uj2eJopQJILmXIyZlIGeOMtyHh759Vc6aVlNtnNyXj/8AR0Yt12119UX4eRtdp3EqWZPJ+f6W5n99buvkrY0v+rxwaWgXspXLq8MmrjkIlt4W8qGcr6jImPrDerFaalJWV1S4wnj/ANl/Pcbkop12Wx4Sjn7P+DdxfC7fm/8ATWuhD/cX2eCOfL/bl2+LONH+FLj81/tJTTfv7Ox/9SdT+xr7V+GaSUCSC4lyMmZSBnjjLch/ifVXOklZTbZne5LH3/8Ao6EW67a68blF+HkbPayffjtXHHeBb1kIa3ekbNuFU1z3/g0+jobE7YdW78nCySXd7GJFERiwxXPHAIPrJ7PqqqlZqtVFTWzs78d6fkS416XSycHtbW7P1XmZMHwu/o/6S1lr/wBxl2f9UYp/7dHt/wCzONHUHUrgHiCrg/rLTTLOusT6n4E6ltaKtrrX4Z0qZdOkPAvbufZ/k+PUcezGvadHz4Zg/X1/P4u/Z6+HVNevp+PzLoJg6hlOVYAg+Y13ITU4qUeDOJODhJxlxR2VYqKAUAoBQCgFAKAUBWHTjaZjtpfku8Z/TUMPuzXS6OlvlHv9fUxWFTIpJwASfAcT7BXTk1FZe5GI2VtoFw/KJgPFsJ9rj9Vc+7pfRVcbE+zf+Mk4ZtbbY8/8WVV8yDePtOMeyuVd/iWC3U1t/N7vss+BOyba10C1j+IZD4uc/wDLwH1VyL+mdddu2lFf+O77739ycI2izYGFUKO4AcPYK5couT2pttk5PnrCeZqdlLgQfamqsHcprGwfVQD5NSDrYVZA6XFZUD4qQKAkOy+hvI6ytlY1YMvixByMfk5HP2ebd0ukdjU5cE0+3BlqlKLzF44ruZPK7ZYikt/cW88okR5o28jngDJwOAI5HBHmrjSv1Gntkpxck+HpLuZ2Y0afUVRcJKLXH1+DK2RsHihcuCpc5CnmAB3ju/8Ays3RlE66m5LGeXcYekr4WWpRecczC2ZjkitJ8o4biVBVgSdzhgYyeNa/R8bKtNZmLzyWH1GfXyrs1FeJLHPeusx7LZwNZtIyuJt1yq8QezndG7z44+usVXR6emc3F7eHhb+XDcZbekGtSoRa2d2X2/M+JIJGhsx1b5R2DdhuADrgnhwGKrKFkqqVsvc+p7lleBaM642XPaW9LG9dTMrXdNYX0UiIxVnjLEKSAVYA5xyGMH21m1emktXCcU8Nxz3NeBh0moi9JOEmspPHej5vnki1B5VhkkGABuq2DlFHMA1FsrKtZKxQbXyT6lzwTUq7dGq3NJ/NrrfzPrTLebNzctGysyOETB3iTx5c+GAOXGraeu3NmolFptPC5+fJEX2VYr08ZJpNZfL1xOiz2cVrNpGVxMFcqvEHs53Ru4zxx9dYquj4vSubi9vDwt/LhuMlvSDWpUItbOVl9vzOm7gla2tR1cmUZwRuNkDeG7kY4cKrOFkqKVsvKb5Pr3fYvXOuN1r2lhpc11M22rwPHfRTIjMrYD7qk4+KScfkkeytvUwnXq4WxTae54Xdv7n9jT004WaSdUmk1wy+/wDK+5iXryRajJKIZJFwAN1WwcxqOYBFYbJWVa2Vig2vkn1L5GepV26ONbmk/m11v5mRoNjM8k87KYmkVgmeYLHOcHjwwOY41l0dNs5zuktlyTx3+W4xay6qMK6ovaUWs93mYEt7cdS9vLDJI7Hg2Ce8eAwcEcCD+6taV2o9lKiyDbfP0vobEadP7WN9c0kuXr7kp0G0aK3jR/KAOfMSScerOK7GjqlVTGEuJyNXbG26U48DPrZNYUAoBQCgFAKAUAoDB1jSYrqLq50DpkEA9xHIjz8anMl8La+aeGQ1kh2o7JyQDMA3o/BRusP0Rz9Xsri6rSWt7Tbl272Y3FrgaI1oFTigFAKA5oDsU1Rg7VNUYOyqAGpB8sKlA6XFZEwdaRliFUEk8gBkn0CsiTbwgS/QtlMYe44nuj5j9I9/o5emupp9Dj3rPp5mRQ6yVgV0y5zQCgFAKAUAoBQCgFAKAUAoBQCgFAKAUAoBQCgFAKAUAoBQCgFAavVdBin4sN1/lrwPr7m9da92lrt3vj1kOKZDNW2flgySN9Plr3fnDmv7vPXIu0llW/iusxOLRqa1iBQCgPpTUMHchqjB2qaxsH1UA+TUg2em7PSzcSNxPlMOJ9C8z9Qrf0+iss3vcvn5FlFsl2l6RFAOwO13seLH19w8wrtU6eFS91d/MyJJGfWckUAoBQCgFAKAUAoBQCgFAKAUAoBQCgFAKAUAoBQCgFAKAUAoBQCgFAKA0WrbMRS5ZPe38QOyfSv8R9daV2ihZvjufrkVcUyG6lpMsB98Xh3MOKn193oOK5VtE6viXfyMbTRg1hIORQHYpqjBlW0DOcIrN6AT+6ojXKfwpvsBu7PZmV/LxGPPxPsHD663KujLZfFu+79d5ZQZIdP0OKLiF3m+U3E+ochXVo0VVW9LL62XUUjZVtlhQCgFAKAUAoBQCgFAKAUAoBQCgFAKAUAoBQCgFAKAUAoBQCgFAKAUAoBQCgFAKAw5tLhbyooyfHcGfbWKVFcuMV9CMI6f/wCBbf2K1T/K0/0obKO6LSoF8mKMfoDPtqy09S4RX0GEZYGOVZiTmgFAKAUAoBQCgFAKAUAoBQCgFAKAUAoBQCgFAKAUAoBQCgFAKAUAoBQCgFAKAUAoBQCgFAKAUAoBQCgFAKAUAoBQCgFAKAUAoBQCgFAKAUAoBQCgFAKAUAoBQCgFAKAUAo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www.educationnews.org/wp-content/uploads/2012/08/next-g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2794" y="3012316"/>
            <a:ext cx="2613969" cy="152674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data:image/jpeg;base64,/9j/4AAQSkZJRgABAQAAAQABAAD/2wCEAAkGBxQSEhQUEhMWFRQUGBUVFBcWFBgVHBUVGBgYFxYXFBgaHyggGholHBQUITEhJSkrLi4uFx8zODMsNygtLisBCgoKDg0OGxAQGzQmICYsLCwsLDQsNCwsLCwsLCwsLCwsLy8sLCwsLCwsLCwsLCwsLCwsLCwsLCwsLCwsLCwsLP/AABEIALIBHAMBEQACEQEDEQH/xAAcAAABBQEBAQAAAAAAAAAAAAAAAQIDBAUGBwj/xABGEAABAwIDBAYGCAQFAgcAAAABAAIRAwQSITEFQVFhBhMicYGRBzJSobHBFDNCcpLR4fAjNGKyU3OC0vEVFxYkJTVUorP/xAAbAQEAAgMBAQAAAAAAAAAAAAAAAwQBAgUGB//EADgRAAIBAwIEAwUHBAMAAwAAAAABAgMEESExBRJBURNxkRQiMmGBM0JSobHh8BUjwdE0cvEGQ2L/2gAMAwEAAhEDEQA/APQoHBfP8s7QQOCZYCBwTLAQOCZYCBwTLAQOCZYCBwTLAQOCZYCBwTLAQOCZYCBwTLAQOCZYCBwTLAQOCZYCBwTLAQOCZYCBwTLAQOCZYCBwTLAQOCZYCBwTLAQOCZYCBwTLAQOCZYCBwTLAQOCZYCBwTLAQOCZYCBwTLAQOCZYCBwTLAQOCZYCBwTLAQOCZYCBwTLAQOCZYFQAgBACAEAIAQAgBACAEAIAQAgBACAEAIAQAgBACAEAIAQAgBACAEAIAQAgBACAEAIAQAgBACAUtOsGO5bOEkstP0Mcy2yDWk6AnwSMJS2WQ5JdRIWEm3jBnKAIlnYCgToJRRb2WQ2luDmkagjvELLhKPxJr6GE09gwnWDHGE5JYzh48hzLbIBhO4nwRU5tZSb+gbS3EIWGmtzOcgBOmaKLlsjDaW4EI01ozKaewQjTW4yhSw8D5LZ05rVp+hjmXcUMPA+RRU5tZUX6ByS6iBh4HyKKnN7RfoOZdxRTPA+RWFTm9ov0HMu40rXbczlClp4LLi0stBNMRYwBXMI1BHgtpQlHWSwYUk+oFpGoWHFrdGU0xAEUW9UhlIVrSdBPcsxhKWyyYbS3EK1em5lagQstNbhPIuE8D5LPhzzjDz5GOZdxcB4HyKeHPOOV+g5o9xHNI1BHeISUJR+JYMpp7CLUAgBACAEAIAQE9k0EknPC0uHeNFbs4pzk8ZxFteZFWbS06sYK7ic3HPI+KjhXqN6vSWj7amzgorbYku3FrsIJDWwBHcprucoVHTi2lHRf7NaUU48zJKb8WFx1h47wG5fEqaMnU5Zy3cZr0WjNJLHMl8iC11P3XfBVLdfH/ANJfoS1enmiXZ+rt3YdnwU/D/inrj3WaV9l5obSHaHaxaka6gSJla0Vmqnz82Mvr0XzE/haxgSjVe50hwBPE5dwCW9WvWnlT1fd6ehmcYRjqhxHYb2sObuPLgFJJf2YZny79/l2RhfG9Mld3fPPPPzVCW++f58yVeWCxWcWsYBkCJJG896t1pSp0oQjpplvq35kUFmTbGU5qOaDn+WpWlJzuqsYy1/XHU2liEW0T3rCW4oIwnDmI7P2VavYOVPxeVrDxtjToRUmublzuvzHuEFzsWTRm3PeIGWiknFxqTqOWUt1r1WOuhqnlJY+pXI7LO3HZ07XtHgFUa/t081Me6vxd320Jlu9M6/Ie76tnbjN3tZ58gpZLNCn7+Pi766/LJqvjegtFssIxR2hmSc8h4rNGLnQcVPDct8tdF9TEniaeOhFciXBozIAb3kaqtcJzrci1awvNo3p6RyWq3aBDTimA/gyOH73K9X99SVN5zjm7Qxn8td/kQx0fvadvmVLfLERq0ZHxAlUKD5Oea3S09cN+hNPXC7jOvdnnrrOflwUar1NVzb/z+YNvDRevDJqN35Ob4AT7l1Lz35VafVNSXoskFJYUZfQS3dBDfZY4nvIlYpPlapfhg8+bwxJZTl3aK9ycIa1pgYQ7I6k6qrdf2uWnB6cqfm3uySn7+W1rsQVKhcZJk6KnUqyqPMnl4JYxUdET32rfuNVm+0mv+qI6Oz8yxces/OOwzP8ADwV+4X9yprj3Y66//nsRQ+GOmdX/AJIrb7XbnsHPtZZjiFVt/v8Av591666ar6m9Tp7vUr1PvYvP5qpV/wC/N6/5SJY+WBiiNgQAgBACAEAIBWPIMgwVvCpKDzF4MSimsMlD5mGCeIBPuU6qSknyU1l9Un+WuDTlSerA1CMnsB7wQe6REo6sl9rDPzaaf+ByJ/CwbVcSCGzEiADAGkZJGtVlLnUcrGNtMNY6GHCGMZEFXCfUA1BBxaHvKx4qg/s0tMdev1M8mfvCsuI0aNCDrmD4rMLlU23GKWVjr/sOnlYbE6ze1mEjeJ+a152mnCGH9f8AOUMLZyyKK5BnAAeMHXjEwt/aJQfPyJPvh/7wY5E1jm08wFTIAsmCTnO/uPJYVWXKoyhnG2/XywZ5VnKkI9zY0hxPPJsc+a1m6fh4UcSz89sfMylJvfQRtYxBAcBoDOXdCxGu1FRklJLZPOnljAcFnKF64iYAblAgRA7/AAW3jzWqjy9M4xjyMcie7yDK7swe1IiDJ8ViFeprF5llYw8v6/Qy4R8gNUyTGogiMj3o61Tnc2t9+xjkjjGQFUQAWB0CBmZjXceawqycVFwzhY65x9GjLju84F67IAsECYnENfFbuv7qjOGizjOVvr3NeTXKYjnmCA2ATOQPz7lrOc3FwUcLOdn8tvQ2SjnLYjnmQc5yzjWMliVSo5qeMPyGIpYzoP8ApJEw0Nn1sj2u+d3cpPapwb5YqOd9N/2NfCi+uexGx5BkDLuJEcDO5RRnKD5orTy0x2Nmk1himrrDQJ1gT5TotvGysQil5LP6t4+hjkxuxzrg48cZ93KNFl3NRV/Ga17fTGwUFy8vQVj34i7CSTO4nVZjUrKcqnK9c9H1MNQ5VHIwVcocA6NJnLyWnjNLlnHONsrVfmjbkTeUxryTnEdwWtRyqPOPRaf5MxxHTJJUrTEsEgROY+alqV+b44LOMZ1X+TWMMfDIR9cukxqA0wOEfklS4qVHJ43ST07Y/wBBQjHCyNo1cM5TIhRUanht6ZysfzU2lHOAef6MPn8ylVp7Q5fX/LYivnkYojYEAIAQAgBACAns7frHBvie5W7K29oqqD23fkR1anJHJp3l6KUNY0aSd0LuXd/G0kqVOPmU6VF1fekypc7Sxswlok68u5c+54p49HkcNev7E9O25JZyTDakNAYzPeP+FY/qyjTSow/n0I/ZstuTJNqQaQcRDpHvUvFUpWyqSWJZRrbvFTC2MVebL50d1c9WwECdBC9jdXTt6Kko5OXTp+JNrJmXW0i9uHDEkZzznhyXFueJyrw5HDGq1z8y1Tt1F5z3NG/uzTDYbMrr395O25eWOclajSU28sYT1tIlwwnP3aFRTxd2bnOOH/oz9lUwnkx7WiXuAHj3Lz1pQdaqor6+Rfqz5I5Ny/ph9NzRq3huIzXp7+lGvQlGOrRzqMnGabMnZf1o8VweFf8AKSfZl24+zZr37cTHDeBP78l376CrUJwW61KVGXLNMztjUpcXbgPfkuTwajmbrPZaFm6n7vL1Lm03S2meL2rocSlmNJr8SIbdayXyY++vDTIhmKe9SXt7O3klGHNk1o0lPOXgoVtpOOGWYYM71y6vFKkpRbhy4ZYhbxWdc6Em22zgI35eeik41DLpyXXK/Q1tJYymXLWkBTDDqW5jv1XSoUIq3VB7tEE5Nzc13M/ZNGKrp+zI8Z/RcnhNHFxPP3cr8y1cz/tr5l1jGlzqrtBkO4DMrpRjTlOd1PZbeSKzcklTRVdtkzk0RuzVCXG5p6Q08ydWaxqyW5Y2tTxt1H7IKsXVKle27qw3RpCUqNTlew63rFlAOAmB81JRryo2EakVl4RrOClWccj7K5NXEHMiP3vW1ncu7UlUhgxWp+FhxZFYsilUAzgvA8lDZwxaVIrXWWDas81I/QZs+1FMdZUyyyB3fqo7G0jbQ8eto8dTavVc5ckCje3RqGTkBoFyby7lcT5nt0RZpUlTRXVQlBACAEAIAQAgL2xngVM94I+C6vBpJXGH1TX6Fe6WYBtlhFSdxAjwyWOL05RuOZ7MxayThgpYDExlpPNc7wp8injRljmWcFq3rOo5lvrceX/KvW1epZPmlH4u/wAv/SGpCNbRPYubSGOkKme7LxjRdHiUVWt1X16aEFu3CpyGOvOl46S5uAxgJE6L2VzcwoUlKSzscqnBzk0jLvb5r2wGkZjNcO74hTuIKEY41XbuW6VGUHls0ry66stkZOMHku1eXit5QTWj/Iq06XOn8iHbFRwblGE5HiqvGKlWNLC+F6MktYxctdxmxaEAvO/Id29a8Gt+WDqvr+hm6nl8patbctc44pxbuau2ts6MpPnzzakVSpzRSxsUW0cNxyMkeOq5tKj4XEuVdU2TufNQLLqsV8O5zR7pVvxuW9dN7SX+yJQzRz2Y27Z1VJwbvOXj+gUV3BWlpKMNMv8An5G1JurUWRL31KP3mfBbX3wUP+0RR+OXkyTaF8aZAAmZUl/xCVrJJRzk1o0VUT1My9vjUABEQZXFvb+V1FJxxhlujQVNtpmlaAVabZ+yR5iF2rZRu6EHL7r/AEKlTNObx1Ia1xFwOA7Pn/yFWnc44jFJ6Y5SSNPNB99y2aYp9Y/2hPkCr0qcbZVavfUgUnU5YlazGO3LRrmPGZVO1Tr8PcI76k1V8tfLMYiMjqvNyTi+V7l/OdUbNiwsouLspk+EZL0tnTdCym59cv1WDn1pKdVco6jWwW4drA08VJTruhYRqJZwl+onDnrOJLWruNLFTjSTyG/xUtevUlbeLQx8/I0jBKpyzK+ynxSed4Lj7gVV4ZUcbOU1vmTJLlJ1UiR0XFPXtDPuP5KSahxG3WHqtfqarNCp8jEe0gkHUarzMoSjJxktUdBNNZEWpkEAIAQAgBACAAY0WU2nlBrJp0trZQ9uLnl8F26fGE44qwz6FSVrrmLGXW08TcLWxzy9wUd1xXxKfJTjgzTtmpZbJKe1REPZMdx+KlhxiLglVhl/Q1dq8+6yC+2h1gwgQFVveIu4jyRWIklKhyPLeWUVzCwX7zaGNgbhjTOeC6l5xDx6Sgo4wVqVDklzZKK5ieGmWcZLd/e9ZhyiJ3yuhf33tPKksYIKNF029R7NoDq8Dml3OVJHiSlb+DUjn55NXQfPzxeBKu0JphjWxlEzuWK3EuagqMFj55EbfE+aTyU6dQggjdmufTqyhJST2LEoqSwzRftMEtODNvPw4Lry4vGU4zcNV8+5VVs0ms6Fe4vMVQPAiIyngqda98S4jXSxjpkkhR5abi+ot/edZGUAbpnNL69d01phIzRo+HkdcX+JrBhjAWnXWFLccRVSMI8vwtPfsaQt3Ft53LH/AFgf4fvH5K4+Nxe9P8/2I1aNfeILzaAe2MEZjf8Aoqd5xGNxDlUMElKg4SznI2wvurBETOYzWtjxD2aEo4zk2rUPEaeSrVqFzi7eTP5KjUqOVR1OreSVQxHlLl1tHGwNiNJM6roXXE3Xoqmlju8kFO35J8xBaXTqZkabxxVa0vKlvLMdV1XclqUlUWGX/wDqrNTTz8F1f6xQerp6/QreyyW0ipe35qZeqOE696597xCdyuVaLt3JqVBU33YG+/hdXHjPOVtK/wCa1VBR+oVD+5z5Fsb7qwQRiB5rFjxD2eDg1zLzFah4mq0Fo3wa1zQ0w6d+krejxCNKjKko75/M1nQcpJt7Fe0uTTdI8RxVS0uZW0+ZehNUpqawya9u21IOGCN86qe9vKdzhqGH5/sR0aUqfXKKi55OCAEAIAQAgBAS2rA5wB0Ks2lONSqoy2NKrai2iUU2kOORwjRs5zxUyp0nGU9Hy9E3j65I+eWUu4tnTa85tiDnBMGQfyUlnSpV2sxxh93h6P8AQxVlKGzGXVIANiJMnszEbvHVQXdKNNRxjLy9NsaY/wAm9KTeckjaLXEBsQYkycQzzy4KeNCjWko0sY0y8vmXfTY0c5RTcv2GMDS4tw7yJBMiN5/JRQjSnVdLk7rOudOrNm5KPNkS4a1hjDOQMknfwWtxGnRfIo50WuvqvkZg5SWcjqVuCfVJAaHEDeT+/cpaVvGU88raUYtru3/MmsqjS36sH2waKkj1cJbPAla1LdU41crVNY8mI1G3Ehtw2TijTKZieceKr0PDcnz420ztn54JJqX3SajTGIgsbpIgnhlBnRWqVOLqShOC2b3fbzI5SfKmmMwghhiJJBjvCijThLwnj4nr64N8tOSzsS3TGsGTQe04Zk6Aqa5jSoRTUE9Zd+jI6cpT69BzbZs+O/dlMFbq0pRlh936YyaupJogbgnPDEZRiiee/iq0fB5ve5dn3xnPV+RK+fGmf8jS0BwDgAMpjMRxHgo3CMa2KiwvywZy3HRkoaMTey0tcYkE8c9+uanjGHiwXKnGTxlN438zRt8r1eUPp0AXO7EtaYgTx18I96mpW0Z1JPk91PGnn/g1lNpLUZ1YAfLRLIAmeJ/JQ8kIQqc0VmLS6/P5m3M3KOu42q1oaIwyWg75krWtGnGCxjOE+uTMHJyeciUGtI3F05BxIkco3rWhGEo40cs7PK9DM3JPPQe1gLCcAxYg3fv8VvGMZUMqC5ubl69TVtqeM6bjq9rhaOyRBaHH2p/XJS17RQjH3cYaTffP7mKdTL37iVKDZJaOyMYI4OAO/nksSt6bm5QXupS07NJ/xBTko676DjRb1oZhgGBOc6TOq3nRou69nUUk+uuVpkwpS8PnyDbLsEwZguB5Dd8/Ba+wPwHLHvY5k/kunm9zLre+uw6rbtAmBGFvGcR+SmrWtKCy0sYXfOXj8jWE5N4IxTaXlmGMtQTIy79FAqVKVeVDlxhPXLzokbc0lBSyNqMbhlgaQAJMmR3iVHVpwcHKkk1pl65XmjaMnn3mVlRJgQAgBACAEAIBWPIMjULenUlTlzR3MSipLDBjyNP33pTqSh8IlFPQkFy7KDEaQAB5KVXdVNNPGPka+FHqRl5IAO7RROcmkm9tjZRS2H9eY3eAAPmpHcVMYz6LGxr4cRfpDuPjAB80dzVaxn64WfXceHETr3cZjISASByKe0VGsN5+ib9R4cc5E606Tw92i1lXqNYb7fLbYzyRyOFy6IkEQBmAchmNVJ7XV5eXOVotUnt5mvhQ7DBUIM5eQjy0UMakovKx6L9MYN3FNYF64zM5xHgt/HqczlnVrH0McixgGVnAQDzGQMHlKU7ipTWIvy+QlCL3HfSHRGRzJzaDmddyyrqoljKfmk9/oa+FERtdw37545rCuKi6936rBl04voJ1p5cPVb+SePPOdPRf6M8i/jENQzM5/vd4LR1ZOXO3qZ5UlhCmsZB4GRAAg9wW/tFRyUs7baJGvhxw0DqziIneT4nVYlXqSjyt6avtv5GfDj2FdXcQQTrAOWsaLM7ipNNN74z9AoRQhqmIy0j1RMd6xKvOUeV9sbLp89zCgk8oKdUt0jyBz4iUp15wXu/oZlBS3BlYgQDvnx4pCtOCwn1z9Q4RerDrnZ566znvlFXqJt5/i1Hhx7CtruGKD62vNZjXqR5sP4tw4ReM9BXXDjvz0mAD5raV3VfX641NfCiJ17pmTl+9Fp49Tm5s6/zobeHHGMCGs7Wd0eCy7mo3zN67emP9GFTilgcbh3GJ1IABPisyuajzrvu8YY8KIhruiNx1gAT3wsSuKji450e+mM+eDKpxzkjUJsCAEAIAQAgBACAEAIAQAgBACAEAIZIri4ZTaXPc1jRqXENA8St4U5TfLFZfZGG0tzDrdNbJpjrwebWucPMCF0I8HvJLPJj0/wBkbqxRf2dt+2rmKVdjnezMO/Cc1XrWNxRWakGl36GyqRlsaSqGwIAQAgBAQ3V0yk3FUe1jRvc4NHmVvTpTqS5YLL7I1lOMVmTwc3dekCyYYFQv5taY94zXUp8Eu5rLjj6lWV9STxk0NldKbS4IbTrtxnRjpa49wcBKrV+G3NDWUNO+5LC6pT0TNpUSwCGAQAgBACAEAIAQAgBACAEAIAQAgBACAXCVjIEWTIIYBACAEBBe3TaVN9R5hrGlzjyCkpUpVZxhHdvCDeFk8Y6Q7fr3pe509UwB/VjJrAMg5w0mTqV72ysKVovdWvV9ShKbk9S4zY9tTNY1quKmbXrrVwcQXVCGENcAJEYnCCBorLk3gi1KO09lOtalJrKmKuKQr1OrJ/hDMthw4NgmJiVs8TTUtjKb3PQOgPSg3Lepqkmuxpdij12AgTPtCRK8fxjhqtn4tNe49PJl2jU5lhnYLhkwIAQEF9eMo031ahhlNpc48hmY5qSlSnVmoQ3ehiUlFczPGNtbVudp3BZTD6jcTjRotGjR9rDvdAmSveWNjTtILC97qzz9atOtL5DP/BO0P/hV/wAH6q54ke5F4cuxPY9A9oveALapTIzxvPVhsZzi18s0c4NYYVOeTsPR10nqVi+2uH4qlMfw3b3Nb2XBzvtGYzXlONcPhRxWpLCe51bG4c/7ct0d0vPHRBACAEAIAQAgBACAEAIAQAgBACAbUeGgkkAAEkncBmVlJt4QbSWWebdIem1SrLbeaTPantO/IL0Ftw2NPWpq+xya945aQ0ObN/WOfW1TxPWPPvlX/Dp/hXoVPEn3ZsbD6X16B7bjWYYlr3EkD+l2496qV7ClUWiwyeldzg9dUem7Nv2V6balMy1094IyIPNeeq0Z0pcktzr05xnHmiWlGbggBAcl6TLossy0ZdY5rT3BzT8l2uA0lO65n0WSGu/dPMdk7Vq2z+souwuiCNQ9vsvByI014L2bSZSayfRHQ7Z1FlnQLGMmpTY97gxoxOeMTpgaSTkqkm8kL3PLfSjcfRLmpb22GlTrU6dSqGNDTJxNLJGYaQxphT01lZZJDVZOV6H3ZpXlFw3uFMxl2XkA/JVuJUlUtZp9Fn0RNTfvI9vXz8vggBAcr6S65bYVAPtljT3YhK6/BIKV3Fvom/yKd/LFFnD+io/+pUvuVv8A83L2lX4TjUviLFvsHaD3WIF3WLb6XBzK9ZwotAa49YZgOwumOIIWHKOumxlKWmu50W3+kWC3vdnUHue20t247h1QmpVrdbTa8yDp2iNeIUcYapkkp6NHnXRi4dTu7dwJk1GA56guEgrW+pqdtUT7Mjt5ctWL+Z76vnfQ9KCGAQAgMHb/AElbbnA0Co/eMWTfvb55K7bWbqrmloiWFJyOTr9JLlxnrS3k3ILpws6KWMZJ1SikWrDpbWYe3FUczBHcQo6thTkvd0MSop7Ha7M2gyuzGw5bwdWngYXIrUZUpcsitKLi8MtqI1BACAEAIAQAgOP9Jd2W0adMGOseS7m1o08yF1eE006jm+iKF/LEVE4LZQpmtS69xbRxt6wgTDJl2QBJ4ab131usnLXQ9gsOmdB9xRtbCgKtIg43NaaYptAkQ1zRvyz4qdTWcIl5lnCOI9K2z6VG8HUgNxsxva2AA4udnA0lR1EkzSawyP0b3zhXdRnsva5wH9Qj5BcfitJOmqnVFuxn77j3PSFwDrAgBAc9072aa9nUDQS9kPaBvwuBcPIFdPhFwqN1HOz0I6qzE8YXvGUT270Q7ZJshTc17hScQC1pdAc5xglVaq94imtTx7bN+6vXq1XmXOe88YEkNHgICsRWESrY2fR7s01rtpg4aQ6xx3AgjCPE/BcvjNx4Nq0t5af7JaMcyPYl4YuggBAYXTfZ7q9lWYwFzwA9oGpLCHQPJX+F11Ru4Slotn9Svd0/EpNI829GtZtLaNM1XCmA2s0l5DQHFjhBJ0Mr3lTWGhwqfxanR9Gb68s7K5tQLZxqYjRf9Ot/4Ze3C77fcQtJKLaZvHmSwc3Z7JfbW98az6P8S3DGBtzRquc7rqbowtcTMAlbtptYNYrCeSL0fbINxdsMHDRIqOPMOEA9+fkufxe5VC2a6y0RLZ0+eqn2Pa14Q74qAEBR21fdRRfUGrYieJMBTW9LxaigbRjzPB5pRt6lU9lj3kn7LS6Se7vXpVHoi45RjuzodldA7uqRjZ1TN5eWz4NBnzhSxoSe6KtS+pR2eWW+k3Qf6O2kKJfVccbqpOEBtNuHE4AQcsXElbVKGMYI6F7z5c9F08zN2Vjs73qieyXYCdz2mQx2XOFzr6ipU2mtVqiy5KrT5kd+vPFYEAIAQAgBACA4b0oUjgoO3Bz2+JAI/tK7HCH70onP4gsqLOAC7Zyzv+hW2mWlnVqstaj62jq4a3CG4uy2SZgZzAUsHiOSSLwjiL29qVnmpVeXvdmXEzzy4DM5KNtvc0bN/wBHlIm8B9ljyfHL5rncTeKGO7RasV/d+h6ivOHZBACAQhAec9KOgDi91S0DcJj+FOEjjhJMcMstV6mw45FRULjf8X+yrOi90cjbbSurQvpsq1aJOT2hxb5jx1C9DFwqRUo6ortY3LWxeilzdEFrMLDrUfkBzjV2u5VLvidvbr3nl9kSQpSkerdHNhstKLabQC7Wo+IL3cTy5Lxl9eTuqrnLbouxbhDlRqqmbggBACGTz3ph6PjWqOrWuEOeZfSd2QSYlzToCTnGS9Jw7japwVOvstmcu5suZ80DzjaGzH0H4K1PA6JgwctJBG7Jemo16daPNTeUcycZU3iRr9H+hlxdBr2MaymcxUeREcQ0ZlU7vitvbZjJ5fb9yala1Kuq2PWujXR+nZ0gxgBeQOsfve4DXUwOS8dfXtS7qc0tlsux2aFCNKOFv1NhUicEAIDD6Ztm0fycwnuDgrlg8V19SSl8RF6N9vUqQFu5rjVqVDhcGiM2tAk6/ZK9RbzS06kF/byl/cT0SPRbW/p1C4MeCWktI3gjXJW+ZM5Tpyjq0Y3Sis1lSk5xAAp3Ij2yWtAYOZJHko57r6k9um00u6POdvux39NrdaZo0nffY7tfFc67kkpN9jr2+lHL65O7K8qQggBACAEAIAQFHbOzG3NJ1J+hzB9l24qahWdKakiOrTVSPKzyHamzalu/BVaWncdzhxaV6ijWhVjzRZw6lOVN4kjb2V01rW9o61YymWmYecWIYjJymCrHO8YNeZ4wc5bW7nuDKbS5xgAAT++9RTnGCzJiMXJ6HrHRTYX0WlDoNRxLnmNODRyyXmr268eemy2O1bUPCjruzcVMsAgBACAEB436Rf5+r3U/7AvdcE/4cPr+pRrfGz1fYv8AL0f8tn9oXjLr7efm/wBS5HZF1QGwIAQAgBACGTyX0t/zjP8AJb8XL2P/AMe/4sv+xxOI/aLyO96Df+32v+X8yvPcV/5tTzOlafYxN1c8sAgBACAjuKDXtLXCWuEELaE3CSkjKeNjzS9tKtpWyLmlpJpvGUgHIg8V6OhXVRKUdy4nGpHDKT67nPLy4l5Ml05zxkKbJsopLlxoTVtp1nhgfWe7qziZicTgPEE57gsuTfUxGlCOWludF0Q2Q51T6RVxCCS3EPXLplxnv1XKv7pY8OPXchqSSXJE7RcgrggBACAEAIAQAgIbu1ZVYWVGhzTqCt4VJQeYvBrOCksNHj3Sa2bSuq1OmMLGPAaNYGFp+a9TaTlOjGT3wcKtFRqNLuesbH2bSoMApMDMQBdE5mN8rzVetUqv3mdqlSjBe6i+oCUEMggFAQwQ1rljPWcG95W0YSlsjVzjHdmdW6SWrfWrsHiT8FPGzrvaLI3cUl948p6b3jK15UfSdiYQwAic4aAdV7ThFKdO1jGSw9f1Ks5Kcm0d9s3pnaMo0mlz5axoMUzqAJXmLjh1edWUljd9ST2ylHRkrunlruFU/wCj9VF/S6/y9f2Ht1L5kZ6f2/sVfwj/AHLb+lVerXr+xj2+n8xn/cCh/h1PJv5rb+lVO69f2Me3w7B/3Aof4dTyb+ax/S6ndev7D2+HYeOn9t7NX8Lf9yx/Sqvdev7Gfb6fzJG9PLXf1o/0fqsf0uv8vX9jZX1P5nn/AKQ9q07m5a+kSWim1pxNwmQXHQ969LwS3nRoOM++Tl3lWNSeV2O16IdJrWnZ29OpWDXsZDgWuyMnfELhcTsq87qpOMdGzoW1zSjSjGTOhodILZ/q12HxXNlaVo7xZZVxTe0jQo1Q71SD3KFxa3JVJMeQtTIIAQFe9s2VW4ajQ5vA/Jb06kqbzFmU2tjz7pRs1lvVaynOEsDszOeIjLyXctK0qsOaXct0pOSyzf6N9HqLqNOq9pc5wmCcgQToB3Kld3dRVJQjoiKpUllxOqXNIAQAgBACAEAIAQAgBAePdMf525++P7Wr1VksW8PI4Vx9qz0K46V2tJrf4mM4RkyHHQZHMLhRsa1RvCx/6dR3VOMVqZFf0iM+xQefvODfhKtR4RL70kQPiEekTIvOnlw71A2n5P8AiFap8KpR+LUglfTltoZVbpNdu1uH+EN+CtRsqC2gQu4rP7xRr7SqO9es899Rx+anjbJbQ/I0bqPuU3VW8Z96sRoTfQz4c2N+kDgVIrOb6myt5EFR8mVdpQ5IJMsQhyxwSi4y0VZ2eXnJG6Guch9J5J7Gu5r7Ou4n0grPske5t4C7ifSSs+yw7mfAQv0kp7LDuPAQfSCseyR7mPAXcUXPL3rHsa7mvgLuVbupiPgp6NJU1jJXrQ5Hgs0K4DQIUFW0lKTkmSwouUcok+kAqJ2k11MuhIeysBoY8YUUqE1usmvhzRdobWrN9SvUHdUd+aglbRe8PyCnUXVl6j0qu26V3H7wa74hV5WNu94G6uqsfvGtZ9PqzfrGNqeOH4NVWfCqb+F4/MnjfyW6ya1D0h0j69Go37pa4e8hVpcImvhkTR4hDqjK6UbTp3FVr6RloYGnSQcTjGvMKzaUZ0YOM11OraVFODce52nRY/8AlKPJp8MzquTeJqtLQ0qNc7NRVjQEAIAQAgEQATGZ04oDJv8ApLa0pxVmlw+y3tH/AOsq1Ts61TaP1IZ3NOG7OZvfSEZIo0Ryc9xz4ZABdCnwhYzORTlfv7qMDaPS26rAh1TC3hTGH36q9SsaEHosv56lad1Vnpn0MQuJMkkk7yZJ7yrfLy6YK7znUgdcAaCVchaykstk8aGd2MNyVKrSHU3VCIx1Y8VLChCOyN+SMSMuHFSpJbDxILqNLws5Zo7iCE61CN3XZCGpyWDX2qXYkYZGaFmjJzimyI1Cs4Kkq802gk8/JYyY8aq9v0Fh3B34Sscy7jmrPo/Ri4X8HfhKzzruYzV7P0YYX8HfhKxzruZzV7P0YhxcD+ErPMu456y7+ghcefkm5jx6i3GuMrJHOTnqxwqLBLGvKKwkHW8kN/an2HdbyTJurr5CioFnUkVxDuOD+a1cU+ht4kH1JW1jxUUrem+g8OLHC5O8KJ2cejNJUEa2zKksJ5/ILnXVPw5Y+R2eGw5KTXzIH1yyo4scWukZtJafcnhc0E3HTyOTeqauJNG7Y9NLqnALmvHB7c/MEFUanDqE+mDSN5Uib2z/AEgtJArUsH9TSXDyiVTqcKaXuSyWIX6ekkdNZbdt631dZhPAmD5GFzqltVp/FEuQrQnszRUBKCA4Ta/pAEEWzDM+vUAiOTQfiuzR4Trmq/ov9nNqX6+4crf9Ibmr9ZWdHBpwDybC6dGzpRfuR1Kkq1Wpo2Y7rgd66EbWo99DCoSInXB3ZKzC0gt9SZUI9SN9U7ypo04x2Rs3CG5boeqO5c2v9o/MpzknJtGc6oV1Y7I2dzLoNxE5I9NyPxak9Mlins+o7RpjmR+ahldUo7ssQsbmptH1Jm7FqcWjxJ+AULv6XTLJ48HuHvhfX9iensT2neQUUuIfhiWIcG/HL8iy3Y9PfiP+pQO+qdC1HhFv1y/qSDZlIfY8ySo3eVn1Jlw22X3PzMu/phryGiAIyHcuraTcqacnqULiEYTcYLCNm3tm4WnCNBuHBcyarOTxk6EFbxispEwoj2R5Ba+DXfRmXcWq6oOq5DyCz7LXf3THttsvvIXquQWfY6/4THt9r+Jen7C9VyHuWPY6/wCEz7dbfiXp+w3quQT2WuujHtlq/vL0E6geyPILHg110YVe2l1XoYO3GBtQAADsjTLiulZKfJ7/AHOHxTk8VcmNuhfsLOm6kwlgJIzKpXFxUhUklLCOpZ2lCpQi3FZwSO2XS9nyJCjV7WX3iZ8Mtn938yN+x6e7EPGVIr+otyGXCKD2yVqmxD9l48QVPHiEesSpPg0vuz/L9yB2xqg9k9x/NSq+pMgfCblbYf1IKlnUbq0jyU0LilPZledrcUt00Q9YeKmwQqvOPU3dhummfvH4Bce/+0Xkei4XOU6Lb7mftF461/ePgF0LT7GPkULutFXEovuRtqncVJKlCW6IkoS2JGXHFV5WkX8JrKgnsTUrgTIJB3biPFV52tRdMkLoyRuWPSm6pRhqlwG58PHvz965tWxoT+KOPI2jc1YdTp7b0hswjrKLi/7RYWgE8pMrnS4TLPuy0La4gsao82dck6ZL1cLWKeXqV40Et2QvqcSrSilsjdzhBERqrYglddkNknSfBYbSIXUqTen5Fmhs2o7dhHF0hV53dOHXJZpcOuKu6x82XW0sHZ1jKVzpzU5OS6kNWk6U3TbzguUNnU2/ZnvzWk7qpLTY9DRsKEFnGfMttpxoAO4LRU6s9k2WHVoUt2kPDFYhYVZavQq1OJ0Y6LXyFwKdcN/FIrS4v+GHqGBSx4fTW+SGfFaz2SQ6FPG1pR+6Vp3teX3hYUqpwWyXoQOtUe8n6nPbX+td4fBY22LVLWCbNmxrNcxsEGAAfJboqVE1LUsLJoCwZBZALBgEMgsmDnekX1g+6PmtWRy3NfZP1NP7qYTJINpLUtQtXSg90SqtUW0n6hhUcrWk/uk0b2vH72RCxV3w+m9myzHitVbpDcCifDe0iePF/wAUPRgWKCdjVjtqWafE6MtHp5kb6IPrNB7woWqsN8osZt6v4WNo0WsBDRAOfBRznKby2SU6MaSagsZ1M692SXuc5rhnnBHzV6heRhFRa2OVdcKlUqOpGS16MzatjUbq094zCvwuKc9mcqpZ16W8WQ4yP1UuhHGtOOjHCqhNG6T3RIypwK1cIvdE6cJrTUm+kngqzs453I3bruUw4nIeQEq22orLKzq1JvCLVHZVR2owj+ox7lWneUo9clmlwy4nq1hfM0aGxmD1pce+AqNS/m/h0OpR4RRXx5b/ACL9Cg1uTWgdyhxVrfMuJ29sukSUMU8LCo/i0K1TilGPwamXdjtu71rOn4cuXfBwq1TxZueNx1C6c3XMc/ktqVXw5aIOtUceVy0L30xkTPhvXS9qp8uckQlKu94c5lJ7msEvLWkho4uI00OvBQO910QH0blrtNeB+SsU68KmzBMpwCAEBz21/rXeHwC0Zeo/ARYH0iHQRIyOuRQzmMtDUs9qNdk8w7joCs5K86LXwi1trsHqgnnH6pkKhLqLQ2uw6y3mdPNMiVFrYvgrYhFQwI4xmchzWAc1tyu19QFpkBoGXGSsM0ka+x67TTY0OGIDMb1lG0di+smQQAgBACAEBHUXEv0lVWOx6PhcpOi8vqKGZKWlZQqUlLOrK9biM6VaUMaITAoZ2FVfMs0+J0Jb6FevZsf6zQef6qNTrUe6JZ0ra510b8yhX2KD6hIPA5jz1VinxCX30Ua3B4//AFvD+epnVdn1GZls825q7C6pT2ZzKlhcUtXH6rUgxlWCDx6i0bN3Y1MYJgTGsLkXMnzbnd4dGPJnBoKkdXIoU1sk5alW9bVNtdiULvwSS0PLSlKT1YLZhMyLz13d649x9qwSbQHq9y2uOgKaqsHdej7+T2r/AJQ/sqKWn8LJIbM4mzPaHes2/wAaIzcK7QEQAgOe2t9a7w+AWjL1H4TWrMBoZgeqN3JZIIfEznFqW+he6O0w67oNcA5peAQRIIzyIOqBlKt6zhzPwQHS7OP8Nvd81uc+W5YWTUzOkDiKYg6nNYD2OcWpF1J7FxFVkGO0FlGUdetiQEAIAQAgBEHsR1FxOIfaryPRcL+xfmOZoujZ/YROVxD/AJEv50HK0ymIVDUSaeSalJxxhkZXCrJKbwemt23TTYirlrCwU69uwn1W/hCvQqTS3fqcydGm5NuK9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www.lacoe.edu/Portals/0/Curriculum-Instruction/C3%20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2794" y="4597797"/>
            <a:ext cx="3178646" cy="198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660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1"/>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41987" name="Text Box 2"/>
          <p:cNvSpPr txBox="1">
            <a:spLocks noChangeArrowheads="1"/>
          </p:cNvSpPr>
          <p:nvPr/>
        </p:nvSpPr>
        <p:spPr bwMode="auto">
          <a:xfrm>
            <a:off x="220988" y="2819400"/>
            <a:ext cx="1359837"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800" b="1" dirty="0">
                <a:solidFill>
                  <a:srgbClr val="FFFFFF"/>
                </a:solidFill>
                <a:latin typeface="Calibri" pitchFamily="34" charset="0"/>
              </a:rPr>
              <a:t>21</a:t>
            </a:r>
            <a:r>
              <a:rPr lang="en-US" altLang="en-US" sz="2800" b="1" baseline="30000" dirty="0">
                <a:solidFill>
                  <a:srgbClr val="FFFFFF"/>
                </a:solidFill>
                <a:latin typeface="Calibri" pitchFamily="34" charset="0"/>
              </a:rPr>
              <a:t>st</a:t>
            </a:r>
          </a:p>
          <a:p>
            <a:pPr algn="ctr" eaLnBrk="1" hangingPunct="1">
              <a:spcBef>
                <a:spcPct val="0"/>
              </a:spcBef>
              <a:buClrTx/>
              <a:buFontTx/>
              <a:buNone/>
            </a:pPr>
            <a:r>
              <a:rPr lang="en-US" altLang="en-US" sz="2800" b="1" dirty="0">
                <a:solidFill>
                  <a:srgbClr val="FFFFFF"/>
                </a:solidFill>
                <a:latin typeface="Calibri" pitchFamily="34" charset="0"/>
              </a:rPr>
              <a:t>Century</a:t>
            </a:r>
          </a:p>
          <a:p>
            <a:pPr algn="ctr" eaLnBrk="1" hangingPunct="1">
              <a:spcBef>
                <a:spcPct val="0"/>
              </a:spcBef>
              <a:buClrTx/>
              <a:buFontTx/>
              <a:buNone/>
            </a:pPr>
            <a:r>
              <a:rPr lang="en-US" altLang="en-US" sz="2800" b="1" dirty="0">
                <a:solidFill>
                  <a:srgbClr val="FFFFFF"/>
                </a:solidFill>
                <a:latin typeface="Calibri" pitchFamily="34" charset="0"/>
              </a:rPr>
              <a:t>Skills</a:t>
            </a:r>
          </a:p>
        </p:txBody>
      </p:sp>
      <p:sp>
        <p:nvSpPr>
          <p:cNvPr id="6" name="Content Placeholder 2"/>
          <p:cNvSpPr txBox="1">
            <a:spLocks/>
          </p:cNvSpPr>
          <p:nvPr/>
        </p:nvSpPr>
        <p:spPr>
          <a:xfrm>
            <a:off x="1906136" y="228600"/>
            <a:ext cx="7009264" cy="3581399"/>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chemeClr val="tx2"/>
              </a:buClr>
            </a:pPr>
            <a:r>
              <a:rPr lang="en-US" sz="2800" dirty="0" smtClean="0"/>
              <a:t>Competencies that should be taught and assessed</a:t>
            </a:r>
          </a:p>
          <a:p>
            <a:pPr>
              <a:buClr>
                <a:schemeClr val="tx2"/>
              </a:buClr>
            </a:pPr>
            <a:r>
              <a:rPr lang="en-US" sz="2800" dirty="0" smtClean="0"/>
              <a:t>Life skills required for future success – in general and in the workplace</a:t>
            </a:r>
          </a:p>
          <a:p>
            <a:pPr>
              <a:buClr>
                <a:schemeClr val="tx2"/>
              </a:buClr>
            </a:pPr>
            <a:r>
              <a:rPr lang="en-US" sz="2800" dirty="0" smtClean="0"/>
              <a:t>Students will get better at these skills if they see them modeled, have the opportunity to talk about them and practice them</a:t>
            </a:r>
            <a:endParaRPr lang="en-US" sz="2800" dirty="0"/>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625850"/>
            <a:ext cx="50292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4088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What if…</a:t>
            </a:r>
            <a:endParaRPr lang="en-US" dirty="0"/>
          </a:p>
        </p:txBody>
      </p:sp>
      <p:sp>
        <p:nvSpPr>
          <p:cNvPr id="3" name="Content Placeholder 2"/>
          <p:cNvSpPr>
            <a:spLocks noGrp="1"/>
          </p:cNvSpPr>
          <p:nvPr>
            <p:ph idx="1"/>
          </p:nvPr>
        </p:nvSpPr>
        <p:spPr>
          <a:xfrm>
            <a:off x="609600" y="1676400"/>
            <a:ext cx="7912925" cy="4525963"/>
          </a:xfrm>
        </p:spPr>
        <p:txBody>
          <a:bodyPr>
            <a:normAutofit/>
          </a:bodyPr>
          <a:lstStyle/>
          <a:p>
            <a:pPr>
              <a:buClr>
                <a:schemeClr val="tx2"/>
              </a:buClr>
            </a:pPr>
            <a:r>
              <a:rPr lang="en-US" dirty="0" smtClean="0"/>
              <a:t>… all students were  motivated?</a:t>
            </a:r>
          </a:p>
          <a:p>
            <a:pPr>
              <a:buClr>
                <a:schemeClr val="tx2"/>
              </a:buClr>
            </a:pPr>
            <a:r>
              <a:rPr lang="en-US" dirty="0" smtClean="0"/>
              <a:t>… all students were engaged?</a:t>
            </a:r>
          </a:p>
          <a:p>
            <a:pPr>
              <a:buClr>
                <a:schemeClr val="tx2"/>
              </a:buClr>
            </a:pPr>
            <a:r>
              <a:rPr lang="en-US" dirty="0" smtClean="0"/>
              <a:t>… all students were ready for college and 	career?</a:t>
            </a:r>
          </a:p>
          <a:p>
            <a:pPr>
              <a:buClr>
                <a:schemeClr val="tx2"/>
              </a:buClr>
            </a:pPr>
            <a:r>
              <a:rPr lang="en-US" dirty="0" smtClean="0"/>
              <a:t>… all students earned  some college credit?</a:t>
            </a:r>
          </a:p>
          <a:p>
            <a:pPr>
              <a:buClr>
                <a:schemeClr val="tx2"/>
              </a:buClr>
            </a:pPr>
            <a:r>
              <a:rPr lang="en-US" dirty="0" smtClean="0"/>
              <a:t>… all students could communicate? 	Collaborate? Think critically? Creatively 	solve problems?</a:t>
            </a:r>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2589892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1"/>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46083" name="Text Box 2"/>
          <p:cNvSpPr txBox="1">
            <a:spLocks noChangeArrowheads="1"/>
          </p:cNvSpPr>
          <p:nvPr/>
        </p:nvSpPr>
        <p:spPr bwMode="auto">
          <a:xfrm>
            <a:off x="-1824" y="2819400"/>
            <a:ext cx="1791173"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800" b="1" dirty="0">
                <a:solidFill>
                  <a:srgbClr val="FFFFFF"/>
                </a:solidFill>
                <a:latin typeface="Calibri" pitchFamily="34" charset="0"/>
              </a:rPr>
              <a:t>Inquiry</a:t>
            </a:r>
          </a:p>
          <a:p>
            <a:pPr algn="ctr" eaLnBrk="1" hangingPunct="1">
              <a:spcBef>
                <a:spcPct val="0"/>
              </a:spcBef>
              <a:buClrTx/>
              <a:buFontTx/>
              <a:buNone/>
            </a:pPr>
            <a:r>
              <a:rPr lang="en-US" altLang="en-US" sz="2800" b="1" dirty="0">
                <a:solidFill>
                  <a:srgbClr val="FFFFFF"/>
                </a:solidFill>
                <a:latin typeface="Calibri" pitchFamily="34" charset="0"/>
              </a:rPr>
              <a:t>&amp;</a:t>
            </a:r>
          </a:p>
          <a:p>
            <a:pPr algn="ctr" eaLnBrk="1" hangingPunct="1">
              <a:spcBef>
                <a:spcPct val="0"/>
              </a:spcBef>
              <a:buClrTx/>
              <a:buFontTx/>
              <a:buNone/>
            </a:pPr>
            <a:r>
              <a:rPr lang="en-US" altLang="en-US" sz="2800" b="1" dirty="0">
                <a:solidFill>
                  <a:srgbClr val="FFFFFF"/>
                </a:solidFill>
                <a:latin typeface="Calibri" pitchFamily="34" charset="0"/>
              </a:rPr>
              <a:t>Innovation</a:t>
            </a:r>
          </a:p>
        </p:txBody>
      </p:sp>
      <p:sp>
        <p:nvSpPr>
          <p:cNvPr id="3" name="TextBox 2"/>
          <p:cNvSpPr txBox="1"/>
          <p:nvPr/>
        </p:nvSpPr>
        <p:spPr>
          <a:xfrm>
            <a:off x="2057400" y="381001"/>
            <a:ext cx="6781800" cy="3385542"/>
          </a:xfrm>
          <a:prstGeom prst="rect">
            <a:avLst/>
          </a:prstGeom>
          <a:noFill/>
        </p:spPr>
        <p:txBody>
          <a:bodyPr wrap="square" rtlCol="0">
            <a:spAutoFit/>
          </a:bodyPr>
          <a:lstStyle/>
          <a:p>
            <a:r>
              <a:rPr lang="en-US" altLang="en-US" sz="2800" dirty="0">
                <a:ea typeface="ＭＳ Ｐゴシック" pitchFamily="34" charset="-128"/>
              </a:rPr>
              <a:t>Inquiry is a process and way of thinking that </a:t>
            </a:r>
            <a:r>
              <a:rPr lang="en-US" altLang="en-US" sz="2800" dirty="0" smtClean="0">
                <a:ea typeface="ＭＳ Ｐゴシック" pitchFamily="34" charset="-128"/>
              </a:rPr>
              <a:t>involves: </a:t>
            </a:r>
          </a:p>
          <a:p>
            <a:pPr marL="342900" indent="-342900">
              <a:buClr>
                <a:schemeClr val="tx2"/>
              </a:buClr>
              <a:buFont typeface="Arial" panose="020B0604020202020204" pitchFamily="34" charset="0"/>
              <a:buChar char="•"/>
            </a:pPr>
            <a:r>
              <a:rPr lang="en-US" altLang="en-US" sz="2800" dirty="0" smtClean="0">
                <a:ea typeface="ＭＳ Ｐゴシック" pitchFamily="34" charset="-128"/>
              </a:rPr>
              <a:t>Asking questions</a:t>
            </a:r>
          </a:p>
          <a:p>
            <a:pPr marL="285750" indent="-285750">
              <a:buClr>
                <a:schemeClr val="tx2"/>
              </a:buClr>
              <a:buFont typeface="Arial" panose="020B0604020202020204" pitchFamily="34" charset="0"/>
              <a:buChar char="•"/>
            </a:pPr>
            <a:r>
              <a:rPr lang="en-US" altLang="en-US" sz="2800" dirty="0">
                <a:ea typeface="ＭＳ Ｐゴシック" pitchFamily="34" charset="-128"/>
              </a:rPr>
              <a:t>D</a:t>
            </a:r>
            <a:r>
              <a:rPr lang="en-US" altLang="en-US" sz="2800" dirty="0" smtClean="0">
                <a:ea typeface="ＭＳ Ｐゴシック" pitchFamily="34" charset="-128"/>
              </a:rPr>
              <a:t>igging </a:t>
            </a:r>
            <a:r>
              <a:rPr lang="en-US" altLang="en-US" sz="2800" dirty="0">
                <a:ea typeface="ＭＳ Ｐゴシック" pitchFamily="34" charset="-128"/>
              </a:rPr>
              <a:t>for </a:t>
            </a:r>
            <a:r>
              <a:rPr lang="en-US" altLang="en-US" sz="2800" dirty="0" smtClean="0">
                <a:ea typeface="ＭＳ Ｐゴシック" pitchFamily="34" charset="-128"/>
              </a:rPr>
              <a:t>answers</a:t>
            </a:r>
          </a:p>
          <a:p>
            <a:pPr marL="285750" indent="-285750">
              <a:buClr>
                <a:schemeClr val="tx2"/>
              </a:buClr>
              <a:buFont typeface="Arial" panose="020B0604020202020204" pitchFamily="34" charset="0"/>
              <a:buChar char="•"/>
            </a:pPr>
            <a:r>
              <a:rPr lang="en-US" altLang="en-US" sz="2800" dirty="0">
                <a:ea typeface="ＭＳ Ｐゴシック" pitchFamily="34" charset="-128"/>
              </a:rPr>
              <a:t>A</a:t>
            </a:r>
            <a:r>
              <a:rPr lang="en-US" altLang="en-US" sz="2800" dirty="0" smtClean="0">
                <a:ea typeface="ＭＳ Ｐゴシック" pitchFamily="34" charset="-128"/>
              </a:rPr>
              <a:t>sking </a:t>
            </a:r>
            <a:r>
              <a:rPr lang="en-US" altLang="en-US" sz="2800" dirty="0">
                <a:ea typeface="ＭＳ Ｐゴシック" pitchFamily="34" charset="-128"/>
              </a:rPr>
              <a:t>new </a:t>
            </a:r>
            <a:r>
              <a:rPr lang="en-US" altLang="en-US" sz="2800" dirty="0" smtClean="0">
                <a:ea typeface="ＭＳ Ｐゴシック" pitchFamily="34" charset="-128"/>
              </a:rPr>
              <a:t>questions</a:t>
            </a:r>
          </a:p>
          <a:p>
            <a:pPr marL="285750" indent="-285750">
              <a:buClr>
                <a:schemeClr val="tx2"/>
              </a:buClr>
              <a:buFont typeface="Arial" panose="020B0604020202020204" pitchFamily="34" charset="0"/>
              <a:buChar char="•"/>
            </a:pPr>
            <a:r>
              <a:rPr lang="en-US" altLang="en-US" sz="2800" dirty="0">
                <a:ea typeface="ＭＳ Ｐゴシック" pitchFamily="34" charset="-128"/>
              </a:rPr>
              <a:t>F</a:t>
            </a:r>
            <a:r>
              <a:rPr lang="en-US" altLang="en-US" sz="2800" dirty="0" smtClean="0">
                <a:ea typeface="ＭＳ Ｐゴシック" pitchFamily="34" charset="-128"/>
              </a:rPr>
              <a:t>inding </a:t>
            </a:r>
            <a:r>
              <a:rPr lang="en-US" altLang="en-US" sz="2800" dirty="0">
                <a:ea typeface="ＭＳ Ｐゴシック" pitchFamily="34" charset="-128"/>
              </a:rPr>
              <a:t>supporting evidence for your </a:t>
            </a:r>
            <a:r>
              <a:rPr lang="en-US" altLang="en-US" sz="2800" dirty="0" smtClean="0">
                <a:ea typeface="ＭＳ Ｐゴシック" pitchFamily="34" charset="-128"/>
              </a:rPr>
              <a:t>conclusions</a:t>
            </a:r>
            <a:endParaRPr lang="en-US" altLang="en-US" sz="2800" dirty="0">
              <a:ea typeface="ＭＳ Ｐゴシック" pitchFamily="34" charset="-128"/>
            </a:endParaRPr>
          </a:p>
          <a:p>
            <a:pPr marL="285750" indent="-285750">
              <a:buFont typeface="Arial" panose="020B0604020202020204" pitchFamily="34" charset="0"/>
              <a:buChar char="•"/>
            </a:pPr>
            <a:endParaRPr lang="en-US" sz="2000" dirty="0"/>
          </a:p>
        </p:txBody>
      </p:sp>
      <p:pic>
        <p:nvPicPr>
          <p:cNvPr id="1030" name="Picture 6" descr="http://www.fromthesidebar.com/5%20w%27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299" y="3732789"/>
            <a:ext cx="2691817" cy="282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4367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AutoShape 2"/>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40964" name="Text Box 3"/>
          <p:cNvSpPr txBox="1">
            <a:spLocks noChangeArrowheads="1"/>
          </p:cNvSpPr>
          <p:nvPr/>
        </p:nvSpPr>
        <p:spPr bwMode="auto">
          <a:xfrm>
            <a:off x="221004" y="2819400"/>
            <a:ext cx="1356630"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800" b="1" dirty="0">
                <a:solidFill>
                  <a:srgbClr val="FFFFFF"/>
                </a:solidFill>
                <a:latin typeface="Calibri" pitchFamily="34" charset="0"/>
              </a:rPr>
              <a:t>Student</a:t>
            </a:r>
          </a:p>
          <a:p>
            <a:pPr algn="ctr" eaLnBrk="1" hangingPunct="1">
              <a:spcBef>
                <a:spcPct val="0"/>
              </a:spcBef>
              <a:buClrTx/>
              <a:buFontTx/>
              <a:buNone/>
            </a:pPr>
            <a:r>
              <a:rPr lang="en-US" altLang="en-US" sz="2800" b="1" dirty="0">
                <a:solidFill>
                  <a:srgbClr val="FFFFFF"/>
                </a:solidFill>
                <a:latin typeface="Calibri" pitchFamily="34" charset="0"/>
              </a:rPr>
              <a:t>Voice &amp;</a:t>
            </a:r>
          </a:p>
          <a:p>
            <a:pPr algn="ctr" eaLnBrk="1" hangingPunct="1">
              <a:spcBef>
                <a:spcPct val="0"/>
              </a:spcBef>
              <a:buClrTx/>
              <a:buFontTx/>
              <a:buNone/>
            </a:pPr>
            <a:r>
              <a:rPr lang="en-US" altLang="en-US" sz="2800" b="1" dirty="0">
                <a:solidFill>
                  <a:srgbClr val="FFFFFF"/>
                </a:solidFill>
                <a:latin typeface="Calibri" pitchFamily="34" charset="0"/>
              </a:rPr>
              <a:t>Choice</a:t>
            </a:r>
          </a:p>
        </p:txBody>
      </p:sp>
      <p:sp>
        <p:nvSpPr>
          <p:cNvPr id="6" name="Content Placeholder 2"/>
          <p:cNvSpPr txBox="1">
            <a:spLocks/>
          </p:cNvSpPr>
          <p:nvPr/>
        </p:nvSpPr>
        <p:spPr>
          <a:xfrm>
            <a:off x="2133600" y="304801"/>
            <a:ext cx="6705600" cy="4571999"/>
          </a:xfrm>
          <a:prstGeom prst="rect">
            <a:avLst/>
          </a:prstGeom>
        </p:spPr>
        <p:txBody>
          <a:bodyPr>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chemeClr val="tx2"/>
              </a:buClr>
            </a:pPr>
            <a:r>
              <a:rPr lang="en-US" sz="3800" dirty="0"/>
              <a:t>Students make choices, independently and collectively, to express their learning </a:t>
            </a:r>
            <a:endParaRPr lang="en-US" sz="3800" dirty="0" smtClean="0"/>
          </a:p>
          <a:p>
            <a:pPr>
              <a:buClr>
                <a:schemeClr val="tx2"/>
              </a:buClr>
            </a:pPr>
            <a:endParaRPr lang="en-US" sz="3800" dirty="0"/>
          </a:p>
          <a:p>
            <a:pPr>
              <a:buClr>
                <a:schemeClr val="tx2"/>
              </a:buClr>
            </a:pPr>
            <a:r>
              <a:rPr lang="en-US" altLang="en-US" sz="3800" dirty="0"/>
              <a:t>Students can </a:t>
            </a:r>
            <a:r>
              <a:rPr lang="en-US" altLang="en-US" sz="3800" dirty="0" smtClean="0"/>
              <a:t>make choices within the project based on their interests, values, or beliefs</a:t>
            </a:r>
          </a:p>
          <a:p>
            <a:pPr>
              <a:buClr>
                <a:schemeClr val="tx2"/>
              </a:buClr>
            </a:pPr>
            <a:endParaRPr lang="en-US" altLang="en-US" sz="3800" dirty="0" smtClean="0"/>
          </a:p>
          <a:p>
            <a:pPr>
              <a:buClr>
                <a:schemeClr val="tx2"/>
              </a:buClr>
            </a:pPr>
            <a:r>
              <a:rPr lang="en-US" altLang="en-US" sz="3800" dirty="0" smtClean="0"/>
              <a:t>5 Ways Student Choice Impacts Learning (according to A.J. Juliani)</a:t>
            </a:r>
          </a:p>
          <a:p>
            <a:pPr marL="114300" indent="0">
              <a:buClr>
                <a:schemeClr val="tx2"/>
              </a:buClr>
              <a:buNone/>
            </a:pPr>
            <a:r>
              <a:rPr lang="en-US" altLang="en-US" sz="3800" dirty="0"/>
              <a:t>	</a:t>
            </a:r>
            <a:r>
              <a:rPr lang="en-US" altLang="en-US" sz="3800" dirty="0" smtClean="0"/>
              <a:t>1. Improves student buy-in</a:t>
            </a:r>
          </a:p>
          <a:p>
            <a:pPr marL="114300" indent="0">
              <a:buClr>
                <a:schemeClr val="tx2"/>
              </a:buClr>
              <a:buNone/>
            </a:pPr>
            <a:r>
              <a:rPr lang="en-US" altLang="en-US" sz="3800" dirty="0"/>
              <a:t>	</a:t>
            </a:r>
            <a:r>
              <a:rPr lang="en-US" altLang="en-US" sz="3800" dirty="0" smtClean="0"/>
              <a:t>2. Puts responsibility back in student’s hands</a:t>
            </a:r>
          </a:p>
          <a:p>
            <a:pPr marL="114300" indent="0">
              <a:buClr>
                <a:schemeClr val="tx2"/>
              </a:buClr>
              <a:buNone/>
            </a:pPr>
            <a:r>
              <a:rPr lang="en-US" altLang="en-US" sz="3800" dirty="0"/>
              <a:t>	</a:t>
            </a:r>
            <a:r>
              <a:rPr lang="en-US" altLang="en-US" sz="3800" dirty="0" smtClean="0"/>
              <a:t>3. Allows for flexibility</a:t>
            </a:r>
            <a:endParaRPr lang="en-US" altLang="en-US" sz="3800" dirty="0"/>
          </a:p>
          <a:p>
            <a:pPr marL="114300" indent="0">
              <a:buClr>
                <a:schemeClr val="tx2"/>
              </a:buClr>
              <a:buNone/>
            </a:pPr>
            <a:r>
              <a:rPr lang="en-US" sz="3800" dirty="0"/>
              <a:t>	</a:t>
            </a:r>
            <a:r>
              <a:rPr lang="en-US" sz="3800" dirty="0" smtClean="0"/>
              <a:t>4. Embraces current and new passions</a:t>
            </a:r>
          </a:p>
          <a:p>
            <a:pPr marL="114300" indent="0">
              <a:buClr>
                <a:schemeClr val="tx2"/>
              </a:buClr>
              <a:buNone/>
            </a:pPr>
            <a:r>
              <a:rPr lang="en-US" sz="3800" dirty="0"/>
              <a:t>	</a:t>
            </a:r>
            <a:r>
              <a:rPr lang="en-US" sz="3800" dirty="0" smtClean="0"/>
              <a:t>5. Leads to growth</a:t>
            </a:r>
            <a:endParaRPr lang="en-US" sz="3800" dirty="0"/>
          </a:p>
        </p:txBody>
      </p:sp>
      <p:sp>
        <p:nvSpPr>
          <p:cNvPr id="7" name="TextBox 6"/>
          <p:cNvSpPr txBox="1"/>
          <p:nvPr/>
        </p:nvSpPr>
        <p:spPr>
          <a:xfrm>
            <a:off x="867474" y="4953000"/>
            <a:ext cx="7666926" cy="1569660"/>
          </a:xfrm>
          <a:prstGeom prst="rect">
            <a:avLst/>
          </a:prstGeom>
          <a:solidFill>
            <a:schemeClr val="tx1">
              <a:lumMod val="65000"/>
              <a:lumOff val="35000"/>
            </a:schemeClr>
          </a:solidFill>
        </p:spPr>
        <p:txBody>
          <a:bodyPr wrap="square" rtlCol="0">
            <a:spAutoFit/>
          </a:bodyPr>
          <a:lstStyle/>
          <a:p>
            <a:pPr algn="ctr"/>
            <a:r>
              <a:rPr lang="en-US" sz="3200" b="1" dirty="0" smtClean="0">
                <a:solidFill>
                  <a:schemeClr val="bg1"/>
                </a:solidFill>
              </a:rPr>
              <a:t>Driving Question, Inquiry Questions, Products, Team Roles and Tasks, Project Timelines, Resources</a:t>
            </a:r>
            <a:endParaRPr lang="en-US" sz="3200" b="1" dirty="0">
              <a:solidFill>
                <a:schemeClr val="bg1"/>
              </a:solidFill>
            </a:endParaRPr>
          </a:p>
        </p:txBody>
      </p:sp>
    </p:spTree>
    <p:extLst>
      <p:ext uri="{BB962C8B-B14F-4D97-AF65-F5344CB8AC3E}">
        <p14:creationId xmlns:p14="http://schemas.microsoft.com/office/powerpoint/2010/main" val="32309454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85800"/>
            <a:ext cx="3756025"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5" name="Rectangle 2"/>
          <p:cNvSpPr>
            <a:spLocks noChangeArrowheads="1"/>
          </p:cNvSpPr>
          <p:nvPr/>
        </p:nvSpPr>
        <p:spPr bwMode="auto">
          <a:xfrm>
            <a:off x="609600" y="4800294"/>
            <a:ext cx="8077200" cy="9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ts val="600"/>
              </a:spcBef>
              <a:buClrTx/>
              <a:buSzTx/>
              <a:buFontTx/>
              <a:buNone/>
            </a:pPr>
            <a:r>
              <a:rPr lang="en-US" altLang="en-US" sz="2800" b="1" dirty="0" smtClean="0">
                <a:solidFill>
                  <a:srgbClr val="FF0000"/>
                </a:solidFill>
                <a:latin typeface="Calibri" pitchFamily="34" charset="0"/>
              </a:rPr>
              <a:t>Student </a:t>
            </a:r>
            <a:r>
              <a:rPr lang="en-US" altLang="en-US" sz="2800" b="1" dirty="0">
                <a:solidFill>
                  <a:srgbClr val="FF0000"/>
                </a:solidFill>
                <a:latin typeface="Calibri" pitchFamily="34" charset="0"/>
              </a:rPr>
              <a:t>Voice:  </a:t>
            </a:r>
            <a:r>
              <a:rPr lang="en-US" altLang="en-US" sz="2800" b="1" dirty="0" smtClean="0">
                <a:latin typeface="Calibri" pitchFamily="34" charset="0"/>
              </a:rPr>
              <a:t>PBL </a:t>
            </a:r>
            <a:r>
              <a:rPr lang="en-US" altLang="en-US" sz="2800" b="1" dirty="0">
                <a:latin typeface="Calibri" pitchFamily="34" charset="0"/>
              </a:rPr>
              <a:t>is </a:t>
            </a:r>
            <a:r>
              <a:rPr lang="en-US" altLang="en-US" sz="2800" b="1" dirty="0" smtClean="0">
                <a:latin typeface="Calibri" pitchFamily="34" charset="0"/>
              </a:rPr>
              <a:t>about student learning and engagement </a:t>
            </a:r>
            <a:r>
              <a:rPr lang="en-US" altLang="en-US" sz="2800" b="1" dirty="0">
                <a:latin typeface="Calibri" pitchFamily="34" charset="0"/>
              </a:rPr>
              <a:t>in the 21</a:t>
            </a:r>
            <a:r>
              <a:rPr lang="en-US" altLang="en-US" sz="2800" b="1" baseline="30000" dirty="0">
                <a:latin typeface="Calibri" pitchFamily="34" charset="0"/>
              </a:rPr>
              <a:t>st</a:t>
            </a:r>
            <a:r>
              <a:rPr lang="en-US" altLang="en-US" sz="2800" b="1" dirty="0">
                <a:latin typeface="Calibri" pitchFamily="34" charset="0"/>
              </a:rPr>
              <a:t> century.  </a:t>
            </a:r>
          </a:p>
        </p:txBody>
      </p:sp>
    </p:spTree>
    <p:extLst>
      <p:ext uri="{BB962C8B-B14F-4D97-AF65-F5344CB8AC3E}">
        <p14:creationId xmlns:p14="http://schemas.microsoft.com/office/powerpoint/2010/main" val="220165353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1"/>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47107" name="Text Box 2"/>
          <p:cNvSpPr txBox="1">
            <a:spLocks noChangeArrowheads="1"/>
          </p:cNvSpPr>
          <p:nvPr/>
        </p:nvSpPr>
        <p:spPr bwMode="auto">
          <a:xfrm>
            <a:off x="139070" y="2819400"/>
            <a:ext cx="1590349"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800" b="1" dirty="0">
                <a:solidFill>
                  <a:srgbClr val="FFFFFF"/>
                </a:solidFill>
                <a:latin typeface="Calibri" pitchFamily="34" charset="0"/>
              </a:rPr>
              <a:t>Feedback</a:t>
            </a:r>
          </a:p>
          <a:p>
            <a:pPr algn="ctr" eaLnBrk="1" hangingPunct="1">
              <a:spcBef>
                <a:spcPct val="0"/>
              </a:spcBef>
              <a:buClrTx/>
              <a:buFontTx/>
              <a:buNone/>
            </a:pPr>
            <a:r>
              <a:rPr lang="en-US" altLang="en-US" sz="2800" b="1" dirty="0">
                <a:solidFill>
                  <a:srgbClr val="FFFFFF"/>
                </a:solidFill>
                <a:latin typeface="Calibri" pitchFamily="34" charset="0"/>
              </a:rPr>
              <a:t>&amp;</a:t>
            </a:r>
          </a:p>
          <a:p>
            <a:pPr algn="ctr" eaLnBrk="1" hangingPunct="1">
              <a:spcBef>
                <a:spcPct val="0"/>
              </a:spcBef>
              <a:buClrTx/>
              <a:buFontTx/>
              <a:buNone/>
            </a:pPr>
            <a:r>
              <a:rPr lang="en-US" altLang="en-US" sz="2800" b="1" dirty="0">
                <a:solidFill>
                  <a:srgbClr val="FFFFFF"/>
                </a:solidFill>
                <a:latin typeface="Calibri" pitchFamily="34" charset="0"/>
              </a:rPr>
              <a:t>Revision</a:t>
            </a:r>
          </a:p>
        </p:txBody>
      </p:sp>
      <p:sp>
        <p:nvSpPr>
          <p:cNvPr id="2" name="TextBox 1"/>
          <p:cNvSpPr txBox="1"/>
          <p:nvPr/>
        </p:nvSpPr>
        <p:spPr>
          <a:xfrm>
            <a:off x="2362200" y="381000"/>
            <a:ext cx="5918200" cy="2985433"/>
          </a:xfrm>
          <a:prstGeom prst="rect">
            <a:avLst/>
          </a:prstGeom>
          <a:noFill/>
        </p:spPr>
        <p:txBody>
          <a:bodyPr wrap="square" rtlCol="0">
            <a:spAutoFit/>
          </a:bodyPr>
          <a:lstStyle/>
          <a:p>
            <a:pPr marL="457200" indent="-457200">
              <a:buClr>
                <a:schemeClr val="tx2"/>
              </a:buClr>
              <a:buFont typeface="Arial" pitchFamily="34" charset="0"/>
              <a:buChar char="•"/>
            </a:pPr>
            <a:r>
              <a:rPr lang="en-US" altLang="en-US" sz="2800" dirty="0">
                <a:ea typeface="ＭＳ Ｐゴシック" pitchFamily="34" charset="-128"/>
              </a:rPr>
              <a:t>During a project, there should be frequent opportunities for students to get feedback from peers and the teacher (or other adults) on the quality of their work, so they can improve it. </a:t>
            </a:r>
          </a:p>
          <a:p>
            <a:pPr marL="342900" indent="-342900">
              <a:buClr>
                <a:schemeClr val="tx2"/>
              </a:buClr>
              <a:buFont typeface="Arial" pitchFamily="34" charset="0"/>
              <a:buChar char="•"/>
            </a:pPr>
            <a:endParaRPr lang="en-US" sz="2000" dirty="0"/>
          </a:p>
        </p:txBody>
      </p:sp>
      <p:pic>
        <p:nvPicPr>
          <p:cNvPr id="3074" name="Picture 2" descr="http://www.thiscouldbephx.com/wp-content/uploads/Slide-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6218" y="3263767"/>
            <a:ext cx="4875592" cy="33754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dn.empowernetwork.com/user_images/post/2013/08/01/4/78/7aa9/540_293_resize_20130801_4787aa91e410576d9e2750410f3d9a71_png.png"/>
          <p:cNvPicPr>
            <a:picLocks noChangeAspect="1" noChangeArrowheads="1"/>
          </p:cNvPicPr>
          <p:nvPr/>
        </p:nvPicPr>
        <p:blipFill rotWithShape="1">
          <a:blip r:embed="rId4">
            <a:extLst>
              <a:ext uri="{28A0092B-C50C-407E-A947-70E740481C1C}">
                <a14:useLocalDpi xmlns:a14="http://schemas.microsoft.com/office/drawing/2010/main" val="0"/>
              </a:ext>
            </a:extLst>
          </a:blip>
          <a:srcRect t="32673" b="34654"/>
          <a:stretch/>
        </p:blipFill>
        <p:spPr bwMode="auto">
          <a:xfrm>
            <a:off x="139070" y="5887428"/>
            <a:ext cx="3810000" cy="77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369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shaw.CNYRIC\Pictures\Screen Savers\BWo6pRjCAAAVHb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25151"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81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AutoShape 2"/>
          <p:cNvSpPr>
            <a:spLocks noChangeArrowheads="1"/>
          </p:cNvSpPr>
          <p:nvPr/>
        </p:nvSpPr>
        <p:spPr bwMode="auto">
          <a:xfrm rot="5400000">
            <a:off x="-766762" y="2538412"/>
            <a:ext cx="3392488" cy="1820863"/>
          </a:xfrm>
          <a:custGeom>
            <a:avLst/>
            <a:gdLst>
              <a:gd name="T0" fmla="*/ 2147483647 w 2540000"/>
              <a:gd name="T1" fmla="*/ 0 h 1363133"/>
              <a:gd name="T2" fmla="*/ 2147483647 w 2540000"/>
              <a:gd name="T3" fmla="*/ 0 h 1363133"/>
              <a:gd name="T4" fmla="*/ 0 w 2540000"/>
              <a:gd name="T5" fmla="*/ 2147483647 h 1363133"/>
              <a:gd name="T6" fmla="*/ 2147483647 w 2540000"/>
              <a:gd name="T7" fmla="*/ 2147483647 h 1363133"/>
              <a:gd name="T8" fmla="*/ 2147483647 w 2540000"/>
              <a:gd name="T9" fmla="*/ 0 h 1363133"/>
              <a:gd name="T10" fmla="*/ 0 60000 65536"/>
              <a:gd name="T11" fmla="*/ 0 60000 65536"/>
              <a:gd name="T12" fmla="*/ 0 60000 65536"/>
              <a:gd name="T13" fmla="*/ 0 60000 65536"/>
              <a:gd name="T14" fmla="*/ 0 60000 65536"/>
              <a:gd name="T15" fmla="*/ 0 w 2540000"/>
              <a:gd name="T16" fmla="*/ 0 h 1363133"/>
              <a:gd name="T17" fmla="*/ 2540000 w 2540000"/>
              <a:gd name="T18" fmla="*/ 1363133 h 1363133"/>
            </a:gdLst>
            <a:ahLst/>
            <a:cxnLst>
              <a:cxn ang="T10">
                <a:pos x="T0" y="T1"/>
              </a:cxn>
              <a:cxn ang="T11">
                <a:pos x="T2" y="T3"/>
              </a:cxn>
              <a:cxn ang="T12">
                <a:pos x="T4" y="T5"/>
              </a:cxn>
              <a:cxn ang="T13">
                <a:pos x="T6" y="T7"/>
              </a:cxn>
              <a:cxn ang="T14">
                <a:pos x="T8" y="T9"/>
              </a:cxn>
            </a:cxnLst>
            <a:rect l="T15" t="T16" r="T17" b="T18"/>
            <a:pathLst>
              <a:path w="2540000" h="1363133">
                <a:moveTo>
                  <a:pt x="1871133" y="0"/>
                </a:moveTo>
                <a:lnTo>
                  <a:pt x="668867" y="0"/>
                </a:lnTo>
                <a:lnTo>
                  <a:pt x="0" y="1363133"/>
                </a:lnTo>
                <a:lnTo>
                  <a:pt x="2540000" y="1363133"/>
                </a:lnTo>
                <a:lnTo>
                  <a:pt x="1871133" y="0"/>
                </a:lnTo>
                <a:close/>
              </a:path>
            </a:pathLst>
          </a:custGeom>
          <a:solidFill>
            <a:schemeClr val="accent1"/>
          </a:solidFill>
          <a:ln>
            <a:noFill/>
          </a:ln>
          <a:effectLst>
            <a:outerShdw dist="126806" dir="19559648" algn="ctr" rotWithShape="0">
              <a:srgbClr val="000000">
                <a:alpha val="43030"/>
              </a:srgbClr>
            </a:outerShdw>
          </a:effectLst>
          <a:extLst/>
        </p:spPr>
        <p:txBody>
          <a:bodyPr wrap="none" anchor="ctr"/>
          <a:lstStyle/>
          <a:p>
            <a:endParaRPr lang="en-US" dirty="0"/>
          </a:p>
        </p:txBody>
      </p:sp>
      <p:sp>
        <p:nvSpPr>
          <p:cNvPr id="48132" name="Text Box 3"/>
          <p:cNvSpPr txBox="1">
            <a:spLocks noChangeArrowheads="1"/>
          </p:cNvSpPr>
          <p:nvPr/>
        </p:nvSpPr>
        <p:spPr bwMode="auto">
          <a:xfrm>
            <a:off x="96576" y="2819400"/>
            <a:ext cx="1684862"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ct val="0"/>
              </a:spcBef>
              <a:buClrTx/>
              <a:buFontTx/>
              <a:buNone/>
            </a:pPr>
            <a:r>
              <a:rPr lang="en-US" altLang="en-US" sz="2800" b="1" dirty="0">
                <a:solidFill>
                  <a:srgbClr val="FFFFFF"/>
                </a:solidFill>
                <a:latin typeface="Calibri" pitchFamily="34" charset="0"/>
              </a:rPr>
              <a:t>Publicly</a:t>
            </a:r>
          </a:p>
          <a:p>
            <a:pPr algn="ctr" eaLnBrk="1" hangingPunct="1">
              <a:spcBef>
                <a:spcPct val="0"/>
              </a:spcBef>
              <a:buClrTx/>
              <a:buFontTx/>
              <a:buNone/>
            </a:pPr>
            <a:r>
              <a:rPr lang="en-US" altLang="en-US" sz="2800" b="1" dirty="0">
                <a:solidFill>
                  <a:srgbClr val="FFFFFF"/>
                </a:solidFill>
                <a:latin typeface="Calibri" pitchFamily="34" charset="0"/>
              </a:rPr>
              <a:t>Presented</a:t>
            </a:r>
          </a:p>
          <a:p>
            <a:pPr algn="ctr" eaLnBrk="1" hangingPunct="1">
              <a:spcBef>
                <a:spcPct val="0"/>
              </a:spcBef>
              <a:buClrTx/>
              <a:buFontTx/>
              <a:buNone/>
            </a:pPr>
            <a:r>
              <a:rPr lang="en-US" altLang="en-US" sz="2800" b="1" dirty="0">
                <a:solidFill>
                  <a:srgbClr val="FFFFFF"/>
                </a:solidFill>
                <a:latin typeface="Calibri" pitchFamily="34" charset="0"/>
              </a:rPr>
              <a:t>Product</a:t>
            </a:r>
          </a:p>
        </p:txBody>
      </p:sp>
      <p:sp>
        <p:nvSpPr>
          <p:cNvPr id="5" name="Content Placeholder 2"/>
          <p:cNvSpPr txBox="1">
            <a:spLocks/>
          </p:cNvSpPr>
          <p:nvPr/>
        </p:nvSpPr>
        <p:spPr>
          <a:xfrm>
            <a:off x="2286000" y="304801"/>
            <a:ext cx="6400800" cy="3505199"/>
          </a:xfrm>
          <a:prstGeom prst="rect">
            <a:avLst/>
          </a:prstGeom>
        </p:spPr>
        <p:txBody>
          <a:bodyPr>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580847" indent="-571500">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3600" dirty="0" smtClean="0">
                <a:latin typeface="Times New Roman" pitchFamily="18" charset="0"/>
                <a:ea typeface="ＭＳ Ｐゴシック" pitchFamily="34" charset="-128"/>
              </a:rPr>
              <a:t> Requires </a:t>
            </a:r>
            <a:r>
              <a:rPr lang="en-US" altLang="en-US" sz="3600" dirty="0">
                <a:latin typeface="Times New Roman" pitchFamily="18" charset="0"/>
                <a:ea typeface="ＭＳ Ｐゴシック" pitchFamily="34" charset="-128"/>
              </a:rPr>
              <a:t>students to think of their </a:t>
            </a:r>
            <a:r>
              <a:rPr lang="en-US" altLang="en-US" sz="3600" dirty="0" smtClean="0">
                <a:latin typeface="Times New Roman" pitchFamily="18" charset="0"/>
                <a:ea typeface="ＭＳ Ｐゴシック" pitchFamily="34" charset="-128"/>
              </a:rPr>
              <a:t>	audience</a:t>
            </a:r>
          </a:p>
          <a:p>
            <a:pPr marL="580847" indent="-571500">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3600" dirty="0">
                <a:latin typeface="Times New Roman" pitchFamily="18" charset="0"/>
                <a:ea typeface="ＭＳ Ｐゴシック" pitchFamily="34" charset="-128"/>
              </a:rPr>
              <a:t> </a:t>
            </a:r>
            <a:r>
              <a:rPr lang="en-US" altLang="en-US" sz="3600" dirty="0" smtClean="0">
                <a:latin typeface="Times New Roman" pitchFamily="18" charset="0"/>
                <a:ea typeface="ＭＳ Ｐゴシック" pitchFamily="34" charset="-128"/>
              </a:rPr>
              <a:t>Gives </a:t>
            </a:r>
            <a:r>
              <a:rPr lang="en-US" altLang="en-US" sz="3600" dirty="0">
                <a:latin typeface="Times New Roman" pitchFamily="18" charset="0"/>
                <a:ea typeface="ＭＳ Ｐゴシック" pitchFamily="34" charset="-128"/>
              </a:rPr>
              <a:t>students the chance to </a:t>
            </a:r>
            <a:r>
              <a:rPr lang="en-US" altLang="en-US" sz="3600" dirty="0" smtClean="0">
                <a:latin typeface="Times New Roman" pitchFamily="18" charset="0"/>
                <a:ea typeface="ＭＳ Ｐゴシック" pitchFamily="34" charset="-128"/>
              </a:rPr>
              <a:t>	demonstrate their learning</a:t>
            </a:r>
            <a:endParaRPr lang="en-US" altLang="en-US" sz="3600" dirty="0">
              <a:latin typeface="Times New Roman" pitchFamily="18" charset="0"/>
              <a:ea typeface="ＭＳ Ｐゴシック" pitchFamily="34" charset="-128"/>
            </a:endParaRPr>
          </a:p>
          <a:p>
            <a:pPr marL="580847" indent="-571500">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3600" dirty="0" smtClean="0">
                <a:latin typeface="Times New Roman" pitchFamily="18" charset="0"/>
                <a:ea typeface="ＭＳ Ｐゴシック" pitchFamily="34" charset="-128"/>
              </a:rPr>
              <a:t> Culminates </a:t>
            </a:r>
            <a:r>
              <a:rPr lang="en-US" altLang="en-US" sz="3600" dirty="0">
                <a:latin typeface="Times New Roman" pitchFamily="18" charset="0"/>
                <a:ea typeface="ＭＳ Ｐゴシック" pitchFamily="34" charset="-128"/>
              </a:rPr>
              <a:t>the project with a </a:t>
            </a:r>
            <a:r>
              <a:rPr lang="en-US" altLang="en-US" sz="3600" dirty="0" smtClean="0">
                <a:latin typeface="Times New Roman" pitchFamily="18" charset="0"/>
                <a:ea typeface="ＭＳ Ｐゴシック" pitchFamily="34" charset="-128"/>
              </a:rPr>
              <a:t>bang</a:t>
            </a:r>
          </a:p>
          <a:p>
            <a:pPr marL="580847" indent="-571500">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3600" dirty="0" smtClean="0">
                <a:latin typeface="Times New Roman" pitchFamily="18" charset="0"/>
                <a:ea typeface="ＭＳ Ｐゴシック" pitchFamily="34" charset="-128"/>
              </a:rPr>
              <a:t> Motivates </a:t>
            </a:r>
            <a:r>
              <a:rPr lang="en-US" altLang="en-US" sz="3600" dirty="0">
                <a:latin typeface="Times New Roman" pitchFamily="18" charset="0"/>
                <a:ea typeface="ＭＳ Ｐゴシック" pitchFamily="34" charset="-128"/>
              </a:rPr>
              <a:t>students to do </a:t>
            </a:r>
            <a:r>
              <a:rPr lang="en-US" altLang="en-US" sz="3600" dirty="0" smtClean="0">
                <a:latin typeface="Times New Roman" pitchFamily="18" charset="0"/>
                <a:ea typeface="ＭＳ Ｐゴシック" pitchFamily="34" charset="-128"/>
              </a:rPr>
              <a:t>high-  	quality work </a:t>
            </a:r>
          </a:p>
          <a:p>
            <a:pPr marL="580847" indent="-571500">
              <a:spcBef>
                <a:spcPts val="430"/>
              </a:spcBef>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r>
              <a:rPr lang="en-US" altLang="en-US" sz="3600" dirty="0" smtClean="0">
                <a:latin typeface="Times New Roman" pitchFamily="18" charset="0"/>
                <a:ea typeface="ＭＳ Ｐゴシック" pitchFamily="34" charset="-128"/>
              </a:rPr>
              <a:t> Allows </a:t>
            </a:r>
            <a:r>
              <a:rPr lang="en-US" altLang="en-US" sz="3600" dirty="0">
                <a:latin typeface="Times New Roman" pitchFamily="18" charset="0"/>
                <a:ea typeface="ＭＳ Ｐゴシック" pitchFamily="34" charset="-128"/>
              </a:rPr>
              <a:t>for assessment of 21</a:t>
            </a:r>
            <a:r>
              <a:rPr lang="en-US" altLang="en-US" sz="3600" baseline="30000" dirty="0">
                <a:latin typeface="Times New Roman" pitchFamily="18" charset="0"/>
                <a:ea typeface="ＭＳ Ｐゴシック" pitchFamily="34" charset="-128"/>
              </a:rPr>
              <a:t>st</a:t>
            </a:r>
            <a:r>
              <a:rPr lang="en-US" altLang="en-US" sz="3600" dirty="0">
                <a:latin typeface="Times New Roman" pitchFamily="18" charset="0"/>
                <a:ea typeface="ＭＳ Ｐゴシック" pitchFamily="34" charset="-128"/>
              </a:rPr>
              <a:t> </a:t>
            </a:r>
            <a:r>
              <a:rPr lang="en-US" altLang="en-US" sz="3600" dirty="0" smtClean="0">
                <a:latin typeface="Times New Roman" pitchFamily="18" charset="0"/>
                <a:ea typeface="ＭＳ Ｐゴシック" pitchFamily="34" charset="-128"/>
              </a:rPr>
              <a:t>	century skills</a:t>
            </a:r>
            <a:endParaRPr lang="en-US" altLang="en-US" sz="3600" dirty="0">
              <a:latin typeface="Times New Roman" pitchFamily="18" charset="0"/>
              <a:ea typeface="ＭＳ Ｐゴシック" pitchFamily="34" charset="-128"/>
            </a:endParaRPr>
          </a:p>
          <a:p>
            <a:pPr marL="9347" indent="0">
              <a:spcBef>
                <a:spcPts val="430"/>
              </a:spcBef>
              <a:buNone/>
              <a:tabLst>
                <a:tab pos="224325" algn="l"/>
                <a:tab pos="672976" algn="l"/>
                <a:tab pos="1121626" algn="l"/>
                <a:tab pos="1570276" algn="l"/>
                <a:tab pos="2018927" algn="l"/>
                <a:tab pos="2467577" algn="l"/>
                <a:tab pos="2916227" algn="l"/>
                <a:tab pos="3364878" algn="l"/>
                <a:tab pos="3813528" algn="l"/>
                <a:tab pos="4262178" algn="l"/>
                <a:tab pos="4710829" algn="l"/>
                <a:tab pos="5159479" algn="l"/>
                <a:tab pos="5608130" algn="l"/>
                <a:tab pos="6056780" algn="l"/>
                <a:tab pos="6505430" algn="l"/>
                <a:tab pos="6954081" algn="l"/>
                <a:tab pos="7402731" algn="l"/>
                <a:tab pos="7851381" algn="l"/>
                <a:tab pos="8300032" algn="l"/>
                <a:tab pos="8748682" algn="l"/>
                <a:tab pos="9197332" algn="l"/>
              </a:tabLst>
            </a:pPr>
            <a:endParaRPr lang="en-US" altLang="en-US" sz="3600" dirty="0">
              <a:latin typeface="Times New Roman" pitchFamily="18" charset="0"/>
              <a:ea typeface="ＭＳ Ｐゴシック" pitchFamily="34" charset="-128"/>
            </a:endParaRPr>
          </a:p>
        </p:txBody>
      </p:sp>
      <p:pic>
        <p:nvPicPr>
          <p:cNvPr id="3074" name="Picture 2" descr="http://southwestshadow.com/wp-content/uploads/2012/12/chemicalrea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4124231"/>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848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85800"/>
            <a:ext cx="3756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ChangeArrowheads="1"/>
          </p:cNvSpPr>
          <p:nvPr/>
        </p:nvSpPr>
        <p:spPr bwMode="auto">
          <a:xfrm>
            <a:off x="609600" y="4792600"/>
            <a:ext cx="8077200" cy="9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algn="ctr" eaLnBrk="1" hangingPunct="1">
              <a:spcBef>
                <a:spcPts val="600"/>
              </a:spcBef>
              <a:buClrTx/>
              <a:buFontTx/>
              <a:buNone/>
            </a:pPr>
            <a:r>
              <a:rPr lang="en-US" altLang="en-US" sz="2800" b="1" dirty="0" smtClean="0">
                <a:solidFill>
                  <a:srgbClr val="B6121B"/>
                </a:solidFill>
                <a:latin typeface="Calibri" pitchFamily="34" charset="0"/>
              </a:rPr>
              <a:t>Save </a:t>
            </a:r>
            <a:r>
              <a:rPr lang="en-US" altLang="en-US" sz="2800" b="1" dirty="0">
                <a:solidFill>
                  <a:srgbClr val="B6121B"/>
                </a:solidFill>
                <a:latin typeface="Calibri" pitchFamily="34" charset="0"/>
              </a:rPr>
              <a:t>The </a:t>
            </a:r>
            <a:r>
              <a:rPr lang="en-US" altLang="en-US" sz="2800" b="1" dirty="0" smtClean="0">
                <a:solidFill>
                  <a:srgbClr val="B6121B"/>
                </a:solidFill>
                <a:latin typeface="Calibri" pitchFamily="34" charset="0"/>
              </a:rPr>
              <a:t>Beach</a:t>
            </a:r>
          </a:p>
          <a:p>
            <a:pPr algn="ctr" eaLnBrk="1" hangingPunct="1">
              <a:spcBef>
                <a:spcPts val="600"/>
              </a:spcBef>
              <a:buClrTx/>
              <a:buFontTx/>
              <a:buNone/>
            </a:pPr>
            <a:r>
              <a:rPr lang="en-US" altLang="en-US" sz="2400" b="0" dirty="0" smtClean="0">
                <a:latin typeface="Calibri" pitchFamily="34" charset="0"/>
              </a:rPr>
              <a:t>Use </a:t>
            </a:r>
            <a:r>
              <a:rPr lang="en-US" altLang="en-US" sz="2400" b="0" dirty="0">
                <a:latin typeface="Calibri" pitchFamily="34" charset="0"/>
              </a:rPr>
              <a:t>the Check-list to see the 8 essential features of PBL</a:t>
            </a:r>
            <a:r>
              <a:rPr lang="en-US" altLang="en-US" sz="2400" b="0" dirty="0">
                <a:solidFill>
                  <a:schemeClr val="tx1"/>
                </a:solidFill>
                <a:latin typeface="Calibri" pitchFamily="34" charset="0"/>
              </a:rPr>
              <a:t>? </a:t>
            </a:r>
            <a:r>
              <a:rPr lang="en-US" altLang="en-US" sz="2400" b="0" dirty="0">
                <a:solidFill>
                  <a:srgbClr val="FF0000"/>
                </a:solidFill>
                <a:latin typeface="Calibri" pitchFamily="34" charset="0"/>
              </a:rPr>
              <a:t>  </a:t>
            </a:r>
            <a:endParaRPr lang="en-US" altLang="en-US" sz="2400" dirty="0">
              <a:solidFill>
                <a:srgbClr val="FF0000"/>
              </a:solidFill>
              <a:latin typeface="Calibri" pitchFamily="34" charset="0"/>
            </a:endParaRPr>
          </a:p>
        </p:txBody>
      </p:sp>
    </p:spTree>
    <p:extLst>
      <p:ext uri="{BB962C8B-B14F-4D97-AF65-F5344CB8AC3E}">
        <p14:creationId xmlns:p14="http://schemas.microsoft.com/office/powerpoint/2010/main" val="179493826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2533650" y="1085850"/>
            <a:ext cx="4572000" cy="990600"/>
          </a:xfrm>
          <a:prstGeom prst="roundRect">
            <a:avLst>
              <a:gd name="adj" fmla="val 16667"/>
            </a:avLst>
          </a:prstGeom>
          <a:solidFill>
            <a:schemeClr val="accent1"/>
          </a:solidFill>
          <a:ln w="9525" algn="ctr">
            <a:solidFill>
              <a:schemeClr val="tx1"/>
            </a:solidFill>
            <a:round/>
            <a:headEnd/>
            <a:tailEnd/>
          </a:ln>
        </p:spPr>
        <p:txBody>
          <a:bodyPr/>
          <a:lstStyle/>
          <a:p>
            <a:pPr algn="ctr">
              <a:buClr>
                <a:srgbClr val="000000"/>
              </a:buClr>
              <a:buSzPct val="100000"/>
              <a:buFont typeface="Times New Roman" pitchFamily="18" charset="0"/>
              <a:buNone/>
            </a:pPr>
            <a:r>
              <a:rPr lang="en-US" altLang="en-US" sz="2400" b="1" dirty="0">
                <a:solidFill>
                  <a:srgbClr val="000000"/>
                </a:solidFill>
              </a:rPr>
              <a:t>Launch Project: </a:t>
            </a:r>
          </a:p>
          <a:p>
            <a:pPr algn="ctr">
              <a:buClr>
                <a:srgbClr val="000000"/>
              </a:buClr>
              <a:buSzPct val="100000"/>
              <a:buFont typeface="Times New Roman" pitchFamily="18" charset="0"/>
              <a:buNone/>
            </a:pPr>
            <a:r>
              <a:rPr lang="en-US" altLang="en-US" sz="2400" b="1" dirty="0">
                <a:solidFill>
                  <a:srgbClr val="000000"/>
                </a:solidFill>
              </a:rPr>
              <a:t>Entry Event &amp; Driving Question</a:t>
            </a:r>
          </a:p>
        </p:txBody>
      </p:sp>
      <p:sp>
        <p:nvSpPr>
          <p:cNvPr id="9" name="Rounded Rectangle 8"/>
          <p:cNvSpPr>
            <a:spLocks noChangeArrowheads="1"/>
          </p:cNvSpPr>
          <p:nvPr/>
        </p:nvSpPr>
        <p:spPr bwMode="auto">
          <a:xfrm>
            <a:off x="2533650" y="2514600"/>
            <a:ext cx="4572000" cy="914400"/>
          </a:xfrm>
          <a:prstGeom prst="roundRect">
            <a:avLst>
              <a:gd name="adj" fmla="val 16667"/>
            </a:avLst>
          </a:prstGeom>
          <a:solidFill>
            <a:schemeClr val="bg1">
              <a:lumMod val="65000"/>
            </a:schemeClr>
          </a:solidFill>
          <a:ln w="9525" algn="ctr">
            <a:solidFill>
              <a:schemeClr val="tx1"/>
            </a:solidFill>
            <a:round/>
            <a:headEnd/>
            <a:tailEnd/>
          </a:ln>
          <a:effectLst/>
          <a:extLst/>
        </p:spPr>
        <p:txBody>
          <a:bodyPr/>
          <a:lstStyle/>
          <a:p>
            <a:pPr algn="ctr">
              <a:buClr>
                <a:srgbClr val="000000"/>
              </a:buClr>
              <a:buSzPct val="100000"/>
              <a:buFont typeface="Times New Roman" pitchFamily="18" charset="0"/>
              <a:buNone/>
            </a:pPr>
            <a:r>
              <a:rPr lang="en-US" altLang="en-US" sz="2400" b="1" dirty="0">
                <a:solidFill>
                  <a:srgbClr val="000000"/>
                </a:solidFill>
              </a:rPr>
              <a:t>Build Knowledge</a:t>
            </a:r>
          </a:p>
          <a:p>
            <a:pPr algn="ctr">
              <a:buClr>
                <a:srgbClr val="000000"/>
              </a:buClr>
              <a:buSzPct val="100000"/>
              <a:buFont typeface="Times New Roman" pitchFamily="18" charset="0"/>
              <a:buNone/>
            </a:pPr>
            <a:r>
              <a:rPr lang="en-US" altLang="en-US" sz="2400" b="1" dirty="0">
                <a:solidFill>
                  <a:srgbClr val="000000"/>
                </a:solidFill>
              </a:rPr>
              <a:t>And Skills to Answer DQ</a:t>
            </a:r>
          </a:p>
        </p:txBody>
      </p:sp>
      <p:sp>
        <p:nvSpPr>
          <p:cNvPr id="10" name="Rounded Rectangle 9"/>
          <p:cNvSpPr>
            <a:spLocks noChangeArrowheads="1"/>
          </p:cNvSpPr>
          <p:nvPr/>
        </p:nvSpPr>
        <p:spPr bwMode="auto">
          <a:xfrm>
            <a:off x="2495550" y="5753100"/>
            <a:ext cx="4572000" cy="914400"/>
          </a:xfrm>
          <a:prstGeom prst="roundRect">
            <a:avLst>
              <a:gd name="adj" fmla="val 16667"/>
            </a:avLst>
          </a:prstGeom>
          <a:solidFill>
            <a:schemeClr val="accent1"/>
          </a:solidFill>
          <a:ln w="9525" algn="ctr">
            <a:solidFill>
              <a:schemeClr val="tx1"/>
            </a:solidFill>
            <a:round/>
            <a:headEnd/>
            <a:tailEnd/>
          </a:ln>
          <a:effectLst/>
          <a:extLst/>
        </p:spPr>
        <p:txBody>
          <a:bodyPr/>
          <a:lstStyle/>
          <a:p>
            <a:pPr algn="ctr">
              <a:buClr>
                <a:srgbClr val="000000"/>
              </a:buClr>
              <a:buSzPct val="100000"/>
              <a:buFont typeface="Times New Roman" pitchFamily="18" charset="0"/>
              <a:buNone/>
            </a:pPr>
            <a:r>
              <a:rPr lang="en-US" altLang="en-US" sz="2400" b="1" dirty="0">
                <a:solidFill>
                  <a:srgbClr val="000000"/>
                </a:solidFill>
              </a:rPr>
              <a:t>Present Product</a:t>
            </a:r>
          </a:p>
          <a:p>
            <a:pPr algn="ctr">
              <a:buClr>
                <a:srgbClr val="000000"/>
              </a:buClr>
              <a:buSzPct val="100000"/>
              <a:buFont typeface="Times New Roman" pitchFamily="18" charset="0"/>
              <a:buNone/>
            </a:pPr>
            <a:r>
              <a:rPr lang="en-US" altLang="en-US" sz="2400" b="1" dirty="0">
                <a:solidFill>
                  <a:srgbClr val="000000"/>
                </a:solidFill>
              </a:rPr>
              <a:t>That Answers DQ</a:t>
            </a:r>
          </a:p>
        </p:txBody>
      </p:sp>
      <p:sp>
        <p:nvSpPr>
          <p:cNvPr id="11" name="Rounded Rectangle 10"/>
          <p:cNvSpPr>
            <a:spLocks noChangeArrowheads="1"/>
          </p:cNvSpPr>
          <p:nvPr/>
        </p:nvSpPr>
        <p:spPr bwMode="auto">
          <a:xfrm>
            <a:off x="2533650" y="4114800"/>
            <a:ext cx="4572000" cy="990600"/>
          </a:xfrm>
          <a:prstGeom prst="roundRect">
            <a:avLst>
              <a:gd name="adj" fmla="val 16667"/>
            </a:avLst>
          </a:prstGeom>
          <a:solidFill>
            <a:schemeClr val="bg1">
              <a:lumMod val="65000"/>
            </a:schemeClr>
          </a:solidFill>
          <a:ln w="9525" algn="ctr">
            <a:solidFill>
              <a:schemeClr val="tx1"/>
            </a:solidFill>
            <a:round/>
            <a:headEnd/>
            <a:tailEnd/>
          </a:ln>
          <a:effectLst/>
          <a:extLst/>
        </p:spPr>
        <p:txBody>
          <a:bodyPr/>
          <a:lstStyle/>
          <a:p>
            <a:pPr algn="ctr">
              <a:buClr>
                <a:srgbClr val="000000"/>
              </a:buClr>
              <a:buSzPct val="100000"/>
              <a:buFont typeface="Times New Roman" pitchFamily="18" charset="0"/>
              <a:buNone/>
            </a:pPr>
            <a:r>
              <a:rPr lang="en-US" altLang="en-US" sz="2400" b="1" dirty="0">
                <a:solidFill>
                  <a:srgbClr val="000000"/>
                </a:solidFill>
              </a:rPr>
              <a:t>Develop and Revise</a:t>
            </a:r>
          </a:p>
          <a:p>
            <a:pPr algn="ctr">
              <a:buClr>
                <a:srgbClr val="000000"/>
              </a:buClr>
              <a:buSzPct val="100000"/>
              <a:buFont typeface="Times New Roman" pitchFamily="18" charset="0"/>
              <a:buNone/>
            </a:pPr>
            <a:r>
              <a:rPr lang="en-US" altLang="en-US" sz="2400" b="1" dirty="0">
                <a:solidFill>
                  <a:srgbClr val="000000"/>
                </a:solidFill>
              </a:rPr>
              <a:t>Product that Answers DQ</a:t>
            </a:r>
          </a:p>
        </p:txBody>
      </p:sp>
      <p:sp>
        <p:nvSpPr>
          <p:cNvPr id="3" name="Down Arrow 2"/>
          <p:cNvSpPr>
            <a:spLocks noChangeArrowheads="1"/>
          </p:cNvSpPr>
          <p:nvPr/>
        </p:nvSpPr>
        <p:spPr bwMode="auto">
          <a:xfrm>
            <a:off x="4495800" y="1905000"/>
            <a:ext cx="609600" cy="762000"/>
          </a:xfrm>
          <a:prstGeom prst="downArrow">
            <a:avLst>
              <a:gd name="adj1" fmla="val 50000"/>
              <a:gd name="adj2" fmla="val 50000"/>
            </a:avLst>
          </a:prstGeom>
          <a:solidFill>
            <a:srgbClr val="FFFF00"/>
          </a:solidFill>
          <a:ln w="9525" algn="ctr">
            <a:solidFill>
              <a:schemeClr val="tx1"/>
            </a:solidFill>
            <a:round/>
            <a:headEnd/>
            <a:tailEnd/>
          </a:ln>
        </p:spPr>
        <p:txBody>
          <a:bodyPr/>
          <a:lstStyle/>
          <a:p>
            <a:pPr>
              <a:buClr>
                <a:srgbClr val="000000"/>
              </a:buClr>
              <a:buSzPct val="100000"/>
              <a:buFont typeface="Times New Roman" pitchFamily="18" charset="0"/>
              <a:buNone/>
            </a:pPr>
            <a:endParaRPr lang="en-US" altLang="en-US" dirty="0"/>
          </a:p>
        </p:txBody>
      </p:sp>
      <p:sp>
        <p:nvSpPr>
          <p:cNvPr id="12" name="Down Arrow 11"/>
          <p:cNvSpPr>
            <a:spLocks noChangeArrowheads="1"/>
          </p:cNvSpPr>
          <p:nvPr/>
        </p:nvSpPr>
        <p:spPr bwMode="auto">
          <a:xfrm>
            <a:off x="4495800" y="3409950"/>
            <a:ext cx="647700" cy="838200"/>
          </a:xfrm>
          <a:prstGeom prst="downArrow">
            <a:avLst>
              <a:gd name="adj1" fmla="val 50000"/>
              <a:gd name="adj2" fmla="val 49997"/>
            </a:avLst>
          </a:prstGeom>
          <a:solidFill>
            <a:srgbClr val="FFFF00"/>
          </a:solidFill>
          <a:ln w="9525" algn="ctr">
            <a:solidFill>
              <a:schemeClr val="tx1"/>
            </a:solidFill>
            <a:round/>
            <a:headEnd/>
            <a:tailEnd/>
          </a:ln>
        </p:spPr>
        <p:txBody>
          <a:bodyPr/>
          <a:lstStyle/>
          <a:p>
            <a:pPr>
              <a:buClr>
                <a:srgbClr val="000000"/>
              </a:buClr>
              <a:buSzPct val="100000"/>
              <a:buFont typeface="Times New Roman" pitchFamily="18" charset="0"/>
              <a:buNone/>
            </a:pPr>
            <a:endParaRPr lang="en-US" altLang="en-US" dirty="0"/>
          </a:p>
        </p:txBody>
      </p:sp>
      <p:sp>
        <p:nvSpPr>
          <p:cNvPr id="13" name="Down Arrow 12"/>
          <p:cNvSpPr>
            <a:spLocks noChangeArrowheads="1"/>
          </p:cNvSpPr>
          <p:nvPr/>
        </p:nvSpPr>
        <p:spPr bwMode="auto">
          <a:xfrm>
            <a:off x="4476750" y="5010150"/>
            <a:ext cx="628650" cy="857250"/>
          </a:xfrm>
          <a:prstGeom prst="downArrow">
            <a:avLst>
              <a:gd name="adj1" fmla="val 50000"/>
              <a:gd name="adj2" fmla="val 50000"/>
            </a:avLst>
          </a:prstGeom>
          <a:solidFill>
            <a:srgbClr val="FFFF00"/>
          </a:solidFill>
          <a:ln w="9525" algn="ctr">
            <a:solidFill>
              <a:schemeClr val="tx1"/>
            </a:solidFill>
            <a:round/>
            <a:headEnd/>
            <a:tailEnd/>
          </a:ln>
        </p:spPr>
        <p:txBody>
          <a:bodyPr/>
          <a:lstStyle/>
          <a:p>
            <a:pPr>
              <a:buClr>
                <a:srgbClr val="000000"/>
              </a:buClr>
              <a:buSzPct val="100000"/>
              <a:buFont typeface="Times New Roman" pitchFamily="18" charset="0"/>
              <a:buNone/>
            </a:pPr>
            <a:endParaRPr lang="en-US" altLang="en-US" dirty="0"/>
          </a:p>
        </p:txBody>
      </p:sp>
      <p:sp>
        <p:nvSpPr>
          <p:cNvPr id="15" name="Curved Up Arrow 14"/>
          <p:cNvSpPr/>
          <p:nvPr/>
        </p:nvSpPr>
        <p:spPr bwMode="auto">
          <a:xfrm rot="5400000">
            <a:off x="-104140" y="2847343"/>
            <a:ext cx="2924173" cy="2258694"/>
          </a:xfrm>
          <a:prstGeom prst="curvedUpArrow">
            <a:avLst>
              <a:gd name="adj1" fmla="val 25000"/>
              <a:gd name="adj2" fmla="val 63007"/>
              <a:gd name="adj3" fmla="val 26290"/>
            </a:avLst>
          </a:prstGeom>
          <a:solidFill>
            <a:srgbClr val="FFFF00"/>
          </a:solidFill>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vert270"/>
          <a:lstStyle/>
          <a:p>
            <a:pPr>
              <a:buClr>
                <a:srgbClr val="000000"/>
              </a:buClr>
              <a:buSzPct val="100000"/>
              <a:buFont typeface="Times New Roman" pitchFamily="16" charset="0"/>
              <a:buNone/>
              <a:defRPr/>
            </a:pPr>
            <a:r>
              <a:rPr lang="en-US" sz="2800" dirty="0">
                <a:solidFill>
                  <a:schemeClr val="tx1"/>
                </a:solidFill>
                <a:latin typeface="Calibri" pitchFamily="32" charset="0"/>
              </a:rPr>
              <a:t>   </a:t>
            </a:r>
            <a:endParaRPr lang="en-US" sz="2800" dirty="0" smtClean="0">
              <a:solidFill>
                <a:schemeClr val="tx1"/>
              </a:solidFill>
              <a:latin typeface="Calibri" pitchFamily="32" charset="0"/>
            </a:endParaRPr>
          </a:p>
          <a:p>
            <a:pPr>
              <a:buClr>
                <a:srgbClr val="000000"/>
              </a:buClr>
              <a:buSzPct val="100000"/>
              <a:buFont typeface="Times New Roman" pitchFamily="16" charset="0"/>
              <a:buNone/>
              <a:defRPr/>
            </a:pPr>
            <a:endParaRPr lang="en-US" sz="1400" dirty="0">
              <a:solidFill>
                <a:schemeClr val="tx1"/>
              </a:solidFill>
              <a:latin typeface="Calibri" pitchFamily="32" charset="0"/>
            </a:endParaRPr>
          </a:p>
          <a:p>
            <a:pPr marL="223838">
              <a:buClr>
                <a:srgbClr val="000000"/>
              </a:buClr>
              <a:buSzPct val="100000"/>
              <a:buFont typeface="Times New Roman" pitchFamily="16" charset="0"/>
              <a:buNone/>
              <a:defRPr/>
            </a:pPr>
            <a:endParaRPr lang="en-US" sz="1600" dirty="0" smtClean="0">
              <a:solidFill>
                <a:schemeClr val="tx1"/>
              </a:solidFill>
              <a:latin typeface="Calibri" pitchFamily="32" charset="0"/>
            </a:endParaRPr>
          </a:p>
          <a:p>
            <a:pPr marL="223838">
              <a:buClr>
                <a:srgbClr val="000000"/>
              </a:buClr>
              <a:buSzPct val="100000"/>
              <a:buFont typeface="Times New Roman" pitchFamily="16" charset="0"/>
              <a:buNone/>
              <a:defRPr/>
            </a:pPr>
            <a:r>
              <a:rPr lang="en-US" sz="3600" b="1" dirty="0" smtClean="0">
                <a:solidFill>
                  <a:schemeClr val="tx1"/>
                </a:solidFill>
                <a:latin typeface="Calibri" pitchFamily="32" charset="0"/>
              </a:rPr>
              <a:t>Feedback</a:t>
            </a:r>
            <a:endParaRPr lang="en-US" sz="3600" b="1" dirty="0">
              <a:solidFill>
                <a:schemeClr val="tx1"/>
              </a:solidFill>
              <a:latin typeface="Calibri" pitchFamily="32" charset="0"/>
            </a:endParaRPr>
          </a:p>
        </p:txBody>
      </p:sp>
      <p:sp>
        <p:nvSpPr>
          <p:cNvPr id="5" name="Title 4"/>
          <p:cNvSpPr>
            <a:spLocks noGrp="1"/>
          </p:cNvSpPr>
          <p:nvPr>
            <p:ph type="title"/>
          </p:nvPr>
        </p:nvSpPr>
        <p:spPr>
          <a:xfrm>
            <a:off x="404813" y="152400"/>
            <a:ext cx="7620000" cy="762000"/>
          </a:xfrm>
          <a:solidFill>
            <a:schemeClr val="accent1">
              <a:lumMod val="20000"/>
              <a:lumOff val="80000"/>
            </a:schemeClr>
          </a:solidFill>
        </p:spPr>
        <p:txBody>
          <a:bodyPr/>
          <a:lstStyle/>
          <a:p>
            <a:pPr algn="ctr"/>
            <a:r>
              <a:rPr lang="en-US" dirty="0" smtClean="0"/>
              <a:t>The Flow of a Project</a:t>
            </a:r>
            <a:endParaRPr lang="en-US" dirty="0"/>
          </a:p>
        </p:txBody>
      </p:sp>
    </p:spTree>
    <p:extLst>
      <p:ext uri="{BB962C8B-B14F-4D97-AF65-F5344CB8AC3E}">
        <p14:creationId xmlns:p14="http://schemas.microsoft.com/office/powerpoint/2010/main" val="1599564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3" grpId="0" animBg="1"/>
      <p:bldP spid="12"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txBody>
          <a:bodyPr>
            <a:normAutofit/>
          </a:bodyPr>
          <a:lstStyle/>
          <a:p>
            <a:r>
              <a:rPr lang="en-US" sz="4000" dirty="0" smtClean="0"/>
              <a:t>Partnerships of Yesterday</a:t>
            </a:r>
            <a:endParaRPr lang="en-US" sz="4000" dirty="0"/>
          </a:p>
        </p:txBody>
      </p:sp>
      <p:sp>
        <p:nvSpPr>
          <p:cNvPr id="5" name="Content Placeholder 4"/>
          <p:cNvSpPr>
            <a:spLocks noGrp="1"/>
          </p:cNvSpPr>
          <p:nvPr>
            <p:ph idx="1"/>
          </p:nvPr>
        </p:nvSpPr>
        <p:spPr>
          <a:xfrm>
            <a:off x="457200" y="1600200"/>
            <a:ext cx="3962400" cy="4525963"/>
          </a:xfrm>
        </p:spPr>
        <p:txBody>
          <a:bodyPr>
            <a:normAutofit/>
          </a:bodyPr>
          <a:lstStyle/>
          <a:p>
            <a:pPr lvl="0"/>
            <a:r>
              <a:rPr lang="en-US" sz="2800" dirty="0" smtClean="0"/>
              <a:t>Present to students</a:t>
            </a:r>
          </a:p>
          <a:p>
            <a:r>
              <a:rPr lang="en-US" sz="2800" dirty="0" smtClean="0"/>
              <a:t>Donate supplies</a:t>
            </a:r>
          </a:p>
          <a:p>
            <a:pPr lvl="0"/>
            <a:r>
              <a:rPr lang="en-US" sz="2800" dirty="0"/>
              <a:t>Provide job shadow opportunities</a:t>
            </a:r>
          </a:p>
          <a:p>
            <a:r>
              <a:rPr lang="en-US" sz="2800" dirty="0"/>
              <a:t>Offer student </a:t>
            </a:r>
            <a:r>
              <a:rPr lang="en-US" sz="2800" dirty="0" smtClean="0"/>
              <a:t>internships</a:t>
            </a:r>
          </a:p>
          <a:p>
            <a:r>
              <a:rPr lang="en-US" sz="2800" dirty="0" smtClean="0"/>
              <a:t>Host field trips</a:t>
            </a:r>
          </a:p>
          <a:p>
            <a:endParaRPr lang="en-US" sz="2800" dirty="0"/>
          </a:p>
        </p:txBody>
      </p:sp>
      <p:grpSp>
        <p:nvGrpSpPr>
          <p:cNvPr id="2" name="Group 1"/>
          <p:cNvGrpSpPr/>
          <p:nvPr/>
        </p:nvGrpSpPr>
        <p:grpSpPr>
          <a:xfrm>
            <a:off x="4953000" y="1981200"/>
            <a:ext cx="3276600" cy="4572000"/>
            <a:chOff x="4531614" y="1312042"/>
            <a:chExt cx="3199003" cy="4838404"/>
          </a:xfrm>
        </p:grpSpPr>
        <p:pic>
          <p:nvPicPr>
            <p:cNvPr id="15" name="Picture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614" y="1312042"/>
              <a:ext cx="2343949" cy="2505591"/>
            </a:xfrm>
            <a:prstGeom prst="rect">
              <a:avLst/>
            </a:prstGeom>
            <a:noFill/>
            <a:ln>
              <a:noFill/>
            </a:ln>
          </p:spPr>
        </p:pic>
        <p:pic>
          <p:nvPicPr>
            <p:cNvPr id="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3588" y="4419600"/>
              <a:ext cx="1757170" cy="173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encrypted-tbn2.gstatic.com/images?q=tbn:ANd9GcSIDeM3wTtskwsMF7Ct3LRByMZAgmfjYyvICgbZ0lvbrOOMFbOz">
              <a:hlinkClick r:id="rId5"/>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7912"/>
            <a:stretch/>
          </p:blipFill>
          <p:spPr bwMode="auto">
            <a:xfrm>
              <a:off x="6130417" y="3106032"/>
              <a:ext cx="1600200" cy="1313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10694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400" dirty="0" smtClean="0"/>
              <a:t>Partnerships for Today</a:t>
            </a:r>
            <a:endParaRPr lang="en-US" sz="4400" dirty="0"/>
          </a:p>
        </p:txBody>
      </p:sp>
      <p:grpSp>
        <p:nvGrpSpPr>
          <p:cNvPr id="3" name="Group 2"/>
          <p:cNvGrpSpPr/>
          <p:nvPr/>
        </p:nvGrpSpPr>
        <p:grpSpPr>
          <a:xfrm>
            <a:off x="838200" y="1354297"/>
            <a:ext cx="7426705" cy="5116194"/>
            <a:chOff x="1066800" y="1524000"/>
            <a:chExt cx="7426705" cy="5116194"/>
          </a:xfrm>
        </p:grpSpPr>
        <p:pic>
          <p:nvPicPr>
            <p:cNvPr id="5" name="Picture 4"/>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1740031"/>
              <a:ext cx="2514600" cy="2539737"/>
            </a:xfrm>
            <a:prstGeom prst="rect">
              <a:avLst/>
            </a:prstGeom>
            <a:noFill/>
            <a:ln>
              <a:noFill/>
            </a:ln>
          </p:spPr>
        </p:pic>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8378" y="4190999"/>
              <a:ext cx="2438400" cy="2449195"/>
            </a:xfrm>
            <a:prstGeom prst="rect">
              <a:avLst/>
            </a:prstGeom>
            <a:noFill/>
            <a:ln>
              <a:noFill/>
            </a:ln>
          </p:spPr>
        </p:pic>
        <p:pic>
          <p:nvPicPr>
            <p:cNvPr id="10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8786" y="1524000"/>
              <a:ext cx="2424719" cy="238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ts1.mm.bing.net/th?id=HN.608017921576734305&amp;pid=1.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1400" y="1828800"/>
              <a:ext cx="2362200" cy="2362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1543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What Might that Look Like?</a:t>
            </a:r>
            <a:endParaRPr lang="en-US" dirty="0"/>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4" t="13574" r="1040" b="-429"/>
          <a:stretch/>
        </p:blipFill>
        <p:spPr bwMode="auto">
          <a:xfrm>
            <a:off x="0" y="1319449"/>
            <a:ext cx="9144000" cy="553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668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Types of Partnerships</a:t>
            </a:r>
            <a:endParaRPr lang="en-US" dirty="0"/>
          </a:p>
        </p:txBody>
      </p:sp>
      <p:sp>
        <p:nvSpPr>
          <p:cNvPr id="3" name="Content Placeholder 2"/>
          <p:cNvSpPr>
            <a:spLocks noGrp="1"/>
          </p:cNvSpPr>
          <p:nvPr>
            <p:ph idx="1"/>
          </p:nvPr>
        </p:nvSpPr>
        <p:spPr>
          <a:xfrm>
            <a:off x="42917" y="1752600"/>
            <a:ext cx="6019800" cy="4724400"/>
          </a:xfrm>
        </p:spPr>
        <p:txBody>
          <a:bodyPr>
            <a:normAutofit lnSpcReduction="10000"/>
          </a:bodyPr>
          <a:lstStyle/>
          <a:p>
            <a:r>
              <a:rPr lang="en-US" sz="2400" b="1" dirty="0"/>
              <a:t>Contributory partnerships</a:t>
            </a:r>
            <a:r>
              <a:rPr lang="en-US" sz="2400" dirty="0"/>
              <a:t> are formed to benefit an organization or the community.</a:t>
            </a:r>
          </a:p>
          <a:p>
            <a:r>
              <a:rPr lang="en-US" sz="2400" b="1" dirty="0" smtClean="0"/>
              <a:t>Consultative </a:t>
            </a:r>
            <a:r>
              <a:rPr lang="en-US" sz="2400" b="1" dirty="0"/>
              <a:t>partnerships</a:t>
            </a:r>
            <a:r>
              <a:rPr lang="en-US" sz="2400" dirty="0"/>
              <a:t> are for the purpose of acting as consultant with curriculum, projects, and other areas where an outside perspective would be useful in making decisions.</a:t>
            </a:r>
          </a:p>
          <a:p>
            <a:r>
              <a:rPr lang="en-US" sz="2400" b="1" dirty="0" smtClean="0"/>
              <a:t>Operational </a:t>
            </a:r>
            <a:r>
              <a:rPr lang="en-US" sz="2400" b="1" dirty="0"/>
              <a:t>partnerships</a:t>
            </a:r>
            <a:r>
              <a:rPr lang="en-US" sz="2400" dirty="0"/>
              <a:t> are work-sharing arrangements in which the components of a given task are delegated to specific parties.</a:t>
            </a:r>
          </a:p>
          <a:p>
            <a:r>
              <a:rPr lang="en-US" sz="2400" b="1" dirty="0"/>
              <a:t>Collaborative partnerships</a:t>
            </a:r>
            <a:r>
              <a:rPr lang="en-US" sz="2400" dirty="0"/>
              <a:t> are set up to share resources, ideas, and decision-making.</a:t>
            </a:r>
          </a:p>
          <a:p>
            <a:endParaRPr lang="en-US" sz="2400" dirty="0"/>
          </a:p>
        </p:txBody>
      </p:sp>
      <p:pic>
        <p:nvPicPr>
          <p:cNvPr id="2050" name="Picture 2" descr="http://www.kcsc.org.uk/sites/kcsc.org.uk/files/pictures/diagrams/Partner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186" y="2667000"/>
            <a:ext cx="3149599"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07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Contributory</a:t>
            </a:r>
            <a:endParaRPr lang="en-US" dirty="0"/>
          </a:p>
        </p:txBody>
      </p:sp>
      <p:sp>
        <p:nvSpPr>
          <p:cNvPr id="3" name="Content Placeholder 2"/>
          <p:cNvSpPr>
            <a:spLocks noGrp="1"/>
          </p:cNvSpPr>
          <p:nvPr>
            <p:ph idx="1"/>
          </p:nvPr>
        </p:nvSpPr>
        <p:spPr>
          <a:xfrm>
            <a:off x="457200" y="1600200"/>
            <a:ext cx="4724400" cy="4800600"/>
          </a:xfrm>
        </p:spPr>
        <p:txBody>
          <a:bodyPr>
            <a:normAutofit fontScale="70000" lnSpcReduction="20000"/>
          </a:bodyPr>
          <a:lstStyle/>
          <a:p>
            <a:pPr lvl="0"/>
            <a:r>
              <a:rPr lang="en-US" dirty="0"/>
              <a:t>Offer scholarships and grants</a:t>
            </a:r>
          </a:p>
          <a:p>
            <a:pPr lvl="0"/>
            <a:r>
              <a:rPr lang="en-US" dirty="0"/>
              <a:t>Share or donate supplies and resources</a:t>
            </a:r>
          </a:p>
          <a:p>
            <a:pPr lvl="0"/>
            <a:r>
              <a:rPr lang="en-US" dirty="0"/>
              <a:t>Provide job shadow opportunities</a:t>
            </a:r>
          </a:p>
          <a:p>
            <a:pPr lvl="0"/>
            <a:r>
              <a:rPr lang="en-US" dirty="0"/>
              <a:t>Offer student internships during the school year or in the summer</a:t>
            </a:r>
          </a:p>
          <a:p>
            <a:pPr lvl="0"/>
            <a:r>
              <a:rPr lang="en-US" dirty="0"/>
              <a:t>Provide teacher externships during the summer</a:t>
            </a:r>
          </a:p>
          <a:p>
            <a:pPr lvl="0"/>
            <a:r>
              <a:rPr lang="en-US" dirty="0"/>
              <a:t>Invite a student or a teacher to attend a trade conference or audit a college course</a:t>
            </a:r>
          </a:p>
          <a:p>
            <a:pPr lvl="0"/>
            <a:r>
              <a:rPr lang="en-US" dirty="0"/>
              <a:t>Invite students to physically or virtually tour the facility or work site </a:t>
            </a:r>
          </a:p>
          <a:p>
            <a:pPr lvl="0"/>
            <a:r>
              <a:rPr lang="en-US" dirty="0"/>
              <a:t>Use project ideas or display projects on site</a:t>
            </a:r>
          </a:p>
          <a:p>
            <a:endParaRPr lang="en-US" dirty="0"/>
          </a:p>
        </p:txBody>
      </p:sp>
      <p:pic>
        <p:nvPicPr>
          <p:cNvPr id="4098" name="Picture 2" descr="http://ts2.mm.bing.net/th?&amp;id=HN.608025175775510977&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419" y="2667000"/>
            <a:ext cx="3216481"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201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Consultative</a:t>
            </a:r>
            <a:endParaRPr lang="en-US" dirty="0"/>
          </a:p>
        </p:txBody>
      </p:sp>
      <p:sp>
        <p:nvSpPr>
          <p:cNvPr id="3" name="Content Placeholder 2"/>
          <p:cNvSpPr>
            <a:spLocks noGrp="1"/>
          </p:cNvSpPr>
          <p:nvPr>
            <p:ph idx="1"/>
          </p:nvPr>
        </p:nvSpPr>
        <p:spPr>
          <a:xfrm>
            <a:off x="457200" y="1600200"/>
            <a:ext cx="5554060" cy="5105400"/>
          </a:xfrm>
        </p:spPr>
        <p:txBody>
          <a:bodyPr>
            <a:noAutofit/>
          </a:bodyPr>
          <a:lstStyle/>
          <a:p>
            <a:pPr lvl="0"/>
            <a:r>
              <a:rPr lang="en-US" sz="2200" dirty="0"/>
              <a:t>Train teachers and students in industry standards and business functions</a:t>
            </a:r>
          </a:p>
          <a:p>
            <a:pPr lvl="0"/>
            <a:r>
              <a:rPr lang="en-US" sz="2200" dirty="0"/>
              <a:t>Assist students during the project with skills and knowledge</a:t>
            </a:r>
          </a:p>
          <a:p>
            <a:pPr lvl="0"/>
            <a:r>
              <a:rPr lang="en-US" sz="2200" dirty="0"/>
              <a:t>Assist teachers with project management</a:t>
            </a:r>
          </a:p>
          <a:p>
            <a:pPr lvl="0"/>
            <a:r>
              <a:rPr lang="en-US" sz="2200" dirty="0"/>
              <a:t>Provide feedback to students for improvement as they work on a project</a:t>
            </a:r>
          </a:p>
          <a:p>
            <a:pPr lvl="0"/>
            <a:r>
              <a:rPr lang="en-US" sz="2200" dirty="0"/>
              <a:t>Evaluate project design and provide feedback to teacher(s) for improvement</a:t>
            </a:r>
          </a:p>
          <a:p>
            <a:pPr lvl="0"/>
            <a:r>
              <a:rPr lang="en-US" sz="2200" dirty="0"/>
              <a:t>Evaluate integrated curriculum for inclusion of industry-based skills and knowledge or post-secondary expectations</a:t>
            </a:r>
          </a:p>
          <a:p>
            <a:r>
              <a:rPr lang="en-US" sz="2200" dirty="0"/>
              <a:t>Help students with college and </a:t>
            </a:r>
            <a:r>
              <a:rPr lang="en-US" sz="2200" dirty="0" smtClean="0"/>
              <a:t>career planning</a:t>
            </a:r>
            <a:endParaRPr lang="en-US" sz="2200" dirty="0"/>
          </a:p>
        </p:txBody>
      </p:sp>
      <p:pic>
        <p:nvPicPr>
          <p:cNvPr id="5122" name="Picture 2" descr="http://img.ehowcdn.com/article-new/ds-photo/getty/article/92/226/BU004692_X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260" y="22860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72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Operational</a:t>
            </a:r>
            <a:endParaRPr lang="en-US" dirty="0"/>
          </a:p>
        </p:txBody>
      </p:sp>
      <p:sp>
        <p:nvSpPr>
          <p:cNvPr id="3" name="Content Placeholder 2"/>
          <p:cNvSpPr>
            <a:spLocks noGrp="1"/>
          </p:cNvSpPr>
          <p:nvPr>
            <p:ph idx="1"/>
          </p:nvPr>
        </p:nvSpPr>
        <p:spPr>
          <a:xfrm>
            <a:off x="152400" y="1524000"/>
            <a:ext cx="5029200" cy="4953000"/>
          </a:xfrm>
        </p:spPr>
        <p:txBody>
          <a:bodyPr>
            <a:noAutofit/>
          </a:bodyPr>
          <a:lstStyle/>
          <a:p>
            <a:pPr lvl="0"/>
            <a:r>
              <a:rPr lang="en-US" sz="2100" dirty="0"/>
              <a:t>Challenge students to solve an industry-specific or community-based problem</a:t>
            </a:r>
          </a:p>
          <a:p>
            <a:pPr lvl="0"/>
            <a:r>
              <a:rPr lang="en-US" sz="2100" dirty="0"/>
              <a:t>Participate in an entry event to kick-off a project</a:t>
            </a:r>
          </a:p>
          <a:p>
            <a:pPr lvl="0"/>
            <a:r>
              <a:rPr lang="en-US" sz="2100" dirty="0"/>
              <a:t>Serve as a judge on a panel</a:t>
            </a:r>
          </a:p>
          <a:p>
            <a:pPr lvl="0"/>
            <a:r>
              <a:rPr lang="en-US" sz="2100" dirty="0"/>
              <a:t>Join an Advisory Council</a:t>
            </a:r>
          </a:p>
          <a:p>
            <a:pPr lvl="0"/>
            <a:r>
              <a:rPr lang="en-US" sz="2100" dirty="0"/>
              <a:t>Visit classes on campus or virtually as a guest speaker </a:t>
            </a:r>
          </a:p>
          <a:p>
            <a:pPr lvl="0"/>
            <a:r>
              <a:rPr lang="en-US" sz="2100" dirty="0"/>
              <a:t>Participate in teacher employment interviews</a:t>
            </a:r>
          </a:p>
          <a:p>
            <a:pPr lvl="0"/>
            <a:r>
              <a:rPr lang="en-US" sz="2100" dirty="0"/>
              <a:t>Host an exhibition or presentation event</a:t>
            </a:r>
          </a:p>
          <a:p>
            <a:pPr lvl="0"/>
            <a:r>
              <a:rPr lang="en-US" sz="2100" dirty="0"/>
              <a:t>Generate articulation agreements  and develop dual-enrollment opportunities</a:t>
            </a:r>
          </a:p>
          <a:p>
            <a:endParaRPr lang="en-US" sz="1800" dirty="0"/>
          </a:p>
        </p:txBody>
      </p:sp>
      <p:pic>
        <p:nvPicPr>
          <p:cNvPr id="6146" name="Picture 2" descr="http://smithes.wcpss.net/wp-content/uploads/2013/03/EPA-Spea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3609523" cy="210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98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Collaborative</a:t>
            </a:r>
            <a:endParaRPr lang="en-US" dirty="0"/>
          </a:p>
        </p:txBody>
      </p:sp>
      <p:sp>
        <p:nvSpPr>
          <p:cNvPr id="3" name="Content Placeholder 2"/>
          <p:cNvSpPr>
            <a:spLocks noGrp="1"/>
          </p:cNvSpPr>
          <p:nvPr>
            <p:ph idx="1"/>
          </p:nvPr>
        </p:nvSpPr>
        <p:spPr>
          <a:xfrm>
            <a:off x="457199" y="1600200"/>
            <a:ext cx="5110401" cy="5257800"/>
          </a:xfrm>
        </p:spPr>
        <p:txBody>
          <a:bodyPr>
            <a:noAutofit/>
          </a:bodyPr>
          <a:lstStyle/>
          <a:p>
            <a:pPr lvl="0"/>
            <a:r>
              <a:rPr lang="en-US" sz="2100" dirty="0"/>
              <a:t>Plan projects with teachers</a:t>
            </a:r>
          </a:p>
          <a:p>
            <a:pPr lvl="0"/>
            <a:r>
              <a:rPr lang="en-US" sz="2100" dirty="0"/>
              <a:t>Design an integrated course to reflect industry-based and/or college expectations</a:t>
            </a:r>
          </a:p>
          <a:p>
            <a:pPr lvl="0"/>
            <a:r>
              <a:rPr lang="en-US" sz="2100" dirty="0"/>
              <a:t>Develop evaluation criteria for a project</a:t>
            </a:r>
          </a:p>
          <a:p>
            <a:pPr lvl="0"/>
            <a:r>
              <a:rPr lang="en-US" sz="2100" dirty="0"/>
              <a:t>Mentor at-risk students</a:t>
            </a:r>
          </a:p>
          <a:p>
            <a:pPr lvl="0"/>
            <a:r>
              <a:rPr lang="en-US" sz="2100" dirty="0"/>
              <a:t>Tutor struggling students</a:t>
            </a:r>
          </a:p>
          <a:p>
            <a:pPr lvl="0"/>
            <a:r>
              <a:rPr lang="en-US" sz="2100" dirty="0"/>
              <a:t>Visit classes on campus or virtually as a guest speaker </a:t>
            </a:r>
          </a:p>
          <a:p>
            <a:pPr lvl="0"/>
            <a:r>
              <a:rPr lang="en-US" sz="2100" dirty="0"/>
              <a:t>Act as a thought partner to a principal providing an outside perspective when making decisions</a:t>
            </a:r>
          </a:p>
          <a:p>
            <a:pPr lvl="0"/>
            <a:r>
              <a:rPr lang="en-US" sz="2100" dirty="0"/>
              <a:t>Work with school district to develop a college preparation course</a:t>
            </a:r>
          </a:p>
          <a:p>
            <a:endParaRPr lang="en-US" sz="2100" dirty="0"/>
          </a:p>
        </p:txBody>
      </p:sp>
      <p:pic>
        <p:nvPicPr>
          <p:cNvPr id="7170" name="Picture 2" descr="http://www.smartearningmethods.com/wp-content/uploads/2013/03/business-collabo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393733"/>
            <a:ext cx="3539613"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03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85800"/>
            <a:ext cx="3756025"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Rectangle 2"/>
          <p:cNvSpPr>
            <a:spLocks noChangeArrowheads="1"/>
          </p:cNvSpPr>
          <p:nvPr/>
        </p:nvSpPr>
        <p:spPr bwMode="auto">
          <a:xfrm>
            <a:off x="696913" y="5015738"/>
            <a:ext cx="76962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457200" indent="-457200"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itchFamily="18" charset="0"/>
                <a:ea typeface="ＭＳ Ｐゴシック" pitchFamily="34" charset="-128"/>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itchFamily="18" charset="0"/>
                <a:ea typeface="ＭＳ Ｐゴシック" pitchFamily="34" charset="-128"/>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ＭＳ Ｐゴシック" pitchFamily="34" charset="-128"/>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itchFamily="18" charset="0"/>
                <a:ea typeface="ＭＳ Ｐゴシック" pitchFamily="34" charset="-128"/>
              </a:defRPr>
            </a:lvl9pPr>
          </a:lstStyle>
          <a:p>
            <a:pPr marL="0" indent="0" algn="ctr" eaLnBrk="1" hangingPunct="1">
              <a:spcBef>
                <a:spcPts val="600"/>
              </a:spcBef>
              <a:buClrTx/>
              <a:buSzTx/>
            </a:pPr>
            <a:r>
              <a:rPr lang="en-US" altLang="en-US" sz="2800" b="1" dirty="0" smtClean="0">
                <a:solidFill>
                  <a:srgbClr val="B6121B"/>
                </a:solidFill>
                <a:latin typeface="Calibri" pitchFamily="34" charset="0"/>
              </a:rPr>
              <a:t>Aviation High School</a:t>
            </a:r>
            <a:endParaRPr lang="en-US" altLang="en-US" sz="2800" b="1" dirty="0">
              <a:latin typeface="Calibri" pitchFamily="34" charset="0"/>
            </a:endParaRPr>
          </a:p>
        </p:txBody>
      </p:sp>
    </p:spTree>
    <p:extLst>
      <p:ext uri="{BB962C8B-B14F-4D97-AF65-F5344CB8AC3E}">
        <p14:creationId xmlns:p14="http://schemas.microsoft.com/office/powerpoint/2010/main" val="154354610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Collaborative Partnerships</a:t>
            </a:r>
            <a:endParaRPr lang="en-US" dirty="0"/>
          </a:p>
        </p:txBody>
      </p:sp>
      <p:grpSp>
        <p:nvGrpSpPr>
          <p:cNvPr id="5" name="Group 4"/>
          <p:cNvGrpSpPr/>
          <p:nvPr/>
        </p:nvGrpSpPr>
        <p:grpSpPr>
          <a:xfrm>
            <a:off x="304800" y="1469912"/>
            <a:ext cx="8534400" cy="5388087"/>
            <a:chOff x="1524000" y="1551800"/>
            <a:chExt cx="6381565" cy="4087000"/>
          </a:xfrm>
        </p:grpSpPr>
        <p:pic>
          <p:nvPicPr>
            <p:cNvPr id="1026" name="Picture 2" descr="Round arrows in rainbow colors vecto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1828800"/>
              <a:ext cx="3619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47900" y="1551800"/>
              <a:ext cx="1447800" cy="700409"/>
            </a:xfrm>
            <a:prstGeom prst="rect">
              <a:avLst/>
            </a:prstGeom>
            <a:noFill/>
          </p:spPr>
          <p:txBody>
            <a:bodyPr wrap="square" rtlCol="0">
              <a:spAutoFit/>
            </a:bodyPr>
            <a:lstStyle/>
            <a:p>
              <a:pPr algn="ctr"/>
              <a:r>
                <a:rPr lang="en-US" sz="2400" b="1" dirty="0"/>
                <a:t>Higher Education</a:t>
              </a:r>
            </a:p>
          </p:txBody>
        </p:sp>
        <p:sp>
          <p:nvSpPr>
            <p:cNvPr id="6" name="TextBox 5"/>
            <p:cNvSpPr txBox="1"/>
            <p:nvPr/>
          </p:nvSpPr>
          <p:spPr>
            <a:xfrm>
              <a:off x="1524000" y="3302168"/>
              <a:ext cx="1447800" cy="389116"/>
            </a:xfrm>
            <a:prstGeom prst="rect">
              <a:avLst/>
            </a:prstGeom>
            <a:noFill/>
          </p:spPr>
          <p:txBody>
            <a:bodyPr wrap="square" rtlCol="0">
              <a:spAutoFit/>
            </a:bodyPr>
            <a:lstStyle/>
            <a:p>
              <a:pPr algn="ctr"/>
              <a:r>
                <a:rPr lang="en-US" sz="2400" b="1" dirty="0"/>
                <a:t>Businesses</a:t>
              </a:r>
            </a:p>
          </p:txBody>
        </p:sp>
        <p:sp>
          <p:nvSpPr>
            <p:cNvPr id="7" name="TextBox 6"/>
            <p:cNvSpPr txBox="1"/>
            <p:nvPr/>
          </p:nvSpPr>
          <p:spPr>
            <a:xfrm>
              <a:off x="2247900" y="4926829"/>
              <a:ext cx="1447800" cy="389116"/>
            </a:xfrm>
            <a:prstGeom prst="rect">
              <a:avLst/>
            </a:prstGeom>
            <a:noFill/>
          </p:spPr>
          <p:txBody>
            <a:bodyPr wrap="square" rtlCol="0">
              <a:spAutoFit/>
            </a:bodyPr>
            <a:lstStyle/>
            <a:p>
              <a:pPr algn="ctr"/>
              <a:r>
                <a:rPr lang="en-US" sz="2400" b="1" dirty="0"/>
                <a:t>Students</a:t>
              </a:r>
            </a:p>
          </p:txBody>
        </p:sp>
        <p:sp>
          <p:nvSpPr>
            <p:cNvPr id="8" name="TextBox 7"/>
            <p:cNvSpPr txBox="1"/>
            <p:nvPr/>
          </p:nvSpPr>
          <p:spPr>
            <a:xfrm>
              <a:off x="5935980" y="4853152"/>
              <a:ext cx="1447800" cy="389116"/>
            </a:xfrm>
            <a:prstGeom prst="rect">
              <a:avLst/>
            </a:prstGeom>
            <a:noFill/>
          </p:spPr>
          <p:txBody>
            <a:bodyPr wrap="square" rtlCol="0">
              <a:spAutoFit/>
            </a:bodyPr>
            <a:lstStyle/>
            <a:p>
              <a:pPr algn="ctr"/>
              <a:r>
                <a:rPr lang="en-US" sz="2400" b="1" dirty="0"/>
                <a:t>Teachers</a:t>
              </a:r>
            </a:p>
          </p:txBody>
        </p:sp>
        <p:sp>
          <p:nvSpPr>
            <p:cNvPr id="9" name="TextBox 8"/>
            <p:cNvSpPr txBox="1"/>
            <p:nvPr/>
          </p:nvSpPr>
          <p:spPr>
            <a:xfrm>
              <a:off x="6457765" y="3094882"/>
              <a:ext cx="1447800" cy="700409"/>
            </a:xfrm>
            <a:prstGeom prst="rect">
              <a:avLst/>
            </a:prstGeom>
            <a:noFill/>
          </p:spPr>
          <p:txBody>
            <a:bodyPr wrap="square" rtlCol="0">
              <a:spAutoFit/>
            </a:bodyPr>
            <a:lstStyle/>
            <a:p>
              <a:pPr algn="ctr"/>
              <a:r>
                <a:rPr lang="en-US" sz="2400" b="1" dirty="0"/>
                <a:t>Community Agencies</a:t>
              </a:r>
            </a:p>
          </p:txBody>
        </p:sp>
        <p:sp>
          <p:nvSpPr>
            <p:cNvPr id="10" name="TextBox 9"/>
            <p:cNvSpPr txBox="1"/>
            <p:nvPr/>
          </p:nvSpPr>
          <p:spPr>
            <a:xfrm>
              <a:off x="5338572" y="1684126"/>
              <a:ext cx="1751727" cy="389116"/>
            </a:xfrm>
            <a:prstGeom prst="rect">
              <a:avLst/>
            </a:prstGeom>
            <a:noFill/>
          </p:spPr>
          <p:txBody>
            <a:bodyPr wrap="square" rtlCol="0">
              <a:spAutoFit/>
            </a:bodyPr>
            <a:lstStyle/>
            <a:p>
              <a:pPr algn="ctr"/>
              <a:r>
                <a:rPr lang="en-US" sz="2400" b="1" dirty="0" smtClean="0"/>
                <a:t>Administrators</a:t>
              </a:r>
              <a:endParaRPr lang="en-US" sz="2400" b="1" dirty="0"/>
            </a:p>
          </p:txBody>
        </p:sp>
      </p:grpSp>
    </p:spTree>
    <p:extLst>
      <p:ext uri="{BB962C8B-B14F-4D97-AF65-F5344CB8AC3E}">
        <p14:creationId xmlns:p14="http://schemas.microsoft.com/office/powerpoint/2010/main" val="3059550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1">
              <a:lumMod val="20000"/>
              <a:lumOff val="80000"/>
            </a:schemeClr>
          </a:solidFill>
        </p:spPr>
        <p:txBody>
          <a:bodyPr/>
          <a:lstStyle/>
          <a:p>
            <a:r>
              <a:rPr lang="en-US" dirty="0" smtClean="0"/>
              <a:t>Benefits of Partnerships</a:t>
            </a:r>
            <a:endParaRPr lang="en-US" dirty="0"/>
          </a:p>
        </p:txBody>
      </p:sp>
      <p:sp>
        <p:nvSpPr>
          <p:cNvPr id="3" name="Content Placeholder 2"/>
          <p:cNvSpPr>
            <a:spLocks noGrp="1"/>
          </p:cNvSpPr>
          <p:nvPr>
            <p:ph idx="1"/>
          </p:nvPr>
        </p:nvSpPr>
        <p:spPr>
          <a:xfrm>
            <a:off x="457200" y="1219200"/>
            <a:ext cx="8229600" cy="5181600"/>
          </a:xfrm>
        </p:spPr>
        <p:txBody>
          <a:bodyPr>
            <a:noAutofit/>
          </a:bodyPr>
          <a:lstStyle/>
          <a:p>
            <a:r>
              <a:rPr lang="en-US" sz="2800" dirty="0"/>
              <a:t>I</a:t>
            </a:r>
            <a:r>
              <a:rPr lang="en-US" sz="2800" dirty="0" smtClean="0"/>
              <a:t>mprove </a:t>
            </a:r>
            <a:r>
              <a:rPr lang="en-US" sz="2800" dirty="0"/>
              <a:t>the quality of the </a:t>
            </a:r>
            <a:r>
              <a:rPr lang="en-US" sz="2800" dirty="0" smtClean="0"/>
              <a:t>workplace</a:t>
            </a:r>
            <a:endParaRPr lang="en-US" sz="2800" dirty="0"/>
          </a:p>
          <a:p>
            <a:r>
              <a:rPr lang="en-US" sz="2800" dirty="0"/>
              <a:t>P</a:t>
            </a:r>
            <a:r>
              <a:rPr lang="en-US" sz="2800" dirty="0" smtClean="0"/>
              <a:t>rovide </a:t>
            </a:r>
            <a:r>
              <a:rPr lang="en-US" sz="2800" dirty="0"/>
              <a:t>employees with learning experiences and a new understanding of the educational </a:t>
            </a:r>
            <a:r>
              <a:rPr lang="en-US" sz="2800" dirty="0" smtClean="0"/>
              <a:t>system</a:t>
            </a:r>
            <a:endParaRPr lang="en-US" sz="2800" dirty="0"/>
          </a:p>
          <a:p>
            <a:r>
              <a:rPr lang="en-US" sz="2800" dirty="0"/>
              <a:t>P</a:t>
            </a:r>
            <a:r>
              <a:rPr lang="en-US" sz="2800" dirty="0" smtClean="0"/>
              <a:t>rovide </a:t>
            </a:r>
            <a:r>
              <a:rPr lang="en-US" sz="2800" dirty="0"/>
              <a:t>opportunities for </a:t>
            </a:r>
            <a:r>
              <a:rPr lang="en-US" sz="2800" dirty="0" smtClean="0"/>
              <a:t>students’ </a:t>
            </a:r>
            <a:r>
              <a:rPr lang="en-US" sz="2800" dirty="0"/>
              <a:t>career </a:t>
            </a:r>
            <a:r>
              <a:rPr lang="en-US" sz="2800" dirty="0" smtClean="0"/>
              <a:t>exploration</a:t>
            </a:r>
            <a:endParaRPr lang="en-US" sz="2800" dirty="0"/>
          </a:p>
          <a:p>
            <a:r>
              <a:rPr lang="en-US" sz="2800" dirty="0"/>
              <a:t>B</a:t>
            </a:r>
            <a:r>
              <a:rPr lang="en-US" sz="2800" dirty="0" smtClean="0"/>
              <a:t>ring </a:t>
            </a:r>
            <a:r>
              <a:rPr lang="en-US" sz="2800" dirty="0"/>
              <a:t>resources to enrich the </a:t>
            </a:r>
            <a:r>
              <a:rPr lang="en-US" sz="2800" dirty="0" smtClean="0"/>
              <a:t>curriculum</a:t>
            </a:r>
            <a:endParaRPr lang="en-US" sz="2800" dirty="0"/>
          </a:p>
          <a:p>
            <a:r>
              <a:rPr lang="en-US" sz="2800" dirty="0"/>
              <a:t>E</a:t>
            </a:r>
            <a:r>
              <a:rPr lang="en-US" sz="2800" dirty="0" smtClean="0"/>
              <a:t>nsure </a:t>
            </a:r>
            <a:r>
              <a:rPr lang="en-US" sz="2800" dirty="0"/>
              <a:t>that school teaching is relevant to the skills required of </a:t>
            </a:r>
            <a:r>
              <a:rPr lang="en-US" sz="2800" dirty="0" smtClean="0"/>
              <a:t>industry</a:t>
            </a:r>
            <a:endParaRPr lang="en-US" sz="2800" dirty="0"/>
          </a:p>
          <a:p>
            <a:r>
              <a:rPr lang="en-US" sz="2800" dirty="0"/>
              <a:t>I</a:t>
            </a:r>
            <a:r>
              <a:rPr lang="en-US" sz="2800" dirty="0" smtClean="0"/>
              <a:t>ntegrate </a:t>
            </a:r>
            <a:r>
              <a:rPr lang="en-US" sz="2800" dirty="0"/>
              <a:t>young people into the </a:t>
            </a:r>
            <a:r>
              <a:rPr lang="en-US" sz="2800" dirty="0" smtClean="0"/>
              <a:t>labor </a:t>
            </a:r>
            <a:r>
              <a:rPr lang="en-US" sz="2800" dirty="0"/>
              <a:t>market by involving them in cooperative education </a:t>
            </a:r>
            <a:r>
              <a:rPr lang="en-US" sz="2800" dirty="0" smtClean="0"/>
              <a:t>experiences</a:t>
            </a:r>
            <a:endParaRPr lang="en-US" sz="2800" dirty="0"/>
          </a:p>
        </p:txBody>
      </p:sp>
    </p:spTree>
    <p:extLst>
      <p:ext uri="{BB962C8B-B14F-4D97-AF65-F5344CB8AC3E}">
        <p14:creationId xmlns:p14="http://schemas.microsoft.com/office/powerpoint/2010/main" val="31256763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1">
              <a:lumMod val="20000"/>
              <a:lumOff val="80000"/>
            </a:schemeClr>
          </a:solidFill>
        </p:spPr>
        <p:txBody>
          <a:bodyPr/>
          <a:lstStyle/>
          <a:p>
            <a:r>
              <a:rPr lang="en-US" dirty="0" smtClean="0"/>
              <a:t>Benefits of Partnerships</a:t>
            </a:r>
            <a:endParaRPr lang="en-US" dirty="0"/>
          </a:p>
        </p:txBody>
      </p:sp>
      <p:sp>
        <p:nvSpPr>
          <p:cNvPr id="3" name="Content Placeholder 2"/>
          <p:cNvSpPr>
            <a:spLocks noGrp="1"/>
          </p:cNvSpPr>
          <p:nvPr>
            <p:ph idx="1"/>
          </p:nvPr>
        </p:nvSpPr>
        <p:spPr>
          <a:xfrm>
            <a:off x="457200" y="1219200"/>
            <a:ext cx="8229600" cy="5181600"/>
          </a:xfrm>
        </p:spPr>
        <p:txBody>
          <a:bodyPr>
            <a:noAutofit/>
          </a:bodyPr>
          <a:lstStyle/>
          <a:p>
            <a:r>
              <a:rPr lang="en-US" sz="2800" dirty="0"/>
              <a:t>C</a:t>
            </a:r>
            <a:r>
              <a:rPr lang="en-US" sz="2800" dirty="0" smtClean="0"/>
              <a:t>onnect </a:t>
            </a:r>
            <a:r>
              <a:rPr lang="en-US" sz="2800" dirty="0"/>
              <a:t>schools with local </a:t>
            </a:r>
            <a:r>
              <a:rPr lang="en-US" sz="2800" dirty="0" smtClean="0"/>
              <a:t>businesses</a:t>
            </a:r>
            <a:endParaRPr lang="en-US" sz="2800" dirty="0"/>
          </a:p>
          <a:p>
            <a:r>
              <a:rPr lang="en-US" sz="2800" dirty="0"/>
              <a:t>A</a:t>
            </a:r>
            <a:r>
              <a:rPr lang="en-US" sz="2800" dirty="0" smtClean="0"/>
              <a:t>ssist </a:t>
            </a:r>
            <a:r>
              <a:rPr lang="en-US" sz="2800" dirty="0"/>
              <a:t>with curriculum development, new learning opportunities and skill </a:t>
            </a:r>
            <a:r>
              <a:rPr lang="en-US" sz="2800" dirty="0" smtClean="0"/>
              <a:t>development</a:t>
            </a:r>
            <a:endParaRPr lang="en-US" sz="2800" dirty="0"/>
          </a:p>
          <a:p>
            <a:r>
              <a:rPr lang="en-US" sz="2800" dirty="0"/>
              <a:t>M</a:t>
            </a:r>
            <a:r>
              <a:rPr lang="en-US" sz="2800" dirty="0" smtClean="0"/>
              <a:t>eet </a:t>
            </a:r>
            <a:r>
              <a:rPr lang="en-US" sz="2800" dirty="0"/>
              <a:t>the </a:t>
            </a:r>
            <a:r>
              <a:rPr lang="en-US" sz="2800" dirty="0" smtClean="0"/>
              <a:t>labor </a:t>
            </a:r>
            <a:r>
              <a:rPr lang="en-US" sz="2800" dirty="0"/>
              <a:t>market needs of business and </a:t>
            </a:r>
            <a:r>
              <a:rPr lang="en-US" sz="2800" dirty="0" smtClean="0"/>
              <a:t>industry</a:t>
            </a:r>
          </a:p>
          <a:p>
            <a:r>
              <a:rPr lang="en-US" sz="2800" dirty="0"/>
              <a:t>P</a:t>
            </a:r>
            <a:r>
              <a:rPr lang="en-US" sz="2800" dirty="0" smtClean="0"/>
              <a:t>romote </a:t>
            </a:r>
            <a:r>
              <a:rPr lang="en-US" sz="2800" dirty="0"/>
              <a:t>easier </a:t>
            </a:r>
            <a:r>
              <a:rPr lang="en-US" sz="2800" dirty="0" smtClean="0"/>
              <a:t>student transitions from high school to college to the workplace due to curriculum alignment</a:t>
            </a:r>
          </a:p>
          <a:p>
            <a:r>
              <a:rPr lang="en-US" sz="2800" dirty="0"/>
              <a:t>R</a:t>
            </a:r>
            <a:r>
              <a:rPr lang="en-US" sz="2800" dirty="0" smtClean="0"/>
              <a:t>educe the need </a:t>
            </a:r>
            <a:r>
              <a:rPr lang="en-US" sz="2800" dirty="0"/>
              <a:t>for </a:t>
            </a:r>
            <a:r>
              <a:rPr lang="en-US" sz="2800" dirty="0" smtClean="0"/>
              <a:t>remedial course </a:t>
            </a:r>
            <a:r>
              <a:rPr lang="en-US" sz="2800" dirty="0"/>
              <a:t>work when </a:t>
            </a:r>
            <a:r>
              <a:rPr lang="en-US" sz="2800" dirty="0" smtClean="0"/>
              <a:t>students enter college</a:t>
            </a:r>
            <a:endParaRPr lang="en-US" sz="2800" dirty="0"/>
          </a:p>
        </p:txBody>
      </p:sp>
    </p:spTree>
    <p:extLst>
      <p:ext uri="{BB962C8B-B14F-4D97-AF65-F5344CB8AC3E}">
        <p14:creationId xmlns:p14="http://schemas.microsoft.com/office/powerpoint/2010/main" val="4107313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519559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733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609600" y="1283020"/>
            <a:ext cx="2374669" cy="5213144"/>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2800" b="0" i="0" u="none" strike="noStrike" cap="none" baseline="0">
                <a:solidFill>
                  <a:srgbClr val="004A9F"/>
                </a:solidFill>
                <a:latin typeface="Calibri"/>
                <a:ea typeface="Calibri"/>
                <a:cs typeface="Calibri"/>
                <a:sym typeface="Calibri"/>
                <a:rtl val="0"/>
              </a:defRPr>
            </a:lvl1pPr>
            <a:lvl2pPr marL="685800" marR="0" indent="-76200" algn="l" rtl="0">
              <a:lnSpc>
                <a:spcPct val="90000"/>
              </a:lnSpc>
              <a:spcBef>
                <a:spcPts val="500"/>
              </a:spcBef>
              <a:spcAft>
                <a:spcPts val="0"/>
              </a:spcAft>
              <a:buClr>
                <a:schemeClr val="dk1"/>
              </a:buClr>
              <a:buFont typeface="Calibri"/>
              <a:buChar char="•"/>
              <a:defRPr sz="2400" b="0" i="0" u="none" strike="noStrike" cap="none" baseline="0">
                <a:solidFill>
                  <a:srgbClr val="004A9F"/>
                </a:solidFill>
                <a:latin typeface="Calibri"/>
                <a:ea typeface="Calibri"/>
                <a:cs typeface="Calibri"/>
                <a:sym typeface="Calibri"/>
                <a:rtl val="0"/>
              </a:defRPr>
            </a:lvl2pPr>
            <a:lvl3pPr marL="1143000" marR="0" indent="-101600" algn="l" rtl="0">
              <a:lnSpc>
                <a:spcPct val="90000"/>
              </a:lnSpc>
              <a:spcBef>
                <a:spcPts val="500"/>
              </a:spcBef>
              <a:spcAft>
                <a:spcPts val="0"/>
              </a:spcAft>
              <a:buClr>
                <a:schemeClr val="dk1"/>
              </a:buClr>
              <a:buFont typeface="Calibri"/>
              <a:buChar char="•"/>
              <a:defRPr sz="2000" b="0" i="0" u="none" strike="noStrike" cap="none" baseline="0">
                <a:solidFill>
                  <a:srgbClr val="004A9F"/>
                </a:solidFill>
                <a:latin typeface="Calibri"/>
                <a:ea typeface="Calibri"/>
                <a:cs typeface="Calibri"/>
                <a:sym typeface="Calibri"/>
                <a:rtl val="0"/>
              </a:defRPr>
            </a:lvl3pPr>
            <a:lvl4pPr marL="16002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4pPr>
            <a:lvl5pPr marL="20574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5pPr>
            <a:lvl6pPr marL="25146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6pPr>
            <a:lvl7pPr marL="29718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7pPr>
            <a:lvl8pPr marL="34290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8pPr>
            <a:lvl9pPr marL="38862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9pPr>
          </a:lstStyle>
          <a:p>
            <a:pPr marL="177800" indent="0">
              <a:buFont typeface="Calibri"/>
              <a:buNone/>
            </a:pPr>
            <a:r>
              <a:rPr lang="en-US" b="1" u="sng" dirty="0" smtClean="0">
                <a:solidFill>
                  <a:schemeClr val="tx1"/>
                </a:solidFill>
              </a:rPr>
              <a:t>Knowledge</a:t>
            </a:r>
          </a:p>
          <a:p>
            <a:pPr marL="177800" indent="0">
              <a:buNone/>
            </a:pPr>
            <a:r>
              <a:rPr lang="en-US" sz="2400" dirty="0" smtClean="0">
                <a:solidFill>
                  <a:schemeClr val="tx1"/>
                </a:solidFill>
              </a:rPr>
              <a:t>History</a:t>
            </a:r>
          </a:p>
          <a:p>
            <a:pPr marL="177800" indent="0">
              <a:buNone/>
            </a:pPr>
            <a:r>
              <a:rPr lang="en-US" sz="2400" dirty="0" smtClean="0">
                <a:solidFill>
                  <a:schemeClr val="tx1"/>
                </a:solidFill>
              </a:rPr>
              <a:t>Biology</a:t>
            </a:r>
          </a:p>
          <a:p>
            <a:pPr marL="177800" indent="0">
              <a:buNone/>
            </a:pPr>
            <a:r>
              <a:rPr lang="en-US" sz="2400" dirty="0" smtClean="0">
                <a:solidFill>
                  <a:schemeClr val="tx1"/>
                </a:solidFill>
              </a:rPr>
              <a:t>Chemistry</a:t>
            </a:r>
          </a:p>
          <a:p>
            <a:pPr marL="177800" indent="0">
              <a:buNone/>
            </a:pPr>
            <a:r>
              <a:rPr lang="en-US" sz="2400" dirty="0" smtClean="0">
                <a:solidFill>
                  <a:schemeClr val="tx1"/>
                </a:solidFill>
              </a:rPr>
              <a:t>Physics</a:t>
            </a:r>
          </a:p>
          <a:p>
            <a:pPr marL="177800" indent="0">
              <a:buNone/>
            </a:pPr>
            <a:r>
              <a:rPr lang="en-US" sz="2400" dirty="0" smtClean="0">
                <a:solidFill>
                  <a:schemeClr val="tx1"/>
                </a:solidFill>
              </a:rPr>
              <a:t>Math</a:t>
            </a:r>
          </a:p>
          <a:p>
            <a:pPr marL="177800" indent="0">
              <a:buNone/>
            </a:pPr>
            <a:r>
              <a:rPr lang="en-US" sz="2400" dirty="0" smtClean="0">
                <a:solidFill>
                  <a:schemeClr val="tx1"/>
                </a:solidFill>
              </a:rPr>
              <a:t>Literacy</a:t>
            </a:r>
          </a:p>
          <a:p>
            <a:pPr marL="177800" indent="0">
              <a:buNone/>
            </a:pPr>
            <a:r>
              <a:rPr lang="en-US" sz="2400" dirty="0" smtClean="0">
                <a:solidFill>
                  <a:schemeClr val="tx1"/>
                </a:solidFill>
              </a:rPr>
              <a:t>Economics</a:t>
            </a:r>
          </a:p>
          <a:p>
            <a:pPr marL="177800" indent="0">
              <a:buNone/>
            </a:pPr>
            <a:r>
              <a:rPr lang="en-US" sz="2400" dirty="0" smtClean="0">
                <a:solidFill>
                  <a:schemeClr val="tx1"/>
                </a:solidFill>
              </a:rPr>
              <a:t>Government</a:t>
            </a:r>
          </a:p>
          <a:p>
            <a:pPr marL="177800" indent="0">
              <a:buNone/>
            </a:pPr>
            <a:r>
              <a:rPr lang="en-US" sz="2400" dirty="0" smtClean="0">
                <a:solidFill>
                  <a:schemeClr val="tx1"/>
                </a:solidFill>
              </a:rPr>
              <a:t>Culture</a:t>
            </a:r>
          </a:p>
          <a:p>
            <a:pPr marL="177800" indent="0">
              <a:buNone/>
            </a:pPr>
            <a:r>
              <a:rPr lang="en-US" sz="2400" dirty="0" smtClean="0">
                <a:solidFill>
                  <a:schemeClr val="tx1"/>
                </a:solidFill>
              </a:rPr>
              <a:t>Current events</a:t>
            </a:r>
            <a:endParaRPr lang="en-US" sz="2400" dirty="0">
              <a:solidFill>
                <a:schemeClr val="tx1"/>
              </a:solidFill>
            </a:endParaRPr>
          </a:p>
        </p:txBody>
      </p:sp>
      <p:sp>
        <p:nvSpPr>
          <p:cNvPr id="8" name="Title 1"/>
          <p:cNvSpPr>
            <a:spLocks noGrp="1"/>
          </p:cNvSpPr>
          <p:nvPr>
            <p:ph type="title"/>
          </p:nvPr>
        </p:nvSpPr>
        <p:spPr>
          <a:xfrm>
            <a:off x="457200" y="152400"/>
            <a:ext cx="8229600" cy="990600"/>
          </a:xfrm>
          <a:solidFill>
            <a:schemeClr val="accent1">
              <a:lumMod val="20000"/>
              <a:lumOff val="80000"/>
            </a:schemeClr>
          </a:solidFill>
        </p:spPr>
        <p:txBody>
          <a:bodyPr/>
          <a:lstStyle/>
          <a:p>
            <a:r>
              <a:rPr lang="en-US" dirty="0" smtClean="0"/>
              <a:t>High School of the Past</a:t>
            </a:r>
            <a:endParaRPr lang="en-US" dirty="0"/>
          </a:p>
        </p:txBody>
      </p:sp>
      <p:pic>
        <p:nvPicPr>
          <p:cNvPr id="1026" name="Picture 2" descr="http://static.guim.co.uk/sys-images/Guardian/About/General/2010/7/9/1278674694854/Teacher-and-students-in-c-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760" y="2057400"/>
            <a:ext cx="5461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442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52400"/>
            <a:ext cx="8229600" cy="990600"/>
          </a:xfrm>
          <a:solidFill>
            <a:schemeClr val="accent1">
              <a:lumMod val="20000"/>
              <a:lumOff val="80000"/>
            </a:schemeClr>
          </a:solidFill>
        </p:spPr>
        <p:txBody>
          <a:bodyPr/>
          <a:lstStyle/>
          <a:p>
            <a:r>
              <a:rPr lang="en-US" dirty="0" smtClean="0"/>
              <a:t>High School of the Future</a:t>
            </a:r>
            <a:endParaRPr lang="en-US" dirty="0"/>
          </a:p>
        </p:txBody>
      </p:sp>
      <p:sp>
        <p:nvSpPr>
          <p:cNvPr id="3" name="Text Placeholder 2"/>
          <p:cNvSpPr>
            <a:spLocks noGrp="1"/>
          </p:cNvSpPr>
          <p:nvPr>
            <p:ph idx="1"/>
          </p:nvPr>
        </p:nvSpPr>
        <p:spPr>
          <a:xfrm>
            <a:off x="512211" y="1066800"/>
            <a:ext cx="2773914" cy="5150596"/>
          </a:xfrm>
        </p:spPr>
        <p:txBody>
          <a:bodyPr>
            <a:normAutofit/>
          </a:bodyPr>
          <a:lstStyle/>
          <a:p>
            <a:pPr marL="177800" indent="0">
              <a:buNone/>
            </a:pPr>
            <a:r>
              <a:rPr lang="en-US" sz="2800" b="1" u="sng" dirty="0">
                <a:latin typeface="Calibri"/>
                <a:ea typeface="Calibri"/>
                <a:cs typeface="Calibri"/>
                <a:sym typeface="Calibri"/>
                <a:rtl val="0"/>
              </a:rPr>
              <a:t>Skills</a:t>
            </a:r>
          </a:p>
          <a:p>
            <a:pPr marL="177800" indent="0">
              <a:buNone/>
            </a:pPr>
            <a:r>
              <a:rPr lang="en-US" sz="2400" dirty="0" smtClean="0"/>
              <a:t>Collaboration</a:t>
            </a:r>
          </a:p>
          <a:p>
            <a:pPr marL="177800" indent="0">
              <a:buNone/>
            </a:pPr>
            <a:r>
              <a:rPr lang="en-US" sz="2400" dirty="0" smtClean="0"/>
              <a:t>Critical thinking</a:t>
            </a:r>
          </a:p>
          <a:p>
            <a:pPr marL="177800" indent="0">
              <a:buNone/>
            </a:pPr>
            <a:r>
              <a:rPr lang="en-US" sz="2400" dirty="0" smtClean="0"/>
              <a:t>Communication</a:t>
            </a:r>
          </a:p>
          <a:p>
            <a:pPr marL="177800" indent="0">
              <a:buNone/>
            </a:pPr>
            <a:r>
              <a:rPr lang="en-US" sz="2400" dirty="0" smtClean="0"/>
              <a:t>Creativity</a:t>
            </a:r>
          </a:p>
          <a:p>
            <a:pPr marL="177800" indent="0">
              <a:buNone/>
            </a:pPr>
            <a:r>
              <a:rPr lang="en-US" sz="2400" dirty="0" smtClean="0"/>
              <a:t>Problem solving</a:t>
            </a:r>
          </a:p>
          <a:p>
            <a:pPr marL="177800" indent="0">
              <a:buNone/>
            </a:pPr>
            <a:r>
              <a:rPr lang="en-US" sz="2400" dirty="0" smtClean="0"/>
              <a:t>Technology</a:t>
            </a:r>
          </a:p>
          <a:p>
            <a:pPr marL="177800" indent="0">
              <a:buNone/>
            </a:pPr>
            <a:r>
              <a:rPr lang="en-US" sz="2400" dirty="0" smtClean="0"/>
              <a:t>Literacy</a:t>
            </a:r>
          </a:p>
          <a:p>
            <a:pPr marL="177800" indent="0">
              <a:buNone/>
            </a:pPr>
            <a:r>
              <a:rPr lang="en-US" sz="2400" dirty="0" smtClean="0"/>
              <a:t>Numeracy</a:t>
            </a:r>
          </a:p>
          <a:p>
            <a:pPr marL="177800" indent="0">
              <a:buNone/>
            </a:pPr>
            <a:r>
              <a:rPr lang="en-US" sz="2400" dirty="0" smtClean="0"/>
              <a:t>Researching</a:t>
            </a:r>
          </a:p>
          <a:p>
            <a:pPr marL="177800" indent="0">
              <a:buNone/>
            </a:pPr>
            <a:r>
              <a:rPr lang="en-US" sz="2400" dirty="0" smtClean="0"/>
              <a:t>Time management</a:t>
            </a:r>
            <a:endParaRPr lang="en-US" sz="2400" dirty="0"/>
          </a:p>
        </p:txBody>
      </p:sp>
      <p:pic>
        <p:nvPicPr>
          <p:cNvPr id="5" name="Picture 4"/>
          <p:cNvPicPr>
            <a:picLocks noChangeAspect="1"/>
          </p:cNvPicPr>
          <p:nvPr/>
        </p:nvPicPr>
        <p:blipFill>
          <a:blip r:embed="rId3"/>
          <a:stretch>
            <a:fillRect/>
          </a:stretch>
        </p:blipFill>
        <p:spPr>
          <a:xfrm>
            <a:off x="3593507" y="1252540"/>
            <a:ext cx="1956986" cy="4352921"/>
          </a:xfrm>
          <a:prstGeom prst="rect">
            <a:avLst/>
          </a:prstGeom>
        </p:spPr>
      </p:pic>
      <p:sp>
        <p:nvSpPr>
          <p:cNvPr id="9" name="Text Placeholder 2"/>
          <p:cNvSpPr txBox="1">
            <a:spLocks/>
          </p:cNvSpPr>
          <p:nvPr/>
        </p:nvSpPr>
        <p:spPr>
          <a:xfrm>
            <a:off x="3416531" y="1066800"/>
            <a:ext cx="2374669" cy="5213144"/>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2800" b="0" i="0" u="none" strike="noStrike" cap="none" baseline="0">
                <a:solidFill>
                  <a:srgbClr val="004A9F"/>
                </a:solidFill>
                <a:latin typeface="Calibri"/>
                <a:ea typeface="Calibri"/>
                <a:cs typeface="Calibri"/>
                <a:sym typeface="Calibri"/>
                <a:rtl val="0"/>
              </a:defRPr>
            </a:lvl1pPr>
            <a:lvl2pPr marL="685800" marR="0" indent="-76200" algn="l" rtl="0">
              <a:lnSpc>
                <a:spcPct val="90000"/>
              </a:lnSpc>
              <a:spcBef>
                <a:spcPts val="500"/>
              </a:spcBef>
              <a:spcAft>
                <a:spcPts val="0"/>
              </a:spcAft>
              <a:buClr>
                <a:schemeClr val="dk1"/>
              </a:buClr>
              <a:buFont typeface="Calibri"/>
              <a:buChar char="•"/>
              <a:defRPr sz="2400" b="0" i="0" u="none" strike="noStrike" cap="none" baseline="0">
                <a:solidFill>
                  <a:srgbClr val="004A9F"/>
                </a:solidFill>
                <a:latin typeface="Calibri"/>
                <a:ea typeface="Calibri"/>
                <a:cs typeface="Calibri"/>
                <a:sym typeface="Calibri"/>
                <a:rtl val="0"/>
              </a:defRPr>
            </a:lvl2pPr>
            <a:lvl3pPr marL="1143000" marR="0" indent="-101600" algn="l" rtl="0">
              <a:lnSpc>
                <a:spcPct val="90000"/>
              </a:lnSpc>
              <a:spcBef>
                <a:spcPts val="500"/>
              </a:spcBef>
              <a:spcAft>
                <a:spcPts val="0"/>
              </a:spcAft>
              <a:buClr>
                <a:schemeClr val="dk1"/>
              </a:buClr>
              <a:buFont typeface="Calibri"/>
              <a:buChar char="•"/>
              <a:defRPr sz="2000" b="0" i="0" u="none" strike="noStrike" cap="none" baseline="0">
                <a:solidFill>
                  <a:srgbClr val="004A9F"/>
                </a:solidFill>
                <a:latin typeface="Calibri"/>
                <a:ea typeface="Calibri"/>
                <a:cs typeface="Calibri"/>
                <a:sym typeface="Calibri"/>
                <a:rtl val="0"/>
              </a:defRPr>
            </a:lvl3pPr>
            <a:lvl4pPr marL="16002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4pPr>
            <a:lvl5pPr marL="20574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5pPr>
            <a:lvl6pPr marL="25146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6pPr>
            <a:lvl7pPr marL="29718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7pPr>
            <a:lvl8pPr marL="34290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8pPr>
            <a:lvl9pPr marL="38862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9pPr>
          </a:lstStyle>
          <a:p>
            <a:pPr marL="177800" indent="0">
              <a:buFont typeface="Calibri"/>
              <a:buNone/>
            </a:pPr>
            <a:r>
              <a:rPr lang="en-US" b="1" u="sng" dirty="0" smtClean="0">
                <a:solidFill>
                  <a:schemeClr val="tx1"/>
                </a:solidFill>
              </a:rPr>
              <a:t>Knowledge</a:t>
            </a:r>
          </a:p>
          <a:p>
            <a:pPr marL="177800" indent="0">
              <a:buNone/>
            </a:pPr>
            <a:r>
              <a:rPr lang="en-US" sz="2400" dirty="0" smtClean="0">
                <a:solidFill>
                  <a:schemeClr val="tx1"/>
                </a:solidFill>
              </a:rPr>
              <a:t>History</a:t>
            </a:r>
          </a:p>
          <a:p>
            <a:pPr marL="177800" indent="0">
              <a:buNone/>
            </a:pPr>
            <a:r>
              <a:rPr lang="en-US" sz="2400" dirty="0" smtClean="0">
                <a:solidFill>
                  <a:schemeClr val="tx1"/>
                </a:solidFill>
              </a:rPr>
              <a:t>Biology</a:t>
            </a:r>
          </a:p>
          <a:p>
            <a:pPr marL="177800" indent="0">
              <a:buNone/>
            </a:pPr>
            <a:r>
              <a:rPr lang="en-US" sz="2400" dirty="0" smtClean="0">
                <a:solidFill>
                  <a:schemeClr val="tx1"/>
                </a:solidFill>
              </a:rPr>
              <a:t>Chemistry</a:t>
            </a:r>
          </a:p>
          <a:p>
            <a:pPr marL="177800" indent="0">
              <a:buNone/>
            </a:pPr>
            <a:r>
              <a:rPr lang="en-US" sz="2400" dirty="0" smtClean="0">
                <a:solidFill>
                  <a:schemeClr val="tx1"/>
                </a:solidFill>
              </a:rPr>
              <a:t>Physics</a:t>
            </a:r>
          </a:p>
          <a:p>
            <a:pPr marL="177800" indent="0">
              <a:buNone/>
            </a:pPr>
            <a:r>
              <a:rPr lang="en-US" sz="2400" dirty="0" smtClean="0">
                <a:solidFill>
                  <a:schemeClr val="tx1"/>
                </a:solidFill>
              </a:rPr>
              <a:t>Math</a:t>
            </a:r>
          </a:p>
          <a:p>
            <a:pPr marL="177800" indent="0">
              <a:buNone/>
            </a:pPr>
            <a:r>
              <a:rPr lang="en-US" sz="2400" dirty="0" smtClean="0">
                <a:solidFill>
                  <a:schemeClr val="tx1"/>
                </a:solidFill>
              </a:rPr>
              <a:t>Literacy</a:t>
            </a:r>
          </a:p>
          <a:p>
            <a:pPr marL="177800" indent="0">
              <a:buNone/>
            </a:pPr>
            <a:r>
              <a:rPr lang="en-US" sz="2400" dirty="0" smtClean="0">
                <a:solidFill>
                  <a:schemeClr val="tx1"/>
                </a:solidFill>
              </a:rPr>
              <a:t>Economics</a:t>
            </a:r>
          </a:p>
          <a:p>
            <a:pPr marL="177800" indent="0">
              <a:buNone/>
            </a:pPr>
            <a:r>
              <a:rPr lang="en-US" sz="2400" dirty="0" smtClean="0">
                <a:solidFill>
                  <a:schemeClr val="tx1"/>
                </a:solidFill>
              </a:rPr>
              <a:t>Government</a:t>
            </a:r>
          </a:p>
          <a:p>
            <a:pPr marL="177800" indent="0">
              <a:buNone/>
            </a:pPr>
            <a:r>
              <a:rPr lang="en-US" sz="2400" dirty="0" smtClean="0">
                <a:solidFill>
                  <a:schemeClr val="tx1"/>
                </a:solidFill>
              </a:rPr>
              <a:t>Culture</a:t>
            </a:r>
          </a:p>
          <a:p>
            <a:pPr marL="177800" indent="0">
              <a:buNone/>
            </a:pPr>
            <a:r>
              <a:rPr lang="en-US" sz="2400" dirty="0" smtClean="0">
                <a:solidFill>
                  <a:schemeClr val="tx1"/>
                </a:solidFill>
              </a:rPr>
              <a:t>Current events</a:t>
            </a:r>
            <a:endParaRPr lang="en-US" sz="2400" dirty="0">
              <a:solidFill>
                <a:schemeClr val="tx1"/>
              </a:solidFill>
            </a:endParaRPr>
          </a:p>
        </p:txBody>
      </p:sp>
      <p:sp>
        <p:nvSpPr>
          <p:cNvPr id="10" name="Text Placeholder 2"/>
          <p:cNvSpPr txBox="1">
            <a:spLocks/>
          </p:cNvSpPr>
          <p:nvPr/>
        </p:nvSpPr>
        <p:spPr>
          <a:xfrm>
            <a:off x="6127849" y="1066800"/>
            <a:ext cx="2374669" cy="5791200"/>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2800" b="0" i="0" u="none" strike="noStrike" cap="none" baseline="0">
                <a:solidFill>
                  <a:srgbClr val="004A9F"/>
                </a:solidFill>
                <a:latin typeface="Calibri"/>
                <a:ea typeface="Calibri"/>
                <a:cs typeface="Calibri"/>
                <a:sym typeface="Calibri"/>
                <a:rtl val="0"/>
              </a:defRPr>
            </a:lvl1pPr>
            <a:lvl2pPr marL="685800" marR="0" indent="-76200" algn="l" rtl="0">
              <a:lnSpc>
                <a:spcPct val="90000"/>
              </a:lnSpc>
              <a:spcBef>
                <a:spcPts val="500"/>
              </a:spcBef>
              <a:spcAft>
                <a:spcPts val="0"/>
              </a:spcAft>
              <a:buClr>
                <a:schemeClr val="dk1"/>
              </a:buClr>
              <a:buFont typeface="Calibri"/>
              <a:buChar char="•"/>
              <a:defRPr sz="2400" b="0" i="0" u="none" strike="noStrike" cap="none" baseline="0">
                <a:solidFill>
                  <a:srgbClr val="004A9F"/>
                </a:solidFill>
                <a:latin typeface="Calibri"/>
                <a:ea typeface="Calibri"/>
                <a:cs typeface="Calibri"/>
                <a:sym typeface="Calibri"/>
                <a:rtl val="0"/>
              </a:defRPr>
            </a:lvl2pPr>
            <a:lvl3pPr marL="1143000" marR="0" indent="-101600" algn="l" rtl="0">
              <a:lnSpc>
                <a:spcPct val="90000"/>
              </a:lnSpc>
              <a:spcBef>
                <a:spcPts val="500"/>
              </a:spcBef>
              <a:spcAft>
                <a:spcPts val="0"/>
              </a:spcAft>
              <a:buClr>
                <a:schemeClr val="dk1"/>
              </a:buClr>
              <a:buFont typeface="Calibri"/>
              <a:buChar char="•"/>
              <a:defRPr sz="2000" b="0" i="0" u="none" strike="noStrike" cap="none" baseline="0">
                <a:solidFill>
                  <a:srgbClr val="004A9F"/>
                </a:solidFill>
                <a:latin typeface="Calibri"/>
                <a:ea typeface="Calibri"/>
                <a:cs typeface="Calibri"/>
                <a:sym typeface="Calibri"/>
                <a:rtl val="0"/>
              </a:defRPr>
            </a:lvl3pPr>
            <a:lvl4pPr marL="16002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4pPr>
            <a:lvl5pPr marL="20574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5pPr>
            <a:lvl6pPr marL="25146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6pPr>
            <a:lvl7pPr marL="29718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7pPr>
            <a:lvl8pPr marL="34290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8pPr>
            <a:lvl9pPr marL="38862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9pPr>
          </a:lstStyle>
          <a:p>
            <a:pPr marL="177800" indent="0">
              <a:buFont typeface="Calibri"/>
              <a:buNone/>
            </a:pPr>
            <a:r>
              <a:rPr lang="en-US" b="1" u="sng" dirty="0" smtClean="0">
                <a:solidFill>
                  <a:schemeClr val="tx1"/>
                </a:solidFill>
              </a:rPr>
              <a:t>Attributes</a:t>
            </a:r>
          </a:p>
          <a:p>
            <a:pPr marL="177800" indent="0">
              <a:buNone/>
            </a:pPr>
            <a:r>
              <a:rPr lang="en-US" sz="2400" dirty="0" smtClean="0">
                <a:solidFill>
                  <a:schemeClr val="tx1"/>
                </a:solidFill>
              </a:rPr>
              <a:t>Persistence</a:t>
            </a:r>
          </a:p>
          <a:p>
            <a:pPr marL="177800" indent="0">
              <a:buNone/>
            </a:pPr>
            <a:r>
              <a:rPr lang="en-US" sz="2400" dirty="0" smtClean="0">
                <a:solidFill>
                  <a:schemeClr val="tx1"/>
                </a:solidFill>
              </a:rPr>
              <a:t>Resilience</a:t>
            </a:r>
          </a:p>
          <a:p>
            <a:pPr marL="177800" indent="0">
              <a:buNone/>
            </a:pPr>
            <a:r>
              <a:rPr lang="en-US" sz="2400" dirty="0" smtClean="0">
                <a:solidFill>
                  <a:schemeClr val="tx1"/>
                </a:solidFill>
              </a:rPr>
              <a:t>Patience</a:t>
            </a:r>
          </a:p>
          <a:p>
            <a:pPr marL="177800" indent="0">
              <a:buNone/>
            </a:pPr>
            <a:r>
              <a:rPr lang="en-US" sz="2400" dirty="0" smtClean="0">
                <a:solidFill>
                  <a:schemeClr val="tx1"/>
                </a:solidFill>
              </a:rPr>
              <a:t>Self-worth</a:t>
            </a:r>
          </a:p>
          <a:p>
            <a:pPr marL="177800" indent="0">
              <a:buNone/>
            </a:pPr>
            <a:r>
              <a:rPr lang="en-US" sz="2400" dirty="0" smtClean="0">
                <a:solidFill>
                  <a:schemeClr val="tx1"/>
                </a:solidFill>
              </a:rPr>
              <a:t>Confidence</a:t>
            </a:r>
          </a:p>
          <a:p>
            <a:pPr marL="177800" indent="0">
              <a:buNone/>
            </a:pPr>
            <a:r>
              <a:rPr lang="en-US" sz="2400" dirty="0" smtClean="0">
                <a:solidFill>
                  <a:schemeClr val="tx1"/>
                </a:solidFill>
              </a:rPr>
              <a:t>Adaptability</a:t>
            </a:r>
          </a:p>
          <a:p>
            <a:pPr marL="177800" indent="0">
              <a:buNone/>
            </a:pPr>
            <a:r>
              <a:rPr lang="en-US" sz="2400" dirty="0" smtClean="0">
                <a:solidFill>
                  <a:schemeClr val="tx1"/>
                </a:solidFill>
              </a:rPr>
              <a:t>Curiosity</a:t>
            </a:r>
          </a:p>
          <a:p>
            <a:pPr marL="177800" indent="0">
              <a:buNone/>
            </a:pPr>
            <a:r>
              <a:rPr lang="en-US" sz="2400" dirty="0" smtClean="0">
                <a:solidFill>
                  <a:schemeClr val="tx1"/>
                </a:solidFill>
              </a:rPr>
              <a:t>Flexibility</a:t>
            </a:r>
          </a:p>
          <a:p>
            <a:pPr marL="177800" indent="0">
              <a:buNone/>
            </a:pPr>
            <a:r>
              <a:rPr lang="en-US" sz="2400" dirty="0" smtClean="0">
                <a:solidFill>
                  <a:schemeClr val="tx1"/>
                </a:solidFill>
              </a:rPr>
              <a:t>Risk taking</a:t>
            </a:r>
          </a:p>
          <a:p>
            <a:pPr marL="177800" indent="0">
              <a:buNone/>
            </a:pPr>
            <a:r>
              <a:rPr lang="en-US" sz="2400" dirty="0" smtClean="0">
                <a:solidFill>
                  <a:schemeClr val="tx1"/>
                </a:solidFill>
              </a:rPr>
              <a:t>Responsibility</a:t>
            </a:r>
          </a:p>
          <a:p>
            <a:pPr marL="177800" indent="0">
              <a:buNone/>
            </a:pPr>
            <a:r>
              <a:rPr lang="en-US" sz="2400" dirty="0" smtClean="0">
                <a:solidFill>
                  <a:schemeClr val="tx1"/>
                </a:solidFill>
              </a:rPr>
              <a:t>Agency</a:t>
            </a:r>
            <a:endParaRPr lang="en-US" sz="2400" dirty="0">
              <a:solidFill>
                <a:schemeClr val="tx1"/>
              </a:solidFill>
            </a:endParaRPr>
          </a:p>
        </p:txBody>
      </p:sp>
    </p:spTree>
    <p:extLst>
      <p:ext uri="{BB962C8B-B14F-4D97-AF65-F5344CB8AC3E}">
        <p14:creationId xmlns:p14="http://schemas.microsoft.com/office/powerpoint/2010/main" val="3623777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45160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8400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55576"/>
            <a:ext cx="9384017" cy="701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410200"/>
            <a:ext cx="6629400" cy="923330"/>
          </a:xfrm>
          <a:prstGeom prst="rect">
            <a:avLst/>
          </a:prstGeom>
          <a:noFill/>
        </p:spPr>
        <p:txBody>
          <a:bodyPr wrap="square" rtlCol="0">
            <a:spAutoFit/>
          </a:bodyPr>
          <a:lstStyle/>
          <a:p>
            <a:r>
              <a:rPr lang="en-US" sz="5400" b="1" dirty="0" smtClean="0">
                <a:solidFill>
                  <a:schemeClr val="bg1"/>
                </a:solidFill>
              </a:rPr>
              <a:t>Teaching that Engages</a:t>
            </a:r>
            <a:endParaRPr lang="en-US" sz="5400" b="1" dirty="0">
              <a:solidFill>
                <a:schemeClr val="bg1"/>
              </a:solidFill>
            </a:endParaRPr>
          </a:p>
        </p:txBody>
      </p:sp>
    </p:spTree>
    <p:extLst>
      <p:ext uri="{BB962C8B-B14F-4D97-AF65-F5344CB8AC3E}">
        <p14:creationId xmlns:p14="http://schemas.microsoft.com/office/powerpoint/2010/main" val="3288689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Tech High 04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
        <p:nvSpPr>
          <p:cNvPr id="3" name="TextBox 2"/>
          <p:cNvSpPr txBox="1"/>
          <p:nvPr/>
        </p:nvSpPr>
        <p:spPr>
          <a:xfrm>
            <a:off x="1295400" y="304800"/>
            <a:ext cx="7772400" cy="923330"/>
          </a:xfrm>
          <a:prstGeom prst="rect">
            <a:avLst/>
          </a:prstGeom>
          <a:noFill/>
        </p:spPr>
        <p:txBody>
          <a:bodyPr wrap="square" rtlCol="0">
            <a:spAutoFit/>
          </a:bodyPr>
          <a:lstStyle/>
          <a:p>
            <a:pPr algn="r"/>
            <a:r>
              <a:rPr lang="en-US" sz="5400" b="1" dirty="0" smtClean="0">
                <a:solidFill>
                  <a:schemeClr val="bg1"/>
                </a:solidFill>
              </a:rPr>
              <a:t>Culture that Empowers</a:t>
            </a:r>
            <a:endParaRPr lang="en-US" sz="5400" b="1" dirty="0">
              <a:solidFill>
                <a:schemeClr val="bg1"/>
              </a:solidFill>
            </a:endParaRPr>
          </a:p>
        </p:txBody>
      </p:sp>
    </p:spTree>
    <p:extLst>
      <p:ext uri="{BB962C8B-B14F-4D97-AF65-F5344CB8AC3E}">
        <p14:creationId xmlns:p14="http://schemas.microsoft.com/office/powerpoint/2010/main" val="15170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9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295400" y="-990600"/>
            <a:ext cx="10982776" cy="8199674"/>
          </a:xfrm>
          <a:prstGeom prst="rect">
            <a:avLst/>
          </a:prstGeom>
          <a:noFill/>
          <a:ln>
            <a:noFill/>
          </a:ln>
        </p:spPr>
      </p:pic>
      <p:sp>
        <p:nvSpPr>
          <p:cNvPr id="3" name="TextBox 2"/>
          <p:cNvSpPr txBox="1"/>
          <p:nvPr/>
        </p:nvSpPr>
        <p:spPr>
          <a:xfrm>
            <a:off x="1427259" y="5944195"/>
            <a:ext cx="7696200" cy="923330"/>
          </a:xfrm>
          <a:prstGeom prst="rect">
            <a:avLst/>
          </a:prstGeom>
          <a:noFill/>
        </p:spPr>
        <p:txBody>
          <a:bodyPr wrap="square" rtlCol="0">
            <a:spAutoFit/>
          </a:bodyPr>
          <a:lstStyle/>
          <a:p>
            <a:pPr algn="r"/>
            <a:r>
              <a:rPr lang="en-US" sz="5400" b="1" dirty="0" smtClean="0">
                <a:solidFill>
                  <a:schemeClr val="bg1"/>
                </a:solidFill>
              </a:rPr>
              <a:t>Technology that Enables</a:t>
            </a:r>
            <a:endParaRPr lang="en-US" sz="5400" b="1" dirty="0">
              <a:solidFill>
                <a:schemeClr val="bg1"/>
              </a:solidFill>
            </a:endParaRPr>
          </a:p>
        </p:txBody>
      </p:sp>
    </p:spTree>
    <p:extLst>
      <p:ext uri="{BB962C8B-B14F-4D97-AF65-F5344CB8AC3E}">
        <p14:creationId xmlns:p14="http://schemas.microsoft.com/office/powerpoint/2010/main" val="241072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TotalTime>
  <Words>2969</Words>
  <Application>Microsoft Office PowerPoint</Application>
  <PresentationFormat>On-screen Show (4:3)</PresentationFormat>
  <Paragraphs>444</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A Vision for Education in Central New York</vt:lpstr>
      <vt:lpstr>What if…</vt:lpstr>
      <vt:lpstr>What Might that Look Like?</vt:lpstr>
      <vt:lpstr>High School of the Past</vt:lpstr>
      <vt:lpstr>High School of the Future</vt:lpstr>
      <vt:lpstr>A Vision for Education in CNY</vt:lpstr>
      <vt:lpstr>PowerPoint Presentation</vt:lpstr>
      <vt:lpstr>PowerPoint Presentation</vt:lpstr>
      <vt:lpstr>PowerPoint Presentation</vt:lpstr>
      <vt:lpstr>PowerPoint Presentation</vt:lpstr>
      <vt:lpstr>What is Project-Based Learning?</vt:lpstr>
      <vt:lpstr>What is Project-Based Learning?</vt:lpstr>
      <vt:lpstr> Research indicates that PBL… </vt:lpstr>
      <vt:lpstr>The Eight Essential Elements of PBL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Flow of a Project</vt:lpstr>
      <vt:lpstr>Partnerships of Yesterday</vt:lpstr>
      <vt:lpstr>Partnerships for Today</vt:lpstr>
      <vt:lpstr>Types of Partnerships</vt:lpstr>
      <vt:lpstr>Contributory</vt:lpstr>
      <vt:lpstr>Consultative</vt:lpstr>
      <vt:lpstr>Operational</vt:lpstr>
      <vt:lpstr>Collaborative</vt:lpstr>
      <vt:lpstr>PowerPoint Presentation</vt:lpstr>
      <vt:lpstr>Collaborative Partnerships</vt:lpstr>
      <vt:lpstr>Benefits of Partnerships</vt:lpstr>
      <vt:lpstr>Benefits of Partnerships</vt:lpstr>
      <vt:lpstr>A Vision for Education in CNY</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Agenda</dc:title>
  <dc:creator>Joanne</dc:creator>
  <cp:lastModifiedBy>Jeff Craig</cp:lastModifiedBy>
  <cp:revision>127</cp:revision>
  <dcterms:created xsi:type="dcterms:W3CDTF">2014-05-07T02:04:28Z</dcterms:created>
  <dcterms:modified xsi:type="dcterms:W3CDTF">2014-05-14T12:03:47Z</dcterms:modified>
</cp:coreProperties>
</file>