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708" r:id="rId4"/>
  </p:sldMasterIdLst>
  <p:notesMasterIdLst>
    <p:notesMasterId r:id="rId78"/>
  </p:notesMasterIdLst>
  <p:handoutMasterIdLst>
    <p:handoutMasterId r:id="rId79"/>
  </p:handoutMasterIdLst>
  <p:sldIdLst>
    <p:sldId id="256" r:id="rId5"/>
    <p:sldId id="257" r:id="rId6"/>
    <p:sldId id="566" r:id="rId7"/>
    <p:sldId id="499" r:id="rId8"/>
    <p:sldId id="756" r:id="rId9"/>
    <p:sldId id="755" r:id="rId10"/>
    <p:sldId id="587" r:id="rId11"/>
    <p:sldId id="772" r:id="rId12"/>
    <p:sldId id="759" r:id="rId13"/>
    <p:sldId id="760" r:id="rId14"/>
    <p:sldId id="761" r:id="rId15"/>
    <p:sldId id="762" r:id="rId16"/>
    <p:sldId id="763" r:id="rId17"/>
    <p:sldId id="764" r:id="rId18"/>
    <p:sldId id="765" r:id="rId19"/>
    <p:sldId id="766" r:id="rId20"/>
    <p:sldId id="767" r:id="rId21"/>
    <p:sldId id="768" r:id="rId22"/>
    <p:sldId id="769" r:id="rId23"/>
    <p:sldId id="770" r:id="rId24"/>
    <p:sldId id="771" r:id="rId25"/>
    <p:sldId id="758" r:id="rId26"/>
    <p:sldId id="757" r:id="rId27"/>
    <p:sldId id="278" r:id="rId28"/>
    <p:sldId id="773" r:id="rId29"/>
    <p:sldId id="774" r:id="rId30"/>
    <p:sldId id="777" r:id="rId31"/>
    <p:sldId id="778" r:id="rId32"/>
    <p:sldId id="779" r:id="rId33"/>
    <p:sldId id="279" r:id="rId34"/>
    <p:sldId id="489" r:id="rId35"/>
    <p:sldId id="515" r:id="rId36"/>
    <p:sldId id="285" r:id="rId37"/>
    <p:sldId id="686" r:id="rId38"/>
    <p:sldId id="780" r:id="rId39"/>
    <p:sldId id="612" r:id="rId40"/>
    <p:sldId id="577" r:id="rId41"/>
    <p:sldId id="743" r:id="rId42"/>
    <p:sldId id="744" r:id="rId43"/>
    <p:sldId id="745" r:id="rId44"/>
    <p:sldId id="746" r:id="rId45"/>
    <p:sldId id="747" r:id="rId46"/>
    <p:sldId id="748" r:id="rId47"/>
    <p:sldId id="749" r:id="rId48"/>
    <p:sldId id="716" r:id="rId49"/>
    <p:sldId id="722" r:id="rId50"/>
    <p:sldId id="485" r:id="rId51"/>
    <p:sldId id="750" r:id="rId52"/>
    <p:sldId id="752" r:id="rId53"/>
    <p:sldId id="753" r:id="rId54"/>
    <p:sldId id="445" r:id="rId55"/>
    <p:sldId id="487" r:id="rId56"/>
    <p:sldId id="781" r:id="rId57"/>
    <p:sldId id="782" r:id="rId58"/>
    <p:sldId id="535" r:id="rId59"/>
    <p:sldId id="751" r:id="rId60"/>
    <p:sldId id="536" r:id="rId61"/>
    <p:sldId id="628" r:id="rId62"/>
    <p:sldId id="649" r:id="rId63"/>
    <p:sldId id="651" r:id="rId64"/>
    <p:sldId id="652" r:id="rId65"/>
    <p:sldId id="655" r:id="rId66"/>
    <p:sldId id="687" r:id="rId67"/>
    <p:sldId id="559" r:id="rId68"/>
    <p:sldId id="721" r:id="rId69"/>
    <p:sldId id="741" r:id="rId70"/>
    <p:sldId id="754" r:id="rId71"/>
    <p:sldId id="538" r:id="rId72"/>
    <p:sldId id="736" r:id="rId73"/>
    <p:sldId id="783" r:id="rId74"/>
    <p:sldId id="737" r:id="rId75"/>
    <p:sldId id="540" r:id="rId76"/>
    <p:sldId id="739" r:id="rId7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8" autoAdjust="0"/>
    <p:restoredTop sz="86131" autoAdjust="0"/>
  </p:normalViewPr>
  <p:slideViewPr>
    <p:cSldViewPr snapToGrid="0" snapToObjects="1">
      <p:cViewPr>
        <p:scale>
          <a:sx n="70" d="100"/>
          <a:sy n="70" d="100"/>
        </p:scale>
        <p:origin x="-414" y="-180"/>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8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4"/>
          <c:val>
            <c:numRef>
              <c:f>Sheet1!$C$5:$C$6</c:f>
              <c:numCache>
                <c:formatCode>0%</c:formatCode>
                <c:ptCount val="2"/>
                <c:pt idx="0">
                  <c:v>2.4700000000000002</c:v>
                </c:pt>
                <c:pt idx="1">
                  <c:v>0.53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FFF83-A5EE-4747-B5D1-5CC58431DC50}"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D97DDC17-8F1D-4D12-AC2E-6B8B866DD7D1}">
      <dgm:prSet phldrT="[Text]"/>
      <dgm:spPr>
        <a:solidFill>
          <a:srgbClr val="FFFF00"/>
        </a:solidFill>
      </dgm:spPr>
      <dgm:t>
        <a:bodyPr/>
        <a:lstStyle/>
        <a:p>
          <a:r>
            <a:rPr lang="en-US" dirty="0" smtClean="0"/>
            <a:t>Key Ideas</a:t>
          </a:r>
          <a:endParaRPr lang="en-US" dirty="0"/>
        </a:p>
      </dgm:t>
    </dgm:pt>
    <dgm:pt modelId="{5E8B6982-0382-4B82-B33A-FEA0006479A4}" type="parTrans" cxnId="{00AB745E-F1AC-4033-9673-E324CB8A3B45}">
      <dgm:prSet/>
      <dgm:spPr/>
      <dgm:t>
        <a:bodyPr/>
        <a:lstStyle/>
        <a:p>
          <a:endParaRPr lang="en-US"/>
        </a:p>
      </dgm:t>
    </dgm:pt>
    <dgm:pt modelId="{5EBB7376-CA17-4C23-90A3-AEBFCCAC7702}" type="sibTrans" cxnId="{00AB745E-F1AC-4033-9673-E324CB8A3B45}">
      <dgm:prSet/>
      <dgm:spPr/>
      <dgm:t>
        <a:bodyPr/>
        <a:lstStyle/>
        <a:p>
          <a:endParaRPr lang="en-US"/>
        </a:p>
      </dgm:t>
    </dgm:pt>
    <dgm:pt modelId="{4D9411A0-B889-4A6C-AB7E-4F3BB255470E}">
      <dgm:prSet phldrT="[Text]"/>
      <dgm:spPr/>
      <dgm:t>
        <a:bodyPr/>
        <a:lstStyle/>
        <a:p>
          <a:r>
            <a:rPr lang="en-US" dirty="0" smtClean="0"/>
            <a:t>Aligned to standards</a:t>
          </a:r>
          <a:endParaRPr lang="en-US" dirty="0"/>
        </a:p>
      </dgm:t>
    </dgm:pt>
    <dgm:pt modelId="{30466AC9-A297-4414-BDD7-40CA4FD37CED}" type="parTrans" cxnId="{6DC372B9-B207-4592-8CAC-F4DDF5F527CA}">
      <dgm:prSet/>
      <dgm:spPr/>
      <dgm:t>
        <a:bodyPr/>
        <a:lstStyle/>
        <a:p>
          <a:endParaRPr lang="en-US"/>
        </a:p>
      </dgm:t>
    </dgm:pt>
    <dgm:pt modelId="{60949CE5-23CC-4955-805A-5E4B9D6B44CD}" type="sibTrans" cxnId="{6DC372B9-B207-4592-8CAC-F4DDF5F527CA}">
      <dgm:prSet/>
      <dgm:spPr/>
      <dgm:t>
        <a:bodyPr/>
        <a:lstStyle/>
        <a:p>
          <a:endParaRPr lang="en-US"/>
        </a:p>
      </dgm:t>
    </dgm:pt>
    <dgm:pt modelId="{3E89AA01-10D3-4F25-AC5D-63E5C2871A9F}">
      <dgm:prSet phldrT="[Text]"/>
      <dgm:spPr>
        <a:solidFill>
          <a:srgbClr val="FFFF00"/>
        </a:solidFill>
      </dgm:spPr>
      <dgm:t>
        <a:bodyPr/>
        <a:lstStyle/>
        <a:p>
          <a:r>
            <a:rPr lang="en-US" dirty="0" smtClean="0"/>
            <a:t>Conceptual Understandings</a:t>
          </a:r>
          <a:endParaRPr lang="en-US" dirty="0"/>
        </a:p>
      </dgm:t>
    </dgm:pt>
    <dgm:pt modelId="{ABB61FED-9087-4B20-81B4-2BF0BFBCFE23}" type="parTrans" cxnId="{2622D3A8-716B-4E18-9FBA-5433A77C67A0}">
      <dgm:prSet/>
      <dgm:spPr/>
      <dgm:t>
        <a:bodyPr/>
        <a:lstStyle/>
        <a:p>
          <a:endParaRPr lang="en-US"/>
        </a:p>
      </dgm:t>
    </dgm:pt>
    <dgm:pt modelId="{9FFF4BE8-433C-4F38-980E-27003E442E27}" type="sibTrans" cxnId="{2622D3A8-716B-4E18-9FBA-5433A77C67A0}">
      <dgm:prSet/>
      <dgm:spPr/>
      <dgm:t>
        <a:bodyPr/>
        <a:lstStyle/>
        <a:p>
          <a:endParaRPr lang="en-US"/>
        </a:p>
      </dgm:t>
    </dgm:pt>
    <dgm:pt modelId="{C233D3A2-F642-4BBF-A089-92F2447A530C}">
      <dgm:prSet phldrT="[Text]"/>
      <dgm:spPr/>
      <dgm:t>
        <a:bodyPr/>
        <a:lstStyle/>
        <a:p>
          <a:r>
            <a:rPr lang="en-US" dirty="0" smtClean="0"/>
            <a:t>More specific</a:t>
          </a:r>
          <a:endParaRPr lang="en-US" dirty="0"/>
        </a:p>
      </dgm:t>
    </dgm:pt>
    <dgm:pt modelId="{6E9872EB-667B-429E-8A1E-668EF8875F0F}" type="parTrans" cxnId="{1A37B5C3-4C8F-45C5-895A-7450376307E3}">
      <dgm:prSet/>
      <dgm:spPr/>
      <dgm:t>
        <a:bodyPr/>
        <a:lstStyle/>
        <a:p>
          <a:endParaRPr lang="en-US"/>
        </a:p>
      </dgm:t>
    </dgm:pt>
    <dgm:pt modelId="{6FF33C60-BD23-4C6D-8A7C-FC67ABA0A956}" type="sibTrans" cxnId="{1A37B5C3-4C8F-45C5-895A-7450376307E3}">
      <dgm:prSet/>
      <dgm:spPr/>
      <dgm:t>
        <a:bodyPr/>
        <a:lstStyle/>
        <a:p>
          <a:endParaRPr lang="en-US"/>
        </a:p>
      </dgm:t>
    </dgm:pt>
    <dgm:pt modelId="{E8688201-3021-4A64-A7AF-FFF31FB6247C}">
      <dgm:prSet phldrT="[Text]"/>
      <dgm:spPr>
        <a:solidFill>
          <a:srgbClr val="92D050"/>
        </a:solidFill>
      </dgm:spPr>
      <dgm:t>
        <a:bodyPr/>
        <a:lstStyle/>
        <a:p>
          <a:r>
            <a:rPr lang="en-US" dirty="0" smtClean="0"/>
            <a:t>Content Specifications</a:t>
          </a:r>
          <a:endParaRPr lang="en-US" dirty="0"/>
        </a:p>
      </dgm:t>
    </dgm:pt>
    <dgm:pt modelId="{4DABBE3E-55E5-49D0-B4DF-7A6831B69437}" type="parTrans" cxnId="{A3CE018E-1D5F-405B-9AD8-2216AF5BF045}">
      <dgm:prSet/>
      <dgm:spPr/>
      <dgm:t>
        <a:bodyPr/>
        <a:lstStyle/>
        <a:p>
          <a:endParaRPr lang="en-US"/>
        </a:p>
      </dgm:t>
    </dgm:pt>
    <dgm:pt modelId="{6A7BCC3F-6BAD-48D5-87F3-832E50266D0F}" type="sibTrans" cxnId="{A3CE018E-1D5F-405B-9AD8-2216AF5BF045}">
      <dgm:prSet/>
      <dgm:spPr/>
      <dgm:t>
        <a:bodyPr/>
        <a:lstStyle/>
        <a:p>
          <a:endParaRPr lang="en-US"/>
        </a:p>
      </dgm:t>
    </dgm:pt>
    <dgm:pt modelId="{00A2AEF6-9081-4194-8B2A-8FBD8DFE10FD}">
      <dgm:prSet phldrT="[Text]"/>
      <dgm:spPr/>
      <dgm:t>
        <a:bodyPr/>
        <a:lstStyle/>
        <a:p>
          <a:r>
            <a:rPr lang="en-US" dirty="0" smtClean="0"/>
            <a:t>“Students will…” statements</a:t>
          </a:r>
          <a:endParaRPr lang="en-US" dirty="0"/>
        </a:p>
      </dgm:t>
    </dgm:pt>
    <dgm:pt modelId="{E2F4A8DC-B7F4-4A50-8837-771A77B44EE3}" type="parTrans" cxnId="{4B5795B5-6819-4AD4-BC53-9289B3305838}">
      <dgm:prSet/>
      <dgm:spPr/>
      <dgm:t>
        <a:bodyPr/>
        <a:lstStyle/>
        <a:p>
          <a:endParaRPr lang="en-US"/>
        </a:p>
      </dgm:t>
    </dgm:pt>
    <dgm:pt modelId="{49F967A6-5A00-4FDD-8DBE-6837AD99B2DE}" type="sibTrans" cxnId="{4B5795B5-6819-4AD4-BC53-9289B3305838}">
      <dgm:prSet/>
      <dgm:spPr/>
      <dgm:t>
        <a:bodyPr/>
        <a:lstStyle/>
        <a:p>
          <a:endParaRPr lang="en-US"/>
        </a:p>
      </dgm:t>
    </dgm:pt>
    <dgm:pt modelId="{8965544F-E9E0-4C31-B02E-88926360656F}">
      <dgm:prSet/>
      <dgm:spPr/>
      <dgm:t>
        <a:bodyPr/>
        <a:lstStyle/>
        <a:p>
          <a:r>
            <a:rPr lang="en-US" dirty="0" smtClean="0"/>
            <a:t>Larger perspectives, trends, and issues</a:t>
          </a:r>
          <a:endParaRPr lang="en-US" dirty="0"/>
        </a:p>
      </dgm:t>
    </dgm:pt>
    <dgm:pt modelId="{A6768BC6-23EA-4F7F-BE4E-2E01BA9EFF30}" type="parTrans" cxnId="{4207FA43-2B5D-4D1D-B2BF-E455C2EBD36E}">
      <dgm:prSet/>
      <dgm:spPr/>
      <dgm:t>
        <a:bodyPr/>
        <a:lstStyle/>
        <a:p>
          <a:endParaRPr lang="en-US"/>
        </a:p>
      </dgm:t>
    </dgm:pt>
    <dgm:pt modelId="{4A5D29A9-AFCD-423F-B6CB-4A4DB8FD78C1}" type="sibTrans" cxnId="{4207FA43-2B5D-4D1D-B2BF-E455C2EBD36E}">
      <dgm:prSet/>
      <dgm:spPr/>
      <dgm:t>
        <a:bodyPr/>
        <a:lstStyle/>
        <a:p>
          <a:endParaRPr lang="en-US"/>
        </a:p>
      </dgm:t>
    </dgm:pt>
    <dgm:pt modelId="{CB74E53B-387A-47EB-94C8-D65500EF451E}">
      <dgm:prSet/>
      <dgm:spPr/>
      <dgm:t>
        <a:bodyPr/>
        <a:lstStyle/>
        <a:p>
          <a:r>
            <a:rPr lang="en-US" dirty="0" smtClean="0"/>
            <a:t>8-12 per grade level</a:t>
          </a:r>
          <a:endParaRPr lang="en-US" dirty="0"/>
        </a:p>
      </dgm:t>
    </dgm:pt>
    <dgm:pt modelId="{57576F9C-6732-4580-ADAA-7C9D12AAC601}" type="parTrans" cxnId="{3757C0AF-DA01-45E5-AFB1-743B51B0920A}">
      <dgm:prSet/>
      <dgm:spPr/>
      <dgm:t>
        <a:bodyPr/>
        <a:lstStyle/>
        <a:p>
          <a:endParaRPr lang="en-US"/>
        </a:p>
      </dgm:t>
    </dgm:pt>
    <dgm:pt modelId="{08C010C4-925E-46E4-84C6-AD2E6FE910D8}" type="sibTrans" cxnId="{3757C0AF-DA01-45E5-AFB1-743B51B0920A}">
      <dgm:prSet/>
      <dgm:spPr/>
      <dgm:t>
        <a:bodyPr/>
        <a:lstStyle/>
        <a:p>
          <a:endParaRPr lang="en-US"/>
        </a:p>
      </dgm:t>
    </dgm:pt>
    <dgm:pt modelId="{8E738730-DF40-4926-B926-292CA341F66C}">
      <dgm:prSet phldrT="[Text]"/>
      <dgm:spPr/>
      <dgm:t>
        <a:bodyPr/>
        <a:lstStyle/>
        <a:p>
          <a:r>
            <a:rPr lang="en-US" dirty="0" smtClean="0"/>
            <a:t>Enduring understandings</a:t>
          </a:r>
          <a:endParaRPr lang="en-US" dirty="0"/>
        </a:p>
      </dgm:t>
    </dgm:pt>
    <dgm:pt modelId="{5F8C449B-DFD7-4C2E-8CF7-34F0C30F1F35}" type="parTrans" cxnId="{EC3B9A21-FF44-4368-8198-41C591548070}">
      <dgm:prSet/>
      <dgm:spPr/>
      <dgm:t>
        <a:bodyPr/>
        <a:lstStyle/>
        <a:p>
          <a:endParaRPr lang="en-US"/>
        </a:p>
      </dgm:t>
    </dgm:pt>
    <dgm:pt modelId="{39BB21FC-BA23-4097-A503-DBE3B89B45BA}" type="sibTrans" cxnId="{EC3B9A21-FF44-4368-8198-41C591548070}">
      <dgm:prSet/>
      <dgm:spPr/>
      <dgm:t>
        <a:bodyPr/>
        <a:lstStyle/>
        <a:p>
          <a:endParaRPr lang="en-US"/>
        </a:p>
      </dgm:t>
    </dgm:pt>
    <dgm:pt modelId="{2DC610A0-79CE-4DC8-B6AA-FB33AE00B437}">
      <dgm:prSet/>
      <dgm:spPr/>
      <dgm:t>
        <a:bodyPr/>
        <a:lstStyle/>
        <a:p>
          <a:r>
            <a:rPr lang="en-US" dirty="0" smtClean="0"/>
            <a:t>2-7 per Key Idea</a:t>
          </a:r>
          <a:endParaRPr lang="en-US" dirty="0"/>
        </a:p>
      </dgm:t>
    </dgm:pt>
    <dgm:pt modelId="{BAB70923-FCB4-45C0-853B-7FF1A6ED35F2}" type="parTrans" cxnId="{9523FC9F-4449-4B06-8825-D64158C78FFD}">
      <dgm:prSet/>
      <dgm:spPr/>
      <dgm:t>
        <a:bodyPr/>
        <a:lstStyle/>
        <a:p>
          <a:endParaRPr lang="en-US"/>
        </a:p>
      </dgm:t>
    </dgm:pt>
    <dgm:pt modelId="{00F085AA-F43C-4F6E-931F-435A3FB4D2D4}" type="sibTrans" cxnId="{9523FC9F-4449-4B06-8825-D64158C78FFD}">
      <dgm:prSet/>
      <dgm:spPr/>
      <dgm:t>
        <a:bodyPr/>
        <a:lstStyle/>
        <a:p>
          <a:endParaRPr lang="en-US"/>
        </a:p>
      </dgm:t>
    </dgm:pt>
    <dgm:pt modelId="{8AB05D7D-9B44-4499-9E52-23C00FD9C00C}">
      <dgm:prSet/>
      <dgm:spPr/>
      <dgm:t>
        <a:bodyPr/>
        <a:lstStyle/>
        <a:p>
          <a:r>
            <a:rPr lang="en-US" dirty="0" smtClean="0"/>
            <a:t>Focus of teaching and learning</a:t>
          </a:r>
          <a:endParaRPr lang="en-US" dirty="0"/>
        </a:p>
      </dgm:t>
    </dgm:pt>
    <dgm:pt modelId="{CF929077-97E8-4327-B860-06EDA2254D8E}" type="parTrans" cxnId="{0AF196F2-5BF7-4E69-87BF-8BC5C8E84494}">
      <dgm:prSet/>
      <dgm:spPr/>
      <dgm:t>
        <a:bodyPr/>
        <a:lstStyle/>
        <a:p>
          <a:endParaRPr lang="en-US"/>
        </a:p>
      </dgm:t>
    </dgm:pt>
    <dgm:pt modelId="{AA11B9A9-E2F6-4627-854D-9C7CEEB10647}" type="sibTrans" cxnId="{0AF196F2-5BF7-4E69-87BF-8BC5C8E84494}">
      <dgm:prSet/>
      <dgm:spPr/>
      <dgm:t>
        <a:bodyPr/>
        <a:lstStyle/>
        <a:p>
          <a:endParaRPr lang="en-US"/>
        </a:p>
      </dgm:t>
    </dgm:pt>
    <dgm:pt modelId="{5A0D58C6-A15C-4961-B487-D0697B46D080}">
      <dgm:prSet/>
      <dgm:spPr/>
      <dgm:t>
        <a:bodyPr/>
        <a:lstStyle/>
        <a:p>
          <a:r>
            <a:rPr lang="en-US" dirty="0" smtClean="0"/>
            <a:t>Specific content that can be taught</a:t>
          </a:r>
          <a:endParaRPr lang="en-US" dirty="0"/>
        </a:p>
      </dgm:t>
    </dgm:pt>
    <dgm:pt modelId="{BFDA2503-1DA8-4C99-9868-E8745D747675}" type="parTrans" cxnId="{B8C945F1-82BF-40A9-819A-4106417A9978}">
      <dgm:prSet/>
      <dgm:spPr/>
      <dgm:t>
        <a:bodyPr/>
        <a:lstStyle/>
        <a:p>
          <a:endParaRPr lang="en-US"/>
        </a:p>
      </dgm:t>
    </dgm:pt>
    <dgm:pt modelId="{1E042027-A8E8-4C0A-A498-597A6407DC30}" type="sibTrans" cxnId="{B8C945F1-82BF-40A9-819A-4106417A9978}">
      <dgm:prSet/>
      <dgm:spPr/>
      <dgm:t>
        <a:bodyPr/>
        <a:lstStyle/>
        <a:p>
          <a:endParaRPr lang="en-US"/>
        </a:p>
      </dgm:t>
    </dgm:pt>
    <dgm:pt modelId="{91CB8AEE-108C-4B82-80EB-888A862E4D9D}" type="pres">
      <dgm:prSet presAssocID="{86EFFF83-A5EE-4747-B5D1-5CC58431DC50}" presName="Name0" presStyleCnt="0">
        <dgm:presLayoutVars>
          <dgm:dir/>
          <dgm:animLvl val="lvl"/>
          <dgm:resizeHandles val="exact"/>
        </dgm:presLayoutVars>
      </dgm:prSet>
      <dgm:spPr/>
      <dgm:t>
        <a:bodyPr/>
        <a:lstStyle/>
        <a:p>
          <a:endParaRPr lang="en-US"/>
        </a:p>
      </dgm:t>
    </dgm:pt>
    <dgm:pt modelId="{70F6D65F-6D24-4A17-AF0E-B71F6092D93D}" type="pres">
      <dgm:prSet presAssocID="{D97DDC17-8F1D-4D12-AC2E-6B8B866DD7D1}" presName="linNode" presStyleCnt="0"/>
      <dgm:spPr/>
    </dgm:pt>
    <dgm:pt modelId="{879EA732-4DC0-4B86-9952-C8AFF6B476FA}" type="pres">
      <dgm:prSet presAssocID="{D97DDC17-8F1D-4D12-AC2E-6B8B866DD7D1}" presName="parentText" presStyleLbl="node1" presStyleIdx="0" presStyleCnt="3">
        <dgm:presLayoutVars>
          <dgm:chMax val="1"/>
          <dgm:bulletEnabled val="1"/>
        </dgm:presLayoutVars>
      </dgm:prSet>
      <dgm:spPr/>
      <dgm:t>
        <a:bodyPr/>
        <a:lstStyle/>
        <a:p>
          <a:endParaRPr lang="en-US"/>
        </a:p>
      </dgm:t>
    </dgm:pt>
    <dgm:pt modelId="{78D8796A-3F46-4982-AF70-298E6E653693}" type="pres">
      <dgm:prSet presAssocID="{D97DDC17-8F1D-4D12-AC2E-6B8B866DD7D1}" presName="descendantText" presStyleLbl="alignAccFollowNode1" presStyleIdx="0" presStyleCnt="3">
        <dgm:presLayoutVars>
          <dgm:bulletEnabled val="1"/>
        </dgm:presLayoutVars>
      </dgm:prSet>
      <dgm:spPr/>
      <dgm:t>
        <a:bodyPr/>
        <a:lstStyle/>
        <a:p>
          <a:endParaRPr lang="en-US"/>
        </a:p>
      </dgm:t>
    </dgm:pt>
    <dgm:pt modelId="{F9FBF063-01AE-4426-BEAF-AAF9A7FCF58D}" type="pres">
      <dgm:prSet presAssocID="{5EBB7376-CA17-4C23-90A3-AEBFCCAC7702}" presName="sp" presStyleCnt="0"/>
      <dgm:spPr/>
    </dgm:pt>
    <dgm:pt modelId="{305A6144-8CDD-4365-BFF2-B220AC327B19}" type="pres">
      <dgm:prSet presAssocID="{3E89AA01-10D3-4F25-AC5D-63E5C2871A9F}" presName="linNode" presStyleCnt="0"/>
      <dgm:spPr/>
    </dgm:pt>
    <dgm:pt modelId="{4D6B0853-657E-44F8-9946-A76428755F67}" type="pres">
      <dgm:prSet presAssocID="{3E89AA01-10D3-4F25-AC5D-63E5C2871A9F}" presName="parentText" presStyleLbl="node1" presStyleIdx="1" presStyleCnt="3">
        <dgm:presLayoutVars>
          <dgm:chMax val="1"/>
          <dgm:bulletEnabled val="1"/>
        </dgm:presLayoutVars>
      </dgm:prSet>
      <dgm:spPr/>
      <dgm:t>
        <a:bodyPr/>
        <a:lstStyle/>
        <a:p>
          <a:endParaRPr lang="en-US"/>
        </a:p>
      </dgm:t>
    </dgm:pt>
    <dgm:pt modelId="{0849DED9-6446-41E2-836F-3E2C648FFBFB}" type="pres">
      <dgm:prSet presAssocID="{3E89AA01-10D3-4F25-AC5D-63E5C2871A9F}" presName="descendantText" presStyleLbl="alignAccFollowNode1" presStyleIdx="1" presStyleCnt="3">
        <dgm:presLayoutVars>
          <dgm:bulletEnabled val="1"/>
        </dgm:presLayoutVars>
      </dgm:prSet>
      <dgm:spPr/>
      <dgm:t>
        <a:bodyPr/>
        <a:lstStyle/>
        <a:p>
          <a:endParaRPr lang="en-US"/>
        </a:p>
      </dgm:t>
    </dgm:pt>
    <dgm:pt modelId="{D1987D69-3DCA-4282-B184-97B872500196}" type="pres">
      <dgm:prSet presAssocID="{9FFF4BE8-433C-4F38-980E-27003E442E27}" presName="sp" presStyleCnt="0"/>
      <dgm:spPr/>
    </dgm:pt>
    <dgm:pt modelId="{30B45EAB-2162-4273-B513-E2692DB42A50}" type="pres">
      <dgm:prSet presAssocID="{E8688201-3021-4A64-A7AF-FFF31FB6247C}" presName="linNode" presStyleCnt="0"/>
      <dgm:spPr/>
    </dgm:pt>
    <dgm:pt modelId="{FA376F6D-19BF-4651-8B28-D0977976B717}" type="pres">
      <dgm:prSet presAssocID="{E8688201-3021-4A64-A7AF-FFF31FB6247C}" presName="parentText" presStyleLbl="node1" presStyleIdx="2" presStyleCnt="3">
        <dgm:presLayoutVars>
          <dgm:chMax val="1"/>
          <dgm:bulletEnabled val="1"/>
        </dgm:presLayoutVars>
      </dgm:prSet>
      <dgm:spPr/>
      <dgm:t>
        <a:bodyPr/>
        <a:lstStyle/>
        <a:p>
          <a:endParaRPr lang="en-US"/>
        </a:p>
      </dgm:t>
    </dgm:pt>
    <dgm:pt modelId="{5126C079-9518-4470-B97F-C8476FC5900A}" type="pres">
      <dgm:prSet presAssocID="{E8688201-3021-4A64-A7AF-FFF31FB6247C}" presName="descendantText" presStyleLbl="alignAccFollowNode1" presStyleIdx="2" presStyleCnt="3">
        <dgm:presLayoutVars>
          <dgm:bulletEnabled val="1"/>
        </dgm:presLayoutVars>
      </dgm:prSet>
      <dgm:spPr/>
      <dgm:t>
        <a:bodyPr/>
        <a:lstStyle/>
        <a:p>
          <a:endParaRPr lang="en-US"/>
        </a:p>
      </dgm:t>
    </dgm:pt>
  </dgm:ptLst>
  <dgm:cxnLst>
    <dgm:cxn modelId="{3757C0AF-DA01-45E5-AFB1-743B51B0920A}" srcId="{D97DDC17-8F1D-4D12-AC2E-6B8B866DD7D1}" destId="{CB74E53B-387A-47EB-94C8-D65500EF451E}" srcOrd="3" destOrd="0" parTransId="{57576F9C-6732-4580-ADAA-7C9D12AAC601}" sibTransId="{08C010C4-925E-46E4-84C6-AD2E6FE910D8}"/>
    <dgm:cxn modelId="{158F3128-AFDF-4DEC-977B-43CEDAA6E4BF}" type="presOf" srcId="{4D9411A0-B889-4A6C-AB7E-4F3BB255470E}" destId="{78D8796A-3F46-4982-AF70-298E6E653693}" srcOrd="0" destOrd="0" presId="urn:microsoft.com/office/officeart/2005/8/layout/vList5"/>
    <dgm:cxn modelId="{A3CE018E-1D5F-405B-9AD8-2216AF5BF045}" srcId="{86EFFF83-A5EE-4747-B5D1-5CC58431DC50}" destId="{E8688201-3021-4A64-A7AF-FFF31FB6247C}" srcOrd="2" destOrd="0" parTransId="{4DABBE3E-55E5-49D0-B4DF-7A6831B69437}" sibTransId="{6A7BCC3F-6BAD-48D5-87F3-832E50266D0F}"/>
    <dgm:cxn modelId="{EC3B9A21-FF44-4368-8198-41C591548070}" srcId="{D97DDC17-8F1D-4D12-AC2E-6B8B866DD7D1}" destId="{8E738730-DF40-4926-B926-292CA341F66C}" srcOrd="1" destOrd="0" parTransId="{5F8C449B-DFD7-4C2E-8CF7-34F0C30F1F35}" sibTransId="{39BB21FC-BA23-4097-A503-DBE3B89B45BA}"/>
    <dgm:cxn modelId="{2622D3A8-716B-4E18-9FBA-5433A77C67A0}" srcId="{86EFFF83-A5EE-4747-B5D1-5CC58431DC50}" destId="{3E89AA01-10D3-4F25-AC5D-63E5C2871A9F}" srcOrd="1" destOrd="0" parTransId="{ABB61FED-9087-4B20-81B4-2BF0BFBCFE23}" sibTransId="{9FFF4BE8-433C-4F38-980E-27003E442E27}"/>
    <dgm:cxn modelId="{0AF196F2-5BF7-4E69-87BF-8BC5C8E84494}" srcId="{3E89AA01-10D3-4F25-AC5D-63E5C2871A9F}" destId="{8AB05D7D-9B44-4499-9E52-23C00FD9C00C}" srcOrd="2" destOrd="0" parTransId="{CF929077-97E8-4327-B860-06EDA2254D8E}" sibTransId="{AA11B9A9-E2F6-4627-854D-9C7CEEB10647}"/>
    <dgm:cxn modelId="{381260C0-A4D3-4C9A-8E22-9DF6C0861E8F}" type="presOf" srcId="{8AB05D7D-9B44-4499-9E52-23C00FD9C00C}" destId="{0849DED9-6446-41E2-836F-3E2C648FFBFB}" srcOrd="0" destOrd="2" presId="urn:microsoft.com/office/officeart/2005/8/layout/vList5"/>
    <dgm:cxn modelId="{9166139D-C5C3-4D54-9F01-554A5DB7A7FF}" type="presOf" srcId="{3E89AA01-10D3-4F25-AC5D-63E5C2871A9F}" destId="{4D6B0853-657E-44F8-9946-A76428755F67}" srcOrd="0" destOrd="0" presId="urn:microsoft.com/office/officeart/2005/8/layout/vList5"/>
    <dgm:cxn modelId="{4207FA43-2B5D-4D1D-B2BF-E455C2EBD36E}" srcId="{D97DDC17-8F1D-4D12-AC2E-6B8B866DD7D1}" destId="{8965544F-E9E0-4C31-B02E-88926360656F}" srcOrd="2" destOrd="0" parTransId="{A6768BC6-23EA-4F7F-BE4E-2E01BA9EFF30}" sibTransId="{4A5D29A9-AFCD-423F-B6CB-4A4DB8FD78C1}"/>
    <dgm:cxn modelId="{0A97D686-1C8E-4206-9D7A-26B3C13E3540}" type="presOf" srcId="{5A0D58C6-A15C-4961-B487-D0697B46D080}" destId="{5126C079-9518-4470-B97F-C8476FC5900A}" srcOrd="0" destOrd="1" presId="urn:microsoft.com/office/officeart/2005/8/layout/vList5"/>
    <dgm:cxn modelId="{1A37B5C3-4C8F-45C5-895A-7450376307E3}" srcId="{3E89AA01-10D3-4F25-AC5D-63E5C2871A9F}" destId="{C233D3A2-F642-4BBF-A089-92F2447A530C}" srcOrd="0" destOrd="0" parTransId="{6E9872EB-667B-429E-8A1E-668EF8875F0F}" sibTransId="{6FF33C60-BD23-4C6D-8A7C-FC67ABA0A956}"/>
    <dgm:cxn modelId="{1C0ECFD5-B3CA-44B4-B21F-0A505D5B214E}" type="presOf" srcId="{E8688201-3021-4A64-A7AF-FFF31FB6247C}" destId="{FA376F6D-19BF-4651-8B28-D0977976B717}" srcOrd="0" destOrd="0" presId="urn:microsoft.com/office/officeart/2005/8/layout/vList5"/>
    <dgm:cxn modelId="{4B5795B5-6819-4AD4-BC53-9289B3305838}" srcId="{E8688201-3021-4A64-A7AF-FFF31FB6247C}" destId="{00A2AEF6-9081-4194-8B2A-8FBD8DFE10FD}" srcOrd="0" destOrd="0" parTransId="{E2F4A8DC-B7F4-4A50-8837-771A77B44EE3}" sibTransId="{49F967A6-5A00-4FDD-8DBE-6837AD99B2DE}"/>
    <dgm:cxn modelId="{D5957D82-931C-4DE9-AFDB-8D3216C1DFE9}" type="presOf" srcId="{D97DDC17-8F1D-4D12-AC2E-6B8B866DD7D1}" destId="{879EA732-4DC0-4B86-9952-C8AFF6B476FA}" srcOrd="0" destOrd="0" presId="urn:microsoft.com/office/officeart/2005/8/layout/vList5"/>
    <dgm:cxn modelId="{9523FC9F-4449-4B06-8825-D64158C78FFD}" srcId="{3E89AA01-10D3-4F25-AC5D-63E5C2871A9F}" destId="{2DC610A0-79CE-4DC8-B6AA-FB33AE00B437}" srcOrd="1" destOrd="0" parTransId="{BAB70923-FCB4-45C0-853B-7FF1A6ED35F2}" sibTransId="{00F085AA-F43C-4F6E-931F-435A3FB4D2D4}"/>
    <dgm:cxn modelId="{0EED3C7B-DB29-41C3-8298-8B88FB979892}" type="presOf" srcId="{00A2AEF6-9081-4194-8B2A-8FBD8DFE10FD}" destId="{5126C079-9518-4470-B97F-C8476FC5900A}" srcOrd="0" destOrd="0" presId="urn:microsoft.com/office/officeart/2005/8/layout/vList5"/>
    <dgm:cxn modelId="{D316D0BF-0F1B-402A-86E4-8398BBEC9FAA}" type="presOf" srcId="{C233D3A2-F642-4BBF-A089-92F2447A530C}" destId="{0849DED9-6446-41E2-836F-3E2C648FFBFB}" srcOrd="0" destOrd="0" presId="urn:microsoft.com/office/officeart/2005/8/layout/vList5"/>
    <dgm:cxn modelId="{8A099439-9399-40C4-B291-3ADD6DCF3D1A}" type="presOf" srcId="{2DC610A0-79CE-4DC8-B6AA-FB33AE00B437}" destId="{0849DED9-6446-41E2-836F-3E2C648FFBFB}" srcOrd="0" destOrd="1" presId="urn:microsoft.com/office/officeart/2005/8/layout/vList5"/>
    <dgm:cxn modelId="{779DB065-B090-4371-8EE9-5CEDB93EB83E}" type="presOf" srcId="{8965544F-E9E0-4C31-B02E-88926360656F}" destId="{78D8796A-3F46-4982-AF70-298E6E653693}" srcOrd="0" destOrd="2" presId="urn:microsoft.com/office/officeart/2005/8/layout/vList5"/>
    <dgm:cxn modelId="{00AB745E-F1AC-4033-9673-E324CB8A3B45}" srcId="{86EFFF83-A5EE-4747-B5D1-5CC58431DC50}" destId="{D97DDC17-8F1D-4D12-AC2E-6B8B866DD7D1}" srcOrd="0" destOrd="0" parTransId="{5E8B6982-0382-4B82-B33A-FEA0006479A4}" sibTransId="{5EBB7376-CA17-4C23-90A3-AEBFCCAC7702}"/>
    <dgm:cxn modelId="{6DC372B9-B207-4592-8CAC-F4DDF5F527CA}" srcId="{D97DDC17-8F1D-4D12-AC2E-6B8B866DD7D1}" destId="{4D9411A0-B889-4A6C-AB7E-4F3BB255470E}" srcOrd="0" destOrd="0" parTransId="{30466AC9-A297-4414-BDD7-40CA4FD37CED}" sibTransId="{60949CE5-23CC-4955-805A-5E4B9D6B44CD}"/>
    <dgm:cxn modelId="{B8C945F1-82BF-40A9-819A-4106417A9978}" srcId="{E8688201-3021-4A64-A7AF-FFF31FB6247C}" destId="{5A0D58C6-A15C-4961-B487-D0697B46D080}" srcOrd="1" destOrd="0" parTransId="{BFDA2503-1DA8-4C99-9868-E8745D747675}" sibTransId="{1E042027-A8E8-4C0A-A498-597A6407DC30}"/>
    <dgm:cxn modelId="{2BC804EC-D3B4-453C-86C5-0CA5FB239019}" type="presOf" srcId="{86EFFF83-A5EE-4747-B5D1-5CC58431DC50}" destId="{91CB8AEE-108C-4B82-80EB-888A862E4D9D}" srcOrd="0" destOrd="0" presId="urn:microsoft.com/office/officeart/2005/8/layout/vList5"/>
    <dgm:cxn modelId="{8C61EFDA-02FC-43B1-AE3B-12DE298DD4A3}" type="presOf" srcId="{CB74E53B-387A-47EB-94C8-D65500EF451E}" destId="{78D8796A-3F46-4982-AF70-298E6E653693}" srcOrd="0" destOrd="3" presId="urn:microsoft.com/office/officeart/2005/8/layout/vList5"/>
    <dgm:cxn modelId="{5F70201F-C0CD-4E5B-9950-E1E28310EE89}" type="presOf" srcId="{8E738730-DF40-4926-B926-292CA341F66C}" destId="{78D8796A-3F46-4982-AF70-298E6E653693}" srcOrd="0" destOrd="1" presId="urn:microsoft.com/office/officeart/2005/8/layout/vList5"/>
    <dgm:cxn modelId="{3D7EC5C6-6A3F-42A3-BF6F-FA5AF934F3B3}" type="presParOf" srcId="{91CB8AEE-108C-4B82-80EB-888A862E4D9D}" destId="{70F6D65F-6D24-4A17-AF0E-B71F6092D93D}" srcOrd="0" destOrd="0" presId="urn:microsoft.com/office/officeart/2005/8/layout/vList5"/>
    <dgm:cxn modelId="{ADCAD518-D59C-49C6-8EE9-52CCB9EB02D5}" type="presParOf" srcId="{70F6D65F-6D24-4A17-AF0E-B71F6092D93D}" destId="{879EA732-4DC0-4B86-9952-C8AFF6B476FA}" srcOrd="0" destOrd="0" presId="urn:microsoft.com/office/officeart/2005/8/layout/vList5"/>
    <dgm:cxn modelId="{A96827C3-B23A-453C-A46A-675AD2D5D072}" type="presParOf" srcId="{70F6D65F-6D24-4A17-AF0E-B71F6092D93D}" destId="{78D8796A-3F46-4982-AF70-298E6E653693}" srcOrd="1" destOrd="0" presId="urn:microsoft.com/office/officeart/2005/8/layout/vList5"/>
    <dgm:cxn modelId="{65B1BAF7-8D78-44A5-9D53-CCA60EE81076}" type="presParOf" srcId="{91CB8AEE-108C-4B82-80EB-888A862E4D9D}" destId="{F9FBF063-01AE-4426-BEAF-AAF9A7FCF58D}" srcOrd="1" destOrd="0" presId="urn:microsoft.com/office/officeart/2005/8/layout/vList5"/>
    <dgm:cxn modelId="{22E20273-9165-4BFC-A28C-D33B973F3D76}" type="presParOf" srcId="{91CB8AEE-108C-4B82-80EB-888A862E4D9D}" destId="{305A6144-8CDD-4365-BFF2-B220AC327B19}" srcOrd="2" destOrd="0" presId="urn:microsoft.com/office/officeart/2005/8/layout/vList5"/>
    <dgm:cxn modelId="{761B31A5-853B-4CA6-A2C3-C73148D89CE2}" type="presParOf" srcId="{305A6144-8CDD-4365-BFF2-B220AC327B19}" destId="{4D6B0853-657E-44F8-9946-A76428755F67}" srcOrd="0" destOrd="0" presId="urn:microsoft.com/office/officeart/2005/8/layout/vList5"/>
    <dgm:cxn modelId="{652375A1-1344-4DA9-99AE-63237CCBDF60}" type="presParOf" srcId="{305A6144-8CDD-4365-BFF2-B220AC327B19}" destId="{0849DED9-6446-41E2-836F-3E2C648FFBFB}" srcOrd="1" destOrd="0" presId="urn:microsoft.com/office/officeart/2005/8/layout/vList5"/>
    <dgm:cxn modelId="{F8C6E885-22A2-43DE-905B-248957A05ED8}" type="presParOf" srcId="{91CB8AEE-108C-4B82-80EB-888A862E4D9D}" destId="{D1987D69-3DCA-4282-B184-97B872500196}" srcOrd="3" destOrd="0" presId="urn:microsoft.com/office/officeart/2005/8/layout/vList5"/>
    <dgm:cxn modelId="{6199A902-0982-44B7-8563-B2E17A74A714}" type="presParOf" srcId="{91CB8AEE-108C-4B82-80EB-888A862E4D9D}" destId="{30B45EAB-2162-4273-B513-E2692DB42A50}" srcOrd="4" destOrd="0" presId="urn:microsoft.com/office/officeart/2005/8/layout/vList5"/>
    <dgm:cxn modelId="{AFA6F184-3597-47E0-A0C2-296BA93E5EA8}" type="presParOf" srcId="{30B45EAB-2162-4273-B513-E2692DB42A50}" destId="{FA376F6D-19BF-4651-8B28-D0977976B717}" srcOrd="0" destOrd="0" presId="urn:microsoft.com/office/officeart/2005/8/layout/vList5"/>
    <dgm:cxn modelId="{F6FC4027-5A6F-4C5C-A376-0BB0E740EA44}" type="presParOf" srcId="{30B45EAB-2162-4273-B513-E2692DB42A50}" destId="{5126C079-9518-4470-B97F-C8476FC5900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r>
            <a:rPr lang="en-US" sz="1800" dirty="0" smtClean="0"/>
            <a:t>CNY New Tech High School in Cortland County</a:t>
          </a:r>
          <a:endParaRPr lang="en-US" sz="18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a:t>
          </a:r>
          <a:endParaRPr lang="en-US" sz="18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dgm:spPr/>
      <dgm:t>
        <a:bodyPr/>
        <a:lstStyle/>
        <a:p>
          <a:r>
            <a:rPr lang="en-US" dirty="0" smtClean="0"/>
            <a:t>Integrated PBL Courses</a:t>
          </a:r>
          <a:endParaRPr lang="en-US"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dgm:spPr/>
      <dgm:t>
        <a:bodyPr/>
        <a:lstStyle/>
        <a:p>
          <a:r>
            <a:rPr lang="en-US" dirty="0" smtClean="0"/>
            <a:t>Baldwinsville School-</a:t>
          </a:r>
          <a:br>
            <a:rPr lang="en-US" dirty="0" smtClean="0"/>
          </a:br>
          <a:r>
            <a:rPr lang="en-US" dirty="0" smtClean="0"/>
            <a:t>within-a-School</a:t>
          </a:r>
          <a:endParaRPr lang="en-US"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BBF9E519-AED6-41BB-9EA3-4C04933DA844}" type="presOf" srcId="{DA07C296-A53A-4B3F-B810-2FB339E651BB}" destId="{4D31BCA0-C8DD-4D51-95FA-78FFAF6CC42C}" srcOrd="1" destOrd="0" presId="urn:microsoft.com/office/officeart/2005/8/layout/lProcess2"/>
    <dgm:cxn modelId="{4EE50CB6-BAA2-4988-881D-98F2D52357FE}" type="presOf" srcId="{B0B4A088-CE6A-43E1-AC19-AA5753B070FE}" destId="{C4CBDE6C-B320-4257-B1EF-05F53616A086}" srcOrd="1" destOrd="0" presId="urn:microsoft.com/office/officeart/2005/8/layout/lProcess2"/>
    <dgm:cxn modelId="{DBD6744A-8A9C-464B-A0A1-8E1855A2288C}" type="presOf" srcId="{738B1193-443A-4A1D-8145-505C46FAAE82}" destId="{31C3F820-0901-425D-8FCD-EEE0B47AC6AD}" srcOrd="0" destOrd="0" presId="urn:microsoft.com/office/officeart/2005/8/layout/lProcess2"/>
    <dgm:cxn modelId="{3EBC74A9-9E96-45B4-BB3F-06FE75C9C2AC}" type="presOf" srcId="{738B1193-443A-4A1D-8145-505C46FAAE82}" destId="{7198E9DC-875F-4BE2-817D-B13776C1B0B9}" srcOrd="1"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176D4428-F642-4D2B-BB8E-D5CE72979AD0}" type="presOf" srcId="{B0B4A088-CE6A-43E1-AC19-AA5753B070FE}" destId="{F4567CED-D56B-442D-8A9A-00FFEDE1361D}" srcOrd="0" destOrd="0" presId="urn:microsoft.com/office/officeart/2005/8/layout/lProcess2"/>
    <dgm:cxn modelId="{E2D38460-16BB-436F-93DF-FE26E17AA085}" type="presOf" srcId="{7726EA1F-609F-4A30-B634-22368272C805}" destId="{FB4750C2-7BBE-49DE-BEC7-C1503DD3ADE9}" srcOrd="0" destOrd="0" presId="urn:microsoft.com/office/officeart/2005/8/layout/lProcess2"/>
    <dgm:cxn modelId="{25EADDB2-2589-4866-B74A-3D8BBF3D23E7}" type="presOf" srcId="{DA07C296-A53A-4B3F-B810-2FB339E651BB}" destId="{F2F890CB-F360-4C3C-B782-BCC6488BCC18}" srcOrd="0" destOrd="0" presId="urn:microsoft.com/office/officeart/2005/8/layout/lProcess2"/>
    <dgm:cxn modelId="{7422453C-8C45-4215-A006-201360699EE2}" type="presOf" srcId="{03622AAD-D08A-48E5-B4B6-19CEE9A2C457}" destId="{AD8DB558-52F6-409E-B32D-EC6917C2022F}" srcOrd="0" destOrd="0" presId="urn:microsoft.com/office/officeart/2005/8/layout/lProcess2"/>
    <dgm:cxn modelId="{641EA767-2CA5-4EF6-A26C-EE4D6162E5F0}" type="presOf" srcId="{7B795F7A-BE04-49E6-B067-075BAE36CAD4}" destId="{986A6B43-BE83-4938-B2C5-1B7B8B8136F9}"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8446FDF3-7E9F-4657-8685-667D52D29811}" type="presOf" srcId="{15E3CACE-96D5-4A11-8DEA-7F5BBFB31C59}" destId="{24D0780B-02BC-4063-92C5-762CEA7602C1}"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B1FF6375-A22E-440A-A469-BAC0988FC8DC}" type="presOf" srcId="{8C224967-E907-41A5-A5C6-BE1EA52918DF}" destId="{B86FED4C-1FBE-43DE-85B3-387D00E8EB31}" srcOrd="0" destOrd="0" presId="urn:microsoft.com/office/officeart/2005/8/layout/lProcess2"/>
    <dgm:cxn modelId="{01B9853A-2DE4-4462-9E87-3ECBA356D3C7}" type="presParOf" srcId="{986A6B43-BE83-4938-B2C5-1B7B8B8136F9}" destId="{1A5DF7C9-7E9E-4E54-AA68-2D5F9C6D14ED}" srcOrd="0" destOrd="0" presId="urn:microsoft.com/office/officeart/2005/8/layout/lProcess2"/>
    <dgm:cxn modelId="{43A596AA-8018-4556-AAA0-5B1C83236C25}" type="presParOf" srcId="{1A5DF7C9-7E9E-4E54-AA68-2D5F9C6D14ED}" destId="{F4567CED-D56B-442D-8A9A-00FFEDE1361D}" srcOrd="0" destOrd="0" presId="urn:microsoft.com/office/officeart/2005/8/layout/lProcess2"/>
    <dgm:cxn modelId="{B90A43AA-723F-4887-AD27-F7BF14A98366}" type="presParOf" srcId="{1A5DF7C9-7E9E-4E54-AA68-2D5F9C6D14ED}" destId="{C4CBDE6C-B320-4257-B1EF-05F53616A086}" srcOrd="1" destOrd="0" presId="urn:microsoft.com/office/officeart/2005/8/layout/lProcess2"/>
    <dgm:cxn modelId="{5E10B79E-FF9C-44DC-8F0D-526F1535B8F7}" type="presParOf" srcId="{1A5DF7C9-7E9E-4E54-AA68-2D5F9C6D14ED}" destId="{8203C983-39A6-4951-A689-76FD716DB27B}" srcOrd="2" destOrd="0" presId="urn:microsoft.com/office/officeart/2005/8/layout/lProcess2"/>
    <dgm:cxn modelId="{FCD399DE-4964-449F-A948-F79106893326}" type="presParOf" srcId="{8203C983-39A6-4951-A689-76FD716DB27B}" destId="{66EFF7F6-87DB-4DC1-BD95-A603987CA4D0}" srcOrd="0" destOrd="0" presId="urn:microsoft.com/office/officeart/2005/8/layout/lProcess2"/>
    <dgm:cxn modelId="{3997173A-F380-4C7A-BECC-3BD2A536DD53}" type="presParOf" srcId="{66EFF7F6-87DB-4DC1-BD95-A603987CA4D0}" destId="{24D0780B-02BC-4063-92C5-762CEA7602C1}" srcOrd="0" destOrd="0" presId="urn:microsoft.com/office/officeart/2005/8/layout/lProcess2"/>
    <dgm:cxn modelId="{6CAAD6B4-6EFD-441C-99FD-EEE2751ADFC1}" type="presParOf" srcId="{986A6B43-BE83-4938-B2C5-1B7B8B8136F9}" destId="{05367EC5-D262-4CA8-AD6A-B55D1AE36836}" srcOrd="1" destOrd="0" presId="urn:microsoft.com/office/officeart/2005/8/layout/lProcess2"/>
    <dgm:cxn modelId="{5FE94526-C3E8-4B3A-8CE8-D98494BDFC99}" type="presParOf" srcId="{986A6B43-BE83-4938-B2C5-1B7B8B8136F9}" destId="{1AD4F6FE-E512-481F-AF92-B7EA8C414B75}" srcOrd="2" destOrd="0" presId="urn:microsoft.com/office/officeart/2005/8/layout/lProcess2"/>
    <dgm:cxn modelId="{3A3617F0-141F-44DA-B326-866C170D219D}" type="presParOf" srcId="{1AD4F6FE-E512-481F-AF92-B7EA8C414B75}" destId="{F2F890CB-F360-4C3C-B782-BCC6488BCC18}" srcOrd="0" destOrd="0" presId="urn:microsoft.com/office/officeart/2005/8/layout/lProcess2"/>
    <dgm:cxn modelId="{26B79E52-01D4-40C2-8886-EF1008217B1C}" type="presParOf" srcId="{1AD4F6FE-E512-481F-AF92-B7EA8C414B75}" destId="{4D31BCA0-C8DD-4D51-95FA-78FFAF6CC42C}" srcOrd="1" destOrd="0" presId="urn:microsoft.com/office/officeart/2005/8/layout/lProcess2"/>
    <dgm:cxn modelId="{2417519E-B341-4244-8DF2-E887ED4E666F}" type="presParOf" srcId="{1AD4F6FE-E512-481F-AF92-B7EA8C414B75}" destId="{19371445-EC5B-4457-8783-4CA53F785988}" srcOrd="2" destOrd="0" presId="urn:microsoft.com/office/officeart/2005/8/layout/lProcess2"/>
    <dgm:cxn modelId="{DE415FFA-BCB3-4408-8859-601685137122}" type="presParOf" srcId="{19371445-EC5B-4457-8783-4CA53F785988}" destId="{365229EB-0D05-47F7-A32C-E5EB43CC1C71}" srcOrd="0" destOrd="0" presId="urn:microsoft.com/office/officeart/2005/8/layout/lProcess2"/>
    <dgm:cxn modelId="{9BE97994-B5B7-4D94-A289-6F51A2E2C750}" type="presParOf" srcId="{365229EB-0D05-47F7-A32C-E5EB43CC1C71}" destId="{AD8DB558-52F6-409E-B32D-EC6917C2022F}" srcOrd="0" destOrd="0" presId="urn:microsoft.com/office/officeart/2005/8/layout/lProcess2"/>
    <dgm:cxn modelId="{229C201A-ABB1-4B0F-AD24-6C43F1E4552F}" type="presParOf" srcId="{986A6B43-BE83-4938-B2C5-1B7B8B8136F9}" destId="{AB123D44-7348-49F7-9096-2343C874B9D3}" srcOrd="3" destOrd="0" presId="urn:microsoft.com/office/officeart/2005/8/layout/lProcess2"/>
    <dgm:cxn modelId="{4C40417E-6967-446E-B0F0-1E5E7DCF938B}" type="presParOf" srcId="{986A6B43-BE83-4938-B2C5-1B7B8B8136F9}" destId="{56AAB5E6-4DAC-4453-A4C4-67C8A8163C36}" srcOrd="4" destOrd="0" presId="urn:microsoft.com/office/officeart/2005/8/layout/lProcess2"/>
    <dgm:cxn modelId="{2C0F46BA-C653-4422-89BE-E1CA7EEB2ABD}" type="presParOf" srcId="{56AAB5E6-4DAC-4453-A4C4-67C8A8163C36}" destId="{31C3F820-0901-425D-8FCD-EEE0B47AC6AD}" srcOrd="0" destOrd="0" presId="urn:microsoft.com/office/officeart/2005/8/layout/lProcess2"/>
    <dgm:cxn modelId="{6E41CDB8-0815-41F0-B9A9-FCCF9304F210}" type="presParOf" srcId="{56AAB5E6-4DAC-4453-A4C4-67C8A8163C36}" destId="{7198E9DC-875F-4BE2-817D-B13776C1B0B9}" srcOrd="1" destOrd="0" presId="urn:microsoft.com/office/officeart/2005/8/layout/lProcess2"/>
    <dgm:cxn modelId="{C97EAECF-6F52-46F0-AD96-008898724125}" type="presParOf" srcId="{56AAB5E6-4DAC-4453-A4C4-67C8A8163C36}" destId="{12E5F7C9-5046-491B-8E3E-C8233F280405}" srcOrd="2" destOrd="0" presId="urn:microsoft.com/office/officeart/2005/8/layout/lProcess2"/>
    <dgm:cxn modelId="{932F7E5E-5884-4054-9CAB-278EB4E89762}" type="presParOf" srcId="{12E5F7C9-5046-491B-8E3E-C8233F280405}" destId="{4839C975-5B7D-40AB-9E8E-D167FE52D4AD}" srcOrd="0" destOrd="0" presId="urn:microsoft.com/office/officeart/2005/8/layout/lProcess2"/>
    <dgm:cxn modelId="{D0C38CB9-DF7B-48CD-99FF-44C216F99DEE}" type="presParOf" srcId="{4839C975-5B7D-40AB-9E8E-D167FE52D4AD}" destId="{FB4750C2-7BBE-49DE-BEC7-C1503DD3ADE9}" srcOrd="0" destOrd="0" presId="urn:microsoft.com/office/officeart/2005/8/layout/lProcess2"/>
    <dgm:cxn modelId="{EA2D0B46-5BF2-4523-8D8E-DBE60050AA1B}" type="presParOf" srcId="{4839C975-5B7D-40AB-9E8E-D167FE52D4AD}" destId="{3717B387-03C8-48CE-A9F2-0122A7A3E41E}" srcOrd="1" destOrd="0" presId="urn:microsoft.com/office/officeart/2005/8/layout/lProcess2"/>
    <dgm:cxn modelId="{EBA75F4C-9427-4590-A176-C57617DE415A}"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45CC58-0B05-4FE6-B155-005E50FB40FC}" type="doc">
      <dgm:prSet loTypeId="urn:microsoft.com/office/officeart/2005/8/layout/hList7" loCatId="relationship" qsTypeId="urn:microsoft.com/office/officeart/2005/8/quickstyle/simple1" qsCatId="simple" csTypeId="urn:microsoft.com/office/officeart/2005/8/colors/accent1_2" csCatId="accent1" phldr="1"/>
      <dgm:spPr/>
    </dgm:pt>
    <dgm:pt modelId="{F5B3007C-AA27-41B7-862B-C12CEE7A2B8B}">
      <dgm:prSet phldrT="[Text]"/>
      <dgm:spPr/>
      <dgm:t>
        <a:bodyPr/>
        <a:lstStyle/>
        <a:p>
          <a:r>
            <a:rPr lang="en-US" dirty="0" smtClean="0"/>
            <a:t>Teaching that Engages</a:t>
          </a:r>
          <a:endParaRPr lang="en-US" dirty="0"/>
        </a:p>
      </dgm:t>
    </dgm:pt>
    <dgm:pt modelId="{26C7B56A-DA8A-4236-B4B7-AFC8967A02CD}" type="parTrans" cxnId="{C4CD6399-D8B0-4B3D-BBAF-922307917F7A}">
      <dgm:prSet/>
      <dgm:spPr/>
      <dgm:t>
        <a:bodyPr/>
        <a:lstStyle/>
        <a:p>
          <a:endParaRPr lang="en-US"/>
        </a:p>
      </dgm:t>
    </dgm:pt>
    <dgm:pt modelId="{7487CE59-9DBC-4395-911F-738CBDA8B282}" type="sibTrans" cxnId="{C4CD6399-D8B0-4B3D-BBAF-922307917F7A}">
      <dgm:prSet/>
      <dgm:spPr/>
      <dgm:t>
        <a:bodyPr/>
        <a:lstStyle/>
        <a:p>
          <a:endParaRPr lang="en-US"/>
        </a:p>
      </dgm:t>
    </dgm:pt>
    <dgm:pt modelId="{38F6DB1A-73E7-497A-9F18-81E4AC253452}">
      <dgm:prSet phldrT="[Text]"/>
      <dgm:spPr/>
      <dgm:t>
        <a:bodyPr/>
        <a:lstStyle/>
        <a:p>
          <a:r>
            <a:rPr lang="en-US" dirty="0" smtClean="0"/>
            <a:t>Culture that Empowers</a:t>
          </a:r>
          <a:endParaRPr lang="en-US" dirty="0"/>
        </a:p>
      </dgm:t>
    </dgm:pt>
    <dgm:pt modelId="{7150DE87-1F64-4B0C-A5E8-5D645BBD1899}" type="parTrans" cxnId="{DD698685-2F2C-4847-9811-BA56260DDF65}">
      <dgm:prSet/>
      <dgm:spPr/>
      <dgm:t>
        <a:bodyPr/>
        <a:lstStyle/>
        <a:p>
          <a:endParaRPr lang="en-US"/>
        </a:p>
      </dgm:t>
    </dgm:pt>
    <dgm:pt modelId="{092E1C46-B2A7-4174-917F-0E4236ACCC08}" type="sibTrans" cxnId="{DD698685-2F2C-4847-9811-BA56260DDF65}">
      <dgm:prSet/>
      <dgm:spPr/>
      <dgm:t>
        <a:bodyPr/>
        <a:lstStyle/>
        <a:p>
          <a:endParaRPr lang="en-US"/>
        </a:p>
      </dgm:t>
    </dgm:pt>
    <dgm:pt modelId="{CC360C8A-D2B7-400E-8876-2A109DDF57CA}">
      <dgm:prSet phldrT="[Text]"/>
      <dgm:spPr/>
      <dgm:t>
        <a:bodyPr/>
        <a:lstStyle/>
        <a:p>
          <a:r>
            <a:rPr lang="en-US" dirty="0" smtClean="0"/>
            <a:t>Technology that Enables</a:t>
          </a:r>
          <a:endParaRPr lang="en-US" dirty="0"/>
        </a:p>
      </dgm:t>
    </dgm:pt>
    <dgm:pt modelId="{81528EA4-9939-4368-86ED-29449E91AD04}" type="parTrans" cxnId="{DDFEB35C-B2E3-4BB1-BA43-75A432EF3141}">
      <dgm:prSet/>
      <dgm:spPr/>
      <dgm:t>
        <a:bodyPr/>
        <a:lstStyle/>
        <a:p>
          <a:endParaRPr lang="en-US"/>
        </a:p>
      </dgm:t>
    </dgm:pt>
    <dgm:pt modelId="{6CC6486E-CE15-4D98-9586-8BF632C8A6CE}" type="sibTrans" cxnId="{DDFEB35C-B2E3-4BB1-BA43-75A432EF3141}">
      <dgm:prSet/>
      <dgm:spPr/>
      <dgm:t>
        <a:bodyPr/>
        <a:lstStyle/>
        <a:p>
          <a:endParaRPr lang="en-US"/>
        </a:p>
      </dgm:t>
    </dgm:pt>
    <dgm:pt modelId="{D17E8B71-9E48-45B4-AF65-6615AD0178C1}" type="pres">
      <dgm:prSet presAssocID="{3845CC58-0B05-4FE6-B155-005E50FB40FC}" presName="Name0" presStyleCnt="0">
        <dgm:presLayoutVars>
          <dgm:dir/>
          <dgm:resizeHandles val="exact"/>
        </dgm:presLayoutVars>
      </dgm:prSet>
      <dgm:spPr/>
    </dgm:pt>
    <dgm:pt modelId="{35F62321-672B-4E51-A946-BECA99E9519E}" type="pres">
      <dgm:prSet presAssocID="{3845CC58-0B05-4FE6-B155-005E50FB40FC}" presName="fgShape" presStyleLbl="fgShp" presStyleIdx="0" presStyleCnt="1"/>
      <dgm:spPr/>
    </dgm:pt>
    <dgm:pt modelId="{BE37B1CD-D4A3-41BC-8F2A-81E82ADBFF04}" type="pres">
      <dgm:prSet presAssocID="{3845CC58-0B05-4FE6-B155-005E50FB40FC}" presName="linComp" presStyleCnt="0"/>
      <dgm:spPr/>
    </dgm:pt>
    <dgm:pt modelId="{1EE2B5A9-E4BB-485A-B6FE-72B073FDA2B2}" type="pres">
      <dgm:prSet presAssocID="{F5B3007C-AA27-41B7-862B-C12CEE7A2B8B}" presName="compNode" presStyleCnt="0"/>
      <dgm:spPr/>
    </dgm:pt>
    <dgm:pt modelId="{18937CDA-FC51-471A-9EFC-AC7FEBEC33C8}" type="pres">
      <dgm:prSet presAssocID="{F5B3007C-AA27-41B7-862B-C12CEE7A2B8B}" presName="bkgdShape" presStyleLbl="node1" presStyleIdx="0" presStyleCnt="3"/>
      <dgm:spPr/>
      <dgm:t>
        <a:bodyPr/>
        <a:lstStyle/>
        <a:p>
          <a:endParaRPr lang="en-US"/>
        </a:p>
      </dgm:t>
    </dgm:pt>
    <dgm:pt modelId="{7FE09279-ED51-44E9-8657-04775114263B}" type="pres">
      <dgm:prSet presAssocID="{F5B3007C-AA27-41B7-862B-C12CEE7A2B8B}" presName="nodeTx" presStyleLbl="node1" presStyleIdx="0" presStyleCnt="3">
        <dgm:presLayoutVars>
          <dgm:bulletEnabled val="1"/>
        </dgm:presLayoutVars>
      </dgm:prSet>
      <dgm:spPr/>
      <dgm:t>
        <a:bodyPr/>
        <a:lstStyle/>
        <a:p>
          <a:endParaRPr lang="en-US"/>
        </a:p>
      </dgm:t>
    </dgm:pt>
    <dgm:pt modelId="{54FEA64A-FA25-4ADB-A357-CB7E514A7D48}" type="pres">
      <dgm:prSet presAssocID="{F5B3007C-AA27-41B7-862B-C12CEE7A2B8B}" presName="invisiNode" presStyleLbl="node1" presStyleIdx="0" presStyleCnt="3"/>
      <dgm:spPr/>
    </dgm:pt>
    <dgm:pt modelId="{9332E01C-E8EC-41EF-80AE-F9E743835228}" type="pres">
      <dgm:prSet presAssocID="{F5B3007C-AA27-41B7-862B-C12CEE7A2B8B}"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pt>
    <dgm:pt modelId="{95F200D4-6A33-4A40-B9DC-2C678111790C}" type="pres">
      <dgm:prSet presAssocID="{7487CE59-9DBC-4395-911F-738CBDA8B282}" presName="sibTrans" presStyleLbl="sibTrans2D1" presStyleIdx="0" presStyleCnt="0"/>
      <dgm:spPr/>
      <dgm:t>
        <a:bodyPr/>
        <a:lstStyle/>
        <a:p>
          <a:endParaRPr lang="en-US"/>
        </a:p>
      </dgm:t>
    </dgm:pt>
    <dgm:pt modelId="{BD27BC21-54B6-4AD1-8F85-79B0DC917E3D}" type="pres">
      <dgm:prSet presAssocID="{38F6DB1A-73E7-497A-9F18-81E4AC253452}" presName="compNode" presStyleCnt="0"/>
      <dgm:spPr/>
    </dgm:pt>
    <dgm:pt modelId="{1F12BF5E-07A6-401C-92B9-9C0DD5E57E79}" type="pres">
      <dgm:prSet presAssocID="{38F6DB1A-73E7-497A-9F18-81E4AC253452}" presName="bkgdShape" presStyleLbl="node1" presStyleIdx="1" presStyleCnt="3"/>
      <dgm:spPr/>
      <dgm:t>
        <a:bodyPr/>
        <a:lstStyle/>
        <a:p>
          <a:endParaRPr lang="en-US"/>
        </a:p>
      </dgm:t>
    </dgm:pt>
    <dgm:pt modelId="{C5C7F777-B699-4CF3-98F8-AE36C380CBDE}" type="pres">
      <dgm:prSet presAssocID="{38F6DB1A-73E7-497A-9F18-81E4AC253452}" presName="nodeTx" presStyleLbl="node1" presStyleIdx="1" presStyleCnt="3">
        <dgm:presLayoutVars>
          <dgm:bulletEnabled val="1"/>
        </dgm:presLayoutVars>
      </dgm:prSet>
      <dgm:spPr/>
      <dgm:t>
        <a:bodyPr/>
        <a:lstStyle/>
        <a:p>
          <a:endParaRPr lang="en-US"/>
        </a:p>
      </dgm:t>
    </dgm:pt>
    <dgm:pt modelId="{BD6E959A-FAF7-4F15-93A7-BFF165BFB38F}" type="pres">
      <dgm:prSet presAssocID="{38F6DB1A-73E7-497A-9F18-81E4AC253452}" presName="invisiNode" presStyleLbl="node1" presStyleIdx="1" presStyleCnt="3"/>
      <dgm:spPr/>
    </dgm:pt>
    <dgm:pt modelId="{E54D6E19-1CDE-4C56-8BA3-603B921465F5}" type="pres">
      <dgm:prSet presAssocID="{38F6DB1A-73E7-497A-9F18-81E4AC253452}"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46BCAA51-00AC-40BD-9E7D-289F4C24F76E}" type="pres">
      <dgm:prSet presAssocID="{092E1C46-B2A7-4174-917F-0E4236ACCC08}" presName="sibTrans" presStyleLbl="sibTrans2D1" presStyleIdx="0" presStyleCnt="0"/>
      <dgm:spPr/>
      <dgm:t>
        <a:bodyPr/>
        <a:lstStyle/>
        <a:p>
          <a:endParaRPr lang="en-US"/>
        </a:p>
      </dgm:t>
    </dgm:pt>
    <dgm:pt modelId="{8F5B45F8-82E8-40A1-A754-7DEB81AE73C4}" type="pres">
      <dgm:prSet presAssocID="{CC360C8A-D2B7-400E-8876-2A109DDF57CA}" presName="compNode" presStyleCnt="0"/>
      <dgm:spPr/>
    </dgm:pt>
    <dgm:pt modelId="{7D18CD00-73F0-47EE-ADCF-A414732385D1}" type="pres">
      <dgm:prSet presAssocID="{CC360C8A-D2B7-400E-8876-2A109DDF57CA}" presName="bkgdShape" presStyleLbl="node1" presStyleIdx="2" presStyleCnt="3"/>
      <dgm:spPr/>
      <dgm:t>
        <a:bodyPr/>
        <a:lstStyle/>
        <a:p>
          <a:endParaRPr lang="en-US"/>
        </a:p>
      </dgm:t>
    </dgm:pt>
    <dgm:pt modelId="{BD66D26C-7D22-4141-A170-FD1030BC2A57}" type="pres">
      <dgm:prSet presAssocID="{CC360C8A-D2B7-400E-8876-2A109DDF57CA}" presName="nodeTx" presStyleLbl="node1" presStyleIdx="2" presStyleCnt="3">
        <dgm:presLayoutVars>
          <dgm:bulletEnabled val="1"/>
        </dgm:presLayoutVars>
      </dgm:prSet>
      <dgm:spPr/>
      <dgm:t>
        <a:bodyPr/>
        <a:lstStyle/>
        <a:p>
          <a:endParaRPr lang="en-US"/>
        </a:p>
      </dgm:t>
    </dgm:pt>
    <dgm:pt modelId="{0C6E1D0D-51C1-4C0E-9D32-82FA0215B730}" type="pres">
      <dgm:prSet presAssocID="{CC360C8A-D2B7-400E-8876-2A109DDF57CA}" presName="invisiNode" presStyleLbl="node1" presStyleIdx="2" presStyleCnt="3"/>
      <dgm:spPr/>
    </dgm:pt>
    <dgm:pt modelId="{2F7D043B-88EB-4147-9B35-9F0B344D3C68}" type="pres">
      <dgm:prSet presAssocID="{CC360C8A-D2B7-400E-8876-2A109DDF57CA}" presName="imagNod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Lst>
  <dgm:cxnLst>
    <dgm:cxn modelId="{CA3F19EF-7858-4EF6-A344-78F380FCF71F}" type="presOf" srcId="{38F6DB1A-73E7-497A-9F18-81E4AC253452}" destId="{1F12BF5E-07A6-401C-92B9-9C0DD5E57E79}" srcOrd="0" destOrd="0" presId="urn:microsoft.com/office/officeart/2005/8/layout/hList7"/>
    <dgm:cxn modelId="{84A2A402-1968-409A-9A05-FDC94207D5AC}" type="presOf" srcId="{38F6DB1A-73E7-497A-9F18-81E4AC253452}" destId="{C5C7F777-B699-4CF3-98F8-AE36C380CBDE}" srcOrd="1" destOrd="0" presId="urn:microsoft.com/office/officeart/2005/8/layout/hList7"/>
    <dgm:cxn modelId="{72A713AD-F282-40B7-B1EE-66E67ACA3B7A}" type="presOf" srcId="{7487CE59-9DBC-4395-911F-738CBDA8B282}" destId="{95F200D4-6A33-4A40-B9DC-2C678111790C}" srcOrd="0" destOrd="0" presId="urn:microsoft.com/office/officeart/2005/8/layout/hList7"/>
    <dgm:cxn modelId="{49722E9D-A4EF-4BAD-AE41-E17BA868F74C}" type="presOf" srcId="{F5B3007C-AA27-41B7-862B-C12CEE7A2B8B}" destId="{7FE09279-ED51-44E9-8657-04775114263B}" srcOrd="1" destOrd="0" presId="urn:microsoft.com/office/officeart/2005/8/layout/hList7"/>
    <dgm:cxn modelId="{60D5399F-6B75-4807-BA66-B0BD2FC50DD2}" type="presOf" srcId="{092E1C46-B2A7-4174-917F-0E4236ACCC08}" destId="{46BCAA51-00AC-40BD-9E7D-289F4C24F76E}" srcOrd="0" destOrd="0" presId="urn:microsoft.com/office/officeart/2005/8/layout/hList7"/>
    <dgm:cxn modelId="{DD698685-2F2C-4847-9811-BA56260DDF65}" srcId="{3845CC58-0B05-4FE6-B155-005E50FB40FC}" destId="{38F6DB1A-73E7-497A-9F18-81E4AC253452}" srcOrd="1" destOrd="0" parTransId="{7150DE87-1F64-4B0C-A5E8-5D645BBD1899}" sibTransId="{092E1C46-B2A7-4174-917F-0E4236ACCC08}"/>
    <dgm:cxn modelId="{C4CD6399-D8B0-4B3D-BBAF-922307917F7A}" srcId="{3845CC58-0B05-4FE6-B155-005E50FB40FC}" destId="{F5B3007C-AA27-41B7-862B-C12CEE7A2B8B}" srcOrd="0" destOrd="0" parTransId="{26C7B56A-DA8A-4236-B4B7-AFC8967A02CD}" sibTransId="{7487CE59-9DBC-4395-911F-738CBDA8B282}"/>
    <dgm:cxn modelId="{13A195E5-70F1-4158-866F-1BBDF441AC4A}" type="presOf" srcId="{CC360C8A-D2B7-400E-8876-2A109DDF57CA}" destId="{BD66D26C-7D22-4141-A170-FD1030BC2A57}" srcOrd="1" destOrd="0" presId="urn:microsoft.com/office/officeart/2005/8/layout/hList7"/>
    <dgm:cxn modelId="{DDFEB35C-B2E3-4BB1-BA43-75A432EF3141}" srcId="{3845CC58-0B05-4FE6-B155-005E50FB40FC}" destId="{CC360C8A-D2B7-400E-8876-2A109DDF57CA}" srcOrd="2" destOrd="0" parTransId="{81528EA4-9939-4368-86ED-29449E91AD04}" sibTransId="{6CC6486E-CE15-4D98-9586-8BF632C8A6CE}"/>
    <dgm:cxn modelId="{28318311-9C81-4352-B9B2-3D72173741CE}" type="presOf" srcId="{F5B3007C-AA27-41B7-862B-C12CEE7A2B8B}" destId="{18937CDA-FC51-471A-9EFC-AC7FEBEC33C8}" srcOrd="0" destOrd="0" presId="urn:microsoft.com/office/officeart/2005/8/layout/hList7"/>
    <dgm:cxn modelId="{3CA5267E-74DA-4D38-8486-5A12837AD4F3}" type="presOf" srcId="{3845CC58-0B05-4FE6-B155-005E50FB40FC}" destId="{D17E8B71-9E48-45B4-AF65-6615AD0178C1}" srcOrd="0" destOrd="0" presId="urn:microsoft.com/office/officeart/2005/8/layout/hList7"/>
    <dgm:cxn modelId="{5111303F-DA29-40C2-A886-A9A040882A41}" type="presOf" srcId="{CC360C8A-D2B7-400E-8876-2A109DDF57CA}" destId="{7D18CD00-73F0-47EE-ADCF-A414732385D1}" srcOrd="0" destOrd="0" presId="urn:microsoft.com/office/officeart/2005/8/layout/hList7"/>
    <dgm:cxn modelId="{61328E07-918D-48A8-918A-FA9011A3875F}" type="presParOf" srcId="{D17E8B71-9E48-45B4-AF65-6615AD0178C1}" destId="{35F62321-672B-4E51-A946-BECA99E9519E}" srcOrd="0" destOrd="0" presId="urn:microsoft.com/office/officeart/2005/8/layout/hList7"/>
    <dgm:cxn modelId="{5BDB3125-D919-4098-8435-42CAA40A118D}" type="presParOf" srcId="{D17E8B71-9E48-45B4-AF65-6615AD0178C1}" destId="{BE37B1CD-D4A3-41BC-8F2A-81E82ADBFF04}" srcOrd="1" destOrd="0" presId="urn:microsoft.com/office/officeart/2005/8/layout/hList7"/>
    <dgm:cxn modelId="{BA9BE2BD-99F4-42B9-B57A-603217372876}" type="presParOf" srcId="{BE37B1CD-D4A3-41BC-8F2A-81E82ADBFF04}" destId="{1EE2B5A9-E4BB-485A-B6FE-72B073FDA2B2}" srcOrd="0" destOrd="0" presId="urn:microsoft.com/office/officeart/2005/8/layout/hList7"/>
    <dgm:cxn modelId="{82D77078-0C33-4BE4-AA80-188AAD3FA310}" type="presParOf" srcId="{1EE2B5A9-E4BB-485A-B6FE-72B073FDA2B2}" destId="{18937CDA-FC51-471A-9EFC-AC7FEBEC33C8}" srcOrd="0" destOrd="0" presId="urn:microsoft.com/office/officeart/2005/8/layout/hList7"/>
    <dgm:cxn modelId="{0E09ACE2-1623-48BA-AB2B-2CE05ABB571E}" type="presParOf" srcId="{1EE2B5A9-E4BB-485A-B6FE-72B073FDA2B2}" destId="{7FE09279-ED51-44E9-8657-04775114263B}" srcOrd="1" destOrd="0" presId="urn:microsoft.com/office/officeart/2005/8/layout/hList7"/>
    <dgm:cxn modelId="{49A48B47-F329-4EC0-BB37-1738F230A484}" type="presParOf" srcId="{1EE2B5A9-E4BB-485A-B6FE-72B073FDA2B2}" destId="{54FEA64A-FA25-4ADB-A357-CB7E514A7D48}" srcOrd="2" destOrd="0" presId="urn:microsoft.com/office/officeart/2005/8/layout/hList7"/>
    <dgm:cxn modelId="{BA08A7E1-A436-4721-9F61-74CF9C18C21F}" type="presParOf" srcId="{1EE2B5A9-E4BB-485A-B6FE-72B073FDA2B2}" destId="{9332E01C-E8EC-41EF-80AE-F9E743835228}" srcOrd="3" destOrd="0" presId="urn:microsoft.com/office/officeart/2005/8/layout/hList7"/>
    <dgm:cxn modelId="{E3033AA9-AEE1-4850-B31B-DDDEF94FA9A9}" type="presParOf" srcId="{BE37B1CD-D4A3-41BC-8F2A-81E82ADBFF04}" destId="{95F200D4-6A33-4A40-B9DC-2C678111790C}" srcOrd="1" destOrd="0" presId="urn:microsoft.com/office/officeart/2005/8/layout/hList7"/>
    <dgm:cxn modelId="{C9C70346-2867-469C-9ECB-5A06C7932B00}" type="presParOf" srcId="{BE37B1CD-D4A3-41BC-8F2A-81E82ADBFF04}" destId="{BD27BC21-54B6-4AD1-8F85-79B0DC917E3D}" srcOrd="2" destOrd="0" presId="urn:microsoft.com/office/officeart/2005/8/layout/hList7"/>
    <dgm:cxn modelId="{5767394A-38C6-47F6-91C9-5265E05642B2}" type="presParOf" srcId="{BD27BC21-54B6-4AD1-8F85-79B0DC917E3D}" destId="{1F12BF5E-07A6-401C-92B9-9C0DD5E57E79}" srcOrd="0" destOrd="0" presId="urn:microsoft.com/office/officeart/2005/8/layout/hList7"/>
    <dgm:cxn modelId="{7C110CAB-9AAF-467F-81A7-63000E6973CC}" type="presParOf" srcId="{BD27BC21-54B6-4AD1-8F85-79B0DC917E3D}" destId="{C5C7F777-B699-4CF3-98F8-AE36C380CBDE}" srcOrd="1" destOrd="0" presId="urn:microsoft.com/office/officeart/2005/8/layout/hList7"/>
    <dgm:cxn modelId="{491CC647-0805-41B1-B62E-CB9DE796F8BD}" type="presParOf" srcId="{BD27BC21-54B6-4AD1-8F85-79B0DC917E3D}" destId="{BD6E959A-FAF7-4F15-93A7-BFF165BFB38F}" srcOrd="2" destOrd="0" presId="urn:microsoft.com/office/officeart/2005/8/layout/hList7"/>
    <dgm:cxn modelId="{65D7913F-9457-42D2-ACE7-19C9D26202BD}" type="presParOf" srcId="{BD27BC21-54B6-4AD1-8F85-79B0DC917E3D}" destId="{E54D6E19-1CDE-4C56-8BA3-603B921465F5}" srcOrd="3" destOrd="0" presId="urn:microsoft.com/office/officeart/2005/8/layout/hList7"/>
    <dgm:cxn modelId="{0821ECDD-7E4A-41E6-ABE2-8E5CFA10D945}" type="presParOf" srcId="{BE37B1CD-D4A3-41BC-8F2A-81E82ADBFF04}" destId="{46BCAA51-00AC-40BD-9E7D-289F4C24F76E}" srcOrd="3" destOrd="0" presId="urn:microsoft.com/office/officeart/2005/8/layout/hList7"/>
    <dgm:cxn modelId="{0E171835-5897-4DF9-B60F-DABAA5158077}" type="presParOf" srcId="{BE37B1CD-D4A3-41BC-8F2A-81E82ADBFF04}" destId="{8F5B45F8-82E8-40A1-A754-7DEB81AE73C4}" srcOrd="4" destOrd="0" presId="urn:microsoft.com/office/officeart/2005/8/layout/hList7"/>
    <dgm:cxn modelId="{7C777F1B-1F7A-4BBF-B026-BB526477FFA8}" type="presParOf" srcId="{8F5B45F8-82E8-40A1-A754-7DEB81AE73C4}" destId="{7D18CD00-73F0-47EE-ADCF-A414732385D1}" srcOrd="0" destOrd="0" presId="urn:microsoft.com/office/officeart/2005/8/layout/hList7"/>
    <dgm:cxn modelId="{8191A4C2-B678-4148-BB07-4C36C7C8676E}" type="presParOf" srcId="{8F5B45F8-82E8-40A1-A754-7DEB81AE73C4}" destId="{BD66D26C-7D22-4141-A170-FD1030BC2A57}" srcOrd="1" destOrd="0" presId="urn:microsoft.com/office/officeart/2005/8/layout/hList7"/>
    <dgm:cxn modelId="{859C936A-5D1A-4BB4-A2FC-505AF391F3DF}" type="presParOf" srcId="{8F5B45F8-82E8-40A1-A754-7DEB81AE73C4}" destId="{0C6E1D0D-51C1-4C0E-9D32-82FA0215B730}" srcOrd="2" destOrd="0" presId="urn:microsoft.com/office/officeart/2005/8/layout/hList7"/>
    <dgm:cxn modelId="{3F89991D-FA38-44B3-8DF0-A57E9E9A413F}" type="presParOf" srcId="{8F5B45F8-82E8-40A1-A754-7DEB81AE73C4}" destId="{2F7D043B-88EB-4147-9B35-9F0B344D3C6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8796A-3F46-4982-AF70-298E6E653693}">
      <dsp:nvSpPr>
        <dsp:cNvPr id="0" name=""/>
        <dsp:cNvSpPr/>
      </dsp:nvSpPr>
      <dsp:spPr>
        <a:xfrm rot="5400000">
          <a:off x="3461055" y="-1214594"/>
          <a:ext cx="1057552" cy="3755136"/>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Aligned to standards</a:t>
          </a:r>
          <a:endParaRPr lang="en-US" sz="1400" kern="1200" dirty="0"/>
        </a:p>
        <a:p>
          <a:pPr marL="114300" lvl="1" indent="-114300" algn="l" defTabSz="622300">
            <a:lnSpc>
              <a:spcPct val="90000"/>
            </a:lnSpc>
            <a:spcBef>
              <a:spcPct val="0"/>
            </a:spcBef>
            <a:spcAft>
              <a:spcPct val="15000"/>
            </a:spcAft>
            <a:buChar char="••"/>
          </a:pPr>
          <a:r>
            <a:rPr lang="en-US" sz="1400" kern="1200" dirty="0" smtClean="0"/>
            <a:t>Enduring understandings</a:t>
          </a:r>
          <a:endParaRPr lang="en-US" sz="1400" kern="1200" dirty="0"/>
        </a:p>
        <a:p>
          <a:pPr marL="114300" lvl="1" indent="-114300" algn="l" defTabSz="622300">
            <a:lnSpc>
              <a:spcPct val="90000"/>
            </a:lnSpc>
            <a:spcBef>
              <a:spcPct val="0"/>
            </a:spcBef>
            <a:spcAft>
              <a:spcPct val="15000"/>
            </a:spcAft>
            <a:buChar char="••"/>
          </a:pPr>
          <a:r>
            <a:rPr lang="en-US" sz="1400" kern="1200" dirty="0" smtClean="0"/>
            <a:t>Larger perspectives, trends, and issues</a:t>
          </a:r>
          <a:endParaRPr lang="en-US" sz="1400" kern="1200" dirty="0"/>
        </a:p>
        <a:p>
          <a:pPr marL="114300" lvl="1" indent="-114300" algn="l" defTabSz="622300">
            <a:lnSpc>
              <a:spcPct val="90000"/>
            </a:lnSpc>
            <a:spcBef>
              <a:spcPct val="0"/>
            </a:spcBef>
            <a:spcAft>
              <a:spcPct val="15000"/>
            </a:spcAft>
            <a:buChar char="••"/>
          </a:pPr>
          <a:r>
            <a:rPr lang="en-US" sz="1400" kern="1200" dirty="0" smtClean="0"/>
            <a:t>8-12 per grade level</a:t>
          </a:r>
          <a:endParaRPr lang="en-US" sz="1400" kern="1200" dirty="0"/>
        </a:p>
      </dsp:txBody>
      <dsp:txXfrm rot="-5400000">
        <a:off x="2112264" y="185822"/>
        <a:ext cx="3703511" cy="954302"/>
      </dsp:txXfrm>
    </dsp:sp>
    <dsp:sp modelId="{879EA732-4DC0-4B86-9952-C8AFF6B476FA}">
      <dsp:nvSpPr>
        <dsp:cNvPr id="0" name=""/>
        <dsp:cNvSpPr/>
      </dsp:nvSpPr>
      <dsp:spPr>
        <a:xfrm>
          <a:off x="0" y="2002"/>
          <a:ext cx="2112264" cy="1321940"/>
        </a:xfrm>
        <a:prstGeom prst="round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Key Ideas</a:t>
          </a:r>
          <a:endParaRPr lang="en-US" sz="2100" kern="1200" dirty="0"/>
        </a:p>
      </dsp:txBody>
      <dsp:txXfrm>
        <a:off x="64532" y="66534"/>
        <a:ext cx="1983200" cy="1192876"/>
      </dsp:txXfrm>
    </dsp:sp>
    <dsp:sp modelId="{0849DED9-6446-41E2-836F-3E2C648FFBFB}">
      <dsp:nvSpPr>
        <dsp:cNvPr id="0" name=""/>
        <dsp:cNvSpPr/>
      </dsp:nvSpPr>
      <dsp:spPr>
        <a:xfrm rot="5400000">
          <a:off x="3461055" y="173443"/>
          <a:ext cx="1057552" cy="3755136"/>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More specific</a:t>
          </a:r>
          <a:endParaRPr lang="en-US" sz="1400" kern="1200" dirty="0"/>
        </a:p>
        <a:p>
          <a:pPr marL="114300" lvl="1" indent="-114300" algn="l" defTabSz="622300">
            <a:lnSpc>
              <a:spcPct val="90000"/>
            </a:lnSpc>
            <a:spcBef>
              <a:spcPct val="0"/>
            </a:spcBef>
            <a:spcAft>
              <a:spcPct val="15000"/>
            </a:spcAft>
            <a:buChar char="••"/>
          </a:pPr>
          <a:r>
            <a:rPr lang="en-US" sz="1400" kern="1200" dirty="0" smtClean="0"/>
            <a:t>2-7 per Key Idea</a:t>
          </a:r>
          <a:endParaRPr lang="en-US" sz="1400" kern="1200" dirty="0"/>
        </a:p>
        <a:p>
          <a:pPr marL="114300" lvl="1" indent="-114300" algn="l" defTabSz="622300">
            <a:lnSpc>
              <a:spcPct val="90000"/>
            </a:lnSpc>
            <a:spcBef>
              <a:spcPct val="0"/>
            </a:spcBef>
            <a:spcAft>
              <a:spcPct val="15000"/>
            </a:spcAft>
            <a:buChar char="••"/>
          </a:pPr>
          <a:r>
            <a:rPr lang="en-US" sz="1400" kern="1200" dirty="0" smtClean="0"/>
            <a:t>Focus of teaching and learning</a:t>
          </a:r>
          <a:endParaRPr lang="en-US" sz="1400" kern="1200" dirty="0"/>
        </a:p>
      </dsp:txBody>
      <dsp:txXfrm rot="-5400000">
        <a:off x="2112264" y="1573860"/>
        <a:ext cx="3703511" cy="954302"/>
      </dsp:txXfrm>
    </dsp:sp>
    <dsp:sp modelId="{4D6B0853-657E-44F8-9946-A76428755F67}">
      <dsp:nvSpPr>
        <dsp:cNvPr id="0" name=""/>
        <dsp:cNvSpPr/>
      </dsp:nvSpPr>
      <dsp:spPr>
        <a:xfrm>
          <a:off x="0" y="1390040"/>
          <a:ext cx="2112264" cy="1321940"/>
        </a:xfrm>
        <a:prstGeom prst="round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Conceptual Understandings</a:t>
          </a:r>
          <a:endParaRPr lang="en-US" sz="2100" kern="1200" dirty="0"/>
        </a:p>
      </dsp:txBody>
      <dsp:txXfrm>
        <a:off x="64532" y="1454572"/>
        <a:ext cx="1983200" cy="1192876"/>
      </dsp:txXfrm>
    </dsp:sp>
    <dsp:sp modelId="{5126C079-9518-4470-B97F-C8476FC5900A}">
      <dsp:nvSpPr>
        <dsp:cNvPr id="0" name=""/>
        <dsp:cNvSpPr/>
      </dsp:nvSpPr>
      <dsp:spPr>
        <a:xfrm rot="5400000">
          <a:off x="3461055" y="1561480"/>
          <a:ext cx="1057552" cy="3755136"/>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“Students will…” statements</a:t>
          </a:r>
          <a:endParaRPr lang="en-US" sz="1400" kern="1200" dirty="0"/>
        </a:p>
        <a:p>
          <a:pPr marL="114300" lvl="1" indent="-114300" algn="l" defTabSz="622300">
            <a:lnSpc>
              <a:spcPct val="90000"/>
            </a:lnSpc>
            <a:spcBef>
              <a:spcPct val="0"/>
            </a:spcBef>
            <a:spcAft>
              <a:spcPct val="15000"/>
            </a:spcAft>
            <a:buChar char="••"/>
          </a:pPr>
          <a:r>
            <a:rPr lang="en-US" sz="1400" kern="1200" dirty="0" smtClean="0"/>
            <a:t>Specific content that can be taught</a:t>
          </a:r>
          <a:endParaRPr lang="en-US" sz="1400" kern="1200" dirty="0"/>
        </a:p>
      </dsp:txBody>
      <dsp:txXfrm rot="-5400000">
        <a:off x="2112264" y="2961897"/>
        <a:ext cx="3703511" cy="954302"/>
      </dsp:txXfrm>
    </dsp:sp>
    <dsp:sp modelId="{FA376F6D-19BF-4651-8B28-D0977976B717}">
      <dsp:nvSpPr>
        <dsp:cNvPr id="0" name=""/>
        <dsp:cNvSpPr/>
      </dsp:nvSpPr>
      <dsp:spPr>
        <a:xfrm>
          <a:off x="0" y="2778078"/>
          <a:ext cx="2112264" cy="1321940"/>
        </a:xfrm>
        <a:prstGeom prst="round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Content Specifications</a:t>
          </a:r>
          <a:endParaRPr lang="en-US" sz="2100" kern="1200" dirty="0"/>
        </a:p>
      </dsp:txBody>
      <dsp:txXfrm>
        <a:off x="64532" y="2842610"/>
        <a:ext cx="1983200" cy="1192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5/15/2014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5/15/2014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NCSS – National</a:t>
            </a:r>
            <a:r>
              <a:rPr lang="en-US" baseline="0" dirty="0" smtClean="0"/>
              <a:t> Council for the Social Studies</a:t>
            </a:r>
            <a:endParaRPr lang="en-US" dirty="0"/>
          </a:p>
        </p:txBody>
      </p:sp>
      <p:sp>
        <p:nvSpPr>
          <p:cNvPr id="4" name="Slide Number Placeholder 3"/>
          <p:cNvSpPr>
            <a:spLocks noGrp="1"/>
          </p:cNvSpPr>
          <p:nvPr>
            <p:ph type="sldNum" sz="quarter" idx="10"/>
          </p:nvPr>
        </p:nvSpPr>
        <p:spPr/>
        <p:txBody>
          <a:bodyPr/>
          <a:lstStyle/>
          <a:p>
            <a:fld id="{D488C62A-E79F-4324-BD28-15C3365E75C8}" type="slidenum">
              <a:rPr lang="en-US" smtClean="0"/>
              <a:t>11</a:t>
            </a:fld>
            <a:endParaRPr lang="en-US" dirty="0"/>
          </a:p>
        </p:txBody>
      </p:sp>
    </p:spTree>
    <p:extLst>
      <p:ext uri="{BB962C8B-B14F-4D97-AF65-F5344CB8AC3E}">
        <p14:creationId xmlns:p14="http://schemas.microsoft.com/office/powerpoint/2010/main" val="428574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88C62A-E79F-4324-BD28-15C3365E75C8}" type="slidenum">
              <a:rPr lang="en-US" smtClean="0"/>
              <a:t>13</a:t>
            </a:fld>
            <a:endParaRPr lang="en-US" dirty="0"/>
          </a:p>
        </p:txBody>
      </p:sp>
    </p:spTree>
    <p:extLst>
      <p:ext uri="{BB962C8B-B14F-4D97-AF65-F5344CB8AC3E}">
        <p14:creationId xmlns:p14="http://schemas.microsoft.com/office/powerpoint/2010/main" val="75761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where this vision came from. While it is Colleen and Jeff</a:t>
            </a:r>
            <a:r>
              <a:rPr lang="en-US" baseline="0" dirty="0" smtClean="0"/>
              <a:t> presenting, the Student Services committee and others have been visiting schools, talking about the future, and developing this vision. In the midst of all the compliance stuff like SLOs, and vested interest, and APPR, it’s been re-invigorating to think about the future and to think about our kids and their future. </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45233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all three of these</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080802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62</a:t>
            </a:fld>
            <a:endParaRPr lang="en-US" dirty="0"/>
          </a:p>
        </p:txBody>
      </p:sp>
    </p:spTree>
    <p:extLst>
      <p:ext uri="{BB962C8B-B14F-4D97-AF65-F5344CB8AC3E}">
        <p14:creationId xmlns:p14="http://schemas.microsoft.com/office/powerpoint/2010/main" val="150918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05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02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6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187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81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81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65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99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1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5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5/15/2014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5/15/2014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49868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https://www.surveymonkey.com/s/99L3R3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ylearningplan.com/WebReg/ActivityProfile.asp?D=15882&amp;I=155402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https:/www.mylearningplan.com/WebReg/ActivityProfile.asp?D=15882&amp;I=1566299" TargetMode="External"/><Relationship Id="rId2" Type="http://schemas.openxmlformats.org/officeDocument/2006/relationships/hyperlink" Target="https://www.mylearningplan.com/WebReg/ActivityProfile.asp?D=15882&amp;I=1549307"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566300"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mylearningplan.com/WebReg/ActivityProfile.asp?D=15882&amp;I=1548797" TargetMode="External"/><Relationship Id="rId3" Type="http://schemas.openxmlformats.org/officeDocument/2006/relationships/hyperlink" Target="https://www.mylearningplan.com/WebReg/ActivityProfile.asp?D=15882&amp;I=1548792" TargetMode="External"/><Relationship Id="rId7" Type="http://schemas.openxmlformats.org/officeDocument/2006/relationships/hyperlink" Target="https://www.mylearningplan.com/WebReg/ActivityProfile.asp?D=15882&amp;I=1548618" TargetMode="External"/><Relationship Id="rId2" Type="http://schemas.openxmlformats.org/officeDocument/2006/relationships/hyperlink" Target="https://www.mylearningplan.com/WebReg/ActivityProfile.asp?D=15882&amp;I=1549237"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548619" TargetMode="External"/><Relationship Id="rId5" Type="http://schemas.openxmlformats.org/officeDocument/2006/relationships/hyperlink" Target="https://www.mylearningplan.com/WebReg/ActivityProfile.asp?D=15882&amp;I=1548773" TargetMode="External"/><Relationship Id="rId4" Type="http://schemas.openxmlformats.org/officeDocument/2006/relationships/hyperlink" Target="https://www.mylearningplan.com/WebReg/ActivityProfile.asp?D=15882&amp;I=1548772" TargetMode="External"/><Relationship Id="rId9" Type="http://schemas.openxmlformats.org/officeDocument/2006/relationships/hyperlink" Target="https://www.mylearningplan.com/WebReg/ActivityProfile.asp?D=15882&amp;I=154881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ocmboces.org/teacherpage.cfm?teacher=123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mylearningplan.com/WebReg/ActivityProfile.asp?D=15882&amp;I=1472266" TargetMode="External"/><Relationship Id="rId7" Type="http://schemas.openxmlformats.org/officeDocument/2006/relationships/hyperlink" Target="https://www.mylearningplan.com/WebReg/ActivityProfile.asp?D=15882&amp;I=1517679" TargetMode="External"/><Relationship Id="rId2" Type="http://schemas.openxmlformats.org/officeDocument/2006/relationships/hyperlink" Target="https://www.mylearningplan.com/WebReg/ActivityProfile.asp?D=15882&amp;I=1519458"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379426" TargetMode="External"/><Relationship Id="rId5" Type="http://schemas.openxmlformats.org/officeDocument/2006/relationships/hyperlink" Target="https://www.mylearningplan.com/WebReg/ActivityProfile.asp?D=15882&amp;I=1375588" TargetMode="External"/><Relationship Id="rId4" Type="http://schemas.openxmlformats.org/officeDocument/2006/relationships/hyperlink" Target="https://www.mylearningplan.com/WebReg/ActivityProfile.asp?D=15882&amp;I=1493806"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youtube.com/v/W26g073Tu2U"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mylearningplan.com/WebReg/ActivityProfile.asp?D=15882&amp;I=152962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www.mylearningplan.com/WebReg/ActivityProfile.asp?D=15882&amp;I=1553601"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www.mylearningplan.com/WebReg/ActivityProfile.asp?D=15882&amp;I=1553604"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May 2014</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pPr marL="0" indent="0">
              <a:spcBef>
                <a:spcPts val="0"/>
              </a:spcBef>
              <a:buNone/>
            </a:pPr>
            <a:r>
              <a:rPr lang="en-US" b="1" dirty="0" smtClean="0"/>
              <a:t>Emphasis on:</a:t>
            </a:r>
          </a:p>
          <a:p>
            <a:pPr>
              <a:spcBef>
                <a:spcPts val="0"/>
              </a:spcBef>
            </a:pPr>
            <a:r>
              <a:rPr lang="en-US" b="1" dirty="0" smtClean="0"/>
              <a:t>Balance of content </a:t>
            </a:r>
            <a:r>
              <a:rPr lang="en-US" b="1" u="sng" dirty="0" smtClean="0"/>
              <a:t>and</a:t>
            </a:r>
            <a:r>
              <a:rPr lang="en-US" b="1" dirty="0" smtClean="0"/>
              <a:t> skills</a:t>
            </a:r>
          </a:p>
          <a:p>
            <a:pPr>
              <a:spcBef>
                <a:spcPts val="0"/>
              </a:spcBef>
            </a:pPr>
            <a:r>
              <a:rPr lang="en-US" b="1" dirty="0" smtClean="0"/>
              <a:t>Civics and preparing students for citizenship and to take informed action</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42" t="10819" r="1379"/>
          <a:stretch/>
        </p:blipFill>
        <p:spPr>
          <a:xfrm>
            <a:off x="1752600" y="3586716"/>
            <a:ext cx="5446019" cy="2837120"/>
          </a:xfrm>
          <a:prstGeom prst="rect">
            <a:avLst/>
          </a:prstGeom>
        </p:spPr>
      </p:pic>
    </p:spTree>
    <p:extLst>
      <p:ext uri="{BB962C8B-B14F-4D97-AF65-F5344CB8AC3E}">
        <p14:creationId xmlns:p14="http://schemas.microsoft.com/office/powerpoint/2010/main" val="1146624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pPr marL="0" indent="0">
              <a:spcBef>
                <a:spcPts val="600"/>
              </a:spcBef>
              <a:buNone/>
            </a:pPr>
            <a:r>
              <a:rPr lang="en-US" b="1" dirty="0" smtClean="0"/>
              <a:t>Inquiry Arc (NCSS C3 </a:t>
            </a:r>
            <a:r>
              <a:rPr lang="en-US" b="1" dirty="0"/>
              <a:t>Framework </a:t>
            </a:r>
            <a:r>
              <a:rPr lang="en-US" b="1" dirty="0" smtClean="0"/>
              <a:t>) </a:t>
            </a:r>
          </a:p>
          <a:p>
            <a:pPr marL="752475" indent="-514350">
              <a:spcBef>
                <a:spcPts val="600"/>
              </a:spcBef>
              <a:buFont typeface="+mj-lt"/>
              <a:buAutoNum type="arabicPeriod"/>
            </a:pPr>
            <a:r>
              <a:rPr lang="en-US" sz="2800" dirty="0" smtClean="0"/>
              <a:t>Developing </a:t>
            </a:r>
            <a:r>
              <a:rPr lang="en-US" sz="2800" dirty="0"/>
              <a:t>questions and planning </a:t>
            </a:r>
            <a:r>
              <a:rPr lang="en-US" sz="2800" dirty="0" smtClean="0"/>
              <a:t>inquiries</a:t>
            </a:r>
          </a:p>
          <a:p>
            <a:pPr marL="752475" indent="-514350">
              <a:spcBef>
                <a:spcPts val="600"/>
              </a:spcBef>
              <a:buFont typeface="+mj-lt"/>
              <a:buAutoNum type="arabicPeriod"/>
            </a:pPr>
            <a:r>
              <a:rPr lang="en-US" sz="2800" dirty="0" smtClean="0"/>
              <a:t>Applying </a:t>
            </a:r>
            <a:r>
              <a:rPr lang="en-US" sz="2800" dirty="0"/>
              <a:t>disciplinary concepts and </a:t>
            </a:r>
            <a:r>
              <a:rPr lang="en-US" sz="2800" dirty="0" smtClean="0"/>
              <a:t>tools</a:t>
            </a:r>
          </a:p>
          <a:p>
            <a:pPr marL="752475" indent="-514350">
              <a:spcBef>
                <a:spcPts val="600"/>
              </a:spcBef>
              <a:buFont typeface="+mj-lt"/>
              <a:buAutoNum type="arabicPeriod"/>
            </a:pPr>
            <a:r>
              <a:rPr lang="en-US" sz="2800" dirty="0" smtClean="0"/>
              <a:t>Evaluating </a:t>
            </a:r>
            <a:r>
              <a:rPr lang="en-US" sz="2800" dirty="0"/>
              <a:t>sources and using </a:t>
            </a:r>
            <a:r>
              <a:rPr lang="en-US" sz="2800" dirty="0" smtClean="0"/>
              <a:t>evidence</a:t>
            </a:r>
          </a:p>
          <a:p>
            <a:pPr marL="752475" indent="-514350">
              <a:spcBef>
                <a:spcPts val="600"/>
              </a:spcBef>
              <a:buFont typeface="+mj-lt"/>
              <a:buAutoNum type="arabicPeriod"/>
            </a:pPr>
            <a:r>
              <a:rPr lang="en-US" sz="2800" dirty="0" smtClean="0"/>
              <a:t>Communicating </a:t>
            </a:r>
            <a:r>
              <a:rPr lang="en-US" sz="2800" dirty="0"/>
              <a:t>conclusions and taking informed </a:t>
            </a:r>
            <a:r>
              <a:rPr lang="en-US" sz="2800" dirty="0" smtClean="0"/>
              <a:t>action</a:t>
            </a:r>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638495"/>
            <a:ext cx="3538538" cy="18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4876800"/>
            <a:ext cx="36576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solidFill>
                  <a:srgbClr val="FF0000"/>
                </a:solidFill>
                <a:effectLst>
                  <a:outerShdw blurRad="50800" dist="39000" dir="5460000" algn="tl">
                    <a:srgbClr val="000000">
                      <a:alpha val="38000"/>
                    </a:srgbClr>
                  </a:outerShdw>
                </a:effectLst>
              </a:rPr>
              <a:t>SKILLS</a:t>
            </a:r>
            <a:endParaRPr lang="en-US" sz="66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2223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The Framework</a:t>
            </a:r>
            <a:endParaRPr lang="en-US" dirty="0"/>
          </a:p>
        </p:txBody>
      </p:sp>
      <p:sp>
        <p:nvSpPr>
          <p:cNvPr id="3" name="Content Placeholder 2"/>
          <p:cNvSpPr>
            <a:spLocks noGrp="1"/>
          </p:cNvSpPr>
          <p:nvPr>
            <p:ph idx="1"/>
          </p:nvPr>
        </p:nvSpPr>
        <p:spPr>
          <a:xfrm>
            <a:off x="457200" y="1066800"/>
            <a:ext cx="8305800" cy="5150079"/>
          </a:xfrm>
        </p:spPr>
        <p:txBody>
          <a:bodyPr>
            <a:normAutofit/>
          </a:bodyPr>
          <a:lstStyle/>
          <a:p>
            <a:pPr marL="0" indent="0">
              <a:spcBef>
                <a:spcPts val="0"/>
              </a:spcBef>
              <a:buNone/>
            </a:pPr>
            <a:r>
              <a:rPr lang="en-US" b="1" dirty="0" smtClean="0"/>
              <a:t>Unifying Themes (NCSS)</a:t>
            </a:r>
          </a:p>
          <a:p>
            <a:pPr marL="914400" lvl="1" indent="-514350">
              <a:spcBef>
                <a:spcPts val="0"/>
              </a:spcBef>
              <a:buFont typeface="+mj-lt"/>
              <a:buAutoNum type="arabicPeriod"/>
            </a:pPr>
            <a:r>
              <a:rPr lang="en-US" sz="2200" dirty="0" smtClean="0"/>
              <a:t>Individual Development and Cultural Identity</a:t>
            </a:r>
          </a:p>
          <a:p>
            <a:pPr marL="914400" lvl="1" indent="-514350">
              <a:spcBef>
                <a:spcPts val="0"/>
              </a:spcBef>
              <a:buFont typeface="+mj-lt"/>
              <a:buAutoNum type="arabicPeriod"/>
            </a:pPr>
            <a:r>
              <a:rPr lang="en-US" sz="2200" dirty="0" smtClean="0"/>
              <a:t>Development, Movement, and Interaction of Cultures</a:t>
            </a:r>
          </a:p>
          <a:p>
            <a:pPr marL="914400" lvl="1" indent="-514350">
              <a:spcBef>
                <a:spcPts val="0"/>
              </a:spcBef>
              <a:buFont typeface="+mj-lt"/>
              <a:buAutoNum type="arabicPeriod"/>
            </a:pPr>
            <a:r>
              <a:rPr lang="en-US" sz="2200" dirty="0" smtClean="0"/>
              <a:t>Time, Continuity, and Change</a:t>
            </a:r>
          </a:p>
          <a:p>
            <a:pPr marL="914400" lvl="1" indent="-514350">
              <a:spcBef>
                <a:spcPts val="0"/>
              </a:spcBef>
              <a:buFont typeface="+mj-lt"/>
              <a:buAutoNum type="arabicPeriod"/>
            </a:pPr>
            <a:r>
              <a:rPr lang="en-US" sz="2200" dirty="0" smtClean="0"/>
              <a:t>Geography, Humans, and the Environment</a:t>
            </a:r>
          </a:p>
          <a:p>
            <a:pPr marL="914400" lvl="1" indent="-514350">
              <a:spcBef>
                <a:spcPts val="0"/>
              </a:spcBef>
              <a:buFont typeface="+mj-lt"/>
              <a:buAutoNum type="arabicPeriod"/>
            </a:pPr>
            <a:r>
              <a:rPr lang="en-US" sz="2200" dirty="0" smtClean="0"/>
              <a:t>Development and Transformation of Social Structures</a:t>
            </a:r>
          </a:p>
          <a:p>
            <a:pPr marL="914400" lvl="1" indent="-514350">
              <a:spcBef>
                <a:spcPts val="0"/>
              </a:spcBef>
              <a:buFont typeface="+mj-lt"/>
              <a:buAutoNum type="arabicPeriod"/>
            </a:pPr>
            <a:r>
              <a:rPr lang="en-US" sz="2200" dirty="0" smtClean="0"/>
              <a:t>Power, Authority, and Governance</a:t>
            </a:r>
          </a:p>
          <a:p>
            <a:pPr marL="914400" lvl="1" indent="-514350">
              <a:spcBef>
                <a:spcPts val="0"/>
              </a:spcBef>
              <a:buFont typeface="+mj-lt"/>
              <a:buAutoNum type="arabicPeriod"/>
            </a:pPr>
            <a:r>
              <a:rPr lang="en-US" sz="2200" dirty="0" smtClean="0"/>
              <a:t>Civic Ideals and Practices</a:t>
            </a:r>
          </a:p>
          <a:p>
            <a:pPr marL="914400" lvl="1" indent="-514350">
              <a:spcBef>
                <a:spcPts val="0"/>
              </a:spcBef>
              <a:buFont typeface="+mj-lt"/>
              <a:buAutoNum type="arabicPeriod"/>
            </a:pPr>
            <a:r>
              <a:rPr lang="en-US" sz="2200" dirty="0" smtClean="0"/>
              <a:t>Creation, Expansion, and Interaction of Economic Systems</a:t>
            </a:r>
          </a:p>
          <a:p>
            <a:pPr marL="914400" lvl="1" indent="-514350">
              <a:spcBef>
                <a:spcPts val="0"/>
              </a:spcBef>
              <a:buFont typeface="+mj-lt"/>
              <a:buAutoNum type="arabicPeriod"/>
            </a:pPr>
            <a:r>
              <a:rPr lang="en-US" sz="2200" dirty="0" smtClean="0"/>
              <a:t>Science, Technology, and Innovation</a:t>
            </a:r>
          </a:p>
          <a:p>
            <a:pPr marL="914400" lvl="1" indent="-514350">
              <a:spcBef>
                <a:spcPts val="0"/>
              </a:spcBef>
              <a:buFont typeface="+mj-lt"/>
              <a:buAutoNum type="arabicPeriod"/>
            </a:pPr>
            <a:r>
              <a:rPr lang="en-US" sz="2200" dirty="0" smtClean="0"/>
              <a:t>Global Connections and Exchange</a:t>
            </a:r>
          </a:p>
          <a:p>
            <a:pPr marL="514350" indent="-514350">
              <a:spcBef>
                <a:spcPts val="0"/>
              </a:spcBef>
              <a:buFont typeface="+mj-lt"/>
              <a:buAutoNum type="arabicPeriod"/>
            </a:pPr>
            <a:endParaRPr lang="en-US" b="1" dirty="0"/>
          </a:p>
        </p:txBody>
      </p:sp>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42" t="10819" r="1379"/>
          <a:stretch/>
        </p:blipFill>
        <p:spPr>
          <a:xfrm>
            <a:off x="6019800" y="5033000"/>
            <a:ext cx="2946991" cy="1535245"/>
          </a:xfrm>
          <a:prstGeom prst="rect">
            <a:avLst/>
          </a:prstGeom>
        </p:spPr>
      </p:pic>
      <p:sp>
        <p:nvSpPr>
          <p:cNvPr id="6" name="Rectangle 5"/>
          <p:cNvSpPr/>
          <p:nvPr/>
        </p:nvSpPr>
        <p:spPr>
          <a:xfrm>
            <a:off x="304800" y="5334000"/>
            <a:ext cx="3563989" cy="110799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65592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pPr marL="0" indent="0">
              <a:spcBef>
                <a:spcPts val="600"/>
              </a:spcBef>
              <a:buNone/>
            </a:pPr>
            <a:r>
              <a:rPr lang="en-US" b="1" dirty="0" smtClean="0"/>
              <a:t>New York State Common Core Learning Standards</a:t>
            </a:r>
          </a:p>
          <a:p>
            <a:pPr>
              <a:spcBef>
                <a:spcPts val="600"/>
              </a:spcBef>
            </a:pPr>
            <a:r>
              <a:rPr lang="en-US" dirty="0" smtClean="0"/>
              <a:t>Reading, Writing, Speaking and Listening</a:t>
            </a:r>
          </a:p>
          <a:p>
            <a:pPr>
              <a:spcBef>
                <a:spcPts val="600"/>
              </a:spcBef>
            </a:pPr>
            <a:r>
              <a:rPr lang="en-US" dirty="0" smtClean="0"/>
              <a:t>Literacy in History/Social Studies 6-12 (with addition </a:t>
            </a:r>
            <a:r>
              <a:rPr lang="en-US" dirty="0"/>
              <a:t>of grade 5 to the 6-8 </a:t>
            </a:r>
            <a:r>
              <a:rPr lang="en-US" dirty="0" smtClean="0"/>
              <a:t>band)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648200"/>
            <a:ext cx="3081338" cy="160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87198"/>
            <a:ext cx="3657600"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62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Framework</a:t>
            </a:r>
            <a:endParaRPr lang="en-US" dirty="0"/>
          </a:p>
        </p:txBody>
      </p:sp>
      <p:sp>
        <p:nvSpPr>
          <p:cNvPr id="3" name="Content Placeholder 2"/>
          <p:cNvSpPr>
            <a:spLocks noGrp="1"/>
          </p:cNvSpPr>
          <p:nvPr>
            <p:ph idx="1"/>
          </p:nvPr>
        </p:nvSpPr>
        <p:spPr>
          <a:xfrm>
            <a:off x="457200" y="1371601"/>
            <a:ext cx="8229600" cy="4845278"/>
          </a:xfrm>
        </p:spPr>
        <p:txBody>
          <a:bodyPr>
            <a:normAutofit/>
          </a:bodyPr>
          <a:lstStyle/>
          <a:p>
            <a:pPr marL="0" indent="0">
              <a:spcBef>
                <a:spcPts val="0"/>
              </a:spcBef>
              <a:buNone/>
            </a:pPr>
            <a:r>
              <a:rPr lang="en-US" b="1" dirty="0" smtClean="0"/>
              <a:t>Social Studies Practices</a:t>
            </a:r>
          </a:p>
          <a:p>
            <a:pPr marL="914400" lvl="1" indent="-514350">
              <a:spcBef>
                <a:spcPts val="0"/>
              </a:spcBef>
              <a:buFont typeface="+mj-lt"/>
              <a:buAutoNum type="arabicPeriod"/>
            </a:pPr>
            <a:r>
              <a:rPr lang="en-US" dirty="0" smtClean="0"/>
              <a:t>Gathering</a:t>
            </a:r>
            <a:r>
              <a:rPr lang="en-US" dirty="0"/>
              <a:t>, Using, and Interpreting Evidence</a:t>
            </a:r>
          </a:p>
          <a:p>
            <a:pPr marL="914400" lvl="1" indent="-514350">
              <a:spcBef>
                <a:spcPts val="0"/>
              </a:spcBef>
              <a:buFont typeface="+mj-lt"/>
              <a:buAutoNum type="arabicPeriod"/>
            </a:pPr>
            <a:r>
              <a:rPr lang="en-US" dirty="0" smtClean="0"/>
              <a:t>Chronological </a:t>
            </a:r>
            <a:r>
              <a:rPr lang="en-US" dirty="0"/>
              <a:t>Reasoning and Causation</a:t>
            </a:r>
          </a:p>
          <a:p>
            <a:pPr marL="914400" lvl="1" indent="-514350">
              <a:spcBef>
                <a:spcPts val="0"/>
              </a:spcBef>
              <a:buFont typeface="+mj-lt"/>
              <a:buAutoNum type="arabicPeriod"/>
            </a:pPr>
            <a:r>
              <a:rPr lang="en-US" dirty="0" smtClean="0"/>
              <a:t>Comparison </a:t>
            </a:r>
            <a:r>
              <a:rPr lang="en-US" dirty="0"/>
              <a:t>and Contextualization</a:t>
            </a:r>
          </a:p>
          <a:p>
            <a:pPr marL="914400" lvl="1" indent="-514350">
              <a:spcBef>
                <a:spcPts val="0"/>
              </a:spcBef>
              <a:buFont typeface="+mj-lt"/>
              <a:buAutoNum type="arabicPeriod"/>
            </a:pPr>
            <a:r>
              <a:rPr lang="en-US" dirty="0" smtClean="0"/>
              <a:t>Geographic </a:t>
            </a:r>
            <a:r>
              <a:rPr lang="en-US" dirty="0"/>
              <a:t>Reasoning</a:t>
            </a:r>
          </a:p>
          <a:p>
            <a:pPr marL="914400" lvl="1" indent="-514350">
              <a:spcBef>
                <a:spcPts val="0"/>
              </a:spcBef>
              <a:buFont typeface="+mj-lt"/>
              <a:buAutoNum type="arabicPeriod"/>
            </a:pPr>
            <a:r>
              <a:rPr lang="en-US" dirty="0" smtClean="0"/>
              <a:t>Economics </a:t>
            </a:r>
            <a:r>
              <a:rPr lang="en-US" dirty="0"/>
              <a:t>and Economics Systems</a:t>
            </a:r>
          </a:p>
          <a:p>
            <a:pPr marL="914400" lvl="1" indent="-514350">
              <a:spcBef>
                <a:spcPts val="0"/>
              </a:spcBef>
              <a:buFont typeface="+mj-lt"/>
              <a:buAutoNum type="arabicPeriod"/>
            </a:pPr>
            <a:r>
              <a:rPr lang="en-US" dirty="0" smtClean="0"/>
              <a:t>Civic </a:t>
            </a:r>
            <a:r>
              <a:rPr lang="en-US" dirty="0"/>
              <a:t>Participation</a:t>
            </a:r>
          </a:p>
          <a:p>
            <a:pPr marL="514350" indent="-514350">
              <a:spcBef>
                <a:spcPts val="0"/>
              </a:spcBef>
              <a:buFont typeface="+mj-lt"/>
              <a:buAutoNum type="arabicPeriod"/>
            </a:pPr>
            <a:endParaRPr lang="en-US"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42" t="10819" r="1379"/>
          <a:stretch/>
        </p:blipFill>
        <p:spPr>
          <a:xfrm>
            <a:off x="5350955" y="4493511"/>
            <a:ext cx="3467475" cy="1806392"/>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51351"/>
            <a:ext cx="3657600"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878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989762" y="1443037"/>
            <a:ext cx="1855787" cy="1016000"/>
          </a:xfrm>
          <a:prstGeom prst="rect">
            <a:avLst/>
          </a:prstGeom>
        </p:spPr>
        <p:txBody>
          <a:bodyPr wrap="square" lIns="0" tIns="0" rIns="0" bIns="0" rtlCol="0">
            <a:noAutofit/>
          </a:bodyPr>
          <a:lstStyle/>
          <a:p>
            <a:pPr marL="25400">
              <a:lnSpc>
                <a:spcPts val="1000"/>
              </a:lnSpc>
            </a:pPr>
            <a:endParaRPr sz="1000" dirty="0"/>
          </a:p>
        </p:txBody>
      </p:sp>
      <p:sp>
        <p:nvSpPr>
          <p:cNvPr id="6" name="object 6"/>
          <p:cNvSpPr txBox="1"/>
          <p:nvPr/>
        </p:nvSpPr>
        <p:spPr>
          <a:xfrm>
            <a:off x="528637" y="2459037"/>
            <a:ext cx="3200400" cy="1449387"/>
          </a:xfrm>
          <a:prstGeom prst="rect">
            <a:avLst/>
          </a:prstGeom>
        </p:spPr>
        <p:txBody>
          <a:bodyPr wrap="square" lIns="0" tIns="0" rIns="0" bIns="0" rtlCol="0">
            <a:noAutofit/>
          </a:bodyPr>
          <a:lstStyle/>
          <a:p>
            <a:pPr marL="25400">
              <a:lnSpc>
                <a:spcPts val="1000"/>
              </a:lnSpc>
            </a:pPr>
            <a:endParaRPr sz="1000" dirty="0"/>
          </a:p>
        </p:txBody>
      </p:sp>
      <p:sp>
        <p:nvSpPr>
          <p:cNvPr id="5" name="object 5"/>
          <p:cNvSpPr txBox="1"/>
          <p:nvPr/>
        </p:nvSpPr>
        <p:spPr>
          <a:xfrm>
            <a:off x="3729037" y="2459037"/>
            <a:ext cx="3260725" cy="1449387"/>
          </a:xfrm>
          <a:prstGeom prst="rect">
            <a:avLst/>
          </a:prstGeom>
        </p:spPr>
        <p:txBody>
          <a:bodyPr wrap="square" lIns="0" tIns="0" rIns="0" bIns="0" rtlCol="0">
            <a:noAutofit/>
          </a:bodyPr>
          <a:lstStyle/>
          <a:p>
            <a:pPr marL="25400">
              <a:lnSpc>
                <a:spcPts val="1000"/>
              </a:lnSpc>
            </a:pPr>
            <a:endParaRPr sz="1000" dirty="0"/>
          </a:p>
        </p:txBody>
      </p:sp>
      <p:sp>
        <p:nvSpPr>
          <p:cNvPr id="4" name="object 4"/>
          <p:cNvSpPr txBox="1"/>
          <p:nvPr/>
        </p:nvSpPr>
        <p:spPr>
          <a:xfrm>
            <a:off x="6989762" y="2459037"/>
            <a:ext cx="1855787" cy="1449387"/>
          </a:xfrm>
          <a:prstGeom prst="rect">
            <a:avLst/>
          </a:prstGeom>
        </p:spPr>
        <p:txBody>
          <a:bodyPr wrap="square" lIns="0" tIns="0" rIns="0" bIns="0" rtlCol="0">
            <a:noAutofit/>
          </a:bodyPr>
          <a:lstStyle/>
          <a:p>
            <a:pPr marL="25400">
              <a:lnSpc>
                <a:spcPts val="1000"/>
              </a:lnSpc>
            </a:pPr>
            <a:endParaRPr sz="1000" dirty="0"/>
          </a:p>
        </p:txBody>
      </p:sp>
      <p:sp>
        <p:nvSpPr>
          <p:cNvPr id="3" name="object 3"/>
          <p:cNvSpPr txBox="1"/>
          <p:nvPr/>
        </p:nvSpPr>
        <p:spPr>
          <a:xfrm>
            <a:off x="528637" y="3908425"/>
            <a:ext cx="3200400" cy="2192337"/>
          </a:xfrm>
          <a:prstGeom prst="rect">
            <a:avLst/>
          </a:prstGeom>
        </p:spPr>
        <p:txBody>
          <a:bodyPr wrap="square" lIns="0" tIns="0" rIns="0" bIns="0" rtlCol="0">
            <a:noAutofit/>
          </a:bodyPr>
          <a:lstStyle/>
          <a:p>
            <a:pPr marL="25400">
              <a:lnSpc>
                <a:spcPts val="1000"/>
              </a:lnSpc>
            </a:pPr>
            <a:endParaRPr sz="1000" dirty="0"/>
          </a:p>
        </p:txBody>
      </p:sp>
      <p:sp>
        <p:nvSpPr>
          <p:cNvPr id="2" name="object 2"/>
          <p:cNvSpPr txBox="1"/>
          <p:nvPr/>
        </p:nvSpPr>
        <p:spPr>
          <a:xfrm>
            <a:off x="3729037" y="3908425"/>
            <a:ext cx="5116512" cy="2192337"/>
          </a:xfrm>
          <a:prstGeom prst="rect">
            <a:avLst/>
          </a:prstGeom>
        </p:spPr>
        <p:txBody>
          <a:bodyPr wrap="square" lIns="0" tIns="0" rIns="0" bIns="0" rtlCol="0">
            <a:noAutofit/>
          </a:bodyPr>
          <a:lstStyle/>
          <a:p>
            <a:pPr marL="25400">
              <a:lnSpc>
                <a:spcPts val="1000"/>
              </a:lnSpc>
            </a:pPr>
            <a:endParaRPr sz="1000" dirty="0"/>
          </a:p>
        </p:txBody>
      </p:sp>
      <p:sp>
        <p:nvSpPr>
          <p:cNvPr id="9" name="Title 8"/>
          <p:cNvSpPr>
            <a:spLocks noGrp="1"/>
          </p:cNvSpPr>
          <p:nvPr>
            <p:ph type="title"/>
          </p:nvPr>
        </p:nvSpPr>
        <p:spPr/>
        <p:txBody>
          <a:bodyPr>
            <a:normAutofit/>
          </a:bodyPr>
          <a:lstStyle/>
          <a:p>
            <a:r>
              <a:rPr lang="en-US" dirty="0" smtClean="0"/>
              <a:t>The Framework</a:t>
            </a:r>
            <a:endParaRPr lang="en-US" dirty="0"/>
          </a:p>
        </p:txBody>
      </p:sp>
      <p:sp>
        <p:nvSpPr>
          <p:cNvPr id="19" name="Content Placeholder 18"/>
          <p:cNvSpPr>
            <a:spLocks noGrp="1"/>
          </p:cNvSpPr>
          <p:nvPr>
            <p:ph idx="1"/>
          </p:nvPr>
        </p:nvSpPr>
        <p:spPr>
          <a:xfrm>
            <a:off x="457200" y="1295401"/>
            <a:ext cx="8229600" cy="4921478"/>
          </a:xfrm>
        </p:spPr>
        <p:txBody>
          <a:bodyPr/>
          <a:lstStyle/>
          <a:p>
            <a:pPr marL="0" indent="0" algn="ctr">
              <a:buNone/>
            </a:pPr>
            <a:r>
              <a:rPr lang="en-US" dirty="0"/>
              <a:t>Vertical Articulation </a:t>
            </a:r>
            <a:r>
              <a:rPr lang="en-US" dirty="0" smtClean="0"/>
              <a:t>of Social Studies Practices K-12</a:t>
            </a:r>
            <a:endParaRPr lang="en-US" dirty="0"/>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521"/>
          <a:stretch/>
        </p:blipFill>
        <p:spPr bwMode="auto">
          <a:xfrm>
            <a:off x="2146558" y="2286000"/>
            <a:ext cx="4660391" cy="412465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1660" y="5334000"/>
            <a:ext cx="200433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0" y="5468439"/>
            <a:ext cx="1905000" cy="98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00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Framework</a:t>
            </a:r>
            <a:endParaRPr lang="en-US" dirty="0"/>
          </a:p>
        </p:txBody>
      </p:sp>
      <p:sp>
        <p:nvSpPr>
          <p:cNvPr id="3" name="Content Placeholder 2"/>
          <p:cNvSpPr>
            <a:spLocks noGrp="1"/>
          </p:cNvSpPr>
          <p:nvPr>
            <p:ph idx="1"/>
          </p:nvPr>
        </p:nvSpPr>
        <p:spPr>
          <a:xfrm>
            <a:off x="304800" y="1523999"/>
            <a:ext cx="8534400" cy="4692879"/>
          </a:xfrm>
        </p:spPr>
        <p:txBody>
          <a:bodyPr>
            <a:normAutofit/>
          </a:bodyPr>
          <a:lstStyle/>
          <a:p>
            <a:pPr marL="0" indent="0">
              <a:spcBef>
                <a:spcPts val="600"/>
              </a:spcBef>
              <a:buNone/>
            </a:pPr>
            <a:r>
              <a:rPr lang="en-US" b="1" dirty="0" smtClean="0"/>
              <a:t>Social Studies Learning </a:t>
            </a:r>
            <a:r>
              <a:rPr lang="en-US" b="1" dirty="0"/>
              <a:t>Standards and </a:t>
            </a:r>
            <a:r>
              <a:rPr lang="en-US" b="1" dirty="0" smtClean="0"/>
              <a:t>Core </a:t>
            </a:r>
            <a:r>
              <a:rPr lang="en-US" b="1" dirty="0"/>
              <a:t>Curriculum for Social </a:t>
            </a:r>
            <a:r>
              <a:rPr lang="en-US" b="1" dirty="0" smtClean="0"/>
              <a:t>Studies </a:t>
            </a:r>
          </a:p>
          <a:p>
            <a:pPr marL="1258888" lvl="1" indent="-514350">
              <a:spcBef>
                <a:spcPts val="600"/>
              </a:spcBef>
              <a:buFont typeface="+mj-lt"/>
              <a:buAutoNum type="arabicPeriod"/>
            </a:pPr>
            <a:r>
              <a:rPr lang="en-US" dirty="0" smtClean="0"/>
              <a:t>History of the United States and New York</a:t>
            </a:r>
          </a:p>
          <a:p>
            <a:pPr marL="1258888" lvl="1" indent="-514350">
              <a:spcBef>
                <a:spcPts val="600"/>
              </a:spcBef>
              <a:buFont typeface="+mj-lt"/>
              <a:buAutoNum type="arabicPeriod"/>
            </a:pPr>
            <a:r>
              <a:rPr lang="en-US" dirty="0" smtClean="0"/>
              <a:t>World History</a:t>
            </a:r>
          </a:p>
          <a:p>
            <a:pPr marL="1258888" lvl="1" indent="-514350">
              <a:spcBef>
                <a:spcPts val="600"/>
              </a:spcBef>
              <a:buFont typeface="+mj-lt"/>
              <a:buAutoNum type="arabicPeriod"/>
            </a:pPr>
            <a:r>
              <a:rPr lang="en-US" dirty="0" smtClean="0"/>
              <a:t>Geography</a:t>
            </a:r>
          </a:p>
          <a:p>
            <a:pPr marL="1258888" lvl="1" indent="-514350">
              <a:spcBef>
                <a:spcPts val="600"/>
              </a:spcBef>
              <a:buFont typeface="+mj-lt"/>
              <a:buAutoNum type="arabicPeriod"/>
            </a:pPr>
            <a:r>
              <a:rPr lang="en-US" dirty="0" smtClean="0"/>
              <a:t>Economics</a:t>
            </a:r>
          </a:p>
          <a:p>
            <a:pPr marL="1258888" lvl="1" indent="-514350">
              <a:spcBef>
                <a:spcPts val="600"/>
              </a:spcBef>
              <a:buFont typeface="+mj-lt"/>
              <a:buAutoNum type="arabicPeriod"/>
            </a:pPr>
            <a:r>
              <a:rPr lang="en-US" dirty="0" smtClean="0"/>
              <a:t>Civics, Citizenship, and Government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42718"/>
            <a:ext cx="3567113"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5075237"/>
            <a:ext cx="277336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52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553"/>
            <a:ext cx="8229600" cy="777647"/>
          </a:xfrm>
        </p:spPr>
        <p:txBody>
          <a:bodyPr>
            <a:normAutofit/>
          </a:bodyPr>
          <a:lstStyle/>
          <a:p>
            <a:r>
              <a:rPr lang="en-US" dirty="0" smtClean="0"/>
              <a:t>Content Sequence</a:t>
            </a:r>
            <a:endParaRPr lang="en-US" dirty="0"/>
          </a:p>
        </p:txBody>
      </p:sp>
      <p:sp>
        <p:nvSpPr>
          <p:cNvPr id="3" name="Content Placeholder 2"/>
          <p:cNvSpPr>
            <a:spLocks noGrp="1"/>
          </p:cNvSpPr>
          <p:nvPr>
            <p:ph idx="1"/>
          </p:nvPr>
        </p:nvSpPr>
        <p:spPr>
          <a:xfrm>
            <a:off x="304800" y="1326922"/>
            <a:ext cx="8534400" cy="5150078"/>
          </a:xfrm>
        </p:spPr>
        <p:txBody>
          <a:bodyPr>
            <a:normAutofit fontScale="70000" lnSpcReduction="20000"/>
          </a:bodyPr>
          <a:lstStyle/>
          <a:p>
            <a:pPr marL="0" indent="0">
              <a:spcBef>
                <a:spcPts val="600"/>
              </a:spcBef>
              <a:buNone/>
            </a:pPr>
            <a:r>
              <a:rPr lang="en-US" b="1" dirty="0"/>
              <a:t>Kindergarten Self and Others </a:t>
            </a:r>
          </a:p>
          <a:p>
            <a:pPr marL="0" indent="0">
              <a:spcBef>
                <a:spcPts val="600"/>
              </a:spcBef>
              <a:buNone/>
            </a:pPr>
            <a:r>
              <a:rPr lang="en-US" b="1" dirty="0"/>
              <a:t>Grade 1 </a:t>
            </a:r>
            <a:r>
              <a:rPr lang="en-US" b="1" dirty="0" smtClean="0"/>
              <a:t>My </a:t>
            </a:r>
            <a:r>
              <a:rPr lang="en-US" b="1" dirty="0"/>
              <a:t>Family and Other Families, Now and Long Ago </a:t>
            </a:r>
          </a:p>
          <a:p>
            <a:pPr marL="0" indent="0">
              <a:spcBef>
                <a:spcPts val="600"/>
              </a:spcBef>
              <a:buNone/>
            </a:pPr>
            <a:r>
              <a:rPr lang="en-US" b="1" dirty="0"/>
              <a:t>Grade 2 My Community and Other United States Communities </a:t>
            </a:r>
          </a:p>
          <a:p>
            <a:pPr marL="0" indent="0">
              <a:spcBef>
                <a:spcPts val="600"/>
              </a:spcBef>
              <a:buNone/>
            </a:pPr>
            <a:r>
              <a:rPr lang="en-US" b="1" dirty="0"/>
              <a:t>Grade 3 Communities around the World </a:t>
            </a:r>
          </a:p>
          <a:p>
            <a:pPr marL="0" indent="0">
              <a:spcBef>
                <a:spcPts val="600"/>
              </a:spcBef>
              <a:buNone/>
            </a:pPr>
            <a:r>
              <a:rPr lang="en-US" b="1" dirty="0"/>
              <a:t>Grade 4 Local History and Local Government </a:t>
            </a:r>
          </a:p>
          <a:p>
            <a:pPr marL="0" indent="0">
              <a:spcBef>
                <a:spcPts val="600"/>
              </a:spcBef>
              <a:buNone/>
            </a:pPr>
            <a:r>
              <a:rPr lang="en-US" b="1" dirty="0"/>
              <a:t>Grade 5 The Western Hemisphere </a:t>
            </a:r>
          </a:p>
          <a:p>
            <a:pPr marL="0" indent="0">
              <a:spcBef>
                <a:spcPts val="600"/>
              </a:spcBef>
              <a:buNone/>
            </a:pPr>
            <a:r>
              <a:rPr lang="en-US" b="1" dirty="0"/>
              <a:t>Grade 6 The Eastern Hemisphere </a:t>
            </a:r>
          </a:p>
          <a:p>
            <a:pPr marL="0" indent="0">
              <a:spcBef>
                <a:spcPts val="600"/>
              </a:spcBef>
              <a:buNone/>
            </a:pPr>
            <a:r>
              <a:rPr lang="en-US" b="1" dirty="0"/>
              <a:t>Grade 7 History of the United States and New York – I </a:t>
            </a:r>
          </a:p>
          <a:p>
            <a:pPr marL="0" indent="0">
              <a:spcBef>
                <a:spcPts val="600"/>
              </a:spcBef>
              <a:buNone/>
            </a:pPr>
            <a:r>
              <a:rPr lang="en-US" b="1" dirty="0"/>
              <a:t>Grade 8 History of the United States and New York – II </a:t>
            </a:r>
          </a:p>
          <a:p>
            <a:pPr marL="0" indent="0">
              <a:spcBef>
                <a:spcPts val="600"/>
              </a:spcBef>
              <a:buNone/>
            </a:pPr>
            <a:r>
              <a:rPr lang="en-US" b="1" dirty="0"/>
              <a:t>Grade 9 Global History and Geography – I </a:t>
            </a:r>
          </a:p>
          <a:p>
            <a:pPr marL="0" indent="0">
              <a:spcBef>
                <a:spcPts val="600"/>
              </a:spcBef>
              <a:buNone/>
            </a:pPr>
            <a:r>
              <a:rPr lang="en-US" b="1" dirty="0"/>
              <a:t>Grade 10 Global History and Geography – II </a:t>
            </a:r>
          </a:p>
          <a:p>
            <a:pPr marL="0" indent="0">
              <a:spcBef>
                <a:spcPts val="600"/>
              </a:spcBef>
              <a:buNone/>
            </a:pPr>
            <a:r>
              <a:rPr lang="en-US" b="1" dirty="0"/>
              <a:t>Grade 11 </a:t>
            </a:r>
            <a:r>
              <a:rPr lang="en-US" b="1" dirty="0" smtClean="0"/>
              <a:t>US History </a:t>
            </a:r>
            <a:r>
              <a:rPr lang="en-US" b="1" dirty="0"/>
              <a:t>and Government </a:t>
            </a:r>
          </a:p>
          <a:p>
            <a:pPr marL="0" indent="0">
              <a:spcBef>
                <a:spcPts val="600"/>
              </a:spcBef>
              <a:buNone/>
            </a:pPr>
            <a:r>
              <a:rPr lang="en-US" b="1" dirty="0"/>
              <a:t>Grade 12 </a:t>
            </a:r>
            <a:r>
              <a:rPr lang="en-US" b="1" dirty="0" smtClean="0"/>
              <a:t>PIG/Econ</a:t>
            </a:r>
            <a:endParaRPr lang="en-US"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5075237"/>
            <a:ext cx="277336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70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Framework</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5499022"/>
            <a:ext cx="2743199" cy="85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10200"/>
            <a:ext cx="2130308"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412519619"/>
              </p:ext>
            </p:extLst>
          </p:nvPr>
        </p:nvGraphicFramePr>
        <p:xfrm>
          <a:off x="1454132" y="1397000"/>
          <a:ext cx="5867400" cy="4102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653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Guide</a:t>
            </a:r>
            <a:endParaRPr lang="en-US" dirty="0"/>
          </a:p>
        </p:txBody>
      </p:sp>
      <p:sp>
        <p:nvSpPr>
          <p:cNvPr id="3" name="Content Placeholder 2"/>
          <p:cNvSpPr>
            <a:spLocks noGrp="1"/>
          </p:cNvSpPr>
          <p:nvPr>
            <p:ph idx="1"/>
          </p:nvPr>
        </p:nvSpPr>
        <p:spPr/>
        <p:txBody>
          <a:bodyPr>
            <a:normAutofit/>
          </a:bodyPr>
          <a:lstStyle/>
          <a:p>
            <a:r>
              <a:rPr lang="en-US" dirty="0" smtClean="0"/>
              <a:t>Released Summer of 2014</a:t>
            </a:r>
          </a:p>
          <a:p>
            <a:r>
              <a:rPr lang="en-US" dirty="0" smtClean="0"/>
              <a:t>Guidance </a:t>
            </a:r>
            <a:r>
              <a:rPr lang="en-US" dirty="0"/>
              <a:t>about how to integrate social studies content, practices, and CCLS in the context of rigorous, inquiry-driven instruction.</a:t>
            </a:r>
          </a:p>
        </p:txBody>
      </p:sp>
    </p:spTree>
    <p:extLst>
      <p:ext uri="{BB962C8B-B14F-4D97-AF65-F5344CB8AC3E}">
        <p14:creationId xmlns:p14="http://schemas.microsoft.com/office/powerpoint/2010/main" val="47738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Regents Assessments</a:t>
            </a:r>
            <a:endParaRPr lang="en-US" dirty="0"/>
          </a:p>
        </p:txBody>
      </p:sp>
      <p:sp>
        <p:nvSpPr>
          <p:cNvPr id="3" name="Content Placeholder 2"/>
          <p:cNvSpPr>
            <a:spLocks noGrp="1"/>
          </p:cNvSpPr>
          <p:nvPr>
            <p:ph idx="1"/>
          </p:nvPr>
        </p:nvSpPr>
        <p:spPr/>
        <p:txBody>
          <a:bodyPr/>
          <a:lstStyle/>
          <a:p>
            <a:r>
              <a:rPr lang="en-US" dirty="0" smtClean="0"/>
              <a:t>No precise timetable not changing until at least 2017</a:t>
            </a:r>
          </a:p>
          <a:p>
            <a:r>
              <a:rPr lang="en-US" dirty="0" smtClean="0"/>
              <a:t>Don’t know what re-design will look like</a:t>
            </a:r>
          </a:p>
          <a:p>
            <a:r>
              <a:rPr lang="en-US" dirty="0" smtClean="0"/>
              <a:t>Conversations are just beginning</a:t>
            </a:r>
            <a:endParaRPr lang="en-US" dirty="0"/>
          </a:p>
        </p:txBody>
      </p:sp>
    </p:spTree>
    <p:extLst>
      <p:ext uri="{BB962C8B-B14F-4D97-AF65-F5344CB8AC3E}">
        <p14:creationId xmlns:p14="http://schemas.microsoft.com/office/powerpoint/2010/main" val="2641819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for Districts</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the Field Guide this summer</a:t>
            </a:r>
          </a:p>
          <a:p>
            <a:r>
              <a:rPr lang="en-US" dirty="0" smtClean="0"/>
              <a:t>Begin to have conversations with Social Studies staff about implications</a:t>
            </a:r>
          </a:p>
          <a:p>
            <a:r>
              <a:rPr lang="en-US" dirty="0" smtClean="0"/>
              <a:t>Consider implementing small pieces, especially the skills (Inquiry Arc and Social Studies Practices)</a:t>
            </a:r>
          </a:p>
          <a:p>
            <a:r>
              <a:rPr lang="en-US" dirty="0" smtClean="0"/>
              <a:t>Aim for larger commitment of resources during Summer 2015 – assessments and resources will be clearer</a:t>
            </a:r>
            <a:endParaRPr lang="en-US" dirty="0"/>
          </a:p>
        </p:txBody>
      </p:sp>
    </p:spTree>
    <p:extLst>
      <p:ext uri="{BB962C8B-B14F-4D97-AF65-F5344CB8AC3E}">
        <p14:creationId xmlns:p14="http://schemas.microsoft.com/office/powerpoint/2010/main" val="1174734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Arts Standards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005"/>
          <a:stretch/>
        </p:blipFill>
        <p:spPr bwMode="auto">
          <a:xfrm>
            <a:off x="325270" y="1394901"/>
            <a:ext cx="8627661" cy="505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585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Arts Standards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18" y="1364783"/>
            <a:ext cx="8849651" cy="534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536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1026"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0652" y="1285973"/>
            <a:ext cx="7329295"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2014-15 CI&amp;A </a:t>
            </a:r>
            <a:r>
              <a:rPr lang="en-US" dirty="0" smtClean="0">
                <a:hlinkClick r:id="rId2"/>
              </a:rPr>
              <a:t>Survey</a:t>
            </a:r>
            <a:endParaRPr lang="en-US" dirty="0"/>
          </a:p>
        </p:txBody>
      </p:sp>
      <p:sp>
        <p:nvSpPr>
          <p:cNvPr id="3" name="Content Placeholder 2"/>
          <p:cNvSpPr>
            <a:spLocks noGrp="1"/>
          </p:cNvSpPr>
          <p:nvPr>
            <p:ph idx="1"/>
          </p:nvPr>
        </p:nvSpPr>
        <p:spPr/>
        <p:txBody>
          <a:bodyPr/>
          <a:lstStyle/>
          <a:p>
            <a:r>
              <a:rPr lang="en-US" dirty="0" smtClean="0"/>
              <a:t>Thank you…</a:t>
            </a:r>
          </a:p>
          <a:p>
            <a:endParaRPr lang="en-US" dirty="0"/>
          </a:p>
          <a:p>
            <a:endParaRPr lang="en-US" dirty="0" smtClean="0"/>
          </a:p>
          <a:p>
            <a:r>
              <a:rPr lang="en-US" dirty="0" smtClean="0"/>
              <a:t>Please complete by Monday, May 19</a:t>
            </a:r>
            <a:endParaRPr lang="en-US" dirty="0"/>
          </a:p>
        </p:txBody>
      </p:sp>
      <p:pic>
        <p:nvPicPr>
          <p:cNvPr id="1026" name="Picture 2" descr="C:\Users\lradicel\AppData\Local\Microsoft\Windows\Temporary Internet Files\Content.IE5\T71U0PYG\MC9000562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114800"/>
            <a:ext cx="1832458" cy="184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02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CI&amp;A and</a:t>
            </a:r>
            <a:br>
              <a:rPr lang="en-US" dirty="0" smtClean="0"/>
            </a:br>
            <a:r>
              <a:rPr lang="en-US" dirty="0" smtClean="0"/>
              <a:t>Network Team</a:t>
            </a:r>
            <a:endParaRPr lang="en-US" dirty="0"/>
          </a:p>
        </p:txBody>
      </p:sp>
      <p:sp>
        <p:nvSpPr>
          <p:cNvPr id="3" name="Content Placeholder 2"/>
          <p:cNvSpPr>
            <a:spLocks noGrp="1"/>
          </p:cNvSpPr>
          <p:nvPr>
            <p:ph idx="1"/>
          </p:nvPr>
        </p:nvSpPr>
        <p:spPr/>
        <p:txBody>
          <a:bodyPr/>
          <a:lstStyle/>
          <a:p>
            <a:r>
              <a:rPr lang="en-US" dirty="0" smtClean="0"/>
              <a:t>Please note that registration is reviewed June 13 to decide if enrollment is adequate</a:t>
            </a:r>
            <a:endParaRPr lang="en-US" dirty="0"/>
          </a:p>
        </p:txBody>
      </p:sp>
      <p:pic>
        <p:nvPicPr>
          <p:cNvPr id="2050" name="Picture 2" descr="C:\Users\lradicel\AppData\Local\Microsoft\Windows\Temporary Internet Files\Content.IE5\GXH336B6\MC90043446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85" y="2851149"/>
            <a:ext cx="5545015" cy="343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9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a Positive Learning Culture</a:t>
            </a:r>
            <a:endParaRPr lang="en-US" dirty="0"/>
          </a:p>
        </p:txBody>
      </p:sp>
      <p:sp>
        <p:nvSpPr>
          <p:cNvPr id="3" name="Content Placeholder 2"/>
          <p:cNvSpPr>
            <a:spLocks noGrp="1"/>
          </p:cNvSpPr>
          <p:nvPr>
            <p:ph idx="1"/>
          </p:nvPr>
        </p:nvSpPr>
        <p:spPr/>
        <p:txBody>
          <a:bodyPr/>
          <a:lstStyle/>
          <a:p>
            <a:r>
              <a:rPr lang="en-US" dirty="0" smtClean="0">
                <a:hlinkClick r:id="rId2"/>
              </a:rPr>
              <a:t>Responsive Classroom</a:t>
            </a:r>
            <a:r>
              <a:rPr lang="en-US" dirty="0" smtClean="0"/>
              <a:t> has been updated and redesigned</a:t>
            </a:r>
          </a:p>
          <a:p>
            <a:endParaRPr lang="en-US" dirty="0"/>
          </a:p>
          <a:p>
            <a:r>
              <a:rPr lang="en-US" dirty="0" smtClean="0"/>
              <a:t>August 19-22</a:t>
            </a:r>
            <a:endParaRPr lang="en-US" dirty="0"/>
          </a:p>
        </p:txBody>
      </p:sp>
    </p:spTree>
    <p:extLst>
      <p:ext uri="{BB962C8B-B14F-4D97-AF65-F5344CB8AC3E}">
        <p14:creationId xmlns:p14="http://schemas.microsoft.com/office/powerpoint/2010/main" val="1313490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Learning</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a:solidFill>
                  <a:srgbClr val="0000FF"/>
                </a:solidFill>
                <a:latin typeface="Verdana"/>
                <a:ea typeface="Calibri"/>
                <a:cs typeface="Arial"/>
                <a:hlinkClick r:id="rId2"/>
              </a:rPr>
              <a:t>Supporting All Students through Differentiated Instruction and Scaffolding</a:t>
            </a:r>
            <a:r>
              <a:rPr lang="en-US" dirty="0">
                <a:solidFill>
                  <a:srgbClr val="000000"/>
                </a:solidFill>
                <a:latin typeface="Verdana"/>
                <a:ea typeface="Calibri"/>
                <a:cs typeface="Arial"/>
              </a:rPr>
              <a:t>- July 1. </a:t>
            </a:r>
            <a:endParaRPr lang="en-US" dirty="0" smtClean="0">
              <a:solidFill>
                <a:srgbClr val="000000"/>
              </a:solidFill>
              <a:latin typeface="Verdana"/>
              <a:ea typeface="Calibri"/>
              <a:cs typeface="Arial"/>
            </a:endParaRPr>
          </a:p>
          <a:p>
            <a:r>
              <a:rPr lang="en-US" dirty="0"/>
              <a:t>Research to Deepen Understanding- Designed especially for grades 6-12 ELA and library media </a:t>
            </a:r>
            <a:r>
              <a:rPr lang="en-US" dirty="0" smtClean="0"/>
              <a:t>specialists implementing </a:t>
            </a:r>
            <a:r>
              <a:rPr lang="en-US" dirty="0"/>
              <a:t>instructional shifts for close reading and writing evidence based </a:t>
            </a:r>
            <a:r>
              <a:rPr lang="en-US" dirty="0" smtClean="0"/>
              <a:t>claims. </a:t>
            </a:r>
            <a:r>
              <a:rPr lang="en-US" dirty="0" smtClean="0">
                <a:hlinkClick r:id="rId3"/>
              </a:rPr>
              <a:t>July </a:t>
            </a:r>
            <a:r>
              <a:rPr lang="en-US" dirty="0">
                <a:hlinkClick r:id="rId3"/>
              </a:rPr>
              <a:t>15 at the North </a:t>
            </a:r>
            <a:r>
              <a:rPr lang="en-US" dirty="0" smtClean="0">
                <a:hlinkClick r:id="rId3"/>
              </a:rPr>
              <a:t>location</a:t>
            </a:r>
            <a:r>
              <a:rPr lang="en-US" dirty="0" smtClean="0"/>
              <a:t> or </a:t>
            </a:r>
            <a:r>
              <a:rPr lang="en-US" dirty="0" smtClean="0">
                <a:hlinkClick r:id="rId4"/>
              </a:rPr>
              <a:t>July </a:t>
            </a:r>
            <a:r>
              <a:rPr lang="en-US" dirty="0">
                <a:hlinkClick r:id="rId4"/>
              </a:rPr>
              <a:t>17 at the South location.</a:t>
            </a:r>
            <a:endParaRPr lang="en-US" dirty="0"/>
          </a:p>
        </p:txBody>
      </p:sp>
    </p:spTree>
    <p:extLst>
      <p:ext uri="{BB962C8B-B14F-4D97-AF65-F5344CB8AC3E}">
        <p14:creationId xmlns:p14="http://schemas.microsoft.com/office/powerpoint/2010/main" val="1700568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and Learning: Math</a:t>
            </a:r>
            <a:endParaRPr lang="en-US" dirty="0"/>
          </a:p>
        </p:txBody>
      </p:sp>
      <p:sp>
        <p:nvSpPr>
          <p:cNvPr id="3" name="Content Placeholder 2"/>
          <p:cNvSpPr>
            <a:spLocks noGrp="1"/>
          </p:cNvSpPr>
          <p:nvPr>
            <p:ph idx="1"/>
          </p:nvPr>
        </p:nvSpPr>
        <p:spPr>
          <a:xfrm>
            <a:off x="313899" y="1405719"/>
            <a:ext cx="8372901" cy="4811159"/>
          </a:xfrm>
        </p:spPr>
        <p:txBody>
          <a:bodyPr>
            <a:noAutofit/>
          </a:bodyPr>
          <a:lstStyle/>
          <a:p>
            <a:r>
              <a:rPr lang="en-US" sz="2400" dirty="0">
                <a:solidFill>
                  <a:srgbClr val="000000"/>
                </a:solidFill>
                <a:ea typeface="Calibri"/>
              </a:rPr>
              <a:t>Geometry Analysis and Implementation:  </a:t>
            </a:r>
            <a:r>
              <a:rPr lang="en-US" sz="2400" u="sng" dirty="0">
                <a:solidFill>
                  <a:srgbClr val="0000FF"/>
                </a:solidFill>
                <a:ea typeface="Calibri"/>
                <a:hlinkClick r:id="rId2"/>
              </a:rPr>
              <a:t>July 25</a:t>
            </a:r>
            <a:r>
              <a:rPr lang="en-US" sz="2400" dirty="0">
                <a:solidFill>
                  <a:srgbClr val="000000"/>
                </a:solidFill>
                <a:ea typeface="Calibri"/>
              </a:rPr>
              <a:t> and </a:t>
            </a:r>
            <a:r>
              <a:rPr lang="en-US" sz="2400" u="sng" dirty="0">
                <a:solidFill>
                  <a:srgbClr val="0000FF"/>
                </a:solidFill>
                <a:ea typeface="Calibri"/>
                <a:hlinkClick r:id="rId3"/>
              </a:rPr>
              <a:t>Aug 15</a:t>
            </a:r>
            <a:r>
              <a:rPr lang="en-US" sz="2400" dirty="0">
                <a:solidFill>
                  <a:srgbClr val="000000"/>
                </a:solidFill>
                <a:ea typeface="Calibri"/>
              </a:rPr>
              <a:t>.  Come once or both times</a:t>
            </a:r>
            <a:r>
              <a:rPr lang="en-US" sz="2400" dirty="0" smtClean="0">
                <a:solidFill>
                  <a:srgbClr val="000000"/>
                </a:solidFill>
                <a:ea typeface="Calibri"/>
              </a:rPr>
              <a:t>!</a:t>
            </a:r>
          </a:p>
          <a:p>
            <a:r>
              <a:rPr lang="en-US" sz="2400" dirty="0">
                <a:solidFill>
                  <a:srgbClr val="000000"/>
                </a:solidFill>
                <a:ea typeface="Calibri"/>
              </a:rPr>
              <a:t>Algebra 1 Reflection and Plan:  </a:t>
            </a:r>
            <a:r>
              <a:rPr lang="en-US" sz="2400" u="sng" dirty="0">
                <a:solidFill>
                  <a:srgbClr val="0000FF"/>
                </a:solidFill>
                <a:ea typeface="Calibri"/>
                <a:hlinkClick r:id="rId4"/>
              </a:rPr>
              <a:t>July 18</a:t>
            </a:r>
            <a:r>
              <a:rPr lang="en-US" sz="2400" dirty="0">
                <a:solidFill>
                  <a:srgbClr val="000000"/>
                </a:solidFill>
                <a:ea typeface="Calibri"/>
              </a:rPr>
              <a:t> or </a:t>
            </a:r>
            <a:r>
              <a:rPr lang="en-US" sz="2400" u="sng" dirty="0">
                <a:solidFill>
                  <a:srgbClr val="0000FF"/>
                </a:solidFill>
                <a:ea typeface="Calibri"/>
                <a:hlinkClick r:id="rId5"/>
              </a:rPr>
              <a:t>August 8</a:t>
            </a:r>
            <a:r>
              <a:rPr lang="en-US" sz="2400" u="sng" dirty="0" smtClean="0">
                <a:solidFill>
                  <a:srgbClr val="0000FF"/>
                </a:solidFill>
                <a:ea typeface="Calibri"/>
                <a:hlinkClick r:id="rId5"/>
              </a:rPr>
              <a:t>.</a:t>
            </a:r>
            <a:endParaRPr lang="en-US" sz="2400" u="sng" dirty="0" smtClean="0">
              <a:solidFill>
                <a:srgbClr val="0000FF"/>
              </a:solidFill>
              <a:ea typeface="Calibri"/>
            </a:endParaRPr>
          </a:p>
          <a:p>
            <a:r>
              <a:rPr lang="en-US" sz="2400" u="sng" dirty="0">
                <a:solidFill>
                  <a:srgbClr val="0000FF"/>
                </a:solidFill>
                <a:ea typeface="Calibri"/>
                <a:hlinkClick r:id="rId6"/>
              </a:rPr>
              <a:t>Teachers of Grades 6-8</a:t>
            </a:r>
            <a:r>
              <a:rPr lang="en-US" sz="2400" dirty="0">
                <a:solidFill>
                  <a:srgbClr val="000000"/>
                </a:solidFill>
                <a:ea typeface="Calibri"/>
              </a:rPr>
              <a:t>: Reflection, Refining and Moving Forward is July 15 and 16</a:t>
            </a:r>
            <a:r>
              <a:rPr lang="en-US" sz="2400" dirty="0" smtClean="0">
                <a:solidFill>
                  <a:srgbClr val="000000"/>
                </a:solidFill>
                <a:ea typeface="Calibri"/>
              </a:rPr>
              <a:t>.</a:t>
            </a:r>
          </a:p>
          <a:p>
            <a:r>
              <a:rPr lang="en-US" sz="2400" dirty="0" smtClean="0">
                <a:solidFill>
                  <a:srgbClr val="000000"/>
                </a:solidFill>
                <a:ea typeface="Calibri"/>
              </a:rPr>
              <a:t> </a:t>
            </a:r>
            <a:r>
              <a:rPr lang="en-US" sz="2400" u="sng" dirty="0">
                <a:solidFill>
                  <a:srgbClr val="0000FF"/>
                </a:solidFill>
                <a:ea typeface="Calibri"/>
                <a:hlinkClick r:id="rId7"/>
              </a:rPr>
              <a:t>Teachers of Grades 3-5</a:t>
            </a:r>
            <a:r>
              <a:rPr lang="en-US" sz="2400" dirty="0">
                <a:solidFill>
                  <a:srgbClr val="000000"/>
                </a:solidFill>
                <a:ea typeface="Calibri"/>
              </a:rPr>
              <a:t>: Reflection, Refining and Moving Forward is July 22-23</a:t>
            </a:r>
            <a:r>
              <a:rPr lang="en-US" sz="2400" dirty="0" smtClean="0">
                <a:solidFill>
                  <a:srgbClr val="000000"/>
                </a:solidFill>
                <a:ea typeface="Calibri"/>
              </a:rPr>
              <a:t>.</a:t>
            </a:r>
          </a:p>
          <a:p>
            <a:r>
              <a:rPr lang="en-US" sz="2400" u="sng" dirty="0">
                <a:solidFill>
                  <a:srgbClr val="0000FF"/>
                </a:solidFill>
                <a:ea typeface="Calibri"/>
                <a:hlinkClick r:id="rId8"/>
              </a:rPr>
              <a:t>Teachers of Grades K-2</a:t>
            </a:r>
            <a:r>
              <a:rPr lang="en-US" sz="2400" dirty="0">
                <a:solidFill>
                  <a:srgbClr val="000000"/>
                </a:solidFill>
                <a:ea typeface="Calibri"/>
              </a:rPr>
              <a:t>: Reflection, Refining and Moving Forward is July 29-30</a:t>
            </a:r>
            <a:r>
              <a:rPr lang="en-US" sz="2400" dirty="0" smtClean="0">
                <a:solidFill>
                  <a:srgbClr val="000000"/>
                </a:solidFill>
                <a:ea typeface="Calibri"/>
              </a:rPr>
              <a:t>.</a:t>
            </a:r>
          </a:p>
          <a:p>
            <a:r>
              <a:rPr lang="en-US" sz="2400" dirty="0">
                <a:solidFill>
                  <a:srgbClr val="000000"/>
                </a:solidFill>
                <a:ea typeface="Calibri"/>
              </a:rPr>
              <a:t>And for teachers of math K-8 wishing to extend or develop competency and proficiency with Singapore Math Strategies, join the </a:t>
            </a:r>
            <a:r>
              <a:rPr lang="en-US" sz="2400" u="sng" dirty="0">
                <a:solidFill>
                  <a:srgbClr val="0000FF"/>
                </a:solidFill>
                <a:ea typeface="Calibri"/>
                <a:hlinkClick r:id="rId9"/>
              </a:rPr>
              <a:t>Singapore Math Mash</a:t>
            </a:r>
            <a:r>
              <a:rPr lang="en-US" sz="2400" dirty="0">
                <a:solidFill>
                  <a:srgbClr val="000000"/>
                </a:solidFill>
                <a:ea typeface="Calibri"/>
              </a:rPr>
              <a:t> August 18</a:t>
            </a:r>
            <a:r>
              <a:rPr lang="en-US" sz="2400" dirty="0" smtClean="0">
                <a:solidFill>
                  <a:srgbClr val="000000"/>
                </a:solidFill>
                <a:ea typeface="Calibri"/>
              </a:rPr>
              <a:t>.</a:t>
            </a:r>
          </a:p>
          <a:p>
            <a:endParaRPr lang="en-US" sz="2400" dirty="0">
              <a:ea typeface="Calibri"/>
            </a:endParaRPr>
          </a:p>
          <a:p>
            <a:endParaRPr lang="en-US" sz="900" dirty="0">
              <a:latin typeface="Times New Roman"/>
              <a:ea typeface="Calibri"/>
            </a:endParaRPr>
          </a:p>
          <a:p>
            <a:endParaRPr lang="en-US" sz="1100" dirty="0">
              <a:latin typeface="Times New Roman"/>
              <a:ea typeface="Calibri"/>
            </a:endParaRPr>
          </a:p>
          <a:p>
            <a:endParaRPr lang="en-US" sz="1600" dirty="0">
              <a:latin typeface="Times New Roman"/>
              <a:ea typeface="Calibri"/>
            </a:endParaRPr>
          </a:p>
          <a:p>
            <a:endParaRPr lang="en-US" sz="2400" dirty="0">
              <a:latin typeface="Times New Roman"/>
              <a:ea typeface="Calibri"/>
            </a:endParaRPr>
          </a:p>
          <a:p>
            <a:endParaRPr lang="en-US" sz="3600" dirty="0"/>
          </a:p>
        </p:txBody>
      </p:sp>
    </p:spTree>
    <p:extLst>
      <p:ext uri="{BB962C8B-B14F-4D97-AF65-F5344CB8AC3E}">
        <p14:creationId xmlns:p14="http://schemas.microsoft.com/office/powerpoint/2010/main" val="3440336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 Update</a:t>
            </a:r>
            <a:endParaRPr lang="en-US" dirty="0"/>
          </a:p>
        </p:txBody>
      </p:sp>
      <p:sp>
        <p:nvSpPr>
          <p:cNvPr id="3" name="Subtitle 2"/>
          <p:cNvSpPr>
            <a:spLocks noGrp="1"/>
          </p:cNvSpPr>
          <p:nvPr>
            <p:ph type="subTitle" idx="1"/>
          </p:nvPr>
        </p:nvSpPr>
        <p:spPr/>
        <p:txBody>
          <a:bodyPr/>
          <a:lstStyle/>
          <a:p>
            <a:r>
              <a:rPr lang="en-US" dirty="0" smtClean="0"/>
              <a:t>May 2014</a:t>
            </a:r>
            <a:endParaRPr lang="en-US" dirty="0"/>
          </a:p>
        </p:txBody>
      </p:sp>
    </p:spTree>
    <p:extLst>
      <p:ext uri="{BB962C8B-B14F-4D97-AF65-F5344CB8AC3E}">
        <p14:creationId xmlns:p14="http://schemas.microsoft.com/office/powerpoint/2010/main" val="329114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r>
              <a:rPr lang="en-US" b="1" dirty="0" smtClean="0"/>
              <a:t>New Teacher Welcome Project</a:t>
            </a:r>
          </a:p>
          <a:p>
            <a:r>
              <a:rPr lang="en-US" dirty="0"/>
              <a:t>September 11th</a:t>
            </a:r>
          </a:p>
          <a:p>
            <a:r>
              <a:rPr lang="en-US" dirty="0"/>
              <a:t>SUNY Oswego Phoenix Center</a:t>
            </a:r>
          </a:p>
          <a:p>
            <a:r>
              <a:rPr lang="en-US" dirty="0"/>
              <a:t>Joint Oswego/OCM/Oswego-CNY Teacher Center Project</a:t>
            </a:r>
          </a:p>
          <a:p>
            <a:r>
              <a:rPr lang="en-US" dirty="0"/>
              <a:t>No cost for participation</a:t>
            </a:r>
            <a:endParaRPr lang="en-US" dirty="0" smtClean="0"/>
          </a:p>
        </p:txBody>
      </p:sp>
    </p:spTree>
    <p:extLst>
      <p:ext uri="{BB962C8B-B14F-4D97-AF65-F5344CB8AC3E}">
        <p14:creationId xmlns:p14="http://schemas.microsoft.com/office/powerpoint/2010/main" val="384185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a:xfrm>
            <a:off x="457200" y="1690915"/>
            <a:ext cx="8229600" cy="4525963"/>
          </a:xfrm>
        </p:spPr>
        <p:txBody>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fontScale="92500" lnSpcReduction="10000"/>
          </a:bodyPr>
          <a:lstStyle/>
          <a:p>
            <a:pPr marL="0" indent="0">
              <a:buNone/>
            </a:pPr>
            <a:r>
              <a:rPr lang="en-US" b="1" dirty="0" smtClean="0"/>
              <a:t>Data-Driven Instruction </a:t>
            </a:r>
            <a:r>
              <a:rPr lang="en-US" dirty="0" smtClean="0"/>
              <a:t>theme</a:t>
            </a:r>
          </a:p>
          <a:p>
            <a:r>
              <a:rPr lang="en-US" dirty="0" smtClean="0"/>
              <a:t>October 9: What’s a PLC, Really?</a:t>
            </a:r>
          </a:p>
          <a:p>
            <a:r>
              <a:rPr lang="en-US" dirty="0" smtClean="0"/>
              <a:t>December </a:t>
            </a:r>
            <a:r>
              <a:rPr lang="en-US" dirty="0"/>
              <a:t>10, 2013 – How To Talk (About Common Formative </a:t>
            </a:r>
            <a:r>
              <a:rPr lang="en-US" dirty="0" smtClean="0"/>
              <a:t>Assessments)</a:t>
            </a:r>
          </a:p>
          <a:p>
            <a:r>
              <a:rPr lang="en-US" dirty="0" smtClean="0"/>
              <a:t>February </a:t>
            </a:r>
            <a:r>
              <a:rPr lang="en-US" dirty="0"/>
              <a:t>27, 2014 – Now What? (Tier 1 Strategies</a:t>
            </a:r>
            <a:r>
              <a:rPr lang="en-US" dirty="0" smtClean="0"/>
              <a:t>)</a:t>
            </a:r>
            <a:endParaRPr lang="en-US" dirty="0"/>
          </a:p>
          <a:p>
            <a:r>
              <a:rPr lang="en-US" dirty="0"/>
              <a:t>March 19, 2014 – How Do I Teach Every Kid? (Meeting the Needs of Diverse Learners</a:t>
            </a:r>
            <a:r>
              <a:rPr lang="en-US" dirty="0" smtClean="0"/>
              <a:t>)</a:t>
            </a:r>
            <a:endParaRPr lang="en-US" dirty="0"/>
          </a:p>
          <a:p>
            <a:r>
              <a:rPr lang="en-US" dirty="0"/>
              <a:t>May 15, 2014 – Annual Meeting at Dinosaur </a:t>
            </a:r>
          </a:p>
          <a:p>
            <a:endParaRPr lang="en-US" dirty="0" smtClean="0"/>
          </a:p>
        </p:txBody>
      </p:sp>
      <p:sp>
        <p:nvSpPr>
          <p:cNvPr id="4" name="Oval 3"/>
          <p:cNvSpPr/>
          <p:nvPr/>
        </p:nvSpPr>
        <p:spPr>
          <a:xfrm>
            <a:off x="191069" y="4890344"/>
            <a:ext cx="8482083" cy="1579728"/>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Genesee</a:t>
            </a:r>
            <a:endParaRPr lang="en-US" dirty="0"/>
          </a:p>
        </p:txBody>
      </p:sp>
      <p:sp>
        <p:nvSpPr>
          <p:cNvPr id="3" name="Content Placeholder 2"/>
          <p:cNvSpPr>
            <a:spLocks noGrp="1"/>
          </p:cNvSpPr>
          <p:nvPr>
            <p:ph idx="1"/>
          </p:nvPr>
        </p:nvSpPr>
        <p:spPr/>
        <p:txBody>
          <a:bodyPr/>
          <a:lstStyle/>
          <a:p>
            <a:pPr marL="0" indent="0">
              <a:buNone/>
            </a:pPr>
            <a:r>
              <a:rPr lang="en-US" dirty="0" smtClean="0"/>
              <a:t>BYOD Pilot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4760"/>
            <a:ext cx="60960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56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 Fayetteville-Manlius</a:t>
            </a:r>
            <a:endParaRPr lang="en-US" dirty="0"/>
          </a:p>
        </p:txBody>
      </p:sp>
      <p:sp>
        <p:nvSpPr>
          <p:cNvPr id="3" name="Content Placeholder 2"/>
          <p:cNvSpPr>
            <a:spLocks noGrp="1"/>
          </p:cNvSpPr>
          <p:nvPr>
            <p:ph idx="1"/>
          </p:nvPr>
        </p:nvSpPr>
        <p:spPr/>
        <p:txBody>
          <a:bodyPr/>
          <a:lstStyle/>
          <a:p>
            <a:pPr marL="0" indent="0">
              <a:buNone/>
            </a:pPr>
            <a:r>
              <a:rPr lang="en-US" dirty="0" smtClean="0"/>
              <a:t>FM Writes</a:t>
            </a:r>
            <a:endParaRPr lang="en-US" dirty="0"/>
          </a:p>
        </p:txBody>
      </p:sp>
    </p:spTree>
    <p:extLst>
      <p:ext uri="{BB962C8B-B14F-4D97-AF65-F5344CB8AC3E}">
        <p14:creationId xmlns:p14="http://schemas.microsoft.com/office/powerpoint/2010/main" val="1052769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To The Top</a:t>
            </a:r>
            <a:endParaRPr lang="en-US" dirty="0"/>
          </a:p>
        </p:txBody>
      </p:sp>
      <p:sp>
        <p:nvSpPr>
          <p:cNvPr id="3" name="Subtitle 2"/>
          <p:cNvSpPr>
            <a:spLocks noGrp="1"/>
          </p:cNvSpPr>
          <p:nvPr>
            <p:ph type="subTitle" idx="1"/>
          </p:nvPr>
        </p:nvSpPr>
        <p:spPr/>
        <p:txBody>
          <a:bodyPr/>
          <a:lstStyle/>
          <a:p>
            <a:r>
              <a:rPr lang="en-US" dirty="0" smtClean="0"/>
              <a:t>(the Regents Reform Agenda)</a:t>
            </a:r>
            <a:endParaRPr lang="en-US" dirty="0"/>
          </a:p>
        </p:txBody>
      </p:sp>
    </p:spTree>
    <p:extLst>
      <p:ext uri="{BB962C8B-B14F-4D97-AF65-F5344CB8AC3E}">
        <p14:creationId xmlns:p14="http://schemas.microsoft.com/office/powerpoint/2010/main" val="283402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CCLS Curriculum Conversation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Continue to update the curriculum and assessment </a:t>
            </a:r>
            <a:r>
              <a:rPr lang="en-US" dirty="0" smtClean="0">
                <a:hlinkClick r:id="rId2"/>
              </a:rPr>
              <a:t>chart</a:t>
            </a:r>
            <a:endParaRPr lang="en-US" dirty="0" smtClean="0"/>
          </a:p>
        </p:txBody>
      </p:sp>
    </p:spTree>
    <p:extLst>
      <p:ext uri="{BB962C8B-B14F-4D97-AF65-F5344CB8AC3E}">
        <p14:creationId xmlns:p14="http://schemas.microsoft.com/office/powerpoint/2010/main" val="3302307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Assessment Project</a:t>
            </a:r>
            <a:endParaRPr lang="en-US" dirty="0"/>
          </a:p>
        </p:txBody>
      </p:sp>
      <p:sp>
        <p:nvSpPr>
          <p:cNvPr id="3" name="Content Placeholder 2"/>
          <p:cNvSpPr>
            <a:spLocks noGrp="1"/>
          </p:cNvSpPr>
          <p:nvPr>
            <p:ph idx="1"/>
          </p:nvPr>
        </p:nvSpPr>
        <p:spPr/>
        <p:txBody>
          <a:bodyPr/>
          <a:lstStyle/>
          <a:p>
            <a:r>
              <a:rPr lang="en-US" dirty="0" smtClean="0"/>
              <a:t>Last chance (starts May 23)</a:t>
            </a:r>
          </a:p>
          <a:p>
            <a:r>
              <a:rPr lang="en-US" dirty="0" smtClean="0"/>
              <a:t>Teacher Center/Regional Collaboration (OCM BOCES, CNY/Oswego Teacher Center, Oswego BOCES)</a:t>
            </a:r>
          </a:p>
          <a:p>
            <a:r>
              <a:rPr lang="en-US" dirty="0" smtClean="0"/>
              <a:t>With LCI doing the training and providing the feedback to teams</a:t>
            </a:r>
          </a:p>
          <a:p>
            <a:r>
              <a:rPr lang="en-US" dirty="0" smtClean="0"/>
              <a:t>Participate as district teams</a:t>
            </a:r>
          </a:p>
          <a:p>
            <a:endParaRPr lang="en-US" dirty="0"/>
          </a:p>
        </p:txBody>
      </p:sp>
    </p:spTree>
    <p:extLst>
      <p:ext uri="{BB962C8B-B14F-4D97-AF65-F5344CB8AC3E}">
        <p14:creationId xmlns:p14="http://schemas.microsoft.com/office/powerpoint/2010/main" val="1465204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The product of the first part of the work would be an “action plan” for assessments.</a:t>
            </a:r>
          </a:p>
          <a:p>
            <a:pPr marL="0" indent="0">
              <a:buNone/>
            </a:pPr>
            <a:endParaRPr lang="en-US" dirty="0"/>
          </a:p>
          <a:p>
            <a:pPr marL="0" indent="0">
              <a:buNone/>
            </a:pPr>
            <a:r>
              <a:rPr lang="en-US" dirty="0" smtClean="0"/>
              <a:t>In order to do this, districts first conduct an “assessment audit.”</a:t>
            </a:r>
            <a:endParaRPr lang="en-US" dirty="0"/>
          </a:p>
          <a:p>
            <a:endParaRPr lang="en-US" dirty="0"/>
          </a:p>
        </p:txBody>
      </p:sp>
    </p:spTree>
    <p:extLst>
      <p:ext uri="{BB962C8B-B14F-4D97-AF65-F5344CB8AC3E}">
        <p14:creationId xmlns:p14="http://schemas.microsoft.com/office/powerpoint/2010/main" val="177396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02" y="331029"/>
            <a:ext cx="5129033" cy="1143000"/>
          </a:xfrm>
        </p:spPr>
        <p:txBody>
          <a:bodyPr>
            <a:normAutofit/>
          </a:bodyPr>
          <a:lstStyle/>
          <a:p>
            <a:r>
              <a:rPr lang="en-US" dirty="0" smtClean="0"/>
              <a:t>SED Updates</a:t>
            </a:r>
            <a:endParaRPr lang="en-US" dirty="0"/>
          </a:p>
        </p:txBody>
      </p:sp>
      <p:sp>
        <p:nvSpPr>
          <p:cNvPr id="6" name="AutoShape 4" descr="https://mail.cnyric.org/mail/jcraig.nsf/0/a0c2a7ceca33d30985257cb3006a5bb1/Body/M2?OpenElement&amp;cid=_2_42EB3FE042EB3D58006A6C1A85257C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29" t="15113" r="54483" b="15949"/>
          <a:stretch/>
        </p:blipFill>
        <p:spPr bwMode="auto">
          <a:xfrm>
            <a:off x="31531" y="-39469"/>
            <a:ext cx="9295502" cy="690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972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Project leadership teams:</a:t>
            </a:r>
          </a:p>
          <a:p>
            <a:r>
              <a:rPr lang="en-US" dirty="0" smtClean="0"/>
              <a:t>1 District instructional leader</a:t>
            </a:r>
          </a:p>
          <a:p>
            <a:r>
              <a:rPr lang="en-US" dirty="0" smtClean="0"/>
              <a:t>1 principal</a:t>
            </a:r>
          </a:p>
          <a:p>
            <a:r>
              <a:rPr lang="en-US" dirty="0" smtClean="0"/>
              <a:t>1-2 teacher leaders</a:t>
            </a:r>
          </a:p>
          <a:p>
            <a:r>
              <a:rPr lang="en-US" dirty="0" smtClean="0"/>
              <a:t>1 SWD teacher</a:t>
            </a:r>
          </a:p>
          <a:p>
            <a:r>
              <a:rPr lang="en-US" dirty="0" smtClean="0"/>
              <a:t>1 ELL teacher (if appropriate)</a:t>
            </a:r>
          </a:p>
          <a:p>
            <a:r>
              <a:rPr lang="en-US" dirty="0" smtClean="0"/>
              <a:t>1 union representative</a:t>
            </a:r>
            <a:endParaRPr lang="en-US" dirty="0"/>
          </a:p>
        </p:txBody>
      </p:sp>
    </p:spTree>
    <p:extLst>
      <p:ext uri="{BB962C8B-B14F-4D97-AF65-F5344CB8AC3E}">
        <p14:creationId xmlns:p14="http://schemas.microsoft.com/office/powerpoint/2010/main" val="2832049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Segment 1:</a:t>
            </a:r>
          </a:p>
          <a:p>
            <a:r>
              <a:rPr lang="en-US" dirty="0" smtClean="0"/>
              <a:t>1-day program (May 23) at which time a work plan is sketched out (in addition to training)</a:t>
            </a:r>
          </a:p>
          <a:p>
            <a:r>
              <a:rPr lang="en-US" dirty="0" smtClean="0"/>
              <a:t>1 60-90 minute team phone call with LCI for the provision of district-specific feedback</a:t>
            </a:r>
            <a:endParaRPr lang="en-US" dirty="0"/>
          </a:p>
        </p:txBody>
      </p:sp>
    </p:spTree>
    <p:extLst>
      <p:ext uri="{BB962C8B-B14F-4D97-AF65-F5344CB8AC3E}">
        <p14:creationId xmlns:p14="http://schemas.microsoft.com/office/powerpoint/2010/main" val="2391179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Segment 2:</a:t>
            </a:r>
          </a:p>
          <a:p>
            <a:r>
              <a:rPr lang="en-US" dirty="0" smtClean="0"/>
              <a:t>1-day program (June 27 OR July 28) at which time the team brings collected assessment artifacts and uses these to inform audit </a:t>
            </a:r>
          </a:p>
          <a:p>
            <a:r>
              <a:rPr lang="en-US" dirty="0" smtClean="0"/>
              <a:t>Audit work submitted to LCI for district-specific feedback</a:t>
            </a:r>
            <a:endParaRPr lang="en-US" dirty="0"/>
          </a:p>
        </p:txBody>
      </p:sp>
    </p:spTree>
    <p:extLst>
      <p:ext uri="{BB962C8B-B14F-4D97-AF65-F5344CB8AC3E}">
        <p14:creationId xmlns:p14="http://schemas.microsoft.com/office/powerpoint/2010/main" val="4169753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Segment 3:</a:t>
            </a:r>
          </a:p>
          <a:p>
            <a:r>
              <a:rPr lang="en-US" dirty="0" smtClean="0"/>
              <a:t>1-day program (July 29 OR Aug 25?) at which time the team brings completed audits and uses them to create action plans</a:t>
            </a:r>
          </a:p>
          <a:p>
            <a:r>
              <a:rPr lang="en-US" dirty="0"/>
              <a:t>W</a:t>
            </a:r>
            <a:r>
              <a:rPr lang="en-US" dirty="0" smtClean="0"/>
              <a:t>ork submitted to LCI for district-specific feedback</a:t>
            </a:r>
            <a:endParaRPr lang="en-US" dirty="0"/>
          </a:p>
        </p:txBody>
      </p:sp>
    </p:spTree>
    <p:extLst>
      <p:ext uri="{BB962C8B-B14F-4D97-AF65-F5344CB8AC3E}">
        <p14:creationId xmlns:p14="http://schemas.microsoft.com/office/powerpoint/2010/main" val="3303046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Academy (RFP)</a:t>
            </a:r>
            <a:endParaRPr lang="en-US" dirty="0"/>
          </a:p>
        </p:txBody>
      </p:sp>
      <p:sp>
        <p:nvSpPr>
          <p:cNvPr id="3" name="Content Placeholder 2"/>
          <p:cNvSpPr>
            <a:spLocks noGrp="1"/>
          </p:cNvSpPr>
          <p:nvPr>
            <p:ph idx="1"/>
          </p:nvPr>
        </p:nvSpPr>
        <p:spPr/>
        <p:txBody>
          <a:bodyPr/>
          <a:lstStyle/>
          <a:p>
            <a:pPr marL="0" indent="0">
              <a:buNone/>
            </a:pPr>
            <a:r>
              <a:rPr lang="en-US" dirty="0" smtClean="0"/>
              <a:t>Assessment Academy</a:t>
            </a:r>
          </a:p>
          <a:p>
            <a:r>
              <a:rPr lang="en-US" dirty="0" smtClean="0"/>
              <a:t>In each semester, separate cohorts of teachers:</a:t>
            </a:r>
          </a:p>
          <a:p>
            <a:pPr lvl="1"/>
            <a:r>
              <a:rPr lang="en-US" dirty="0" smtClean="0"/>
              <a:t>who work on assessments</a:t>
            </a:r>
          </a:p>
          <a:p>
            <a:pPr lvl="1"/>
            <a:r>
              <a:rPr lang="en-US" dirty="0" smtClean="0"/>
              <a:t>try them out</a:t>
            </a:r>
          </a:p>
          <a:p>
            <a:pPr lvl="1"/>
            <a:r>
              <a:rPr lang="en-US" dirty="0" smtClean="0"/>
              <a:t>look at student work</a:t>
            </a:r>
          </a:p>
          <a:p>
            <a:pPr lvl="1"/>
            <a:r>
              <a:rPr lang="en-US" dirty="0" smtClean="0"/>
              <a:t>Improve assessments</a:t>
            </a:r>
            <a:endParaRPr lang="en-US" dirty="0"/>
          </a:p>
        </p:txBody>
      </p:sp>
    </p:spTree>
    <p:extLst>
      <p:ext uri="{BB962C8B-B14F-4D97-AF65-F5344CB8AC3E}">
        <p14:creationId xmlns:p14="http://schemas.microsoft.com/office/powerpoint/2010/main" val="1599967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0" dirty="0" smtClean="0">
                <a:effectLst/>
              </a:rPr>
              <a:t>Network Team</a:t>
            </a:r>
            <a:endParaRPr lang="en-US" sz="6000" b="0" dirty="0">
              <a:effectLst/>
            </a:endParaRPr>
          </a:p>
        </p:txBody>
      </p:sp>
      <p:sp>
        <p:nvSpPr>
          <p:cNvPr id="3" name="Subtitle 2"/>
          <p:cNvSpPr>
            <a:spLocks noGrp="1"/>
          </p:cNvSpPr>
          <p:nvPr>
            <p:ph type="subTitle" idx="1"/>
          </p:nvPr>
        </p:nvSpPr>
        <p:spPr/>
        <p:txBody>
          <a:bodyPr/>
          <a:lstStyle/>
          <a:p>
            <a:r>
              <a:rPr lang="en-US" dirty="0" smtClean="0"/>
              <a:t>Upcoming Opportunities</a:t>
            </a:r>
            <a:endParaRPr lang="en-US" dirty="0"/>
          </a:p>
        </p:txBody>
      </p:sp>
    </p:spTree>
    <p:extLst>
      <p:ext uri="{BB962C8B-B14F-4D97-AF65-F5344CB8AC3E}">
        <p14:creationId xmlns:p14="http://schemas.microsoft.com/office/powerpoint/2010/main" val="1899070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Team</a:t>
            </a:r>
            <a:endParaRPr lang="en-US" dirty="0"/>
          </a:p>
        </p:txBody>
      </p:sp>
      <p:sp>
        <p:nvSpPr>
          <p:cNvPr id="3" name="Content Placeholder 2"/>
          <p:cNvSpPr>
            <a:spLocks noGrp="1"/>
          </p:cNvSpPr>
          <p:nvPr>
            <p:ph idx="1"/>
          </p:nvPr>
        </p:nvSpPr>
        <p:spPr>
          <a:xfrm>
            <a:off x="457200" y="1508353"/>
            <a:ext cx="8229600" cy="4708525"/>
          </a:xfrm>
        </p:spPr>
        <p:txBody>
          <a:bodyPr>
            <a:normAutofit lnSpcReduction="10000"/>
          </a:bodyPr>
          <a:lstStyle/>
          <a:p>
            <a:r>
              <a:rPr lang="en-US" dirty="0">
                <a:hlinkClick r:id="rId2"/>
              </a:rPr>
              <a:t>Literacy Leadership Network</a:t>
            </a:r>
            <a:r>
              <a:rPr lang="en-US" dirty="0"/>
              <a:t>-April 30</a:t>
            </a:r>
          </a:p>
          <a:p>
            <a:r>
              <a:rPr lang="en-US" dirty="0"/>
              <a:t>Opportunities to network with fellow math teachers continue. </a:t>
            </a:r>
          </a:p>
          <a:p>
            <a:pPr lvl="1"/>
            <a:r>
              <a:rPr lang="en-US" dirty="0"/>
              <a:t>Geometry teachers next meeting is </a:t>
            </a:r>
            <a:r>
              <a:rPr lang="en-US" dirty="0">
                <a:hlinkClick r:id="rId3"/>
              </a:rPr>
              <a:t>May 8</a:t>
            </a:r>
            <a:endParaRPr lang="en-US" dirty="0"/>
          </a:p>
          <a:p>
            <a:pPr lvl="1"/>
            <a:r>
              <a:rPr lang="en-US" dirty="0"/>
              <a:t>Digging Deeper into CCLS Algebra is </a:t>
            </a:r>
            <a:r>
              <a:rPr lang="en-US" dirty="0">
                <a:hlinkClick r:id="rId4"/>
              </a:rPr>
              <a:t>May 16</a:t>
            </a:r>
            <a:r>
              <a:rPr lang="en-US" dirty="0"/>
              <a:t>.  The last meeting for the year for this group is </a:t>
            </a:r>
            <a:r>
              <a:rPr lang="en-US" dirty="0">
                <a:hlinkClick r:id="rId5"/>
              </a:rPr>
              <a:t>May 22</a:t>
            </a:r>
            <a:r>
              <a:rPr lang="en-US" dirty="0"/>
              <a:t>.</a:t>
            </a:r>
          </a:p>
          <a:p>
            <a:pPr lvl="1"/>
            <a:r>
              <a:rPr lang="en-US" dirty="0"/>
              <a:t>Teachers of Math grades </a:t>
            </a:r>
            <a:r>
              <a:rPr lang="en-US" dirty="0">
                <a:hlinkClick r:id="rId6"/>
              </a:rPr>
              <a:t>K-2- Networking</a:t>
            </a:r>
            <a:r>
              <a:rPr lang="en-US" dirty="0"/>
              <a:t> May 19.</a:t>
            </a:r>
          </a:p>
          <a:p>
            <a:pPr lvl="1"/>
            <a:r>
              <a:rPr lang="en-US" dirty="0">
                <a:hlinkClick r:id="rId7"/>
              </a:rPr>
              <a:t>Grades 6-8 Accelerated </a:t>
            </a:r>
            <a:r>
              <a:rPr lang="en-US" dirty="0"/>
              <a:t>Math is May 21.</a:t>
            </a:r>
          </a:p>
        </p:txBody>
      </p:sp>
    </p:spTree>
    <p:extLst>
      <p:ext uri="{BB962C8B-B14F-4D97-AF65-F5344CB8AC3E}">
        <p14:creationId xmlns:p14="http://schemas.microsoft.com/office/powerpoint/2010/main" val="1746827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Data-Driven Instruction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5320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Reenergize your PLC </a:t>
            </a:r>
          </a:p>
        </p:txBody>
      </p:sp>
      <p:sp>
        <p:nvSpPr>
          <p:cNvPr id="3" name="Content Placeholder 2"/>
          <p:cNvSpPr>
            <a:spLocks noGrp="1"/>
          </p:cNvSpPr>
          <p:nvPr>
            <p:ph idx="1"/>
          </p:nvPr>
        </p:nvSpPr>
        <p:spPr/>
        <p:txBody>
          <a:bodyPr>
            <a:normAutofit lnSpcReduction="10000"/>
          </a:bodyPr>
          <a:lstStyle/>
          <a:p>
            <a:r>
              <a:rPr lang="en-US" dirty="0"/>
              <a:t>T</a:t>
            </a:r>
            <a:r>
              <a:rPr lang="en-US" dirty="0" smtClean="0"/>
              <a:t>wo </a:t>
            </a:r>
            <a:r>
              <a:rPr lang="en-US" dirty="0"/>
              <a:t>day </a:t>
            </a:r>
            <a:r>
              <a:rPr lang="en-US" dirty="0" smtClean="0"/>
              <a:t>event</a:t>
            </a:r>
            <a:endParaRPr lang="en-US" dirty="0"/>
          </a:p>
          <a:p>
            <a:r>
              <a:rPr lang="en-US" dirty="0"/>
              <a:t>August 20 and 21 to reenergize, refresh and refocus your PCL. </a:t>
            </a:r>
          </a:p>
          <a:p>
            <a:r>
              <a:rPr lang="en-US" dirty="0"/>
              <a:t>Sessions will build upon work from 2014 summer conference, highlight journeys from other teams and offer resources to continue to develop your team.  </a:t>
            </a:r>
          </a:p>
          <a:p>
            <a:r>
              <a:rPr lang="en-US" dirty="0"/>
              <a:t>Preview:  August 2015 Solution Tree returns!  Will your team be ready?</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16154" r="73521" b="58306"/>
          <a:stretch/>
        </p:blipFill>
        <p:spPr bwMode="auto">
          <a:xfrm>
            <a:off x="7246970" y="1232559"/>
            <a:ext cx="1596779" cy="91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705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732060" y="3616657"/>
            <a:ext cx="2895332" cy="260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Turn Your RtI Upside Down</a:t>
            </a:r>
            <a:endParaRPr lang="en-US" dirty="0"/>
          </a:p>
        </p:txBody>
      </p:sp>
      <p:sp>
        <p:nvSpPr>
          <p:cNvPr id="3" name="Content Placeholder 2"/>
          <p:cNvSpPr>
            <a:spLocks noGrp="1"/>
          </p:cNvSpPr>
          <p:nvPr>
            <p:ph idx="1"/>
          </p:nvPr>
        </p:nvSpPr>
        <p:spPr/>
        <p:txBody>
          <a:bodyPr>
            <a:normAutofit/>
          </a:bodyPr>
          <a:lstStyle/>
          <a:p>
            <a:r>
              <a:rPr lang="en-US" b="1" dirty="0" smtClean="0">
                <a:hlinkClick r:id="rId3"/>
              </a:rPr>
              <a:t>Mike Mattos </a:t>
            </a:r>
            <a:endParaRPr lang="en-US" dirty="0" smtClean="0"/>
          </a:p>
          <a:p>
            <a:r>
              <a:rPr lang="en-US" dirty="0" smtClean="0"/>
              <a:t>October 24, 2014</a:t>
            </a:r>
            <a:endParaRPr lang="en-US" dirty="0"/>
          </a:p>
          <a:p>
            <a:r>
              <a:rPr lang="en-US" dirty="0" smtClean="0"/>
              <a:t>SRC Arena (lunch &amp; materials)</a:t>
            </a:r>
          </a:p>
          <a:p>
            <a:r>
              <a:rPr lang="en-US" dirty="0" smtClean="0"/>
              <a:t>$35 components</a:t>
            </a:r>
          </a:p>
          <a:p>
            <a:r>
              <a:rPr lang="en-US" dirty="0" smtClean="0"/>
              <a:t>$65 non-components</a:t>
            </a:r>
          </a:p>
          <a:p>
            <a:r>
              <a:rPr lang="en-US" b="1" i="1" dirty="0" smtClean="0"/>
              <a:t>Best way to register?</a:t>
            </a:r>
          </a:p>
        </p:txBody>
      </p:sp>
    </p:spTree>
    <p:extLst>
      <p:ext uri="{BB962C8B-B14F-4D97-AF65-F5344CB8AC3E}">
        <p14:creationId xmlns:p14="http://schemas.microsoft.com/office/powerpoint/2010/main" val="3066666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a:t>
            </a:r>
          </a:p>
        </p:txBody>
      </p:sp>
      <p:sp>
        <p:nvSpPr>
          <p:cNvPr id="3" name="Content Placeholder 2"/>
          <p:cNvSpPr>
            <a:spLocks noGrp="1"/>
          </p:cNvSpPr>
          <p:nvPr>
            <p:ph idx="1"/>
          </p:nvPr>
        </p:nvSpPr>
        <p:spPr/>
        <p:txBody>
          <a:bodyPr/>
          <a:lstStyle/>
          <a:p>
            <a:r>
              <a:rPr lang="en-US" dirty="0" smtClean="0"/>
              <a:t>NCLB waiver request was submitted to USDOE on February 28</a:t>
            </a:r>
          </a:p>
          <a:p>
            <a:r>
              <a:rPr lang="en-US" dirty="0" smtClean="0"/>
              <a:t>Adjust AMOs</a:t>
            </a:r>
            <a:endParaRPr lang="en-US" dirty="0"/>
          </a:p>
          <a:p>
            <a:r>
              <a:rPr lang="en-US" dirty="0" smtClean="0"/>
              <a:t>Focus school removed from the list would not have to be replaced by other focus schools</a:t>
            </a:r>
          </a:p>
        </p:txBody>
      </p:sp>
    </p:spTree>
    <p:extLst>
      <p:ext uri="{BB962C8B-B14F-4D97-AF65-F5344CB8AC3E}">
        <p14:creationId xmlns:p14="http://schemas.microsoft.com/office/powerpoint/2010/main" val="27472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PLCs at Work Institute</a:t>
            </a:r>
            <a:endParaRPr lang="en-US" dirty="0"/>
          </a:p>
        </p:txBody>
      </p:sp>
      <p:sp>
        <p:nvSpPr>
          <p:cNvPr id="3" name="Content Placeholder 2"/>
          <p:cNvSpPr>
            <a:spLocks noGrp="1"/>
          </p:cNvSpPr>
          <p:nvPr>
            <p:ph idx="1"/>
          </p:nvPr>
        </p:nvSpPr>
        <p:spPr/>
        <p:txBody>
          <a:bodyPr>
            <a:normAutofit/>
          </a:bodyPr>
          <a:lstStyle/>
          <a:p>
            <a:r>
              <a:rPr lang="en-US" b="1" dirty="0" smtClean="0"/>
              <a:t>August 12-14, 2015</a:t>
            </a:r>
          </a:p>
          <a:p>
            <a:r>
              <a:rPr lang="en-US" b="1" dirty="0" smtClean="0"/>
              <a:t>OnCenter</a:t>
            </a:r>
            <a:r>
              <a:rPr lang="en-US" b="1" dirty="0"/>
              <a:t> </a:t>
            </a:r>
            <a:r>
              <a:rPr lang="en-US" b="1" dirty="0" smtClean="0"/>
              <a:t>and Civic Center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8388" r="59342" b="58306"/>
          <a:stretch/>
        </p:blipFill>
        <p:spPr bwMode="auto">
          <a:xfrm>
            <a:off x="601578" y="2848034"/>
            <a:ext cx="8085222" cy="3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117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2014-15 Lead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fontScale="70000" lnSpcReduction="20000"/>
          </a:bodyPr>
          <a:lstStyle/>
          <a:p>
            <a:r>
              <a:rPr lang="en-US" dirty="0" smtClean="0"/>
              <a:t>Three </a:t>
            </a:r>
            <a:r>
              <a:rPr lang="en-US" dirty="0"/>
              <a:t>sessions is the right amount, complete in March</a:t>
            </a:r>
          </a:p>
          <a:p>
            <a:r>
              <a:rPr lang="en-US" dirty="0"/>
              <a:t>Four options (Cortland and Syracuse) is good</a:t>
            </a:r>
          </a:p>
          <a:p>
            <a:r>
              <a:rPr lang="en-US" dirty="0"/>
              <a:t>More people mentioned following one teacher was nice, but others did suggest watching multiple teachers (at multiple levels, and quality)</a:t>
            </a:r>
          </a:p>
          <a:p>
            <a:r>
              <a:rPr lang="en-US" dirty="0"/>
              <a:t>You can never do too much Growth Producing Feedback</a:t>
            </a:r>
          </a:p>
          <a:p>
            <a:r>
              <a:rPr lang="en-US" dirty="0"/>
              <a:t>Do more with crucial conversations</a:t>
            </a:r>
          </a:p>
          <a:p>
            <a:r>
              <a:rPr lang="en-US" dirty="0"/>
              <a:t>More work with different forms of evidence</a:t>
            </a:r>
          </a:p>
          <a:p>
            <a:r>
              <a:rPr lang="en-US" dirty="0"/>
              <a:t>Articles that can also be used with staff</a:t>
            </a:r>
          </a:p>
          <a:p>
            <a:r>
              <a:rPr lang="en-US" dirty="0"/>
              <a:t>Could there be some aspects of the training done on-line? Flip some</a:t>
            </a:r>
          </a:p>
          <a:p>
            <a:r>
              <a:rPr lang="en-US" dirty="0"/>
              <a:t>Watch videos of principals in action with teachers</a:t>
            </a:r>
          </a:p>
          <a:p>
            <a:r>
              <a:rPr lang="en-US" dirty="0"/>
              <a:t>Moving teachers from effective to Highly effective</a:t>
            </a:r>
          </a:p>
          <a:p>
            <a:r>
              <a:rPr lang="en-US" dirty="0"/>
              <a:t>District sharing</a:t>
            </a:r>
          </a:p>
          <a:p>
            <a:r>
              <a:rPr lang="en-US" dirty="0"/>
              <a:t>District team work (work done by district team – maybe flip this or HW)</a:t>
            </a:r>
          </a:p>
        </p:txBody>
      </p:sp>
    </p:spTree>
    <p:extLst>
      <p:ext uri="{BB962C8B-B14F-4D97-AF65-F5344CB8AC3E}">
        <p14:creationId xmlns:p14="http://schemas.microsoft.com/office/powerpoint/2010/main" val="394783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2" y="365353"/>
            <a:ext cx="8980227" cy="1143000"/>
          </a:xfrm>
        </p:spPr>
        <p:txBody>
          <a:bodyPr>
            <a:normAutofit fontScale="90000"/>
          </a:bodyPr>
          <a:lstStyle/>
          <a:p>
            <a:r>
              <a:rPr lang="en-US" dirty="0" smtClean="0"/>
              <a:t>2014-15 Principal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a:t>Three sessions is the right amount</a:t>
            </a:r>
          </a:p>
          <a:p>
            <a:r>
              <a:rPr lang="en-US" dirty="0"/>
              <a:t>After the CSA meetings works</a:t>
            </a:r>
          </a:p>
          <a:p>
            <a:r>
              <a:rPr lang="en-US" dirty="0"/>
              <a:t>Keep up the research updates</a:t>
            </a:r>
          </a:p>
          <a:p>
            <a:r>
              <a:rPr lang="en-US" dirty="0"/>
              <a:t>Watching videos of principals doing their thing is helpful (with conversation)</a:t>
            </a:r>
          </a:p>
          <a:p>
            <a:r>
              <a:rPr lang="en-US" dirty="0"/>
              <a:t>Articles and discussion</a:t>
            </a:r>
          </a:p>
          <a:p>
            <a:r>
              <a:rPr lang="en-US" dirty="0"/>
              <a:t>Connect with principals – what are they thinking and needing?</a:t>
            </a:r>
          </a:p>
        </p:txBody>
      </p:sp>
    </p:spTree>
    <p:extLst>
      <p:ext uri="{BB962C8B-B14F-4D97-AF65-F5344CB8AC3E}">
        <p14:creationId xmlns:p14="http://schemas.microsoft.com/office/powerpoint/2010/main" val="3465860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2" y="365353"/>
            <a:ext cx="8980227" cy="1143000"/>
          </a:xfrm>
        </p:spPr>
        <p:txBody>
          <a:bodyPr>
            <a:normAutofit/>
          </a:bodyPr>
          <a:lstStyle/>
          <a:p>
            <a:r>
              <a:rPr lang="en-US" dirty="0" smtClean="0"/>
              <a:t>2014-15 Principal Support</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a:t>What should we do next year to help our principals be instructional leaders</a:t>
            </a:r>
            <a:r>
              <a:rPr lang="en-US" dirty="0" smtClean="0"/>
              <a:t>?</a:t>
            </a:r>
          </a:p>
          <a:p>
            <a:endParaRPr lang="en-US" dirty="0" smtClean="0"/>
          </a:p>
          <a:p>
            <a:r>
              <a:rPr lang="en-US" dirty="0" smtClean="0"/>
              <a:t>Discussion</a:t>
            </a:r>
            <a:endParaRPr lang="en-US" dirty="0"/>
          </a:p>
        </p:txBody>
      </p:sp>
    </p:spTree>
    <p:extLst>
      <p:ext uri="{BB962C8B-B14F-4D97-AF65-F5344CB8AC3E}">
        <p14:creationId xmlns:p14="http://schemas.microsoft.com/office/powerpoint/2010/main" val="20792133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1573367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Daggett Returns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7530572"/>
              </p:ext>
            </p:extLst>
          </p:nvPr>
        </p:nvGraphicFramePr>
        <p:xfrm>
          <a:off x="457200" y="1690688"/>
          <a:ext cx="8229600" cy="4328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Thursday,</a:t>
                      </a:r>
                      <a:r>
                        <a:rPr lang="en-US" baseline="0" dirty="0" smtClean="0"/>
                        <a:t> September 25</a:t>
                      </a:r>
                      <a:br>
                        <a:rPr lang="en-US" baseline="0" dirty="0" smtClean="0"/>
                      </a:br>
                      <a:r>
                        <a:rPr lang="en-US" dirty="0" smtClean="0"/>
                        <a:t>Day Sessions</a:t>
                      </a:r>
                    </a:p>
                    <a:p>
                      <a:pPr algn="ctr"/>
                      <a:r>
                        <a:rPr lang="en-US" dirty="0" smtClean="0"/>
                        <a:t>Baker HS,</a:t>
                      </a:r>
                      <a:r>
                        <a:rPr lang="en-US" baseline="0" dirty="0" smtClean="0"/>
                        <a:t> Baldwinsville</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Thursday,</a:t>
                      </a:r>
                      <a:r>
                        <a:rPr lang="en-US" baseline="0" dirty="0" smtClean="0"/>
                        <a:t> September 25</a:t>
                      </a:r>
                      <a:br>
                        <a:rPr lang="en-US" baseline="0" dirty="0" smtClean="0"/>
                      </a:br>
                      <a:r>
                        <a:rPr lang="en-US" dirty="0" smtClean="0"/>
                        <a:t>Evening BoE Session</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Homer Jr High School</a:t>
                      </a:r>
                    </a:p>
                  </a:txBody>
                  <a:tcPr anchor="ctr"/>
                </a:tc>
                <a:tc>
                  <a:txBody>
                    <a:bodyPr/>
                    <a:lstStyle/>
                    <a:p>
                      <a:pPr algn="ctr"/>
                      <a:r>
                        <a:rPr lang="en-US" dirty="0" smtClean="0"/>
                        <a:t>Friday,</a:t>
                      </a:r>
                      <a:r>
                        <a:rPr lang="en-US" baseline="0" dirty="0" smtClean="0"/>
                        <a:t> September 26</a:t>
                      </a:r>
                      <a:br>
                        <a:rPr lang="en-US" baseline="0" dirty="0" smtClean="0"/>
                      </a:br>
                      <a:r>
                        <a:rPr lang="en-US" dirty="0" smtClean="0"/>
                        <a:t>Day Sessions</a:t>
                      </a:r>
                    </a:p>
                    <a:p>
                      <a:pPr algn="ctr"/>
                      <a:r>
                        <a:rPr lang="en-US" dirty="0" smtClean="0"/>
                        <a:t>AM: Cortland JrSr HS</a:t>
                      </a:r>
                    </a:p>
                    <a:p>
                      <a:pPr algn="ctr"/>
                      <a:r>
                        <a:rPr lang="en-US" dirty="0" smtClean="0"/>
                        <a:t>PM: Homer Jr HS</a:t>
                      </a:r>
                    </a:p>
                  </a:txBody>
                  <a:tcPr anchor="ctr"/>
                </a:tc>
              </a:tr>
              <a:tr h="370840">
                <a:tc>
                  <a:txBody>
                    <a:bodyPr/>
                    <a:lstStyle/>
                    <a:p>
                      <a:r>
                        <a:rPr lang="en-US" sz="2000" dirty="0" smtClean="0"/>
                        <a:t>Baldwinsville</a:t>
                      </a:r>
                    </a:p>
                    <a:p>
                      <a:r>
                        <a:rPr lang="en-US" sz="2000" dirty="0" smtClean="0"/>
                        <a:t>Lyncourt</a:t>
                      </a:r>
                    </a:p>
                    <a:p>
                      <a:r>
                        <a:rPr lang="en-US" sz="2000" dirty="0" smtClean="0"/>
                        <a:t>Solvay</a:t>
                      </a:r>
                    </a:p>
                    <a:p>
                      <a:endParaRPr lang="en-US" sz="2000" dirty="0"/>
                    </a:p>
                  </a:txBody>
                  <a:tcPr/>
                </a:tc>
                <a:tc>
                  <a:txBody>
                    <a:bodyPr/>
                    <a:lstStyle/>
                    <a:p>
                      <a:r>
                        <a:rPr lang="en-US" sz="2000" dirty="0" smtClean="0"/>
                        <a:t>Homer</a:t>
                      </a:r>
                    </a:p>
                    <a:p>
                      <a:r>
                        <a:rPr lang="en-US" sz="2000" dirty="0" smtClean="0"/>
                        <a:t>Fayetteville-Manlius</a:t>
                      </a:r>
                    </a:p>
                    <a:p>
                      <a:r>
                        <a:rPr lang="en-US" sz="2000" dirty="0" smtClean="0"/>
                        <a:t>McGraw</a:t>
                      </a:r>
                    </a:p>
                    <a:p>
                      <a:endParaRPr lang="en-US" sz="2000" dirty="0"/>
                    </a:p>
                  </a:txBody>
                  <a:tcPr/>
                </a:tc>
                <a:tc>
                  <a:txBody>
                    <a:bodyPr/>
                    <a:lstStyle/>
                    <a:p>
                      <a:r>
                        <a:rPr lang="en-US" sz="2000" dirty="0" smtClean="0"/>
                        <a:t>Cortland (am)</a:t>
                      </a:r>
                    </a:p>
                    <a:p>
                      <a:r>
                        <a:rPr lang="en-US" sz="2000" dirty="0" smtClean="0"/>
                        <a:t>McGraw (am)</a:t>
                      </a:r>
                    </a:p>
                    <a:p>
                      <a:endParaRPr lang="en-US" sz="2000" dirty="0" smtClean="0"/>
                    </a:p>
                    <a:p>
                      <a:r>
                        <a:rPr lang="en-US" sz="2000" dirty="0" smtClean="0"/>
                        <a:t>Homer (pm)</a:t>
                      </a:r>
                    </a:p>
                    <a:p>
                      <a:r>
                        <a:rPr lang="en-US" sz="2000" dirty="0" smtClean="0"/>
                        <a:t>DeRuyter (pm)</a:t>
                      </a:r>
                    </a:p>
                    <a:p>
                      <a:r>
                        <a:rPr lang="en-US" sz="2000" dirty="0" smtClean="0"/>
                        <a:t>Cincinnatus (pm)</a:t>
                      </a:r>
                    </a:p>
                    <a:p>
                      <a:r>
                        <a:rPr lang="en-US" sz="2000" dirty="0" smtClean="0"/>
                        <a:t>Marathon (pm)</a:t>
                      </a:r>
                    </a:p>
                    <a:p>
                      <a:r>
                        <a:rPr lang="en-US" sz="2000" dirty="0" smtClean="0"/>
                        <a:t>LaFayette (pm)</a:t>
                      </a:r>
                    </a:p>
                    <a:p>
                      <a:endParaRPr lang="en-US" sz="2000" dirty="0" smtClean="0"/>
                    </a:p>
                    <a:p>
                      <a:endParaRPr lang="en-US" sz="2000" dirty="0"/>
                    </a:p>
                  </a:txBody>
                  <a:tcPr/>
                </a:tc>
              </a:tr>
            </a:tbl>
          </a:graphicData>
        </a:graphic>
      </p:graphicFrame>
    </p:spTree>
    <p:extLst>
      <p:ext uri="{BB962C8B-B14F-4D97-AF65-F5344CB8AC3E}">
        <p14:creationId xmlns:p14="http://schemas.microsoft.com/office/powerpoint/2010/main" val="2380908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Vision</a:t>
            </a:r>
            <a:endParaRPr lang="en-US" dirty="0"/>
          </a:p>
        </p:txBody>
      </p:sp>
    </p:spTree>
    <p:extLst>
      <p:ext uri="{BB962C8B-B14F-4D97-AF65-F5344CB8AC3E}">
        <p14:creationId xmlns:p14="http://schemas.microsoft.com/office/powerpoint/2010/main" val="25069164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312" y="152400"/>
            <a:ext cx="2166288" cy="3086100"/>
          </a:xfrm>
          <a:prstGeom prst="rect">
            <a:avLst/>
          </a:prstGeom>
        </p:spPr>
      </p:pic>
      <p:sp>
        <p:nvSpPr>
          <p:cNvPr id="2" name="Title 1"/>
          <p:cNvSpPr>
            <a:spLocks noGrp="1"/>
          </p:cNvSpPr>
          <p:nvPr>
            <p:ph type="ctrTitle"/>
          </p:nvPr>
        </p:nvSpPr>
        <p:spPr/>
        <p:txBody>
          <a:bodyPr/>
          <a:lstStyle/>
          <a:p>
            <a:r>
              <a:rPr lang="en-US" dirty="0" smtClean="0"/>
              <a:t>A Vision for Education in</a:t>
            </a:r>
            <a:br>
              <a:rPr lang="en-US" dirty="0" smtClean="0"/>
            </a:br>
            <a:r>
              <a:rPr lang="en-US" dirty="0" smtClean="0"/>
              <a:t>Central New York</a:t>
            </a:r>
            <a:endParaRPr lang="en-US" dirty="0"/>
          </a:p>
        </p:txBody>
      </p:sp>
      <p:sp>
        <p:nvSpPr>
          <p:cNvPr id="3" name="Subtitle 2"/>
          <p:cNvSpPr>
            <a:spLocks noGrp="1"/>
          </p:cNvSpPr>
          <p:nvPr>
            <p:ph type="subTitle" idx="1"/>
          </p:nvPr>
        </p:nvSpPr>
        <p:spPr/>
        <p:txBody>
          <a:bodyPr/>
          <a:lstStyle/>
          <a:p>
            <a:r>
              <a:rPr lang="en-US" dirty="0" smtClean="0"/>
              <a:t>College, Career</a:t>
            </a:r>
            <a:br>
              <a:rPr lang="en-US" dirty="0" smtClean="0"/>
            </a:br>
            <a:r>
              <a:rPr lang="en-US" dirty="0" smtClean="0"/>
              <a:t>&amp; Citizenship Readiness</a:t>
            </a:r>
            <a:endParaRPr lang="en-US" dirty="0"/>
          </a:p>
        </p:txBody>
      </p:sp>
    </p:spTree>
    <p:extLst>
      <p:ext uri="{BB962C8B-B14F-4D97-AF65-F5344CB8AC3E}">
        <p14:creationId xmlns:p14="http://schemas.microsoft.com/office/powerpoint/2010/main" val="14346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9600" y="685800"/>
            <a:ext cx="7924800" cy="5668818"/>
            <a:chOff x="609600" y="685800"/>
            <a:chExt cx="7924800" cy="5668818"/>
          </a:xfrm>
        </p:grpSpPr>
        <p:grpSp>
          <p:nvGrpSpPr>
            <p:cNvPr id="11" name="Group 10"/>
            <p:cNvGrpSpPr/>
            <p:nvPr/>
          </p:nvGrpSpPr>
          <p:grpSpPr>
            <a:xfrm>
              <a:off x="3657600" y="685800"/>
              <a:ext cx="4876800" cy="2743200"/>
              <a:chOff x="3657600" y="685800"/>
              <a:chExt cx="4876800" cy="2209800"/>
            </a:xfrm>
          </p:grpSpPr>
          <p:sp>
            <p:nvSpPr>
              <p:cNvPr id="9" name="Rounded Rectangle 8"/>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14" name="Rounded Rectangle 13"/>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6" name="Group 15"/>
            <p:cNvGrpSpPr/>
            <p:nvPr/>
          </p:nvGrpSpPr>
          <p:grpSpPr>
            <a:xfrm>
              <a:off x="4648200" y="3611418"/>
              <a:ext cx="3886200" cy="2743200"/>
              <a:chOff x="4648200" y="685800"/>
              <a:chExt cx="3886200" cy="2209800"/>
            </a:xfrm>
          </p:grpSpPr>
          <p:sp>
            <p:nvSpPr>
              <p:cNvPr id="17" name="Rounded Rectangle 16"/>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9" name="Group 18"/>
            <p:cNvGrpSpPr/>
            <p:nvPr/>
          </p:nvGrpSpPr>
          <p:grpSpPr>
            <a:xfrm>
              <a:off x="609600" y="3611418"/>
              <a:ext cx="3962400" cy="2743200"/>
              <a:chOff x="4648200" y="685800"/>
              <a:chExt cx="39624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7" name="Rounded Rectangle 6"/>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5" name="Group 24"/>
          <p:cNvGrpSpPr/>
          <p:nvPr/>
        </p:nvGrpSpPr>
        <p:grpSpPr>
          <a:xfrm>
            <a:off x="2895600" y="1828800"/>
            <a:ext cx="4876800" cy="3505200"/>
            <a:chOff x="2971800" y="2209800"/>
            <a:chExt cx="4876800" cy="3505200"/>
          </a:xfrm>
        </p:grpSpPr>
        <p:sp>
          <p:nvSpPr>
            <p:cNvPr id="23" name="Rounded Rectangle 22"/>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4" name="Diagram 3"/>
          <p:cNvGraphicFramePr/>
          <p:nvPr>
            <p:extLst>
              <p:ext uri="{D42A27DB-BD31-4B8C-83A1-F6EECF244321}">
                <p14:modId xmlns:p14="http://schemas.microsoft.com/office/powerpoint/2010/main" val="2276487499"/>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spTree>
    <p:extLst>
      <p:ext uri="{BB962C8B-B14F-4D97-AF65-F5344CB8AC3E}">
        <p14:creationId xmlns:p14="http://schemas.microsoft.com/office/powerpoint/2010/main" val="67020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4" name="Rectangle 3"/>
          <p:cNvSpPr/>
          <p:nvPr/>
        </p:nvSpPr>
        <p:spPr>
          <a:xfrm>
            <a:off x="2182287" y="5916657"/>
            <a:ext cx="4572000" cy="646331"/>
          </a:xfrm>
          <a:prstGeom prst="rect">
            <a:avLst/>
          </a:prstGeom>
        </p:spPr>
        <p:txBody>
          <a:bodyPr>
            <a:spAutoFit/>
          </a:bodyPr>
          <a:lstStyle/>
          <a:p>
            <a:r>
              <a:rPr lang="en-US" dirty="0" smtClean="0"/>
              <a:t>SIRS </a:t>
            </a:r>
            <a:r>
              <a:rPr lang="en-US" dirty="0"/>
              <a:t>manual page 212 version 9.10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0322422"/>
              </p:ext>
            </p:extLst>
          </p:nvPr>
        </p:nvGraphicFramePr>
        <p:xfrm>
          <a:off x="585637" y="4481236"/>
          <a:ext cx="7953544" cy="1212738"/>
        </p:xfrm>
        <a:graphic>
          <a:graphicData uri="http://schemas.openxmlformats.org/drawingml/2006/table">
            <a:tbl>
              <a:tblPr firstRow="1" firstCol="1" bandRow="1" bandCol="1">
                <a:tableStyleId>{5C22544A-7EE6-4342-B048-85BDC9FD1C3A}</a:tableStyleId>
              </a:tblPr>
              <a:tblGrid>
                <a:gridCol w="4278272"/>
                <a:gridCol w="1737136"/>
                <a:gridCol w="1102694"/>
                <a:gridCol w="835442"/>
              </a:tblGrid>
              <a:tr h="296447">
                <a:tc>
                  <a:txBody>
                    <a:bodyPr/>
                    <a:lstStyle/>
                    <a:p>
                      <a:pPr marL="0" marR="0" algn="ctr">
                        <a:spcBef>
                          <a:spcPts val="0"/>
                        </a:spcBef>
                        <a:spcAft>
                          <a:spcPts val="0"/>
                        </a:spcAft>
                      </a:pPr>
                      <a:r>
                        <a:rPr lang="en-US" sz="1900" dirty="0">
                          <a:effectLst/>
                        </a:rPr>
                        <a:t>Year</a:t>
                      </a:r>
                      <a:endParaRPr lang="en-US" sz="2200" dirty="0">
                        <a:effectLst/>
                        <a:latin typeface="Times New Roman"/>
                        <a:ea typeface="Times New Roman"/>
                      </a:endParaRPr>
                    </a:p>
                  </a:txBody>
                  <a:tcPr marL="121274" marR="121274" marT="0" marB="0" anchor="ctr"/>
                </a:tc>
                <a:tc>
                  <a:txBody>
                    <a:bodyPr/>
                    <a:lstStyle/>
                    <a:p>
                      <a:pPr marL="23495" marR="0" algn="ctr">
                        <a:spcBef>
                          <a:spcPts val="0"/>
                        </a:spcBef>
                        <a:spcAft>
                          <a:spcPts val="0"/>
                        </a:spcAft>
                      </a:pPr>
                      <a:r>
                        <a:rPr lang="en-US" sz="1900" dirty="0">
                          <a:effectLst/>
                        </a:rPr>
                        <a:t>Enrollment</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Tested</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Rate</a:t>
                      </a:r>
                      <a:endParaRPr lang="en-US" sz="2200" dirty="0">
                        <a:effectLst/>
                        <a:latin typeface="Times New Roman"/>
                        <a:ea typeface="Times New Roman"/>
                      </a:endParaRPr>
                    </a:p>
                  </a:txBody>
                  <a:tcPr marL="121274" marR="121274" marT="0" marB="0" anchor="ctr"/>
                </a:tc>
              </a:tr>
              <a:tr h="323397">
                <a:tc>
                  <a:txBody>
                    <a:bodyPr/>
                    <a:lstStyle/>
                    <a:p>
                      <a:pPr marL="0" marR="0" algn="just">
                        <a:spcBef>
                          <a:spcPts val="0"/>
                        </a:spcBef>
                        <a:spcAft>
                          <a:spcPts val="0"/>
                        </a:spcAft>
                      </a:pPr>
                      <a:r>
                        <a:rPr lang="en-US" sz="1900" dirty="0">
                          <a:effectLst/>
                        </a:rPr>
                        <a:t>Current</a:t>
                      </a:r>
                      <a:endParaRPr lang="en-US" sz="2200" dirty="0">
                        <a:effectLst/>
                        <a:latin typeface="Times New Roman"/>
                        <a:ea typeface="Times New Roman"/>
                      </a:endParaRPr>
                    </a:p>
                  </a:txBody>
                  <a:tcPr marL="121274" marR="121274" marT="0" marB="0" anchor="ctr"/>
                </a:tc>
                <a:tc>
                  <a:txBody>
                    <a:bodyPr/>
                    <a:lstStyle/>
                    <a:p>
                      <a:pPr marL="23495" marR="0" algn="ctr">
                        <a:spcBef>
                          <a:spcPts val="0"/>
                        </a:spcBef>
                        <a:spcAft>
                          <a:spcPts val="0"/>
                        </a:spcAft>
                      </a:pPr>
                      <a:r>
                        <a:rPr lang="en-US" sz="1900" dirty="0">
                          <a:effectLst/>
                        </a:rPr>
                        <a:t>60</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56</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93%</a:t>
                      </a:r>
                      <a:endParaRPr lang="en-US" sz="2200" dirty="0">
                        <a:effectLst/>
                        <a:latin typeface="Times New Roman"/>
                        <a:ea typeface="Times New Roman"/>
                      </a:endParaRPr>
                    </a:p>
                  </a:txBody>
                  <a:tcPr marL="121274" marR="121274" marT="0" marB="0" anchor="ctr"/>
                </a:tc>
              </a:tr>
              <a:tr h="296447">
                <a:tc>
                  <a:txBody>
                    <a:bodyPr/>
                    <a:lstStyle/>
                    <a:p>
                      <a:pPr marL="0" marR="0" algn="just">
                        <a:spcBef>
                          <a:spcPts val="0"/>
                        </a:spcBef>
                        <a:spcAft>
                          <a:spcPts val="0"/>
                        </a:spcAft>
                      </a:pPr>
                      <a:r>
                        <a:rPr lang="en-US" sz="1900" dirty="0">
                          <a:effectLst/>
                        </a:rPr>
                        <a:t>Previous</a:t>
                      </a:r>
                      <a:endParaRPr lang="en-US" sz="2200" dirty="0">
                        <a:effectLst/>
                        <a:latin typeface="Times New Roman"/>
                        <a:ea typeface="Times New Roman"/>
                      </a:endParaRPr>
                    </a:p>
                  </a:txBody>
                  <a:tcPr marL="121274" marR="121274" marT="0" marB="0" anchor="ctr"/>
                </a:tc>
                <a:tc>
                  <a:txBody>
                    <a:bodyPr/>
                    <a:lstStyle/>
                    <a:p>
                      <a:pPr marL="23495" marR="0" algn="ctr">
                        <a:spcBef>
                          <a:spcPts val="0"/>
                        </a:spcBef>
                        <a:spcAft>
                          <a:spcPts val="0"/>
                        </a:spcAft>
                      </a:pPr>
                      <a:r>
                        <a:rPr lang="en-US" sz="1900" dirty="0">
                          <a:effectLst/>
                        </a:rPr>
                        <a:t>75</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73</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97%</a:t>
                      </a:r>
                      <a:endParaRPr lang="en-US" sz="2200" dirty="0">
                        <a:effectLst/>
                        <a:latin typeface="Times New Roman"/>
                        <a:ea typeface="Times New Roman"/>
                      </a:endParaRPr>
                    </a:p>
                  </a:txBody>
                  <a:tcPr marL="121274" marR="121274" marT="0" marB="0" anchor="ctr"/>
                </a:tc>
              </a:tr>
              <a:tr h="296447">
                <a:tc>
                  <a:txBody>
                    <a:bodyPr/>
                    <a:lstStyle/>
                    <a:p>
                      <a:pPr marL="0" marR="0">
                        <a:spcBef>
                          <a:spcPts val="0"/>
                        </a:spcBef>
                        <a:spcAft>
                          <a:spcPts val="0"/>
                        </a:spcAft>
                      </a:pPr>
                      <a:r>
                        <a:rPr lang="en-US" sz="1900" dirty="0">
                          <a:effectLst/>
                        </a:rPr>
                        <a:t>Calculation of Weighted Average</a:t>
                      </a:r>
                      <a:endParaRPr lang="en-US" sz="2200" dirty="0">
                        <a:effectLst/>
                        <a:latin typeface="Times New Roman"/>
                        <a:ea typeface="Times New Roman"/>
                      </a:endParaRPr>
                    </a:p>
                  </a:txBody>
                  <a:tcPr marL="121274" marR="121274" marT="0" marB="0" anchor="ctr"/>
                </a:tc>
                <a:tc>
                  <a:txBody>
                    <a:bodyPr/>
                    <a:lstStyle/>
                    <a:p>
                      <a:pPr marL="23495" marR="0" algn="ctr">
                        <a:spcBef>
                          <a:spcPts val="0"/>
                        </a:spcBef>
                        <a:spcAft>
                          <a:spcPts val="0"/>
                        </a:spcAft>
                      </a:pPr>
                      <a:r>
                        <a:rPr lang="en-US" sz="1900" dirty="0">
                          <a:effectLst/>
                        </a:rPr>
                        <a:t>135</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129</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96%</a:t>
                      </a:r>
                      <a:endParaRPr lang="en-US" sz="2200" dirty="0">
                        <a:effectLst/>
                        <a:latin typeface="Times New Roman"/>
                        <a:ea typeface="Times New Roman"/>
                      </a:endParaRPr>
                    </a:p>
                  </a:txBody>
                  <a:tcPr marL="121274" marR="121274" marT="0" marB="0" anchor="ctr"/>
                </a:tc>
              </a:tr>
            </a:tbl>
          </a:graphicData>
        </a:graphic>
      </p:graphicFrame>
      <p:sp>
        <p:nvSpPr>
          <p:cNvPr id="6" name="Rectangle 5"/>
          <p:cNvSpPr>
            <a:spLocks noChangeArrowheads="1"/>
          </p:cNvSpPr>
          <p:nvPr/>
        </p:nvSpPr>
        <p:spPr bwMode="auto">
          <a:xfrm>
            <a:off x="438019" y="1425251"/>
            <a:ext cx="824878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Weighted Average for Groups That Fail Participation Criterion:</a:t>
            </a:r>
            <a:r>
              <a:rPr kumimoji="0" lang="en-US" alt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If the participation rate of an accountability group falls below the required percentage, a “weighted average” of the group’s participation rates over the current and the previous year is calculated. If the result meets the participation criterion for the measure, the group is considered to have met the participation criterion. </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Sample Weighted Average Calculation</a:t>
            </a:r>
            <a:r>
              <a:rPr lang="en-US" altLang="en-US" sz="3200" dirty="0">
                <a:latin typeface="Arial" pitchFamily="34" charset="0"/>
                <a:cs typeface="Arial" pitchFamily="34" charset="0"/>
              </a:rPr>
              <a:t>:</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83235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Central New York New Tech High School</a:t>
            </a:r>
            <a:endParaRPr lang="en-US" dirty="0"/>
          </a:p>
        </p:txBody>
      </p:sp>
      <p:sp>
        <p:nvSpPr>
          <p:cNvPr id="3" name="Content Placeholder 2"/>
          <p:cNvSpPr>
            <a:spLocks noGrp="1"/>
          </p:cNvSpPr>
          <p:nvPr>
            <p:ph idx="1"/>
          </p:nvPr>
        </p:nvSpPr>
        <p:spPr/>
        <p:txBody>
          <a:bodyPr/>
          <a:lstStyle/>
          <a:p>
            <a:r>
              <a:rPr lang="en-US" dirty="0" smtClean="0"/>
              <a:t>Multiple districts</a:t>
            </a:r>
          </a:p>
          <a:p>
            <a:r>
              <a:rPr lang="en-US" dirty="0" smtClean="0"/>
              <a:t>Location: Hartnett Elementary in Truxton (Homer)</a:t>
            </a:r>
          </a:p>
          <a:p>
            <a:r>
              <a:rPr lang="en-US" dirty="0" smtClean="0"/>
              <a:t>September 2016</a:t>
            </a:r>
          </a:p>
          <a:p>
            <a:r>
              <a:rPr lang="en-US" dirty="0" smtClean="0"/>
              <a:t>Begin with grades 9 &amp; 10</a:t>
            </a:r>
            <a:endParaRPr lang="en-US" dirty="0"/>
          </a:p>
        </p:txBody>
      </p:sp>
      <p:sp>
        <p:nvSpPr>
          <p:cNvPr id="4" name="TextBox 3"/>
          <p:cNvSpPr txBox="1"/>
          <p:nvPr/>
        </p:nvSpPr>
        <p:spPr>
          <a:xfrm rot="20749844">
            <a:off x="2191250" y="4528800"/>
            <a:ext cx="6400800" cy="1569660"/>
          </a:xfrm>
          <a:prstGeom prst="rect">
            <a:avLst/>
          </a:prstGeom>
          <a:noFill/>
        </p:spPr>
        <p:txBody>
          <a:bodyPr wrap="square" rtlCol="0">
            <a:spAutoFit/>
          </a:bodyPr>
          <a:lstStyle/>
          <a:p>
            <a:pPr algn="ctr"/>
            <a:r>
              <a:rPr lang="en-US" sz="9600" dirty="0">
                <a:solidFill>
                  <a:srgbClr val="0070C0"/>
                </a:solidFill>
                <a:latin typeface="Franklin Gothic Medium Cond" panose="020B0606030402020204" pitchFamily="34" charset="0"/>
              </a:rPr>
              <a:t>CNY </a:t>
            </a:r>
            <a:r>
              <a:rPr lang="en-US" sz="9600" dirty="0" smtClean="0">
                <a:solidFill>
                  <a:srgbClr val="0070C0"/>
                </a:solidFill>
                <a:latin typeface="Franklin Gothic Medium Cond" panose="020B0606030402020204" pitchFamily="34" charset="0"/>
              </a:rPr>
              <a:t> NTH</a:t>
            </a:r>
            <a:endParaRPr lang="en-US" sz="9600" dirty="0">
              <a:solidFill>
                <a:srgbClr val="0070C0"/>
              </a:solidFill>
              <a:latin typeface="Franklin Gothic Medium Cond" panose="020B0606030402020204" pitchFamily="34" charset="0"/>
            </a:endParaRPr>
          </a:p>
        </p:txBody>
      </p:sp>
    </p:spTree>
    <p:extLst>
      <p:ext uri="{BB962C8B-B14F-4D97-AF65-F5344CB8AC3E}">
        <p14:creationId xmlns:p14="http://schemas.microsoft.com/office/powerpoint/2010/main" val="20747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Transformation of the Career Academy</a:t>
            </a:r>
          </a:p>
          <a:p>
            <a:r>
              <a:rPr lang="en-US" dirty="0" smtClean="0"/>
              <a:t>September 2014</a:t>
            </a:r>
          </a:p>
          <a:p>
            <a:r>
              <a:rPr lang="en-US" dirty="0" smtClean="0"/>
              <a:t>Begin with grades 9 &amp; 10</a:t>
            </a:r>
          </a:p>
          <a:p>
            <a:r>
              <a:rPr lang="en-US" dirty="0" smtClean="0"/>
              <a:t>Students in grades 11 &amp; 12 complete the Career Academy program, including CTE</a:t>
            </a:r>
          </a:p>
          <a:p>
            <a:r>
              <a:rPr lang="en-US" dirty="0" smtClean="0"/>
              <a:t>Summer 2014-Redesign space to support Innovation Tech model</a:t>
            </a:r>
          </a:p>
          <a:p>
            <a:r>
              <a:rPr lang="en-US" dirty="0" smtClean="0"/>
              <a:t>InnovationTech.us</a:t>
            </a:r>
          </a:p>
          <a:p>
            <a:pPr marL="0" indent="0">
              <a:buNone/>
            </a:pPr>
            <a:endParaRPr lang="en-US" dirty="0"/>
          </a:p>
        </p:txBody>
      </p:sp>
      <p:pic>
        <p:nvPicPr>
          <p:cNvPr id="3076" name="Picture 4" descr="Innovative Tec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193" y="195618"/>
            <a:ext cx="57150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4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Education in CNY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8027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42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lstStyle/>
          <a:p>
            <a:endParaRPr lang="en-US" dirty="0"/>
          </a:p>
        </p:txBody>
      </p:sp>
      <p:pic>
        <p:nvPicPr>
          <p:cNvPr id="2052"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1741981"/>
            <a:ext cx="47625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18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1"/>
          <p:cNvSpPr>
            <a:spLocks noChangeArrowheads="1"/>
          </p:cNvSpPr>
          <p:nvPr/>
        </p:nvSpPr>
        <p:spPr bwMode="auto">
          <a:xfrm>
            <a:off x="1714500" y="320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8" t="25539" r="56810" b="4310"/>
          <a:stretch/>
        </p:blipFill>
        <p:spPr bwMode="auto">
          <a:xfrm>
            <a:off x="346842" y="1248870"/>
            <a:ext cx="7126013" cy="53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1629688075"/>
              </p:ext>
            </p:extLst>
          </p:nvPr>
        </p:nvGraphicFramePr>
        <p:xfrm>
          <a:off x="5486400"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8780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5" y="365353"/>
            <a:ext cx="8229600" cy="1143000"/>
          </a:xfrm>
        </p:spPr>
        <p:txBody>
          <a:bodyPr>
            <a:normAutofit/>
          </a:bodyPr>
          <a:lstStyle/>
          <a:p>
            <a:r>
              <a:rPr lang="en-US" dirty="0" smtClean="0"/>
              <a:t>Project Based Learning</a:t>
            </a:r>
            <a:endParaRPr lang="en-US" dirty="0"/>
          </a:p>
        </p:txBody>
      </p:sp>
      <p:sp>
        <p:nvSpPr>
          <p:cNvPr id="3" name="Content Placeholder 2"/>
          <p:cNvSpPr>
            <a:spLocks noGrp="1"/>
          </p:cNvSpPr>
          <p:nvPr>
            <p:ph idx="1"/>
          </p:nvPr>
        </p:nvSpPr>
        <p:spPr>
          <a:xfrm>
            <a:off x="457200" y="1508354"/>
            <a:ext cx="8229600" cy="4886650"/>
          </a:xfrm>
        </p:spPr>
        <p:txBody>
          <a:bodyPr>
            <a:normAutofit fontScale="92500" lnSpcReduction="10000"/>
          </a:bodyPr>
          <a:lstStyle/>
          <a:p>
            <a:r>
              <a:rPr lang="en-US" dirty="0" smtClean="0"/>
              <a:t>Training:</a:t>
            </a:r>
          </a:p>
          <a:p>
            <a:pPr lvl="1"/>
            <a:r>
              <a:rPr lang="en-US" dirty="0" smtClean="0"/>
              <a:t>PBL 101: Regional or on-site</a:t>
            </a:r>
          </a:p>
          <a:p>
            <a:pPr lvl="1"/>
            <a:r>
              <a:rPr lang="en-US" u="sng"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2"/>
              </a:rPr>
              <a:t>Summer PBL- </a:t>
            </a:r>
            <a:r>
              <a:rPr lang="en-US" dirty="0">
                <a:solidFill>
                  <a:srgbClr val="000000"/>
                </a:solidFill>
                <a:latin typeface="Verdana" panose="020B0604030504040204" pitchFamily="34" charset="0"/>
                <a:ea typeface="Verdana" panose="020B0604030504040204" pitchFamily="34" charset="0"/>
                <a:cs typeface="Verdana" panose="020B0604030504040204" pitchFamily="34" charset="0"/>
              </a:rPr>
              <a:t>July </a:t>
            </a: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15,17,18  </a:t>
            </a:r>
            <a:endParaRPr lang="en-US" dirty="0" smtClean="0"/>
          </a:p>
          <a:p>
            <a:r>
              <a:rPr lang="en-US" dirty="0" smtClean="0"/>
              <a:t>Coaching: </a:t>
            </a:r>
          </a:p>
          <a:p>
            <a:pPr lvl="1"/>
            <a:r>
              <a:rPr lang="en-US" dirty="0" smtClean="0"/>
              <a:t>Full Implementation Model: 40 on-site days </a:t>
            </a:r>
          </a:p>
          <a:p>
            <a:pPr lvl="1"/>
            <a:r>
              <a:rPr lang="en-US" dirty="0" smtClean="0"/>
              <a:t>Can customize to 20-30 days on-site</a:t>
            </a:r>
          </a:p>
          <a:p>
            <a:pPr lvl="1"/>
            <a:r>
              <a:rPr lang="en-US" dirty="0" smtClean="0"/>
              <a:t>Scheduling </a:t>
            </a:r>
            <a:r>
              <a:rPr lang="en-US" b="1" u="sng" dirty="0" smtClean="0"/>
              <a:t>NOW</a:t>
            </a:r>
          </a:p>
          <a:p>
            <a:r>
              <a:rPr lang="en-US" dirty="0" smtClean="0"/>
              <a:t>Turnkey:</a:t>
            </a:r>
          </a:p>
          <a:p>
            <a:pPr lvl="1"/>
            <a:r>
              <a:rPr lang="en-US" dirty="0" smtClean="0"/>
              <a:t>Support for district facilitators to build capacity within districts. Teams of up to five ($8700 for component districts).  </a:t>
            </a:r>
            <a:endParaRPr lang="en-US" dirty="0"/>
          </a:p>
        </p:txBody>
      </p:sp>
      <p:pic>
        <p:nvPicPr>
          <p:cNvPr id="5" name="Picture 4" descr="PBL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893" y="1508353"/>
            <a:ext cx="1659240" cy="165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84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5" y="365353"/>
            <a:ext cx="8229600" cy="1143000"/>
          </a:xfrm>
        </p:spPr>
        <p:txBody>
          <a:bodyPr>
            <a:normAutofit fontScale="90000"/>
          </a:bodyPr>
          <a:lstStyle/>
          <a:p>
            <a:r>
              <a:rPr lang="en-US" dirty="0" smtClean="0"/>
              <a:t>PBL 102:</a:t>
            </a:r>
            <a:br>
              <a:rPr lang="en-US" dirty="0" smtClean="0"/>
            </a:br>
            <a:r>
              <a:rPr lang="en-US" dirty="0" smtClean="0"/>
              <a:t>Integrated Course</a:t>
            </a:r>
            <a:endParaRPr lang="en-US" dirty="0"/>
          </a:p>
        </p:txBody>
      </p:sp>
      <p:sp>
        <p:nvSpPr>
          <p:cNvPr id="3" name="Content Placeholder 2"/>
          <p:cNvSpPr>
            <a:spLocks noGrp="1"/>
          </p:cNvSpPr>
          <p:nvPr>
            <p:ph idx="1"/>
          </p:nvPr>
        </p:nvSpPr>
        <p:spPr>
          <a:xfrm>
            <a:off x="457200" y="1869040"/>
            <a:ext cx="8229600" cy="4525963"/>
          </a:xfrm>
        </p:spPr>
        <p:txBody>
          <a:bodyPr>
            <a:normAutofit/>
          </a:bodyPr>
          <a:lstStyle/>
          <a:p>
            <a:r>
              <a:rPr lang="en-US" dirty="0" smtClean="0"/>
              <a:t>Preparation </a:t>
            </a:r>
            <a:r>
              <a:rPr lang="en-US" dirty="0"/>
              <a:t>and support for transdisciplinary </a:t>
            </a:r>
            <a:r>
              <a:rPr lang="en-US" dirty="0" smtClean="0"/>
              <a:t>courses.</a:t>
            </a:r>
          </a:p>
          <a:p>
            <a:r>
              <a:rPr lang="en-US" dirty="0"/>
              <a:t>W</a:t>
            </a:r>
            <a:r>
              <a:rPr lang="en-US" dirty="0" smtClean="0"/>
              <a:t>ill </a:t>
            </a:r>
            <a:r>
              <a:rPr lang="en-US" dirty="0"/>
              <a:t>be offered for ELA/Humanities and </a:t>
            </a:r>
            <a:r>
              <a:rPr lang="en-US" dirty="0" smtClean="0"/>
              <a:t>ELA/Science.</a:t>
            </a:r>
          </a:p>
          <a:p>
            <a:r>
              <a:rPr lang="en-US" dirty="0" smtClean="0"/>
              <a:t>Both </a:t>
            </a:r>
            <a:r>
              <a:rPr lang="en-US" dirty="0"/>
              <a:t>sessions start July 24. </a:t>
            </a:r>
            <a:endParaRPr lang="en-US" dirty="0" smtClean="0"/>
          </a:p>
        </p:txBody>
      </p:sp>
    </p:spTree>
    <p:extLst>
      <p:ext uri="{BB962C8B-B14F-4D97-AF65-F5344CB8AC3E}">
        <p14:creationId xmlns:p14="http://schemas.microsoft.com/office/powerpoint/2010/main" val="3847723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Roundtable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6301658"/>
              </p:ext>
            </p:extLst>
          </p:nvPr>
        </p:nvGraphicFramePr>
        <p:xfrm>
          <a:off x="457200" y="1690688"/>
          <a:ext cx="8229600" cy="1889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dirty="0" smtClean="0"/>
                        <a:t>So Far</a:t>
                      </a:r>
                      <a:endParaRPr lang="en-US" sz="2800" dirty="0"/>
                    </a:p>
                  </a:txBody>
                  <a:tcPr/>
                </a:tc>
                <a:tc>
                  <a:txBody>
                    <a:bodyPr/>
                    <a:lstStyle/>
                    <a:p>
                      <a:pPr algn="ctr"/>
                      <a:r>
                        <a:rPr lang="en-US" sz="2800" dirty="0" smtClean="0"/>
                        <a:t>Future</a:t>
                      </a:r>
                      <a:r>
                        <a:rPr lang="en-US" sz="2800" baseline="0" dirty="0" smtClean="0"/>
                        <a:t> Plans</a:t>
                      </a:r>
                      <a:endParaRPr lang="en-US" sz="2800" dirty="0"/>
                    </a:p>
                  </a:txBody>
                  <a:tcPr/>
                </a:tc>
              </a:tr>
              <a:tr h="370840">
                <a:tc>
                  <a:txBody>
                    <a:bodyPr/>
                    <a:lstStyle/>
                    <a:p>
                      <a:pPr algn="ctr"/>
                      <a:r>
                        <a:rPr lang="en-US" sz="2800" dirty="0" smtClean="0"/>
                        <a:t>What have you been doing or thinking about PBL?</a:t>
                      </a:r>
                      <a:endParaRPr lang="en-US" sz="2800" dirty="0"/>
                    </a:p>
                  </a:txBody>
                  <a:tcPr/>
                </a:tc>
                <a:tc>
                  <a:txBody>
                    <a:bodyPr/>
                    <a:lstStyle/>
                    <a:p>
                      <a:pPr algn="ctr"/>
                      <a:r>
                        <a:rPr lang="en-US" sz="2800" dirty="0" smtClean="0"/>
                        <a:t>What are you planning or thinking about in the future?</a:t>
                      </a:r>
                      <a:endParaRPr lang="en-US" sz="2800" dirty="0"/>
                    </a:p>
                  </a:txBody>
                  <a:tcPr/>
                </a:tc>
              </a:tr>
            </a:tbl>
          </a:graphicData>
        </a:graphic>
      </p:graphicFrame>
      <p:pic>
        <p:nvPicPr>
          <p:cNvPr id="5"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189" y="4203865"/>
            <a:ext cx="2290729" cy="228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2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7253986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r>
              <a:rPr lang="en-US" baseline="30000" dirty="0" smtClean="0"/>
              <a:t>th</a:t>
            </a:r>
            <a:r>
              <a:rPr lang="en-US" dirty="0" smtClean="0"/>
              <a:t> Grade ELA -CCLS</a:t>
            </a:r>
            <a:endParaRPr lang="en-US" dirty="0"/>
          </a:p>
        </p:txBody>
      </p:sp>
      <p:sp>
        <p:nvSpPr>
          <p:cNvPr id="3" name="Content Placeholder 2"/>
          <p:cNvSpPr>
            <a:spLocks noGrp="1"/>
          </p:cNvSpPr>
          <p:nvPr>
            <p:ph idx="1"/>
          </p:nvPr>
        </p:nvSpPr>
        <p:spPr/>
        <p:txBody>
          <a:bodyPr/>
          <a:lstStyle/>
          <a:p>
            <a:r>
              <a:rPr lang="en-US" dirty="0"/>
              <a:t>Overview of scoring for new </a:t>
            </a:r>
            <a:r>
              <a:rPr lang="en-US" dirty="0">
                <a:hlinkClick r:id="rId2"/>
              </a:rPr>
              <a:t>HS ELA-CCLS </a:t>
            </a:r>
            <a:r>
              <a:rPr lang="en-US" dirty="0"/>
              <a:t>regents will be May 22-afternoon.  </a:t>
            </a:r>
          </a:p>
          <a:p>
            <a:r>
              <a:rPr lang="en-US" dirty="0"/>
              <a:t>Open for all schools</a:t>
            </a:r>
          </a:p>
        </p:txBody>
      </p:sp>
    </p:spTree>
    <p:extLst>
      <p:ext uri="{BB962C8B-B14F-4D97-AF65-F5344CB8AC3E}">
        <p14:creationId xmlns:p14="http://schemas.microsoft.com/office/powerpoint/2010/main" val="394278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6" name="Rectangle 5"/>
          <p:cNvSpPr>
            <a:spLocks noChangeArrowheads="1"/>
          </p:cNvSpPr>
          <p:nvPr/>
        </p:nvSpPr>
        <p:spPr bwMode="auto">
          <a:xfrm>
            <a:off x="438018" y="1173310"/>
            <a:ext cx="824878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altLang="en-US" sz="2800" dirty="0">
                <a:latin typeface="Arial" pitchFamily="34" charset="0"/>
                <a:ea typeface="Times New Roman" pitchFamily="18" charset="0"/>
                <a:cs typeface="Times New Roman" pitchFamily="18" charset="0"/>
              </a:rPr>
              <a:t>Schools and districts that fail to meet the 95% participation rate requirement will fail to make </a:t>
            </a:r>
            <a:r>
              <a:rPr lang="en-US" altLang="en-US" sz="2800" dirty="0" smtClean="0">
                <a:latin typeface="Arial" pitchFamily="34" charset="0"/>
                <a:ea typeface="Times New Roman" pitchFamily="18" charset="0"/>
                <a:cs typeface="Times New Roman" pitchFamily="18" charset="0"/>
              </a:rPr>
              <a:t>AYP.</a:t>
            </a:r>
          </a:p>
          <a:p>
            <a:pPr lvl="0" defTabSz="914400" fontAlgn="base">
              <a:spcBef>
                <a:spcPct val="0"/>
              </a:spcBef>
              <a:spcAft>
                <a:spcPct val="0"/>
              </a:spcAft>
            </a:pPr>
            <a:r>
              <a:rPr lang="en-US" altLang="en-US" sz="2800" dirty="0" smtClean="0">
                <a:latin typeface="Arial" pitchFamily="34" charset="0"/>
                <a:ea typeface="Times New Roman" pitchFamily="18" charset="0"/>
                <a:cs typeface="Times New Roman" pitchFamily="18" charset="0"/>
              </a:rPr>
              <a:t>Failure </a:t>
            </a:r>
            <a:r>
              <a:rPr lang="en-US" altLang="en-US" sz="2800" dirty="0">
                <a:latin typeface="Arial" pitchFamily="34" charset="0"/>
                <a:ea typeface="Times New Roman" pitchFamily="18" charset="0"/>
                <a:cs typeface="Times New Roman" pitchFamily="18" charset="0"/>
              </a:rPr>
              <a:t>to meet participation rate requirements will not result in Priority or Focus School designation.  However, failure to meet the participation rate requirement will preclude a Priority or Focus School from being removed from accountability status. In addition, in combination with other metrics, a school that fails to meet the participation rate requirement could be identified as a Local Assistance Plan School and cannot be designated a Reward School.</a:t>
            </a:r>
            <a:endParaRPr kumimoji="0" lang="en-US" altLang="en-US" sz="110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16800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88" y="365353"/>
            <a:ext cx="8686800" cy="1143000"/>
          </a:xfrm>
        </p:spPr>
        <p:txBody>
          <a:bodyPr>
            <a:normAutofit fontScale="90000"/>
          </a:bodyPr>
          <a:lstStyle/>
          <a:p>
            <a:r>
              <a:rPr lang="en-US" dirty="0"/>
              <a:t>CCLS Regents </a:t>
            </a:r>
            <a:r>
              <a:rPr lang="en-US" dirty="0" smtClean="0"/>
              <a:t>Scoring Deadlines</a:t>
            </a:r>
            <a:endParaRPr lang="en-US" dirty="0"/>
          </a:p>
        </p:txBody>
      </p:sp>
      <p:sp>
        <p:nvSpPr>
          <p:cNvPr id="3" name="Content Placeholder 2"/>
          <p:cNvSpPr>
            <a:spLocks noGrp="1"/>
          </p:cNvSpPr>
          <p:nvPr>
            <p:ph idx="1"/>
          </p:nvPr>
        </p:nvSpPr>
        <p:spPr>
          <a:xfrm>
            <a:off x="457200" y="1690915"/>
            <a:ext cx="8229600" cy="4873658"/>
          </a:xfrm>
        </p:spPr>
        <p:txBody>
          <a:bodyPr>
            <a:normAutofit fontScale="85000" lnSpcReduction="10000"/>
          </a:bodyPr>
          <a:lstStyle/>
          <a:p>
            <a:r>
              <a:rPr lang="en-US" dirty="0" smtClean="0"/>
              <a:t>If </a:t>
            </a:r>
            <a:r>
              <a:rPr lang="en-US" dirty="0"/>
              <a:t>chosen for standard setting you have been notified by SED (school needs to complete the scoring by 11:00 a.m. on Friday June 6 for UPS pick up that afternoon)</a:t>
            </a:r>
          </a:p>
          <a:p>
            <a:r>
              <a:rPr lang="en-US" dirty="0"/>
              <a:t>Schools that have not been selected for a score collection project will want to complete the scoring in advance of the Department's posting of the conversion charts for these exams on the Rating Day, June 26, 2014. They should also check with their RIC for any deadline they have for submission of the answer sheets that were provided by their scanning center.</a:t>
            </a:r>
          </a:p>
        </p:txBody>
      </p:sp>
    </p:spTree>
    <p:extLst>
      <p:ext uri="{BB962C8B-B14F-4D97-AF65-F5344CB8AC3E}">
        <p14:creationId xmlns:p14="http://schemas.microsoft.com/office/powerpoint/2010/main" val="13649321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June Regents Regional  Scoring</a:t>
            </a:r>
            <a:endParaRPr lang="en-US" dirty="0"/>
          </a:p>
        </p:txBody>
      </p:sp>
      <p:sp>
        <p:nvSpPr>
          <p:cNvPr id="3" name="Content Placeholder 2"/>
          <p:cNvSpPr>
            <a:spLocks noGrp="1"/>
          </p:cNvSpPr>
          <p:nvPr>
            <p:ph idx="1"/>
          </p:nvPr>
        </p:nvSpPr>
        <p:spPr/>
        <p:txBody>
          <a:bodyPr>
            <a:normAutofit/>
          </a:bodyPr>
          <a:lstStyle/>
          <a:p>
            <a:pPr lvl="1"/>
            <a:r>
              <a:rPr lang="en-US" dirty="0"/>
              <a:t>Materials and  direction memo sent April 21</a:t>
            </a:r>
          </a:p>
          <a:p>
            <a:pPr lvl="1"/>
            <a:r>
              <a:rPr lang="en-US" dirty="0"/>
              <a:t>Thank you for providing scorer names</a:t>
            </a:r>
          </a:p>
          <a:p>
            <a:pPr lvl="1"/>
            <a:r>
              <a:rPr lang="en-US" dirty="0"/>
              <a:t>Need Geometry scoring leader- please!</a:t>
            </a:r>
          </a:p>
          <a:p>
            <a:pPr lvl="1"/>
            <a:r>
              <a:rPr lang="en-US" dirty="0">
                <a:hlinkClick r:id="rId2"/>
              </a:rPr>
              <a:t>Scoring Leader Training </a:t>
            </a:r>
            <a:r>
              <a:rPr lang="en-US" dirty="0"/>
              <a:t>May 20 in Cortland </a:t>
            </a:r>
            <a:r>
              <a:rPr lang="en-US" dirty="0" smtClean="0"/>
              <a:t>2:00-3:00. The intent </a:t>
            </a:r>
            <a:r>
              <a:rPr lang="en-US" dirty="0"/>
              <a:t>is to provide overview of process and role.</a:t>
            </a:r>
          </a:p>
        </p:txBody>
      </p:sp>
    </p:spTree>
    <p:extLst>
      <p:ext uri="{BB962C8B-B14F-4D97-AF65-F5344CB8AC3E}">
        <p14:creationId xmlns:p14="http://schemas.microsoft.com/office/powerpoint/2010/main" val="11826977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Grant Writing Basics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616134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June 19, 2014</a:t>
            </a:r>
          </a:p>
          <a:p>
            <a:r>
              <a:rPr lang="en-US" dirty="0" smtClean="0"/>
              <a:t>Henry </a:t>
            </a:r>
            <a:r>
              <a:rPr lang="en-US" dirty="0"/>
              <a:t>L</a:t>
            </a:r>
            <a:r>
              <a:rPr lang="en-US" dirty="0" smtClean="0"/>
              <a:t>arge Conference Room</a:t>
            </a:r>
            <a:endParaRPr lang="en-US" dirty="0"/>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021409"/>
              </p:ext>
            </p:extLst>
          </p:nvPr>
        </p:nvGraphicFramePr>
        <p:xfrm>
          <a:off x="838200" y="227456"/>
          <a:ext cx="7391400" cy="6366954"/>
        </p:xfrm>
        <a:graphic>
          <a:graphicData uri="http://schemas.openxmlformats.org/drawingml/2006/table">
            <a:tbl>
              <a:tblPr>
                <a:tableStyleId>{5C22544A-7EE6-4342-B048-85BDC9FD1C3A}</a:tableStyleId>
              </a:tblPr>
              <a:tblGrid>
                <a:gridCol w="2377721"/>
                <a:gridCol w="1754057"/>
                <a:gridCol w="1680971"/>
                <a:gridCol w="1578651"/>
              </a:tblGrid>
              <a:tr h="539559">
                <a:tc>
                  <a:txBody>
                    <a:bodyPr/>
                    <a:lstStyle/>
                    <a:p>
                      <a:pPr algn="ctr" fontAlgn="b"/>
                      <a:r>
                        <a:rPr lang="en-US" sz="1600" u="none" strike="noStrike" dirty="0">
                          <a:effectLst/>
                        </a:rPr>
                        <a:t>District</a:t>
                      </a:r>
                      <a:endParaRPr lang="en-US" sz="1600" b="1"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Refusals THIS year</a:t>
                      </a:r>
                      <a:endParaRPr lang="en-US" sz="1600" b="1"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participation rate</a:t>
                      </a:r>
                      <a:endParaRPr lang="en-US" sz="1600" b="1"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Refusals LAST year</a:t>
                      </a:r>
                      <a:endParaRPr lang="en-US" sz="1600" b="1"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Baldwinsville</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110</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98%</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Cazenovia CSD</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70</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75%</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5</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Chittenango</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22</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98%</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5</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Cincinnatus</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47</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82%</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Cortland</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79</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93%</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8</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DeRuyter</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13</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93%</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ESM</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Fabius Pompey</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99%</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Fayetteville-Manlius</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68</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96%</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10</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Homer</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45</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Jamesville-DeWitt</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41</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97%</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10</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LaFayette</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96</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74%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Liverpool</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180</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27</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Lyncourt</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11</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Marathon</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15</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95%</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Marcellus</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38</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McGraw</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16</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96%</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North Syracuse</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234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10</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Onondaga</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Solvay</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Tully</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8</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98%</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West Genesee</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129</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94%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25</a:t>
                      </a:r>
                      <a:endParaRPr lang="en-US" sz="1600" b="0" i="0" u="none" strike="noStrike" dirty="0">
                        <a:solidFill>
                          <a:srgbClr val="000000"/>
                        </a:solidFill>
                        <a:effectLst/>
                        <a:latin typeface="Arial"/>
                      </a:endParaRPr>
                    </a:p>
                  </a:txBody>
                  <a:tcPr marL="9525" marR="9525" marT="9525" marB="0" anchor="b"/>
                </a:tc>
              </a:tr>
              <a:tr h="218393">
                <a:tc>
                  <a:txBody>
                    <a:bodyPr/>
                    <a:lstStyle/>
                    <a:p>
                      <a:pPr algn="l" fontAlgn="b"/>
                      <a:r>
                        <a:rPr lang="en-US" sz="1600" u="none" strike="noStrike" dirty="0">
                          <a:effectLst/>
                        </a:rPr>
                        <a:t>Westhill</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a:effectLst/>
                        </a:rPr>
                        <a:t> </a:t>
                      </a:r>
                      <a:r>
                        <a:rPr lang="en-US" sz="1600" u="none" strike="noStrike" dirty="0" smtClean="0">
                          <a:effectLst/>
                        </a:rPr>
                        <a:t>94</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b="0" i="0" u="none" strike="noStrike" dirty="0" smtClean="0">
                          <a:solidFill>
                            <a:schemeClr val="dk1"/>
                          </a:solidFill>
                          <a:effectLst/>
                          <a:latin typeface="+mn-lt"/>
                        </a:rPr>
                        <a:t>89%</a:t>
                      </a:r>
                      <a:endParaRPr lang="en-US" sz="1600" b="0" i="0" u="none" strike="noStrike" dirty="0">
                        <a:solidFill>
                          <a:srgbClr val="000000"/>
                        </a:solidFill>
                        <a:effectLst/>
                        <a:latin typeface="Arial"/>
                      </a:endParaRPr>
                    </a:p>
                  </a:txBody>
                  <a:tcPr marL="9525" marR="9525" marT="9525" marB="0" anchor="b"/>
                </a:tc>
                <a:tc>
                  <a:txBody>
                    <a:bodyPr/>
                    <a:lstStyle/>
                    <a:p>
                      <a:pPr algn="ctr" fontAlgn="b"/>
                      <a:r>
                        <a:rPr lang="en-US" sz="1600" u="none" strike="noStrike" dirty="0" smtClean="0">
                          <a:effectLst/>
                        </a:rPr>
                        <a:t>5</a:t>
                      </a:r>
                      <a:endParaRPr lang="en-US" sz="16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4026646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NYS K-12 Social Studies Framework</a:t>
            </a:r>
            <a:endParaRPr lang="en-US" dirty="0"/>
          </a:p>
        </p:txBody>
      </p:sp>
      <p:sp>
        <p:nvSpPr>
          <p:cNvPr id="3" name="Content Placeholder 2"/>
          <p:cNvSpPr>
            <a:spLocks noGrp="1"/>
          </p:cNvSpPr>
          <p:nvPr>
            <p:ph idx="1"/>
          </p:nvPr>
        </p:nvSpPr>
        <p:spPr>
          <a:xfrm>
            <a:off x="457200" y="1981200"/>
            <a:ext cx="4724400" cy="4235678"/>
          </a:xfrm>
        </p:spPr>
        <p:txBody>
          <a:bodyPr>
            <a:normAutofit/>
          </a:bodyPr>
          <a:lstStyle/>
          <a:p>
            <a:pPr>
              <a:spcBef>
                <a:spcPts val="0"/>
              </a:spcBef>
            </a:pPr>
            <a:r>
              <a:rPr lang="en-US" b="1" dirty="0" smtClean="0"/>
              <a:t>Adopted April 2014</a:t>
            </a:r>
          </a:p>
          <a:p>
            <a:pPr>
              <a:spcBef>
                <a:spcPts val="0"/>
              </a:spcBef>
            </a:pPr>
            <a:endParaRPr lang="en-US" b="1" dirty="0" smtClean="0"/>
          </a:p>
          <a:p>
            <a:pPr>
              <a:spcBef>
                <a:spcPts val="0"/>
              </a:spcBef>
            </a:pPr>
            <a:r>
              <a:rPr lang="en-US" b="1" dirty="0" smtClean="0"/>
              <a:t>Intended </a:t>
            </a:r>
            <a:r>
              <a:rPr lang="en-US" b="1" dirty="0"/>
              <a:t>to serve as a guide for local districts to develop </a:t>
            </a:r>
            <a:r>
              <a:rPr lang="en-US" b="1" dirty="0" smtClean="0"/>
              <a:t>Social </a:t>
            </a:r>
            <a:r>
              <a:rPr lang="en-US" b="1" dirty="0"/>
              <a:t>Studies curriculum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209800"/>
            <a:ext cx="2695733" cy="3635443"/>
          </a:xfrm>
          <a:prstGeom prst="rect">
            <a:avLst/>
          </a:prstGeom>
          <a:ln w="28575">
            <a:solidFill>
              <a:schemeClr val="accent1"/>
            </a:solidFill>
          </a:ln>
        </p:spPr>
      </p:pic>
    </p:spTree>
    <p:extLst>
      <p:ext uri="{BB962C8B-B14F-4D97-AF65-F5344CB8AC3E}">
        <p14:creationId xmlns:p14="http://schemas.microsoft.com/office/powerpoint/2010/main" val="3213615140"/>
      </p:ext>
    </p:extLst>
  </p:cSld>
  <p:clrMapOvr>
    <a:masterClrMapping/>
  </p:clrMapOvr>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3779</TotalTime>
  <Words>2368</Words>
  <Application>Microsoft Office PowerPoint</Application>
  <PresentationFormat>On-screen Show (4:3)</PresentationFormat>
  <Paragraphs>466</Paragraphs>
  <Slides>73</Slides>
  <Notes>6</Notes>
  <HiddenSlides>0</HiddenSlides>
  <MMClips>0</MMClips>
  <ScaleCrop>false</ScaleCrop>
  <HeadingPairs>
    <vt:vector size="4" baseType="variant">
      <vt:variant>
        <vt:lpstr>Theme</vt:lpstr>
      </vt:variant>
      <vt:variant>
        <vt:i4>4</vt:i4>
      </vt:variant>
      <vt:variant>
        <vt:lpstr>Slide Titles</vt:lpstr>
      </vt:variant>
      <vt:variant>
        <vt:i4>73</vt:i4>
      </vt:variant>
    </vt:vector>
  </HeadingPairs>
  <TitlesOfParts>
    <vt:vector size="77" baseType="lpstr">
      <vt:lpstr>IS_template</vt:lpstr>
      <vt:lpstr>1_IS_template</vt:lpstr>
      <vt:lpstr>1211_sc_pptemplate</vt:lpstr>
      <vt:lpstr>1_Office Theme</vt:lpstr>
      <vt:lpstr>BCIC Meeting</vt:lpstr>
      <vt:lpstr>Welcome</vt:lpstr>
      <vt:lpstr>SED Update</vt:lpstr>
      <vt:lpstr>SED Updates</vt:lpstr>
      <vt:lpstr>Accountability</vt:lpstr>
      <vt:lpstr>Accountability</vt:lpstr>
      <vt:lpstr>Accountability</vt:lpstr>
      <vt:lpstr>PowerPoint Presentation</vt:lpstr>
      <vt:lpstr>NYS K-12 Social Studies Framework</vt:lpstr>
      <vt:lpstr>The Framework</vt:lpstr>
      <vt:lpstr>The Framework</vt:lpstr>
      <vt:lpstr>The Framework</vt:lpstr>
      <vt:lpstr>The Framework</vt:lpstr>
      <vt:lpstr>The Framework</vt:lpstr>
      <vt:lpstr>The Framework</vt:lpstr>
      <vt:lpstr>The Framework</vt:lpstr>
      <vt:lpstr>Content Sequence</vt:lpstr>
      <vt:lpstr>The Framework</vt:lpstr>
      <vt:lpstr>Field Guide</vt:lpstr>
      <vt:lpstr>Regents Assessments</vt:lpstr>
      <vt:lpstr>Next Steps for Districts</vt:lpstr>
      <vt:lpstr>Arts Standards</vt:lpstr>
      <vt:lpstr>Arts Standards</vt:lpstr>
      <vt:lpstr>ITD</vt:lpstr>
      <vt:lpstr>2014-15 CI&amp;A Survey</vt:lpstr>
      <vt:lpstr>Summer: CI&amp;A and Network Team</vt:lpstr>
      <vt:lpstr>Building a Positive Learning Culture</vt:lpstr>
      <vt:lpstr>Teaching and Learning</vt:lpstr>
      <vt:lpstr>Teaching and Learning: Math</vt:lpstr>
      <vt:lpstr>Teacher Centers</vt:lpstr>
      <vt:lpstr>Higher Education</vt:lpstr>
      <vt:lpstr>CNY NYS ASCD</vt:lpstr>
      <vt:lpstr>District Sharing</vt:lpstr>
      <vt:lpstr>West Genesee</vt:lpstr>
      <vt:lpstr>Next Up: Fayetteville-Manlius</vt:lpstr>
      <vt:lpstr>Race To The Top</vt:lpstr>
      <vt:lpstr>CCLS Curriculum Conversation</vt:lpstr>
      <vt:lpstr>District Assessment Project</vt:lpstr>
      <vt:lpstr>District Assessment Project</vt:lpstr>
      <vt:lpstr>District Assessment Project</vt:lpstr>
      <vt:lpstr>District Assessment Project</vt:lpstr>
      <vt:lpstr>District Assessment Project</vt:lpstr>
      <vt:lpstr>District Assessment Project</vt:lpstr>
      <vt:lpstr>Assessment Academy (RFP)</vt:lpstr>
      <vt:lpstr>Network Team</vt:lpstr>
      <vt:lpstr>Network Team</vt:lpstr>
      <vt:lpstr>Data-Driven Instruction</vt:lpstr>
      <vt:lpstr>Reenergize your PLC </vt:lpstr>
      <vt:lpstr>Turn Your RtI Upside Down</vt:lpstr>
      <vt:lpstr>PLCs at Work Institute</vt:lpstr>
      <vt:lpstr>Professional Practice</vt:lpstr>
      <vt:lpstr>2014-15 Lead Evaluator Training</vt:lpstr>
      <vt:lpstr>2014-15 Principal Evaluator Training</vt:lpstr>
      <vt:lpstr>2014-15 Principal Support</vt:lpstr>
      <vt:lpstr>Culture</vt:lpstr>
      <vt:lpstr>Bill Daggett Returns</vt:lpstr>
      <vt:lpstr>Regional Vision</vt:lpstr>
      <vt:lpstr>A Vision for Education in Central New York</vt:lpstr>
      <vt:lpstr>PowerPoint Presentation</vt:lpstr>
      <vt:lpstr>Central New York New Tech High School</vt:lpstr>
      <vt:lpstr>PowerPoint Presentation</vt:lpstr>
      <vt:lpstr>A Vision for Education in CNY</vt:lpstr>
      <vt:lpstr>Project Based Learning</vt:lpstr>
      <vt:lpstr>PowerPoint Presentation</vt:lpstr>
      <vt:lpstr>Project Based Learning</vt:lpstr>
      <vt:lpstr>PBL 102: Integrated Course</vt:lpstr>
      <vt:lpstr>PBL Roundtable</vt:lpstr>
      <vt:lpstr>Assessment</vt:lpstr>
      <vt:lpstr>11th Grade ELA -CCLS</vt:lpstr>
      <vt:lpstr>CCLS Regents Scoring Deadlines</vt:lpstr>
      <vt:lpstr>June Regents Regional  Scoring</vt:lpstr>
      <vt:lpstr>Grant Writing Basics</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382</cp:revision>
  <cp:lastPrinted>2013-12-13T17:20:07Z</cp:lastPrinted>
  <dcterms:created xsi:type="dcterms:W3CDTF">2012-08-15T11:27:34Z</dcterms:created>
  <dcterms:modified xsi:type="dcterms:W3CDTF">2014-05-15T10:21:18Z</dcterms:modified>
</cp:coreProperties>
</file>