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708" r:id="rId4"/>
  </p:sldMasterIdLst>
  <p:notesMasterIdLst>
    <p:notesMasterId r:id="rId57"/>
  </p:notesMasterIdLst>
  <p:handoutMasterIdLst>
    <p:handoutMasterId r:id="rId58"/>
  </p:handoutMasterIdLst>
  <p:sldIdLst>
    <p:sldId id="256" r:id="rId5"/>
    <p:sldId id="257" r:id="rId6"/>
    <p:sldId id="566" r:id="rId7"/>
    <p:sldId id="499" r:id="rId8"/>
    <p:sldId id="587" r:id="rId9"/>
    <p:sldId id="742" r:id="rId10"/>
    <p:sldId id="278" r:id="rId11"/>
    <p:sldId id="719" r:id="rId12"/>
    <p:sldId id="732" r:id="rId13"/>
    <p:sldId id="733" r:id="rId14"/>
    <p:sldId id="734" r:id="rId15"/>
    <p:sldId id="735" r:id="rId16"/>
    <p:sldId id="279" r:id="rId17"/>
    <p:sldId id="489" r:id="rId18"/>
    <p:sldId id="515" r:id="rId19"/>
    <p:sldId id="285" r:id="rId20"/>
    <p:sldId id="686" r:id="rId21"/>
    <p:sldId id="612" r:id="rId22"/>
    <p:sldId id="577" r:id="rId23"/>
    <p:sldId id="743" r:id="rId24"/>
    <p:sldId id="744" r:id="rId25"/>
    <p:sldId id="745" r:id="rId26"/>
    <p:sldId id="746" r:id="rId27"/>
    <p:sldId id="747" r:id="rId28"/>
    <p:sldId id="748" r:id="rId29"/>
    <p:sldId id="749" r:id="rId30"/>
    <p:sldId id="716" r:id="rId31"/>
    <p:sldId id="722" r:id="rId32"/>
    <p:sldId id="485" r:id="rId33"/>
    <p:sldId id="750" r:id="rId34"/>
    <p:sldId id="752" r:id="rId35"/>
    <p:sldId id="753" r:id="rId36"/>
    <p:sldId id="445" r:id="rId37"/>
    <p:sldId id="487" r:id="rId38"/>
    <p:sldId id="535" r:id="rId39"/>
    <p:sldId id="751" r:id="rId40"/>
    <p:sldId id="536" r:id="rId41"/>
    <p:sldId id="628" r:id="rId42"/>
    <p:sldId id="649" r:id="rId43"/>
    <p:sldId id="651" r:id="rId44"/>
    <p:sldId id="652" r:id="rId45"/>
    <p:sldId id="655" r:id="rId46"/>
    <p:sldId id="687" r:id="rId47"/>
    <p:sldId id="559" r:id="rId48"/>
    <p:sldId id="721" r:id="rId49"/>
    <p:sldId id="741" r:id="rId50"/>
    <p:sldId id="754" r:id="rId51"/>
    <p:sldId id="538" r:id="rId52"/>
    <p:sldId id="736" r:id="rId53"/>
    <p:sldId id="737" r:id="rId54"/>
    <p:sldId id="540" r:id="rId55"/>
    <p:sldId id="739" r:id="rId5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86131" autoAdjust="0"/>
  </p:normalViewPr>
  <p:slideViewPr>
    <p:cSldViewPr snapToGrid="0" snapToObjects="1">
      <p:cViewPr>
        <p:scale>
          <a:sx n="70" d="100"/>
          <a:sy n="70" d="100"/>
        </p:scale>
        <p:origin x="-840" y="-522"/>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7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4"/>
          <c:val>
            <c:numRef>
              <c:f>Sheet1!$C$5:$C$6</c:f>
              <c:numCache>
                <c:formatCode>0%</c:formatCode>
                <c:ptCount val="2"/>
                <c:pt idx="0">
                  <c:v>2.4700000000000002</c:v>
                </c:pt>
                <c:pt idx="1">
                  <c:v>0.53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95F7A-BE04-49E6-B067-075BAE36CAD4}"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B0B4A088-CE6A-43E1-AC19-AA5753B070FE}">
      <dgm:prSet phldrT="[Text]"/>
      <dgm:spPr/>
      <dgm:t>
        <a:bodyPr/>
        <a:lstStyle/>
        <a:p>
          <a:r>
            <a:rPr lang="en-US" dirty="0" smtClean="0"/>
            <a:t>New Tech High School</a:t>
          </a:r>
          <a:endParaRPr lang="en-US" dirty="0"/>
        </a:p>
      </dgm:t>
    </dgm:pt>
    <dgm:pt modelId="{6AA00011-BFEE-4343-8D13-A597F659CB1E}" type="parTrans" cxnId="{CD78A286-79C1-4C77-B8C6-EB1EB1951BAB}">
      <dgm:prSet/>
      <dgm:spPr/>
      <dgm:t>
        <a:bodyPr/>
        <a:lstStyle/>
        <a:p>
          <a:endParaRPr lang="en-US"/>
        </a:p>
      </dgm:t>
    </dgm:pt>
    <dgm:pt modelId="{A820E71E-492F-4A3A-8950-EE71DCC965F0}" type="sibTrans" cxnId="{CD78A286-79C1-4C77-B8C6-EB1EB1951BAB}">
      <dgm:prSet/>
      <dgm:spPr/>
      <dgm:t>
        <a:bodyPr/>
        <a:lstStyle/>
        <a:p>
          <a:endParaRPr lang="en-US"/>
        </a:p>
      </dgm:t>
    </dgm:pt>
    <dgm:pt modelId="{15E3CACE-96D5-4A11-8DEA-7F5BBFB31C59}">
      <dgm:prSet phldrT="[Text]" custT="1"/>
      <dgm:spPr/>
      <dgm:t>
        <a:bodyPr/>
        <a:lstStyle/>
        <a:p>
          <a:r>
            <a:rPr lang="en-US" sz="1800" dirty="0" smtClean="0"/>
            <a:t>CNY New Tech High School in Cortland County</a:t>
          </a:r>
          <a:endParaRPr lang="en-US" sz="1800" dirty="0"/>
        </a:p>
      </dgm:t>
    </dgm:pt>
    <dgm:pt modelId="{D930A7DE-B055-4119-B987-721D0A711A02}" type="parTrans" cxnId="{B78A93B9-77DD-47C5-B64F-67DEF3F27E28}">
      <dgm:prSet/>
      <dgm:spPr/>
      <dgm:t>
        <a:bodyPr/>
        <a:lstStyle/>
        <a:p>
          <a:endParaRPr lang="en-US"/>
        </a:p>
      </dgm:t>
    </dgm:pt>
    <dgm:pt modelId="{F3E7E626-09E1-496F-B8C7-F56F1AB6AC1B}" type="sibTrans" cxnId="{B78A93B9-77DD-47C5-B64F-67DEF3F27E28}">
      <dgm:prSet/>
      <dgm:spPr/>
      <dgm:t>
        <a:bodyPr/>
        <a:lstStyle/>
        <a:p>
          <a:endParaRPr lang="en-US"/>
        </a:p>
      </dgm:t>
    </dgm:pt>
    <dgm:pt modelId="{DA07C296-A53A-4B3F-B810-2FB339E651BB}">
      <dgm:prSet phldrT="[Text]"/>
      <dgm:spPr/>
      <dgm:t>
        <a:bodyPr/>
        <a:lstStyle/>
        <a:p>
          <a:r>
            <a:rPr lang="en-US" dirty="0" smtClean="0"/>
            <a:t>OCM BOCES Programs</a:t>
          </a:r>
          <a:endParaRPr lang="en-US" dirty="0"/>
        </a:p>
      </dgm:t>
    </dgm:pt>
    <dgm:pt modelId="{98E45879-E648-4FFD-9203-BB22F5099C25}" type="parTrans" cxnId="{7DA6D987-6261-4EA0-9D6A-5ADBB19027D6}">
      <dgm:prSet/>
      <dgm:spPr/>
      <dgm:t>
        <a:bodyPr/>
        <a:lstStyle/>
        <a:p>
          <a:endParaRPr lang="en-US"/>
        </a:p>
      </dgm:t>
    </dgm:pt>
    <dgm:pt modelId="{270938EA-A251-4A24-8FBA-46692A959FE3}" type="sibTrans" cxnId="{7DA6D987-6261-4EA0-9D6A-5ADBB19027D6}">
      <dgm:prSet/>
      <dgm:spPr/>
      <dgm:t>
        <a:bodyPr/>
        <a:lstStyle/>
        <a:p>
          <a:endParaRPr lang="en-US"/>
        </a:p>
      </dgm:t>
    </dgm:pt>
    <dgm:pt modelId="{03622AAD-D08A-48E5-B4B6-19CEE9A2C457}">
      <dgm:prSet phldrT="[Text]" custT="1"/>
      <dgm:spPr/>
      <dgm:t>
        <a:bodyPr/>
        <a:lstStyle/>
        <a:p>
          <a:r>
            <a:rPr lang="en-US" sz="1800" dirty="0" smtClean="0"/>
            <a:t>Innovation Tech at the Career Academy</a:t>
          </a:r>
          <a:endParaRPr lang="en-US" sz="1800" dirty="0"/>
        </a:p>
      </dgm:t>
    </dgm:pt>
    <dgm:pt modelId="{8C9F428E-F51A-4953-93F5-B6A2FDDD2325}" type="parTrans" cxnId="{981DF9D7-CC4F-4E87-B24B-C4F0B93D5A3E}">
      <dgm:prSet/>
      <dgm:spPr/>
      <dgm:t>
        <a:bodyPr/>
        <a:lstStyle/>
        <a:p>
          <a:endParaRPr lang="en-US"/>
        </a:p>
      </dgm:t>
    </dgm:pt>
    <dgm:pt modelId="{06D6EB88-7ABB-46DE-8F19-3CA04053C068}" type="sibTrans" cxnId="{981DF9D7-CC4F-4E87-B24B-C4F0B93D5A3E}">
      <dgm:prSet/>
      <dgm:spPr/>
      <dgm:t>
        <a:bodyPr/>
        <a:lstStyle/>
        <a:p>
          <a:endParaRPr lang="en-US"/>
        </a:p>
      </dgm:t>
    </dgm:pt>
    <dgm:pt modelId="{738B1193-443A-4A1D-8145-505C46FAAE82}">
      <dgm:prSet phldrT="[Text]"/>
      <dgm:spPr/>
      <dgm:t>
        <a:bodyPr/>
        <a:lstStyle/>
        <a:p>
          <a:r>
            <a:rPr lang="en-US" dirty="0" smtClean="0"/>
            <a:t>District/School-Based</a:t>
          </a:r>
          <a:endParaRPr lang="en-US" dirty="0"/>
        </a:p>
      </dgm:t>
    </dgm:pt>
    <dgm:pt modelId="{90A1FBF6-C047-4090-AA67-BF945B2E00DA}" type="parTrans" cxnId="{E10768FC-EE33-42B8-B08E-BC1DC0532C7D}">
      <dgm:prSet/>
      <dgm:spPr/>
      <dgm:t>
        <a:bodyPr/>
        <a:lstStyle/>
        <a:p>
          <a:endParaRPr lang="en-US"/>
        </a:p>
      </dgm:t>
    </dgm:pt>
    <dgm:pt modelId="{127B2FC7-AD10-4161-B182-868D3772D334}" type="sibTrans" cxnId="{E10768FC-EE33-42B8-B08E-BC1DC0532C7D}">
      <dgm:prSet/>
      <dgm:spPr/>
      <dgm:t>
        <a:bodyPr/>
        <a:lstStyle/>
        <a:p>
          <a:endParaRPr lang="en-US"/>
        </a:p>
      </dgm:t>
    </dgm:pt>
    <dgm:pt modelId="{7726EA1F-609F-4A30-B634-22368272C805}">
      <dgm:prSet phldrT="[Text]"/>
      <dgm:spPr/>
      <dgm:t>
        <a:bodyPr/>
        <a:lstStyle/>
        <a:p>
          <a:r>
            <a:rPr lang="en-US" dirty="0" smtClean="0"/>
            <a:t>Integrated PBL Courses</a:t>
          </a:r>
          <a:endParaRPr lang="en-US" dirty="0"/>
        </a:p>
      </dgm:t>
    </dgm:pt>
    <dgm:pt modelId="{A4EC540E-872D-4370-BAFE-ABB9E5DCEDEC}" type="parTrans" cxnId="{5ED5CFD1-6B38-43DC-813D-4B49044DDE99}">
      <dgm:prSet/>
      <dgm:spPr/>
      <dgm:t>
        <a:bodyPr/>
        <a:lstStyle/>
        <a:p>
          <a:endParaRPr lang="en-US"/>
        </a:p>
      </dgm:t>
    </dgm:pt>
    <dgm:pt modelId="{B236DAA9-6516-49B2-AC7C-E7A89439AAB1}" type="sibTrans" cxnId="{5ED5CFD1-6B38-43DC-813D-4B49044DDE99}">
      <dgm:prSet/>
      <dgm:spPr/>
      <dgm:t>
        <a:bodyPr/>
        <a:lstStyle/>
        <a:p>
          <a:endParaRPr lang="en-US"/>
        </a:p>
      </dgm:t>
    </dgm:pt>
    <dgm:pt modelId="{8C224967-E907-41A5-A5C6-BE1EA52918DF}">
      <dgm:prSet phldrT="[Text]"/>
      <dgm:spPr/>
      <dgm:t>
        <a:bodyPr/>
        <a:lstStyle/>
        <a:p>
          <a:r>
            <a:rPr lang="en-US" dirty="0" smtClean="0"/>
            <a:t>Baldwinsville School-</a:t>
          </a:r>
          <a:br>
            <a:rPr lang="en-US" dirty="0" smtClean="0"/>
          </a:br>
          <a:r>
            <a:rPr lang="en-US" dirty="0" smtClean="0"/>
            <a:t>within-a-School</a:t>
          </a:r>
          <a:endParaRPr lang="en-US" dirty="0"/>
        </a:p>
      </dgm:t>
    </dgm:pt>
    <dgm:pt modelId="{1CD74A48-144C-4A67-A515-5766B05DE7AF}" type="parTrans" cxnId="{E840F403-C4BD-4A8F-BF41-CC71BF6C7698}">
      <dgm:prSet/>
      <dgm:spPr/>
      <dgm:t>
        <a:bodyPr/>
        <a:lstStyle/>
        <a:p>
          <a:endParaRPr lang="en-US"/>
        </a:p>
      </dgm:t>
    </dgm:pt>
    <dgm:pt modelId="{BD812FB2-214B-490E-92CC-D49D98CB16AC}" type="sibTrans" cxnId="{E840F403-C4BD-4A8F-BF41-CC71BF6C7698}">
      <dgm:prSet/>
      <dgm:spPr/>
      <dgm:t>
        <a:bodyPr/>
        <a:lstStyle/>
        <a:p>
          <a:endParaRPr lang="en-US"/>
        </a:p>
      </dgm:t>
    </dgm:pt>
    <dgm:pt modelId="{986A6B43-BE83-4938-B2C5-1B7B8B8136F9}" type="pres">
      <dgm:prSet presAssocID="{7B795F7A-BE04-49E6-B067-075BAE36CAD4}" presName="theList" presStyleCnt="0">
        <dgm:presLayoutVars>
          <dgm:dir/>
          <dgm:animLvl val="lvl"/>
          <dgm:resizeHandles val="exact"/>
        </dgm:presLayoutVars>
      </dgm:prSet>
      <dgm:spPr/>
      <dgm:t>
        <a:bodyPr/>
        <a:lstStyle/>
        <a:p>
          <a:endParaRPr lang="en-US"/>
        </a:p>
      </dgm:t>
    </dgm:pt>
    <dgm:pt modelId="{1A5DF7C9-7E9E-4E54-AA68-2D5F9C6D14ED}" type="pres">
      <dgm:prSet presAssocID="{B0B4A088-CE6A-43E1-AC19-AA5753B070FE}" presName="compNode" presStyleCnt="0"/>
      <dgm:spPr/>
    </dgm:pt>
    <dgm:pt modelId="{F4567CED-D56B-442D-8A9A-00FFEDE1361D}" type="pres">
      <dgm:prSet presAssocID="{B0B4A088-CE6A-43E1-AC19-AA5753B070FE}" presName="aNode" presStyleLbl="bgShp" presStyleIdx="0" presStyleCnt="3"/>
      <dgm:spPr/>
      <dgm:t>
        <a:bodyPr/>
        <a:lstStyle/>
        <a:p>
          <a:endParaRPr lang="en-US"/>
        </a:p>
      </dgm:t>
    </dgm:pt>
    <dgm:pt modelId="{C4CBDE6C-B320-4257-B1EF-05F53616A086}" type="pres">
      <dgm:prSet presAssocID="{B0B4A088-CE6A-43E1-AC19-AA5753B070FE}" presName="textNode" presStyleLbl="bgShp" presStyleIdx="0" presStyleCnt="3"/>
      <dgm:spPr/>
      <dgm:t>
        <a:bodyPr/>
        <a:lstStyle/>
        <a:p>
          <a:endParaRPr lang="en-US"/>
        </a:p>
      </dgm:t>
    </dgm:pt>
    <dgm:pt modelId="{8203C983-39A6-4951-A689-76FD716DB27B}" type="pres">
      <dgm:prSet presAssocID="{B0B4A088-CE6A-43E1-AC19-AA5753B070FE}" presName="compChildNode" presStyleCnt="0"/>
      <dgm:spPr/>
    </dgm:pt>
    <dgm:pt modelId="{66EFF7F6-87DB-4DC1-BD95-A603987CA4D0}" type="pres">
      <dgm:prSet presAssocID="{B0B4A088-CE6A-43E1-AC19-AA5753B070FE}" presName="theInnerList" presStyleCnt="0"/>
      <dgm:spPr/>
    </dgm:pt>
    <dgm:pt modelId="{24D0780B-02BC-4063-92C5-762CEA7602C1}" type="pres">
      <dgm:prSet presAssocID="{15E3CACE-96D5-4A11-8DEA-7F5BBFB31C59}" presName="childNode" presStyleLbl="node1" presStyleIdx="0" presStyleCnt="4">
        <dgm:presLayoutVars>
          <dgm:bulletEnabled val="1"/>
        </dgm:presLayoutVars>
      </dgm:prSet>
      <dgm:spPr/>
      <dgm:t>
        <a:bodyPr/>
        <a:lstStyle/>
        <a:p>
          <a:endParaRPr lang="en-US"/>
        </a:p>
      </dgm:t>
    </dgm:pt>
    <dgm:pt modelId="{05367EC5-D262-4CA8-AD6A-B55D1AE36836}" type="pres">
      <dgm:prSet presAssocID="{B0B4A088-CE6A-43E1-AC19-AA5753B070FE}" presName="aSpace" presStyleCnt="0"/>
      <dgm:spPr/>
    </dgm:pt>
    <dgm:pt modelId="{1AD4F6FE-E512-481F-AF92-B7EA8C414B75}" type="pres">
      <dgm:prSet presAssocID="{DA07C296-A53A-4B3F-B810-2FB339E651BB}" presName="compNode" presStyleCnt="0"/>
      <dgm:spPr/>
    </dgm:pt>
    <dgm:pt modelId="{F2F890CB-F360-4C3C-B782-BCC6488BCC18}" type="pres">
      <dgm:prSet presAssocID="{DA07C296-A53A-4B3F-B810-2FB339E651BB}" presName="aNode" presStyleLbl="bgShp" presStyleIdx="1" presStyleCnt="3"/>
      <dgm:spPr/>
      <dgm:t>
        <a:bodyPr/>
        <a:lstStyle/>
        <a:p>
          <a:endParaRPr lang="en-US"/>
        </a:p>
      </dgm:t>
    </dgm:pt>
    <dgm:pt modelId="{4D31BCA0-C8DD-4D51-95FA-78FFAF6CC42C}" type="pres">
      <dgm:prSet presAssocID="{DA07C296-A53A-4B3F-B810-2FB339E651BB}" presName="textNode" presStyleLbl="bgShp" presStyleIdx="1" presStyleCnt="3"/>
      <dgm:spPr/>
      <dgm:t>
        <a:bodyPr/>
        <a:lstStyle/>
        <a:p>
          <a:endParaRPr lang="en-US"/>
        </a:p>
      </dgm:t>
    </dgm:pt>
    <dgm:pt modelId="{19371445-EC5B-4457-8783-4CA53F785988}" type="pres">
      <dgm:prSet presAssocID="{DA07C296-A53A-4B3F-B810-2FB339E651BB}" presName="compChildNode" presStyleCnt="0"/>
      <dgm:spPr/>
    </dgm:pt>
    <dgm:pt modelId="{365229EB-0D05-47F7-A32C-E5EB43CC1C71}" type="pres">
      <dgm:prSet presAssocID="{DA07C296-A53A-4B3F-B810-2FB339E651BB}" presName="theInnerList" presStyleCnt="0"/>
      <dgm:spPr/>
    </dgm:pt>
    <dgm:pt modelId="{AD8DB558-52F6-409E-B32D-EC6917C2022F}" type="pres">
      <dgm:prSet presAssocID="{03622AAD-D08A-48E5-B4B6-19CEE9A2C457}" presName="childNode" presStyleLbl="node1" presStyleIdx="1" presStyleCnt="4">
        <dgm:presLayoutVars>
          <dgm:bulletEnabled val="1"/>
        </dgm:presLayoutVars>
      </dgm:prSet>
      <dgm:spPr/>
      <dgm:t>
        <a:bodyPr/>
        <a:lstStyle/>
        <a:p>
          <a:endParaRPr lang="en-US"/>
        </a:p>
      </dgm:t>
    </dgm:pt>
    <dgm:pt modelId="{AB123D44-7348-49F7-9096-2343C874B9D3}" type="pres">
      <dgm:prSet presAssocID="{DA07C296-A53A-4B3F-B810-2FB339E651BB}" presName="aSpace" presStyleCnt="0"/>
      <dgm:spPr/>
    </dgm:pt>
    <dgm:pt modelId="{56AAB5E6-4DAC-4453-A4C4-67C8A8163C36}" type="pres">
      <dgm:prSet presAssocID="{738B1193-443A-4A1D-8145-505C46FAAE82}" presName="compNode" presStyleCnt="0"/>
      <dgm:spPr/>
    </dgm:pt>
    <dgm:pt modelId="{31C3F820-0901-425D-8FCD-EEE0B47AC6AD}" type="pres">
      <dgm:prSet presAssocID="{738B1193-443A-4A1D-8145-505C46FAAE82}" presName="aNode" presStyleLbl="bgShp" presStyleIdx="2" presStyleCnt="3"/>
      <dgm:spPr/>
      <dgm:t>
        <a:bodyPr/>
        <a:lstStyle/>
        <a:p>
          <a:endParaRPr lang="en-US"/>
        </a:p>
      </dgm:t>
    </dgm:pt>
    <dgm:pt modelId="{7198E9DC-875F-4BE2-817D-B13776C1B0B9}" type="pres">
      <dgm:prSet presAssocID="{738B1193-443A-4A1D-8145-505C46FAAE82}" presName="textNode" presStyleLbl="bgShp" presStyleIdx="2" presStyleCnt="3"/>
      <dgm:spPr/>
      <dgm:t>
        <a:bodyPr/>
        <a:lstStyle/>
        <a:p>
          <a:endParaRPr lang="en-US"/>
        </a:p>
      </dgm:t>
    </dgm:pt>
    <dgm:pt modelId="{12E5F7C9-5046-491B-8E3E-C8233F280405}" type="pres">
      <dgm:prSet presAssocID="{738B1193-443A-4A1D-8145-505C46FAAE82}" presName="compChildNode" presStyleCnt="0"/>
      <dgm:spPr/>
    </dgm:pt>
    <dgm:pt modelId="{4839C975-5B7D-40AB-9E8E-D167FE52D4AD}" type="pres">
      <dgm:prSet presAssocID="{738B1193-443A-4A1D-8145-505C46FAAE82}" presName="theInnerList" presStyleCnt="0"/>
      <dgm:spPr/>
    </dgm:pt>
    <dgm:pt modelId="{FB4750C2-7BBE-49DE-BEC7-C1503DD3ADE9}" type="pres">
      <dgm:prSet presAssocID="{7726EA1F-609F-4A30-B634-22368272C805}" presName="childNode" presStyleLbl="node1" presStyleIdx="2" presStyleCnt="4">
        <dgm:presLayoutVars>
          <dgm:bulletEnabled val="1"/>
        </dgm:presLayoutVars>
      </dgm:prSet>
      <dgm:spPr/>
      <dgm:t>
        <a:bodyPr/>
        <a:lstStyle/>
        <a:p>
          <a:endParaRPr lang="en-US"/>
        </a:p>
      </dgm:t>
    </dgm:pt>
    <dgm:pt modelId="{3717B387-03C8-48CE-A9F2-0122A7A3E41E}" type="pres">
      <dgm:prSet presAssocID="{7726EA1F-609F-4A30-B634-22368272C805}" presName="aSpace2" presStyleCnt="0"/>
      <dgm:spPr/>
    </dgm:pt>
    <dgm:pt modelId="{B86FED4C-1FBE-43DE-85B3-387D00E8EB31}" type="pres">
      <dgm:prSet presAssocID="{8C224967-E907-41A5-A5C6-BE1EA52918DF}" presName="childNode" presStyleLbl="node1" presStyleIdx="3" presStyleCnt="4">
        <dgm:presLayoutVars>
          <dgm:bulletEnabled val="1"/>
        </dgm:presLayoutVars>
      </dgm:prSet>
      <dgm:spPr/>
      <dgm:t>
        <a:bodyPr/>
        <a:lstStyle/>
        <a:p>
          <a:endParaRPr lang="en-US"/>
        </a:p>
      </dgm:t>
    </dgm:pt>
  </dgm:ptLst>
  <dgm:cxnLst>
    <dgm:cxn modelId="{7DA6D987-6261-4EA0-9D6A-5ADBB19027D6}" srcId="{7B795F7A-BE04-49E6-B067-075BAE36CAD4}" destId="{DA07C296-A53A-4B3F-B810-2FB339E651BB}" srcOrd="1" destOrd="0" parTransId="{98E45879-E648-4FFD-9203-BB22F5099C25}" sibTransId="{270938EA-A251-4A24-8FBA-46692A959FE3}"/>
    <dgm:cxn modelId="{B78A93B9-77DD-47C5-B64F-67DEF3F27E28}" srcId="{B0B4A088-CE6A-43E1-AC19-AA5753B070FE}" destId="{15E3CACE-96D5-4A11-8DEA-7F5BBFB31C59}" srcOrd="0" destOrd="0" parTransId="{D930A7DE-B055-4119-B987-721D0A711A02}" sibTransId="{F3E7E626-09E1-496F-B8C7-F56F1AB6AC1B}"/>
    <dgm:cxn modelId="{BBF9E519-AED6-41BB-9EA3-4C04933DA844}" type="presOf" srcId="{DA07C296-A53A-4B3F-B810-2FB339E651BB}" destId="{4D31BCA0-C8DD-4D51-95FA-78FFAF6CC42C}" srcOrd="1" destOrd="0" presId="urn:microsoft.com/office/officeart/2005/8/layout/lProcess2"/>
    <dgm:cxn modelId="{4EE50CB6-BAA2-4988-881D-98F2D52357FE}" type="presOf" srcId="{B0B4A088-CE6A-43E1-AC19-AA5753B070FE}" destId="{C4CBDE6C-B320-4257-B1EF-05F53616A086}" srcOrd="1" destOrd="0" presId="urn:microsoft.com/office/officeart/2005/8/layout/lProcess2"/>
    <dgm:cxn modelId="{DBD6744A-8A9C-464B-A0A1-8E1855A2288C}" type="presOf" srcId="{738B1193-443A-4A1D-8145-505C46FAAE82}" destId="{31C3F820-0901-425D-8FCD-EEE0B47AC6AD}" srcOrd="0" destOrd="0" presId="urn:microsoft.com/office/officeart/2005/8/layout/lProcess2"/>
    <dgm:cxn modelId="{3EBC74A9-9E96-45B4-BB3F-06FE75C9C2AC}" type="presOf" srcId="{738B1193-443A-4A1D-8145-505C46FAAE82}" destId="{7198E9DC-875F-4BE2-817D-B13776C1B0B9}" srcOrd="1" destOrd="0" presId="urn:microsoft.com/office/officeart/2005/8/layout/lProcess2"/>
    <dgm:cxn modelId="{E840F403-C4BD-4A8F-BF41-CC71BF6C7698}" srcId="{738B1193-443A-4A1D-8145-505C46FAAE82}" destId="{8C224967-E907-41A5-A5C6-BE1EA52918DF}" srcOrd="1" destOrd="0" parTransId="{1CD74A48-144C-4A67-A515-5766B05DE7AF}" sibTransId="{BD812FB2-214B-490E-92CC-D49D98CB16AC}"/>
    <dgm:cxn modelId="{5ED5CFD1-6B38-43DC-813D-4B49044DDE99}" srcId="{738B1193-443A-4A1D-8145-505C46FAAE82}" destId="{7726EA1F-609F-4A30-B634-22368272C805}" srcOrd="0" destOrd="0" parTransId="{A4EC540E-872D-4370-BAFE-ABB9E5DCEDEC}" sibTransId="{B236DAA9-6516-49B2-AC7C-E7A89439AAB1}"/>
    <dgm:cxn modelId="{CD78A286-79C1-4C77-B8C6-EB1EB1951BAB}" srcId="{7B795F7A-BE04-49E6-B067-075BAE36CAD4}" destId="{B0B4A088-CE6A-43E1-AC19-AA5753B070FE}" srcOrd="0" destOrd="0" parTransId="{6AA00011-BFEE-4343-8D13-A597F659CB1E}" sibTransId="{A820E71E-492F-4A3A-8950-EE71DCC965F0}"/>
    <dgm:cxn modelId="{176D4428-F642-4D2B-BB8E-D5CE72979AD0}" type="presOf" srcId="{B0B4A088-CE6A-43E1-AC19-AA5753B070FE}" destId="{F4567CED-D56B-442D-8A9A-00FFEDE1361D}" srcOrd="0" destOrd="0" presId="urn:microsoft.com/office/officeart/2005/8/layout/lProcess2"/>
    <dgm:cxn modelId="{E2D38460-16BB-436F-93DF-FE26E17AA085}" type="presOf" srcId="{7726EA1F-609F-4A30-B634-22368272C805}" destId="{FB4750C2-7BBE-49DE-BEC7-C1503DD3ADE9}" srcOrd="0" destOrd="0" presId="urn:microsoft.com/office/officeart/2005/8/layout/lProcess2"/>
    <dgm:cxn modelId="{25EADDB2-2589-4866-B74A-3D8BBF3D23E7}" type="presOf" srcId="{DA07C296-A53A-4B3F-B810-2FB339E651BB}" destId="{F2F890CB-F360-4C3C-B782-BCC6488BCC18}" srcOrd="0" destOrd="0" presId="urn:microsoft.com/office/officeart/2005/8/layout/lProcess2"/>
    <dgm:cxn modelId="{7422453C-8C45-4215-A006-201360699EE2}" type="presOf" srcId="{03622AAD-D08A-48E5-B4B6-19CEE9A2C457}" destId="{AD8DB558-52F6-409E-B32D-EC6917C2022F}" srcOrd="0" destOrd="0" presId="urn:microsoft.com/office/officeart/2005/8/layout/lProcess2"/>
    <dgm:cxn modelId="{641EA767-2CA5-4EF6-A26C-EE4D6162E5F0}" type="presOf" srcId="{7B795F7A-BE04-49E6-B067-075BAE36CAD4}" destId="{986A6B43-BE83-4938-B2C5-1B7B8B8136F9}" srcOrd="0" destOrd="0" presId="urn:microsoft.com/office/officeart/2005/8/layout/lProcess2"/>
    <dgm:cxn modelId="{E10768FC-EE33-42B8-B08E-BC1DC0532C7D}" srcId="{7B795F7A-BE04-49E6-B067-075BAE36CAD4}" destId="{738B1193-443A-4A1D-8145-505C46FAAE82}" srcOrd="2" destOrd="0" parTransId="{90A1FBF6-C047-4090-AA67-BF945B2E00DA}" sibTransId="{127B2FC7-AD10-4161-B182-868D3772D334}"/>
    <dgm:cxn modelId="{8446FDF3-7E9F-4657-8685-667D52D29811}" type="presOf" srcId="{15E3CACE-96D5-4A11-8DEA-7F5BBFB31C59}" destId="{24D0780B-02BC-4063-92C5-762CEA7602C1}" srcOrd="0" destOrd="0" presId="urn:microsoft.com/office/officeart/2005/8/layout/lProcess2"/>
    <dgm:cxn modelId="{981DF9D7-CC4F-4E87-B24B-C4F0B93D5A3E}" srcId="{DA07C296-A53A-4B3F-B810-2FB339E651BB}" destId="{03622AAD-D08A-48E5-B4B6-19CEE9A2C457}" srcOrd="0" destOrd="0" parTransId="{8C9F428E-F51A-4953-93F5-B6A2FDDD2325}" sibTransId="{06D6EB88-7ABB-46DE-8F19-3CA04053C068}"/>
    <dgm:cxn modelId="{B1FF6375-A22E-440A-A469-BAC0988FC8DC}" type="presOf" srcId="{8C224967-E907-41A5-A5C6-BE1EA52918DF}" destId="{B86FED4C-1FBE-43DE-85B3-387D00E8EB31}" srcOrd="0" destOrd="0" presId="urn:microsoft.com/office/officeart/2005/8/layout/lProcess2"/>
    <dgm:cxn modelId="{01B9853A-2DE4-4462-9E87-3ECBA356D3C7}" type="presParOf" srcId="{986A6B43-BE83-4938-B2C5-1B7B8B8136F9}" destId="{1A5DF7C9-7E9E-4E54-AA68-2D5F9C6D14ED}" srcOrd="0" destOrd="0" presId="urn:microsoft.com/office/officeart/2005/8/layout/lProcess2"/>
    <dgm:cxn modelId="{43A596AA-8018-4556-AAA0-5B1C83236C25}" type="presParOf" srcId="{1A5DF7C9-7E9E-4E54-AA68-2D5F9C6D14ED}" destId="{F4567CED-D56B-442D-8A9A-00FFEDE1361D}" srcOrd="0" destOrd="0" presId="urn:microsoft.com/office/officeart/2005/8/layout/lProcess2"/>
    <dgm:cxn modelId="{B90A43AA-723F-4887-AD27-F7BF14A98366}" type="presParOf" srcId="{1A5DF7C9-7E9E-4E54-AA68-2D5F9C6D14ED}" destId="{C4CBDE6C-B320-4257-B1EF-05F53616A086}" srcOrd="1" destOrd="0" presId="urn:microsoft.com/office/officeart/2005/8/layout/lProcess2"/>
    <dgm:cxn modelId="{5E10B79E-FF9C-44DC-8F0D-526F1535B8F7}" type="presParOf" srcId="{1A5DF7C9-7E9E-4E54-AA68-2D5F9C6D14ED}" destId="{8203C983-39A6-4951-A689-76FD716DB27B}" srcOrd="2" destOrd="0" presId="urn:microsoft.com/office/officeart/2005/8/layout/lProcess2"/>
    <dgm:cxn modelId="{FCD399DE-4964-449F-A948-F79106893326}" type="presParOf" srcId="{8203C983-39A6-4951-A689-76FD716DB27B}" destId="{66EFF7F6-87DB-4DC1-BD95-A603987CA4D0}" srcOrd="0" destOrd="0" presId="urn:microsoft.com/office/officeart/2005/8/layout/lProcess2"/>
    <dgm:cxn modelId="{3997173A-F380-4C7A-BECC-3BD2A536DD53}" type="presParOf" srcId="{66EFF7F6-87DB-4DC1-BD95-A603987CA4D0}" destId="{24D0780B-02BC-4063-92C5-762CEA7602C1}" srcOrd="0" destOrd="0" presId="urn:microsoft.com/office/officeart/2005/8/layout/lProcess2"/>
    <dgm:cxn modelId="{6CAAD6B4-6EFD-441C-99FD-EEE2751ADFC1}" type="presParOf" srcId="{986A6B43-BE83-4938-B2C5-1B7B8B8136F9}" destId="{05367EC5-D262-4CA8-AD6A-B55D1AE36836}" srcOrd="1" destOrd="0" presId="urn:microsoft.com/office/officeart/2005/8/layout/lProcess2"/>
    <dgm:cxn modelId="{5FE94526-C3E8-4B3A-8CE8-D98494BDFC99}" type="presParOf" srcId="{986A6B43-BE83-4938-B2C5-1B7B8B8136F9}" destId="{1AD4F6FE-E512-481F-AF92-B7EA8C414B75}" srcOrd="2" destOrd="0" presId="urn:microsoft.com/office/officeart/2005/8/layout/lProcess2"/>
    <dgm:cxn modelId="{3A3617F0-141F-44DA-B326-866C170D219D}" type="presParOf" srcId="{1AD4F6FE-E512-481F-AF92-B7EA8C414B75}" destId="{F2F890CB-F360-4C3C-B782-BCC6488BCC18}" srcOrd="0" destOrd="0" presId="urn:microsoft.com/office/officeart/2005/8/layout/lProcess2"/>
    <dgm:cxn modelId="{26B79E52-01D4-40C2-8886-EF1008217B1C}" type="presParOf" srcId="{1AD4F6FE-E512-481F-AF92-B7EA8C414B75}" destId="{4D31BCA0-C8DD-4D51-95FA-78FFAF6CC42C}" srcOrd="1" destOrd="0" presId="urn:microsoft.com/office/officeart/2005/8/layout/lProcess2"/>
    <dgm:cxn modelId="{2417519E-B341-4244-8DF2-E887ED4E666F}" type="presParOf" srcId="{1AD4F6FE-E512-481F-AF92-B7EA8C414B75}" destId="{19371445-EC5B-4457-8783-4CA53F785988}" srcOrd="2" destOrd="0" presId="urn:microsoft.com/office/officeart/2005/8/layout/lProcess2"/>
    <dgm:cxn modelId="{DE415FFA-BCB3-4408-8859-601685137122}" type="presParOf" srcId="{19371445-EC5B-4457-8783-4CA53F785988}" destId="{365229EB-0D05-47F7-A32C-E5EB43CC1C71}" srcOrd="0" destOrd="0" presId="urn:microsoft.com/office/officeart/2005/8/layout/lProcess2"/>
    <dgm:cxn modelId="{9BE97994-B5B7-4D94-A289-6F51A2E2C750}" type="presParOf" srcId="{365229EB-0D05-47F7-A32C-E5EB43CC1C71}" destId="{AD8DB558-52F6-409E-B32D-EC6917C2022F}" srcOrd="0" destOrd="0" presId="urn:microsoft.com/office/officeart/2005/8/layout/lProcess2"/>
    <dgm:cxn modelId="{229C201A-ABB1-4B0F-AD24-6C43F1E4552F}" type="presParOf" srcId="{986A6B43-BE83-4938-B2C5-1B7B8B8136F9}" destId="{AB123D44-7348-49F7-9096-2343C874B9D3}" srcOrd="3" destOrd="0" presId="urn:microsoft.com/office/officeart/2005/8/layout/lProcess2"/>
    <dgm:cxn modelId="{4C40417E-6967-446E-B0F0-1E5E7DCF938B}" type="presParOf" srcId="{986A6B43-BE83-4938-B2C5-1B7B8B8136F9}" destId="{56AAB5E6-4DAC-4453-A4C4-67C8A8163C36}" srcOrd="4" destOrd="0" presId="urn:microsoft.com/office/officeart/2005/8/layout/lProcess2"/>
    <dgm:cxn modelId="{2C0F46BA-C653-4422-89BE-E1CA7EEB2ABD}" type="presParOf" srcId="{56AAB5E6-4DAC-4453-A4C4-67C8A8163C36}" destId="{31C3F820-0901-425D-8FCD-EEE0B47AC6AD}" srcOrd="0" destOrd="0" presId="urn:microsoft.com/office/officeart/2005/8/layout/lProcess2"/>
    <dgm:cxn modelId="{6E41CDB8-0815-41F0-B9A9-FCCF9304F210}" type="presParOf" srcId="{56AAB5E6-4DAC-4453-A4C4-67C8A8163C36}" destId="{7198E9DC-875F-4BE2-817D-B13776C1B0B9}" srcOrd="1" destOrd="0" presId="urn:microsoft.com/office/officeart/2005/8/layout/lProcess2"/>
    <dgm:cxn modelId="{C97EAECF-6F52-46F0-AD96-008898724125}" type="presParOf" srcId="{56AAB5E6-4DAC-4453-A4C4-67C8A8163C36}" destId="{12E5F7C9-5046-491B-8E3E-C8233F280405}" srcOrd="2" destOrd="0" presId="urn:microsoft.com/office/officeart/2005/8/layout/lProcess2"/>
    <dgm:cxn modelId="{932F7E5E-5884-4054-9CAB-278EB4E89762}" type="presParOf" srcId="{12E5F7C9-5046-491B-8E3E-C8233F280405}" destId="{4839C975-5B7D-40AB-9E8E-D167FE52D4AD}" srcOrd="0" destOrd="0" presId="urn:microsoft.com/office/officeart/2005/8/layout/lProcess2"/>
    <dgm:cxn modelId="{D0C38CB9-DF7B-48CD-99FF-44C216F99DEE}" type="presParOf" srcId="{4839C975-5B7D-40AB-9E8E-D167FE52D4AD}" destId="{FB4750C2-7BBE-49DE-BEC7-C1503DD3ADE9}" srcOrd="0" destOrd="0" presId="urn:microsoft.com/office/officeart/2005/8/layout/lProcess2"/>
    <dgm:cxn modelId="{EA2D0B46-5BF2-4523-8D8E-DBE60050AA1B}" type="presParOf" srcId="{4839C975-5B7D-40AB-9E8E-D167FE52D4AD}" destId="{3717B387-03C8-48CE-A9F2-0122A7A3E41E}" srcOrd="1" destOrd="0" presId="urn:microsoft.com/office/officeart/2005/8/layout/lProcess2"/>
    <dgm:cxn modelId="{EBA75F4C-9427-4590-A176-C57617DE415A}" type="presParOf" srcId="{4839C975-5B7D-40AB-9E8E-D167FE52D4AD}" destId="{B86FED4C-1FBE-43DE-85B3-387D00E8EB31}"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45CC58-0B05-4FE6-B155-005E50FB40FC}" type="doc">
      <dgm:prSet loTypeId="urn:microsoft.com/office/officeart/2005/8/layout/hList7" loCatId="relationship" qsTypeId="urn:microsoft.com/office/officeart/2005/8/quickstyle/simple1" qsCatId="simple" csTypeId="urn:microsoft.com/office/officeart/2005/8/colors/accent1_2" csCatId="accent1" phldr="1"/>
      <dgm:spPr/>
    </dgm:pt>
    <dgm:pt modelId="{F5B3007C-AA27-41B7-862B-C12CEE7A2B8B}">
      <dgm:prSet phldrT="[Text]"/>
      <dgm:spPr/>
      <dgm:t>
        <a:bodyPr/>
        <a:lstStyle/>
        <a:p>
          <a:r>
            <a:rPr lang="en-US" dirty="0" smtClean="0"/>
            <a:t>Teaching that Engages</a:t>
          </a:r>
          <a:endParaRPr lang="en-US" dirty="0"/>
        </a:p>
      </dgm:t>
    </dgm:pt>
    <dgm:pt modelId="{26C7B56A-DA8A-4236-B4B7-AFC8967A02CD}" type="parTrans" cxnId="{C4CD6399-D8B0-4B3D-BBAF-922307917F7A}">
      <dgm:prSet/>
      <dgm:spPr/>
      <dgm:t>
        <a:bodyPr/>
        <a:lstStyle/>
        <a:p>
          <a:endParaRPr lang="en-US"/>
        </a:p>
      </dgm:t>
    </dgm:pt>
    <dgm:pt modelId="{7487CE59-9DBC-4395-911F-738CBDA8B282}" type="sibTrans" cxnId="{C4CD6399-D8B0-4B3D-BBAF-922307917F7A}">
      <dgm:prSet/>
      <dgm:spPr/>
      <dgm:t>
        <a:bodyPr/>
        <a:lstStyle/>
        <a:p>
          <a:endParaRPr lang="en-US"/>
        </a:p>
      </dgm:t>
    </dgm:pt>
    <dgm:pt modelId="{38F6DB1A-73E7-497A-9F18-81E4AC253452}">
      <dgm:prSet phldrT="[Text]"/>
      <dgm:spPr/>
      <dgm:t>
        <a:bodyPr/>
        <a:lstStyle/>
        <a:p>
          <a:r>
            <a:rPr lang="en-US" dirty="0" smtClean="0"/>
            <a:t>Culture that Empowers</a:t>
          </a:r>
          <a:endParaRPr lang="en-US" dirty="0"/>
        </a:p>
      </dgm:t>
    </dgm:pt>
    <dgm:pt modelId="{7150DE87-1F64-4B0C-A5E8-5D645BBD1899}" type="parTrans" cxnId="{DD698685-2F2C-4847-9811-BA56260DDF65}">
      <dgm:prSet/>
      <dgm:spPr/>
      <dgm:t>
        <a:bodyPr/>
        <a:lstStyle/>
        <a:p>
          <a:endParaRPr lang="en-US"/>
        </a:p>
      </dgm:t>
    </dgm:pt>
    <dgm:pt modelId="{092E1C46-B2A7-4174-917F-0E4236ACCC08}" type="sibTrans" cxnId="{DD698685-2F2C-4847-9811-BA56260DDF65}">
      <dgm:prSet/>
      <dgm:spPr/>
      <dgm:t>
        <a:bodyPr/>
        <a:lstStyle/>
        <a:p>
          <a:endParaRPr lang="en-US"/>
        </a:p>
      </dgm:t>
    </dgm:pt>
    <dgm:pt modelId="{CC360C8A-D2B7-400E-8876-2A109DDF57CA}">
      <dgm:prSet phldrT="[Text]"/>
      <dgm:spPr/>
      <dgm:t>
        <a:bodyPr/>
        <a:lstStyle/>
        <a:p>
          <a:r>
            <a:rPr lang="en-US" dirty="0" smtClean="0"/>
            <a:t>Technology that Enables</a:t>
          </a:r>
          <a:endParaRPr lang="en-US" dirty="0"/>
        </a:p>
      </dgm:t>
    </dgm:pt>
    <dgm:pt modelId="{81528EA4-9939-4368-86ED-29449E91AD04}" type="parTrans" cxnId="{DDFEB35C-B2E3-4BB1-BA43-75A432EF3141}">
      <dgm:prSet/>
      <dgm:spPr/>
      <dgm:t>
        <a:bodyPr/>
        <a:lstStyle/>
        <a:p>
          <a:endParaRPr lang="en-US"/>
        </a:p>
      </dgm:t>
    </dgm:pt>
    <dgm:pt modelId="{6CC6486E-CE15-4D98-9586-8BF632C8A6CE}" type="sibTrans" cxnId="{DDFEB35C-B2E3-4BB1-BA43-75A432EF3141}">
      <dgm:prSet/>
      <dgm:spPr/>
      <dgm:t>
        <a:bodyPr/>
        <a:lstStyle/>
        <a:p>
          <a:endParaRPr lang="en-US"/>
        </a:p>
      </dgm:t>
    </dgm:pt>
    <dgm:pt modelId="{D17E8B71-9E48-45B4-AF65-6615AD0178C1}" type="pres">
      <dgm:prSet presAssocID="{3845CC58-0B05-4FE6-B155-005E50FB40FC}" presName="Name0" presStyleCnt="0">
        <dgm:presLayoutVars>
          <dgm:dir/>
          <dgm:resizeHandles val="exact"/>
        </dgm:presLayoutVars>
      </dgm:prSet>
      <dgm:spPr/>
    </dgm:pt>
    <dgm:pt modelId="{35F62321-672B-4E51-A946-BECA99E9519E}" type="pres">
      <dgm:prSet presAssocID="{3845CC58-0B05-4FE6-B155-005E50FB40FC}" presName="fgShape" presStyleLbl="fgShp" presStyleIdx="0" presStyleCnt="1"/>
      <dgm:spPr/>
    </dgm:pt>
    <dgm:pt modelId="{BE37B1CD-D4A3-41BC-8F2A-81E82ADBFF04}" type="pres">
      <dgm:prSet presAssocID="{3845CC58-0B05-4FE6-B155-005E50FB40FC}" presName="linComp" presStyleCnt="0"/>
      <dgm:spPr/>
    </dgm:pt>
    <dgm:pt modelId="{1EE2B5A9-E4BB-485A-B6FE-72B073FDA2B2}" type="pres">
      <dgm:prSet presAssocID="{F5B3007C-AA27-41B7-862B-C12CEE7A2B8B}" presName="compNode" presStyleCnt="0"/>
      <dgm:spPr/>
    </dgm:pt>
    <dgm:pt modelId="{18937CDA-FC51-471A-9EFC-AC7FEBEC33C8}" type="pres">
      <dgm:prSet presAssocID="{F5B3007C-AA27-41B7-862B-C12CEE7A2B8B}" presName="bkgdShape" presStyleLbl="node1" presStyleIdx="0" presStyleCnt="3"/>
      <dgm:spPr/>
      <dgm:t>
        <a:bodyPr/>
        <a:lstStyle/>
        <a:p>
          <a:endParaRPr lang="en-US"/>
        </a:p>
      </dgm:t>
    </dgm:pt>
    <dgm:pt modelId="{7FE09279-ED51-44E9-8657-04775114263B}" type="pres">
      <dgm:prSet presAssocID="{F5B3007C-AA27-41B7-862B-C12CEE7A2B8B}" presName="nodeTx" presStyleLbl="node1" presStyleIdx="0" presStyleCnt="3">
        <dgm:presLayoutVars>
          <dgm:bulletEnabled val="1"/>
        </dgm:presLayoutVars>
      </dgm:prSet>
      <dgm:spPr/>
      <dgm:t>
        <a:bodyPr/>
        <a:lstStyle/>
        <a:p>
          <a:endParaRPr lang="en-US"/>
        </a:p>
      </dgm:t>
    </dgm:pt>
    <dgm:pt modelId="{54FEA64A-FA25-4ADB-A357-CB7E514A7D48}" type="pres">
      <dgm:prSet presAssocID="{F5B3007C-AA27-41B7-862B-C12CEE7A2B8B}" presName="invisiNode" presStyleLbl="node1" presStyleIdx="0" presStyleCnt="3"/>
      <dgm:spPr/>
    </dgm:pt>
    <dgm:pt modelId="{9332E01C-E8EC-41EF-80AE-F9E743835228}" type="pres">
      <dgm:prSet presAssocID="{F5B3007C-AA27-41B7-862B-C12CEE7A2B8B}" presName="imagNode" presStyleLbl="fgImgPlac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tretch>
            <a:fillRect/>
          </a:stretch>
        </a:blipFill>
      </dgm:spPr>
    </dgm:pt>
    <dgm:pt modelId="{95F200D4-6A33-4A40-B9DC-2C678111790C}" type="pres">
      <dgm:prSet presAssocID="{7487CE59-9DBC-4395-911F-738CBDA8B282}" presName="sibTrans" presStyleLbl="sibTrans2D1" presStyleIdx="0" presStyleCnt="0"/>
      <dgm:spPr/>
      <dgm:t>
        <a:bodyPr/>
        <a:lstStyle/>
        <a:p>
          <a:endParaRPr lang="en-US"/>
        </a:p>
      </dgm:t>
    </dgm:pt>
    <dgm:pt modelId="{BD27BC21-54B6-4AD1-8F85-79B0DC917E3D}" type="pres">
      <dgm:prSet presAssocID="{38F6DB1A-73E7-497A-9F18-81E4AC253452}" presName="compNode" presStyleCnt="0"/>
      <dgm:spPr/>
    </dgm:pt>
    <dgm:pt modelId="{1F12BF5E-07A6-401C-92B9-9C0DD5E57E79}" type="pres">
      <dgm:prSet presAssocID="{38F6DB1A-73E7-497A-9F18-81E4AC253452}" presName="bkgdShape" presStyleLbl="node1" presStyleIdx="1" presStyleCnt="3"/>
      <dgm:spPr/>
      <dgm:t>
        <a:bodyPr/>
        <a:lstStyle/>
        <a:p>
          <a:endParaRPr lang="en-US"/>
        </a:p>
      </dgm:t>
    </dgm:pt>
    <dgm:pt modelId="{C5C7F777-B699-4CF3-98F8-AE36C380CBDE}" type="pres">
      <dgm:prSet presAssocID="{38F6DB1A-73E7-497A-9F18-81E4AC253452}" presName="nodeTx" presStyleLbl="node1" presStyleIdx="1" presStyleCnt="3">
        <dgm:presLayoutVars>
          <dgm:bulletEnabled val="1"/>
        </dgm:presLayoutVars>
      </dgm:prSet>
      <dgm:spPr/>
      <dgm:t>
        <a:bodyPr/>
        <a:lstStyle/>
        <a:p>
          <a:endParaRPr lang="en-US"/>
        </a:p>
      </dgm:t>
    </dgm:pt>
    <dgm:pt modelId="{BD6E959A-FAF7-4F15-93A7-BFF165BFB38F}" type="pres">
      <dgm:prSet presAssocID="{38F6DB1A-73E7-497A-9F18-81E4AC253452}" presName="invisiNode" presStyleLbl="node1" presStyleIdx="1" presStyleCnt="3"/>
      <dgm:spPr/>
    </dgm:pt>
    <dgm:pt modelId="{E54D6E19-1CDE-4C56-8BA3-603B921465F5}" type="pres">
      <dgm:prSet presAssocID="{38F6DB1A-73E7-497A-9F18-81E4AC253452}"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tretch>
            <a:fillRect/>
          </a:stretch>
        </a:blipFill>
      </dgm:spPr>
    </dgm:pt>
    <dgm:pt modelId="{46BCAA51-00AC-40BD-9E7D-289F4C24F76E}" type="pres">
      <dgm:prSet presAssocID="{092E1C46-B2A7-4174-917F-0E4236ACCC08}" presName="sibTrans" presStyleLbl="sibTrans2D1" presStyleIdx="0" presStyleCnt="0"/>
      <dgm:spPr/>
      <dgm:t>
        <a:bodyPr/>
        <a:lstStyle/>
        <a:p>
          <a:endParaRPr lang="en-US"/>
        </a:p>
      </dgm:t>
    </dgm:pt>
    <dgm:pt modelId="{8F5B45F8-82E8-40A1-A754-7DEB81AE73C4}" type="pres">
      <dgm:prSet presAssocID="{CC360C8A-D2B7-400E-8876-2A109DDF57CA}" presName="compNode" presStyleCnt="0"/>
      <dgm:spPr/>
    </dgm:pt>
    <dgm:pt modelId="{7D18CD00-73F0-47EE-ADCF-A414732385D1}" type="pres">
      <dgm:prSet presAssocID="{CC360C8A-D2B7-400E-8876-2A109DDF57CA}" presName="bkgdShape" presStyleLbl="node1" presStyleIdx="2" presStyleCnt="3"/>
      <dgm:spPr/>
      <dgm:t>
        <a:bodyPr/>
        <a:lstStyle/>
        <a:p>
          <a:endParaRPr lang="en-US"/>
        </a:p>
      </dgm:t>
    </dgm:pt>
    <dgm:pt modelId="{BD66D26C-7D22-4141-A170-FD1030BC2A57}" type="pres">
      <dgm:prSet presAssocID="{CC360C8A-D2B7-400E-8876-2A109DDF57CA}" presName="nodeTx" presStyleLbl="node1" presStyleIdx="2" presStyleCnt="3">
        <dgm:presLayoutVars>
          <dgm:bulletEnabled val="1"/>
        </dgm:presLayoutVars>
      </dgm:prSet>
      <dgm:spPr/>
      <dgm:t>
        <a:bodyPr/>
        <a:lstStyle/>
        <a:p>
          <a:endParaRPr lang="en-US"/>
        </a:p>
      </dgm:t>
    </dgm:pt>
    <dgm:pt modelId="{0C6E1D0D-51C1-4C0E-9D32-82FA0215B730}" type="pres">
      <dgm:prSet presAssocID="{CC360C8A-D2B7-400E-8876-2A109DDF57CA}" presName="invisiNode" presStyleLbl="node1" presStyleIdx="2" presStyleCnt="3"/>
      <dgm:spPr/>
    </dgm:pt>
    <dgm:pt modelId="{2F7D043B-88EB-4147-9B35-9F0B344D3C68}" type="pres">
      <dgm:prSet presAssocID="{CC360C8A-D2B7-400E-8876-2A109DDF57CA}" presName="imagNod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tretch>
            <a:fillRect/>
          </a:stretch>
        </a:blipFill>
      </dgm:spPr>
    </dgm:pt>
  </dgm:ptLst>
  <dgm:cxnLst>
    <dgm:cxn modelId="{CA3F19EF-7858-4EF6-A344-78F380FCF71F}" type="presOf" srcId="{38F6DB1A-73E7-497A-9F18-81E4AC253452}" destId="{1F12BF5E-07A6-401C-92B9-9C0DD5E57E79}" srcOrd="0" destOrd="0" presId="urn:microsoft.com/office/officeart/2005/8/layout/hList7"/>
    <dgm:cxn modelId="{84A2A402-1968-409A-9A05-FDC94207D5AC}" type="presOf" srcId="{38F6DB1A-73E7-497A-9F18-81E4AC253452}" destId="{C5C7F777-B699-4CF3-98F8-AE36C380CBDE}" srcOrd="1" destOrd="0" presId="urn:microsoft.com/office/officeart/2005/8/layout/hList7"/>
    <dgm:cxn modelId="{72A713AD-F282-40B7-B1EE-66E67ACA3B7A}" type="presOf" srcId="{7487CE59-9DBC-4395-911F-738CBDA8B282}" destId="{95F200D4-6A33-4A40-B9DC-2C678111790C}" srcOrd="0" destOrd="0" presId="urn:microsoft.com/office/officeart/2005/8/layout/hList7"/>
    <dgm:cxn modelId="{49722E9D-A4EF-4BAD-AE41-E17BA868F74C}" type="presOf" srcId="{F5B3007C-AA27-41B7-862B-C12CEE7A2B8B}" destId="{7FE09279-ED51-44E9-8657-04775114263B}" srcOrd="1" destOrd="0" presId="urn:microsoft.com/office/officeart/2005/8/layout/hList7"/>
    <dgm:cxn modelId="{60D5399F-6B75-4807-BA66-B0BD2FC50DD2}" type="presOf" srcId="{092E1C46-B2A7-4174-917F-0E4236ACCC08}" destId="{46BCAA51-00AC-40BD-9E7D-289F4C24F76E}" srcOrd="0" destOrd="0" presId="urn:microsoft.com/office/officeart/2005/8/layout/hList7"/>
    <dgm:cxn modelId="{DD698685-2F2C-4847-9811-BA56260DDF65}" srcId="{3845CC58-0B05-4FE6-B155-005E50FB40FC}" destId="{38F6DB1A-73E7-497A-9F18-81E4AC253452}" srcOrd="1" destOrd="0" parTransId="{7150DE87-1F64-4B0C-A5E8-5D645BBD1899}" sibTransId="{092E1C46-B2A7-4174-917F-0E4236ACCC08}"/>
    <dgm:cxn modelId="{C4CD6399-D8B0-4B3D-BBAF-922307917F7A}" srcId="{3845CC58-0B05-4FE6-B155-005E50FB40FC}" destId="{F5B3007C-AA27-41B7-862B-C12CEE7A2B8B}" srcOrd="0" destOrd="0" parTransId="{26C7B56A-DA8A-4236-B4B7-AFC8967A02CD}" sibTransId="{7487CE59-9DBC-4395-911F-738CBDA8B282}"/>
    <dgm:cxn modelId="{13A195E5-70F1-4158-866F-1BBDF441AC4A}" type="presOf" srcId="{CC360C8A-D2B7-400E-8876-2A109DDF57CA}" destId="{BD66D26C-7D22-4141-A170-FD1030BC2A57}" srcOrd="1" destOrd="0" presId="urn:microsoft.com/office/officeart/2005/8/layout/hList7"/>
    <dgm:cxn modelId="{DDFEB35C-B2E3-4BB1-BA43-75A432EF3141}" srcId="{3845CC58-0B05-4FE6-B155-005E50FB40FC}" destId="{CC360C8A-D2B7-400E-8876-2A109DDF57CA}" srcOrd="2" destOrd="0" parTransId="{81528EA4-9939-4368-86ED-29449E91AD04}" sibTransId="{6CC6486E-CE15-4D98-9586-8BF632C8A6CE}"/>
    <dgm:cxn modelId="{28318311-9C81-4352-B9B2-3D72173741CE}" type="presOf" srcId="{F5B3007C-AA27-41B7-862B-C12CEE7A2B8B}" destId="{18937CDA-FC51-471A-9EFC-AC7FEBEC33C8}" srcOrd="0" destOrd="0" presId="urn:microsoft.com/office/officeart/2005/8/layout/hList7"/>
    <dgm:cxn modelId="{3CA5267E-74DA-4D38-8486-5A12837AD4F3}" type="presOf" srcId="{3845CC58-0B05-4FE6-B155-005E50FB40FC}" destId="{D17E8B71-9E48-45B4-AF65-6615AD0178C1}" srcOrd="0" destOrd="0" presId="urn:microsoft.com/office/officeart/2005/8/layout/hList7"/>
    <dgm:cxn modelId="{5111303F-DA29-40C2-A886-A9A040882A41}" type="presOf" srcId="{CC360C8A-D2B7-400E-8876-2A109DDF57CA}" destId="{7D18CD00-73F0-47EE-ADCF-A414732385D1}" srcOrd="0" destOrd="0" presId="urn:microsoft.com/office/officeart/2005/8/layout/hList7"/>
    <dgm:cxn modelId="{61328E07-918D-48A8-918A-FA9011A3875F}" type="presParOf" srcId="{D17E8B71-9E48-45B4-AF65-6615AD0178C1}" destId="{35F62321-672B-4E51-A946-BECA99E9519E}" srcOrd="0" destOrd="0" presId="urn:microsoft.com/office/officeart/2005/8/layout/hList7"/>
    <dgm:cxn modelId="{5BDB3125-D919-4098-8435-42CAA40A118D}" type="presParOf" srcId="{D17E8B71-9E48-45B4-AF65-6615AD0178C1}" destId="{BE37B1CD-D4A3-41BC-8F2A-81E82ADBFF04}" srcOrd="1" destOrd="0" presId="urn:microsoft.com/office/officeart/2005/8/layout/hList7"/>
    <dgm:cxn modelId="{BA9BE2BD-99F4-42B9-B57A-603217372876}" type="presParOf" srcId="{BE37B1CD-D4A3-41BC-8F2A-81E82ADBFF04}" destId="{1EE2B5A9-E4BB-485A-B6FE-72B073FDA2B2}" srcOrd="0" destOrd="0" presId="urn:microsoft.com/office/officeart/2005/8/layout/hList7"/>
    <dgm:cxn modelId="{82D77078-0C33-4BE4-AA80-188AAD3FA310}" type="presParOf" srcId="{1EE2B5A9-E4BB-485A-B6FE-72B073FDA2B2}" destId="{18937CDA-FC51-471A-9EFC-AC7FEBEC33C8}" srcOrd="0" destOrd="0" presId="urn:microsoft.com/office/officeart/2005/8/layout/hList7"/>
    <dgm:cxn modelId="{0E09ACE2-1623-48BA-AB2B-2CE05ABB571E}" type="presParOf" srcId="{1EE2B5A9-E4BB-485A-B6FE-72B073FDA2B2}" destId="{7FE09279-ED51-44E9-8657-04775114263B}" srcOrd="1" destOrd="0" presId="urn:microsoft.com/office/officeart/2005/8/layout/hList7"/>
    <dgm:cxn modelId="{49A48B47-F329-4EC0-BB37-1738F230A484}" type="presParOf" srcId="{1EE2B5A9-E4BB-485A-B6FE-72B073FDA2B2}" destId="{54FEA64A-FA25-4ADB-A357-CB7E514A7D48}" srcOrd="2" destOrd="0" presId="urn:microsoft.com/office/officeart/2005/8/layout/hList7"/>
    <dgm:cxn modelId="{BA08A7E1-A436-4721-9F61-74CF9C18C21F}" type="presParOf" srcId="{1EE2B5A9-E4BB-485A-B6FE-72B073FDA2B2}" destId="{9332E01C-E8EC-41EF-80AE-F9E743835228}" srcOrd="3" destOrd="0" presId="urn:microsoft.com/office/officeart/2005/8/layout/hList7"/>
    <dgm:cxn modelId="{E3033AA9-AEE1-4850-B31B-DDDEF94FA9A9}" type="presParOf" srcId="{BE37B1CD-D4A3-41BC-8F2A-81E82ADBFF04}" destId="{95F200D4-6A33-4A40-B9DC-2C678111790C}" srcOrd="1" destOrd="0" presId="urn:microsoft.com/office/officeart/2005/8/layout/hList7"/>
    <dgm:cxn modelId="{C9C70346-2867-469C-9ECB-5A06C7932B00}" type="presParOf" srcId="{BE37B1CD-D4A3-41BC-8F2A-81E82ADBFF04}" destId="{BD27BC21-54B6-4AD1-8F85-79B0DC917E3D}" srcOrd="2" destOrd="0" presId="urn:microsoft.com/office/officeart/2005/8/layout/hList7"/>
    <dgm:cxn modelId="{5767394A-38C6-47F6-91C9-5265E05642B2}" type="presParOf" srcId="{BD27BC21-54B6-4AD1-8F85-79B0DC917E3D}" destId="{1F12BF5E-07A6-401C-92B9-9C0DD5E57E79}" srcOrd="0" destOrd="0" presId="urn:microsoft.com/office/officeart/2005/8/layout/hList7"/>
    <dgm:cxn modelId="{7C110CAB-9AAF-467F-81A7-63000E6973CC}" type="presParOf" srcId="{BD27BC21-54B6-4AD1-8F85-79B0DC917E3D}" destId="{C5C7F777-B699-4CF3-98F8-AE36C380CBDE}" srcOrd="1" destOrd="0" presId="urn:microsoft.com/office/officeart/2005/8/layout/hList7"/>
    <dgm:cxn modelId="{491CC647-0805-41B1-B62E-CB9DE796F8BD}" type="presParOf" srcId="{BD27BC21-54B6-4AD1-8F85-79B0DC917E3D}" destId="{BD6E959A-FAF7-4F15-93A7-BFF165BFB38F}" srcOrd="2" destOrd="0" presId="urn:microsoft.com/office/officeart/2005/8/layout/hList7"/>
    <dgm:cxn modelId="{65D7913F-9457-42D2-ACE7-19C9D26202BD}" type="presParOf" srcId="{BD27BC21-54B6-4AD1-8F85-79B0DC917E3D}" destId="{E54D6E19-1CDE-4C56-8BA3-603B921465F5}" srcOrd="3" destOrd="0" presId="urn:microsoft.com/office/officeart/2005/8/layout/hList7"/>
    <dgm:cxn modelId="{0821ECDD-7E4A-41E6-ABE2-8E5CFA10D945}" type="presParOf" srcId="{BE37B1CD-D4A3-41BC-8F2A-81E82ADBFF04}" destId="{46BCAA51-00AC-40BD-9E7D-289F4C24F76E}" srcOrd="3" destOrd="0" presId="urn:microsoft.com/office/officeart/2005/8/layout/hList7"/>
    <dgm:cxn modelId="{0E171835-5897-4DF9-B60F-DABAA5158077}" type="presParOf" srcId="{BE37B1CD-D4A3-41BC-8F2A-81E82ADBFF04}" destId="{8F5B45F8-82E8-40A1-A754-7DEB81AE73C4}" srcOrd="4" destOrd="0" presId="urn:microsoft.com/office/officeart/2005/8/layout/hList7"/>
    <dgm:cxn modelId="{7C777F1B-1F7A-4BBF-B026-BB526477FFA8}" type="presParOf" srcId="{8F5B45F8-82E8-40A1-A754-7DEB81AE73C4}" destId="{7D18CD00-73F0-47EE-ADCF-A414732385D1}" srcOrd="0" destOrd="0" presId="urn:microsoft.com/office/officeart/2005/8/layout/hList7"/>
    <dgm:cxn modelId="{8191A4C2-B678-4148-BB07-4C36C7C8676E}" type="presParOf" srcId="{8F5B45F8-82E8-40A1-A754-7DEB81AE73C4}" destId="{BD66D26C-7D22-4141-A170-FD1030BC2A57}" srcOrd="1" destOrd="0" presId="urn:microsoft.com/office/officeart/2005/8/layout/hList7"/>
    <dgm:cxn modelId="{859C936A-5D1A-4BB4-A2FC-505AF391F3DF}" type="presParOf" srcId="{8F5B45F8-82E8-40A1-A754-7DEB81AE73C4}" destId="{0C6E1D0D-51C1-4C0E-9D32-82FA0215B730}" srcOrd="2" destOrd="0" presId="urn:microsoft.com/office/officeart/2005/8/layout/hList7"/>
    <dgm:cxn modelId="{3F89991D-FA38-44B3-8DF0-A57E9E9A413F}" type="presParOf" srcId="{8F5B45F8-82E8-40A1-A754-7DEB81AE73C4}" destId="{2F7D043B-88EB-4147-9B35-9F0B344D3C6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4/10/2014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4/10/2014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6421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where this vision came from. While it is Colleen and Jeff</a:t>
            </a:r>
            <a:r>
              <a:rPr lang="en-US" baseline="0" dirty="0" smtClean="0"/>
              <a:t> presenting, the Student Services committee and others have been visiting schools, talking about the future, and developing this vision. In the midst of all the compliance stuff like SLOs, and vested interest, and APPR, it’s been re-invigorating to think about the future and to think about our kids and their future. </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45233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all three of these</a:t>
            </a:r>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080802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AAD59-ED36-47C0-850F-D49C4EEF25B8}" type="slidenum">
              <a:rPr lang="en-US" smtClean="0"/>
              <a:t>42</a:t>
            </a:fld>
            <a:endParaRPr lang="en-US" dirty="0"/>
          </a:p>
        </p:txBody>
      </p:sp>
    </p:spTree>
    <p:extLst>
      <p:ext uri="{BB962C8B-B14F-4D97-AF65-F5344CB8AC3E}">
        <p14:creationId xmlns:p14="http://schemas.microsoft.com/office/powerpoint/2010/main" val="150918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0057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02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6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187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681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81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565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699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41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0659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4/10/2014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37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4/10/2014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8498680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ocmboces.org/teacherpage.cfm?teacher=123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mylearningplan.com/WebReg/ActivityProfile.asp?D=15882&amp;I=1472266" TargetMode="External"/><Relationship Id="rId7" Type="http://schemas.openxmlformats.org/officeDocument/2006/relationships/hyperlink" Target="https://www.mylearningplan.com/WebReg/ActivityProfile.asp?D=15882&amp;I=1517679" TargetMode="External"/><Relationship Id="rId2" Type="http://schemas.openxmlformats.org/officeDocument/2006/relationships/hyperlink" Target="https://www.mylearningplan.com/WebReg/ActivityProfile.asp?D=15882&amp;I=1519458"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379426" TargetMode="External"/><Relationship Id="rId5" Type="http://schemas.openxmlformats.org/officeDocument/2006/relationships/hyperlink" Target="https://www.mylearningplan.com/WebReg/ActivityProfile.asp?D=15882&amp;I=1375588" TargetMode="External"/><Relationship Id="rId4" Type="http://schemas.openxmlformats.org/officeDocument/2006/relationships/hyperlink" Target="https://www.mylearningplan.com/WebReg/ActivityProfile.asp?D=15882&amp;I=1493806"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v/W26g073Tu2U"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td.cnyric.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mylearningplan.com/WebReg/ActivityProfile.asp?D=15882&amp;I=151764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April 2014</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Highlights</a:t>
            </a:r>
            <a:endParaRPr lang="en-US" dirty="0"/>
          </a:p>
        </p:txBody>
      </p:sp>
      <p:sp>
        <p:nvSpPr>
          <p:cNvPr id="3" name="Content Placeholder 2"/>
          <p:cNvSpPr>
            <a:spLocks noGrp="1"/>
          </p:cNvSpPr>
          <p:nvPr>
            <p:ph idx="1"/>
          </p:nvPr>
        </p:nvSpPr>
        <p:spPr>
          <a:xfrm>
            <a:off x="457200" y="1752600"/>
            <a:ext cx="8153400" cy="4373563"/>
          </a:xfrm>
        </p:spPr>
        <p:txBody>
          <a:bodyPr/>
          <a:lstStyle/>
          <a:p>
            <a:r>
              <a:rPr lang="en-US" dirty="0" smtClean="0"/>
              <a:t>Support for PBL and CCLS</a:t>
            </a:r>
          </a:p>
          <a:p>
            <a:pPr lvl="1"/>
            <a:r>
              <a:rPr lang="en-US" dirty="0" smtClean="0"/>
              <a:t>Developing Critical Thinking</a:t>
            </a:r>
          </a:p>
          <a:p>
            <a:pPr lvl="1"/>
            <a:r>
              <a:rPr lang="en-US" dirty="0" smtClean="0"/>
              <a:t>Collaborative Inquiry</a:t>
            </a:r>
          </a:p>
          <a:p>
            <a:pPr lvl="1"/>
            <a:r>
              <a:rPr lang="en-US" dirty="0" smtClean="0"/>
              <a:t>Developing Student Voice and Choice</a:t>
            </a:r>
          </a:p>
          <a:p>
            <a:r>
              <a:rPr lang="en-US" dirty="0"/>
              <a:t> </a:t>
            </a:r>
            <a:r>
              <a:rPr lang="en-US" dirty="0" smtClean="0"/>
              <a:t>Professional Learning Communities</a:t>
            </a:r>
          </a:p>
          <a:p>
            <a:pPr lvl="1"/>
            <a:r>
              <a:rPr lang="en-US" dirty="0" smtClean="0"/>
              <a:t>Re-energizing Your PLC- Aug 20 and 21</a:t>
            </a:r>
          </a:p>
          <a:p>
            <a:pPr lvl="1"/>
            <a:endParaRPr lang="en-US" dirty="0"/>
          </a:p>
          <a:p>
            <a:pPr lvl="1"/>
            <a:endParaRPr lang="en-US" dirty="0"/>
          </a:p>
        </p:txBody>
      </p:sp>
    </p:spTree>
    <p:extLst>
      <p:ext uri="{BB962C8B-B14F-4D97-AF65-F5344CB8AC3E}">
        <p14:creationId xmlns:p14="http://schemas.microsoft.com/office/powerpoint/2010/main" val="288613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Previews.. For Math</a:t>
            </a:r>
            <a:endParaRPr lang="en-US" dirty="0"/>
          </a:p>
        </p:txBody>
      </p:sp>
      <p:sp>
        <p:nvSpPr>
          <p:cNvPr id="3" name="Content Placeholder 2"/>
          <p:cNvSpPr>
            <a:spLocks noGrp="1"/>
          </p:cNvSpPr>
          <p:nvPr>
            <p:ph idx="1"/>
          </p:nvPr>
        </p:nvSpPr>
        <p:spPr/>
        <p:txBody>
          <a:bodyPr/>
          <a:lstStyle/>
          <a:p>
            <a:r>
              <a:rPr lang="en-US" dirty="0"/>
              <a:t>For </a:t>
            </a:r>
            <a:r>
              <a:rPr lang="en-US" dirty="0" smtClean="0"/>
              <a:t>teachers </a:t>
            </a:r>
            <a:r>
              <a:rPr lang="en-US" dirty="0"/>
              <a:t>of math- continue to analyze and refine practices with CCLS and modules for Algebra, Geometry, K-2, 3-5, 6-8 </a:t>
            </a:r>
          </a:p>
          <a:p>
            <a:r>
              <a:rPr lang="en-US" dirty="0"/>
              <a:t>Singapore Strategies</a:t>
            </a:r>
          </a:p>
          <a:p>
            <a:endParaRPr lang="en-US" dirty="0"/>
          </a:p>
        </p:txBody>
      </p:sp>
    </p:spTree>
    <p:extLst>
      <p:ext uri="{BB962C8B-B14F-4D97-AF65-F5344CB8AC3E}">
        <p14:creationId xmlns:p14="http://schemas.microsoft.com/office/powerpoint/2010/main" val="356632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a:t>
            </a:r>
            <a:endParaRPr lang="en-US" dirty="0"/>
          </a:p>
        </p:txBody>
      </p:sp>
      <p:sp>
        <p:nvSpPr>
          <p:cNvPr id="3" name="Content Placeholder 2"/>
          <p:cNvSpPr>
            <a:spLocks noGrp="1"/>
          </p:cNvSpPr>
          <p:nvPr>
            <p:ph idx="1"/>
          </p:nvPr>
        </p:nvSpPr>
        <p:spPr/>
        <p:txBody>
          <a:bodyPr/>
          <a:lstStyle/>
          <a:p>
            <a:r>
              <a:rPr lang="en-US" dirty="0" smtClean="0"/>
              <a:t>Research to Deepen Understanding</a:t>
            </a:r>
          </a:p>
          <a:p>
            <a:r>
              <a:rPr lang="en-US" dirty="0" smtClean="0"/>
              <a:t>DI and Scaffolding</a:t>
            </a:r>
          </a:p>
        </p:txBody>
      </p:sp>
    </p:spTree>
    <p:extLst>
      <p:ext uri="{BB962C8B-B14F-4D97-AF65-F5344CB8AC3E}">
        <p14:creationId xmlns:p14="http://schemas.microsoft.com/office/powerpoint/2010/main" val="91400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endParaRPr lang="en-US" dirty="0" smtClean="0"/>
          </a:p>
        </p:txBody>
      </p:sp>
    </p:spTree>
    <p:extLst>
      <p:ext uri="{BB962C8B-B14F-4D97-AF65-F5344CB8AC3E}">
        <p14:creationId xmlns:p14="http://schemas.microsoft.com/office/powerpoint/2010/main" val="384185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3" name="Content Placeholder 2"/>
          <p:cNvSpPr>
            <a:spLocks noGrp="1"/>
          </p:cNvSpPr>
          <p:nvPr>
            <p:ph idx="1"/>
          </p:nvPr>
        </p:nvSpPr>
        <p:spPr>
          <a:xfrm>
            <a:off x="457200" y="1690915"/>
            <a:ext cx="8229600" cy="4525963"/>
          </a:xfrm>
        </p:spPr>
        <p:txBody>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229600" cy="4525963"/>
          </a:xfrm>
        </p:spPr>
        <p:txBody>
          <a:bodyPr>
            <a:normAutofit fontScale="92500" lnSpcReduction="10000"/>
          </a:bodyPr>
          <a:lstStyle/>
          <a:p>
            <a:pPr marL="0" indent="0">
              <a:buNone/>
            </a:pPr>
            <a:r>
              <a:rPr lang="en-US" b="1" dirty="0" smtClean="0"/>
              <a:t>Data-Driven Instruction </a:t>
            </a:r>
            <a:r>
              <a:rPr lang="en-US" dirty="0" smtClean="0"/>
              <a:t>theme</a:t>
            </a:r>
          </a:p>
          <a:p>
            <a:r>
              <a:rPr lang="en-US" dirty="0" smtClean="0"/>
              <a:t>October 9: What’s a PLC, Really?</a:t>
            </a:r>
          </a:p>
          <a:p>
            <a:r>
              <a:rPr lang="en-US" dirty="0" smtClean="0"/>
              <a:t>December </a:t>
            </a:r>
            <a:r>
              <a:rPr lang="en-US" dirty="0"/>
              <a:t>10, 2013 – How To Talk (About Common Formative </a:t>
            </a:r>
            <a:r>
              <a:rPr lang="en-US" dirty="0" smtClean="0"/>
              <a:t>Assessments)</a:t>
            </a:r>
          </a:p>
          <a:p>
            <a:r>
              <a:rPr lang="en-US" dirty="0" smtClean="0"/>
              <a:t>February </a:t>
            </a:r>
            <a:r>
              <a:rPr lang="en-US" dirty="0"/>
              <a:t>27, 2014 – Now What? (Tier 1 Strategies</a:t>
            </a:r>
            <a:r>
              <a:rPr lang="en-US" dirty="0" smtClean="0"/>
              <a:t>)</a:t>
            </a:r>
            <a:endParaRPr lang="en-US" dirty="0"/>
          </a:p>
          <a:p>
            <a:r>
              <a:rPr lang="en-US" dirty="0"/>
              <a:t>March 19, 2014 – How Do I Teach Every Kid? (Meeting the Needs of Diverse Learners</a:t>
            </a:r>
            <a:r>
              <a:rPr lang="en-US" dirty="0" smtClean="0"/>
              <a:t>)</a:t>
            </a:r>
            <a:endParaRPr lang="en-US" dirty="0"/>
          </a:p>
          <a:p>
            <a:r>
              <a:rPr lang="en-US" dirty="0"/>
              <a:t>May 15, 2014 – Annual Meeting at Dinosaur </a:t>
            </a:r>
          </a:p>
          <a:p>
            <a:endParaRPr lang="en-US" dirty="0" smtClean="0"/>
          </a:p>
        </p:txBody>
      </p:sp>
      <p:sp>
        <p:nvSpPr>
          <p:cNvPr id="4" name="Oval 3"/>
          <p:cNvSpPr/>
          <p:nvPr/>
        </p:nvSpPr>
        <p:spPr>
          <a:xfrm>
            <a:off x="191069" y="4890344"/>
            <a:ext cx="8482083" cy="1579728"/>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Homer</a:t>
            </a:r>
            <a:endParaRPr lang="en-US" dirty="0"/>
          </a:p>
        </p:txBody>
      </p:sp>
      <p:sp>
        <p:nvSpPr>
          <p:cNvPr id="3" name="Content Placeholder 2"/>
          <p:cNvSpPr>
            <a:spLocks noGrp="1"/>
          </p:cNvSpPr>
          <p:nvPr>
            <p:ph idx="1"/>
          </p:nvPr>
        </p:nvSpPr>
        <p:spPr/>
        <p:txBody>
          <a:bodyPr/>
          <a:lstStyle/>
          <a:p>
            <a:pPr marL="0" indent="0">
              <a:buNone/>
            </a:pPr>
            <a:r>
              <a:rPr lang="en-US" dirty="0" smtClean="0"/>
              <a:t>The Chromebook classroom</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757" y="2415409"/>
            <a:ext cx="5153025"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5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To The Top</a:t>
            </a:r>
            <a:endParaRPr lang="en-US" dirty="0"/>
          </a:p>
        </p:txBody>
      </p:sp>
      <p:sp>
        <p:nvSpPr>
          <p:cNvPr id="3" name="Subtitle 2"/>
          <p:cNvSpPr>
            <a:spLocks noGrp="1"/>
          </p:cNvSpPr>
          <p:nvPr>
            <p:ph type="subTitle" idx="1"/>
          </p:nvPr>
        </p:nvSpPr>
        <p:spPr/>
        <p:txBody>
          <a:bodyPr/>
          <a:lstStyle/>
          <a:p>
            <a:r>
              <a:rPr lang="en-US" dirty="0" smtClean="0"/>
              <a:t>(the Regents Reform Agenda)</a:t>
            </a:r>
            <a:endParaRPr lang="en-US" dirty="0"/>
          </a:p>
        </p:txBody>
      </p:sp>
    </p:spTree>
    <p:extLst>
      <p:ext uri="{BB962C8B-B14F-4D97-AF65-F5344CB8AC3E}">
        <p14:creationId xmlns:p14="http://schemas.microsoft.com/office/powerpoint/2010/main" val="283402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CCLS Curriculum Conversation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Continue to update the curriculum and assessment </a:t>
            </a:r>
            <a:r>
              <a:rPr lang="en-US" dirty="0" smtClean="0">
                <a:hlinkClick r:id="rId2"/>
              </a:rPr>
              <a:t>chart</a:t>
            </a:r>
            <a:endParaRPr lang="en-US" dirty="0" smtClean="0"/>
          </a:p>
        </p:txBody>
      </p:sp>
    </p:spTree>
    <p:extLst>
      <p:ext uri="{BB962C8B-B14F-4D97-AF65-F5344CB8AC3E}">
        <p14:creationId xmlns:p14="http://schemas.microsoft.com/office/powerpoint/2010/main" val="330230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endParaRPr lang="en-US" dirty="0"/>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Assessment Project</a:t>
            </a:r>
            <a:endParaRPr lang="en-US" dirty="0"/>
          </a:p>
        </p:txBody>
      </p:sp>
      <p:sp>
        <p:nvSpPr>
          <p:cNvPr id="3" name="Content Placeholder 2"/>
          <p:cNvSpPr>
            <a:spLocks noGrp="1"/>
          </p:cNvSpPr>
          <p:nvPr>
            <p:ph idx="1"/>
          </p:nvPr>
        </p:nvSpPr>
        <p:spPr/>
        <p:txBody>
          <a:bodyPr/>
          <a:lstStyle/>
          <a:p>
            <a:r>
              <a:rPr lang="en-US" dirty="0" smtClean="0"/>
              <a:t>Still no RFP; still coming?</a:t>
            </a:r>
          </a:p>
          <a:p>
            <a:r>
              <a:rPr lang="en-US" dirty="0" smtClean="0"/>
              <a:t>Teacher Center/Regional Collaboration (OCM BOCES, CNY/Oswego Teacher Center, Oswego BOCES)</a:t>
            </a:r>
          </a:p>
          <a:p>
            <a:r>
              <a:rPr lang="en-US" dirty="0" smtClean="0"/>
              <a:t>With LCI doing the training and providing the feedback to teams</a:t>
            </a:r>
          </a:p>
          <a:p>
            <a:r>
              <a:rPr lang="en-US" dirty="0" smtClean="0"/>
              <a:t>Participate as district Teams</a:t>
            </a:r>
          </a:p>
          <a:p>
            <a:endParaRPr lang="en-US" dirty="0"/>
          </a:p>
        </p:txBody>
      </p:sp>
    </p:spTree>
    <p:extLst>
      <p:ext uri="{BB962C8B-B14F-4D97-AF65-F5344CB8AC3E}">
        <p14:creationId xmlns:p14="http://schemas.microsoft.com/office/powerpoint/2010/main" val="1465204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The product of the first part of the work would be an “action plan” for assessments.</a:t>
            </a:r>
          </a:p>
          <a:p>
            <a:pPr marL="0" indent="0">
              <a:buNone/>
            </a:pPr>
            <a:endParaRPr lang="en-US" dirty="0"/>
          </a:p>
          <a:p>
            <a:pPr marL="0" indent="0">
              <a:buNone/>
            </a:pPr>
            <a:r>
              <a:rPr lang="en-US" dirty="0" smtClean="0"/>
              <a:t>In order to do this, districts first conduct an “assessment audit.”</a:t>
            </a:r>
            <a:endParaRPr lang="en-US" dirty="0"/>
          </a:p>
          <a:p>
            <a:endParaRPr lang="en-US" dirty="0"/>
          </a:p>
        </p:txBody>
      </p:sp>
    </p:spTree>
    <p:extLst>
      <p:ext uri="{BB962C8B-B14F-4D97-AF65-F5344CB8AC3E}">
        <p14:creationId xmlns:p14="http://schemas.microsoft.com/office/powerpoint/2010/main" val="177396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Project leadership teams:</a:t>
            </a:r>
          </a:p>
          <a:p>
            <a:r>
              <a:rPr lang="en-US" dirty="0" smtClean="0"/>
              <a:t>1 District instructional leader</a:t>
            </a:r>
          </a:p>
          <a:p>
            <a:r>
              <a:rPr lang="en-US" dirty="0" smtClean="0"/>
              <a:t>1 principal</a:t>
            </a:r>
          </a:p>
          <a:p>
            <a:r>
              <a:rPr lang="en-US" dirty="0" smtClean="0"/>
              <a:t>1-2 teacher leaders</a:t>
            </a:r>
          </a:p>
          <a:p>
            <a:r>
              <a:rPr lang="en-US" dirty="0" smtClean="0"/>
              <a:t>1 SWD teacher</a:t>
            </a:r>
          </a:p>
          <a:p>
            <a:r>
              <a:rPr lang="en-US" dirty="0" smtClean="0"/>
              <a:t>1 ELL teacher (if appropriate)</a:t>
            </a:r>
          </a:p>
          <a:p>
            <a:r>
              <a:rPr lang="en-US" dirty="0" smtClean="0"/>
              <a:t>1 union representative</a:t>
            </a:r>
            <a:endParaRPr lang="en-US" dirty="0"/>
          </a:p>
        </p:txBody>
      </p:sp>
    </p:spTree>
    <p:extLst>
      <p:ext uri="{BB962C8B-B14F-4D97-AF65-F5344CB8AC3E}">
        <p14:creationId xmlns:p14="http://schemas.microsoft.com/office/powerpoint/2010/main" val="2832049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Segment 1:</a:t>
            </a:r>
          </a:p>
          <a:p>
            <a:r>
              <a:rPr lang="en-US" dirty="0" smtClean="0"/>
              <a:t>1-day program (May 23) at which time a work plan is sketched out (in addition to training)</a:t>
            </a:r>
          </a:p>
          <a:p>
            <a:r>
              <a:rPr lang="en-US" dirty="0" smtClean="0"/>
              <a:t>1 60-90 minutes team phone call with LCI for the provision of district-specific feedback</a:t>
            </a:r>
            <a:endParaRPr lang="en-US" dirty="0"/>
          </a:p>
        </p:txBody>
      </p:sp>
    </p:spTree>
    <p:extLst>
      <p:ext uri="{BB962C8B-B14F-4D97-AF65-F5344CB8AC3E}">
        <p14:creationId xmlns:p14="http://schemas.microsoft.com/office/powerpoint/2010/main" val="2391179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Segment 2:</a:t>
            </a:r>
          </a:p>
          <a:p>
            <a:r>
              <a:rPr lang="en-US" dirty="0" smtClean="0"/>
              <a:t>1-day program (June 27 OR July 28) at which time the team brings collected assessment artifacts and uses these to inform audit </a:t>
            </a:r>
          </a:p>
          <a:p>
            <a:r>
              <a:rPr lang="en-US" dirty="0" smtClean="0"/>
              <a:t>Audit work submitted to LCI for district-specific feedback</a:t>
            </a:r>
            <a:endParaRPr lang="en-US" dirty="0"/>
          </a:p>
        </p:txBody>
      </p:sp>
    </p:spTree>
    <p:extLst>
      <p:ext uri="{BB962C8B-B14F-4D97-AF65-F5344CB8AC3E}">
        <p14:creationId xmlns:p14="http://schemas.microsoft.com/office/powerpoint/2010/main" val="4169753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 </a:t>
            </a:r>
            <a:r>
              <a:rPr lang="en-US" dirty="0" smtClean="0"/>
              <a:t>Project</a:t>
            </a:r>
            <a:endParaRPr lang="en-US" dirty="0"/>
          </a:p>
        </p:txBody>
      </p:sp>
      <p:sp>
        <p:nvSpPr>
          <p:cNvPr id="3" name="Content Placeholder 2"/>
          <p:cNvSpPr>
            <a:spLocks noGrp="1"/>
          </p:cNvSpPr>
          <p:nvPr>
            <p:ph idx="1"/>
          </p:nvPr>
        </p:nvSpPr>
        <p:spPr/>
        <p:txBody>
          <a:bodyPr/>
          <a:lstStyle/>
          <a:p>
            <a:pPr marL="0" indent="0">
              <a:buNone/>
            </a:pPr>
            <a:r>
              <a:rPr lang="en-US" dirty="0" smtClean="0"/>
              <a:t>Segment 3:</a:t>
            </a:r>
          </a:p>
          <a:p>
            <a:r>
              <a:rPr lang="en-US" dirty="0" smtClean="0"/>
              <a:t>1-day program (July 29 OR Aug 25?) at which time the team brings completed audits and uses them to create action plans</a:t>
            </a:r>
          </a:p>
          <a:p>
            <a:r>
              <a:rPr lang="en-US" dirty="0"/>
              <a:t>W</a:t>
            </a:r>
            <a:r>
              <a:rPr lang="en-US" dirty="0" smtClean="0"/>
              <a:t>ork submitted to LCI for district-specific feedback</a:t>
            </a:r>
            <a:endParaRPr lang="en-US" dirty="0"/>
          </a:p>
        </p:txBody>
      </p:sp>
    </p:spTree>
    <p:extLst>
      <p:ext uri="{BB962C8B-B14F-4D97-AF65-F5344CB8AC3E}">
        <p14:creationId xmlns:p14="http://schemas.microsoft.com/office/powerpoint/2010/main" val="3303046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Assessment Project</a:t>
            </a:r>
            <a:endParaRPr lang="en-US" dirty="0"/>
          </a:p>
        </p:txBody>
      </p:sp>
      <p:sp>
        <p:nvSpPr>
          <p:cNvPr id="3" name="Content Placeholder 2"/>
          <p:cNvSpPr>
            <a:spLocks noGrp="1"/>
          </p:cNvSpPr>
          <p:nvPr>
            <p:ph idx="1"/>
          </p:nvPr>
        </p:nvSpPr>
        <p:spPr/>
        <p:txBody>
          <a:bodyPr/>
          <a:lstStyle/>
          <a:p>
            <a:pPr marL="0" indent="0">
              <a:buNone/>
            </a:pPr>
            <a:r>
              <a:rPr lang="en-US" dirty="0" smtClean="0"/>
              <a:t>Assessment Academy</a:t>
            </a:r>
          </a:p>
          <a:p>
            <a:r>
              <a:rPr lang="en-US" dirty="0" smtClean="0"/>
              <a:t>In each semester, separate cohorts of teachers:</a:t>
            </a:r>
          </a:p>
          <a:p>
            <a:pPr lvl="1"/>
            <a:r>
              <a:rPr lang="en-US" dirty="0" smtClean="0"/>
              <a:t>who work on assessments</a:t>
            </a:r>
          </a:p>
          <a:p>
            <a:pPr lvl="1"/>
            <a:r>
              <a:rPr lang="en-US" dirty="0" smtClean="0"/>
              <a:t>try them out</a:t>
            </a:r>
          </a:p>
          <a:p>
            <a:pPr lvl="1"/>
            <a:r>
              <a:rPr lang="en-US" dirty="0" smtClean="0"/>
              <a:t>look at student work</a:t>
            </a:r>
          </a:p>
          <a:p>
            <a:pPr lvl="1"/>
            <a:r>
              <a:rPr lang="en-US" dirty="0" smtClean="0"/>
              <a:t>Improve assessments</a:t>
            </a:r>
            <a:endParaRPr lang="en-US" dirty="0"/>
          </a:p>
        </p:txBody>
      </p:sp>
    </p:spTree>
    <p:extLst>
      <p:ext uri="{BB962C8B-B14F-4D97-AF65-F5344CB8AC3E}">
        <p14:creationId xmlns:p14="http://schemas.microsoft.com/office/powerpoint/2010/main" val="1599967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0" dirty="0" smtClean="0">
                <a:effectLst/>
              </a:rPr>
              <a:t>Network Team</a:t>
            </a:r>
            <a:endParaRPr lang="en-US" sz="6000" b="0" dirty="0">
              <a:effectLst/>
            </a:endParaRPr>
          </a:p>
        </p:txBody>
      </p:sp>
      <p:sp>
        <p:nvSpPr>
          <p:cNvPr id="3" name="Subtitle 2"/>
          <p:cNvSpPr>
            <a:spLocks noGrp="1"/>
          </p:cNvSpPr>
          <p:nvPr>
            <p:ph type="subTitle" idx="1"/>
          </p:nvPr>
        </p:nvSpPr>
        <p:spPr/>
        <p:txBody>
          <a:bodyPr/>
          <a:lstStyle/>
          <a:p>
            <a:r>
              <a:rPr lang="en-US" dirty="0" smtClean="0"/>
              <a:t>Upcoming Opportunities</a:t>
            </a:r>
            <a:endParaRPr lang="en-US" dirty="0"/>
          </a:p>
        </p:txBody>
      </p:sp>
    </p:spTree>
    <p:extLst>
      <p:ext uri="{BB962C8B-B14F-4D97-AF65-F5344CB8AC3E}">
        <p14:creationId xmlns:p14="http://schemas.microsoft.com/office/powerpoint/2010/main" val="1899070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Team</a:t>
            </a:r>
            <a:endParaRPr lang="en-US" dirty="0"/>
          </a:p>
        </p:txBody>
      </p:sp>
      <p:sp>
        <p:nvSpPr>
          <p:cNvPr id="3" name="Content Placeholder 2"/>
          <p:cNvSpPr>
            <a:spLocks noGrp="1"/>
          </p:cNvSpPr>
          <p:nvPr>
            <p:ph idx="1"/>
          </p:nvPr>
        </p:nvSpPr>
        <p:spPr>
          <a:xfrm>
            <a:off x="457200" y="1508353"/>
            <a:ext cx="8229600" cy="4708525"/>
          </a:xfrm>
        </p:spPr>
        <p:txBody>
          <a:bodyPr>
            <a:normAutofit lnSpcReduction="10000"/>
          </a:bodyPr>
          <a:lstStyle/>
          <a:p>
            <a:r>
              <a:rPr lang="en-US" dirty="0">
                <a:hlinkClick r:id="rId2"/>
              </a:rPr>
              <a:t>Literacy Leadership Network</a:t>
            </a:r>
            <a:r>
              <a:rPr lang="en-US" dirty="0"/>
              <a:t>-April 30</a:t>
            </a:r>
          </a:p>
          <a:p>
            <a:r>
              <a:rPr lang="en-US" dirty="0"/>
              <a:t>Opportunities to network with fellow math teachers continue. </a:t>
            </a:r>
          </a:p>
          <a:p>
            <a:pPr lvl="1"/>
            <a:r>
              <a:rPr lang="en-US" dirty="0"/>
              <a:t>Geometry teachers next meeting is </a:t>
            </a:r>
            <a:r>
              <a:rPr lang="en-US" dirty="0">
                <a:hlinkClick r:id="rId3"/>
              </a:rPr>
              <a:t>May 8</a:t>
            </a:r>
            <a:endParaRPr lang="en-US" dirty="0"/>
          </a:p>
          <a:p>
            <a:pPr lvl="1"/>
            <a:r>
              <a:rPr lang="en-US" dirty="0"/>
              <a:t>Digging Deeper into CCLS Algebra is </a:t>
            </a:r>
            <a:r>
              <a:rPr lang="en-US" dirty="0">
                <a:hlinkClick r:id="rId4"/>
              </a:rPr>
              <a:t>May 16</a:t>
            </a:r>
            <a:r>
              <a:rPr lang="en-US" dirty="0"/>
              <a:t>.  The last meeting for the year for this group is </a:t>
            </a:r>
            <a:r>
              <a:rPr lang="en-US" dirty="0">
                <a:hlinkClick r:id="rId5"/>
              </a:rPr>
              <a:t>May 22</a:t>
            </a:r>
            <a:r>
              <a:rPr lang="en-US" dirty="0"/>
              <a:t>.</a:t>
            </a:r>
          </a:p>
          <a:p>
            <a:pPr lvl="1"/>
            <a:r>
              <a:rPr lang="en-US" dirty="0"/>
              <a:t>Teachers of Math grades </a:t>
            </a:r>
            <a:r>
              <a:rPr lang="en-US" dirty="0">
                <a:hlinkClick r:id="rId6"/>
              </a:rPr>
              <a:t>K-2- Networking</a:t>
            </a:r>
            <a:r>
              <a:rPr lang="en-US" dirty="0"/>
              <a:t> May 19.</a:t>
            </a:r>
          </a:p>
          <a:p>
            <a:pPr lvl="1"/>
            <a:r>
              <a:rPr lang="en-US" dirty="0">
                <a:hlinkClick r:id="rId7"/>
              </a:rPr>
              <a:t>Grades 6-8 Accelerated </a:t>
            </a:r>
            <a:r>
              <a:rPr lang="en-US" dirty="0"/>
              <a:t>Math is May 21.</a:t>
            </a:r>
          </a:p>
        </p:txBody>
      </p:sp>
    </p:spTree>
    <p:extLst>
      <p:ext uri="{BB962C8B-B14F-4D97-AF65-F5344CB8AC3E}">
        <p14:creationId xmlns:p14="http://schemas.microsoft.com/office/powerpoint/2010/main" val="1746827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67565"/>
            <a:ext cx="9144000" cy="1470025"/>
          </a:xfrm>
        </p:spPr>
        <p:txBody>
          <a:bodyPr/>
          <a:lstStyle/>
          <a:p>
            <a:r>
              <a:rPr lang="en-US" dirty="0" smtClean="0"/>
              <a:t>Data-Driven Instruction</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65320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 Update</a:t>
            </a:r>
            <a:endParaRPr lang="en-US" dirty="0"/>
          </a:p>
        </p:txBody>
      </p:sp>
      <p:sp>
        <p:nvSpPr>
          <p:cNvPr id="3" name="Subtitle 2"/>
          <p:cNvSpPr>
            <a:spLocks noGrp="1"/>
          </p:cNvSpPr>
          <p:nvPr>
            <p:ph type="subTitle" idx="1"/>
          </p:nvPr>
        </p:nvSpPr>
        <p:spPr/>
        <p:txBody>
          <a:bodyPr/>
          <a:lstStyle/>
          <a:p>
            <a:r>
              <a:rPr lang="en-US" dirty="0" smtClean="0"/>
              <a:t>April 2014</a:t>
            </a:r>
            <a:endParaRPr lang="en-US" dirty="0"/>
          </a:p>
        </p:txBody>
      </p:sp>
    </p:spTree>
    <p:extLst>
      <p:ext uri="{BB962C8B-B14F-4D97-AF65-F5344CB8AC3E}">
        <p14:creationId xmlns:p14="http://schemas.microsoft.com/office/powerpoint/2010/main" val="329114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PLCs at Work Refresher</a:t>
            </a:r>
            <a:endParaRPr lang="en-US" dirty="0"/>
          </a:p>
        </p:txBody>
      </p:sp>
      <p:sp>
        <p:nvSpPr>
          <p:cNvPr id="3" name="Content Placeholder 2"/>
          <p:cNvSpPr>
            <a:spLocks noGrp="1"/>
          </p:cNvSpPr>
          <p:nvPr>
            <p:ph idx="1"/>
          </p:nvPr>
        </p:nvSpPr>
        <p:spPr/>
        <p:txBody>
          <a:bodyPr>
            <a:normAutofit/>
          </a:bodyPr>
          <a:lstStyle/>
          <a:p>
            <a:r>
              <a:rPr lang="en-US" b="1" dirty="0" smtClean="0"/>
              <a:t>August 20-21, 2014</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16154" r="73521" b="58306"/>
          <a:stretch/>
        </p:blipFill>
        <p:spPr bwMode="auto">
          <a:xfrm>
            <a:off x="2322094" y="3224462"/>
            <a:ext cx="4499811" cy="2583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705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302219" y="1167200"/>
            <a:ext cx="5937316" cy="533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Turn Your RtI Upside Down</a:t>
            </a:r>
            <a:endParaRPr lang="en-US" dirty="0"/>
          </a:p>
        </p:txBody>
      </p:sp>
      <p:sp>
        <p:nvSpPr>
          <p:cNvPr id="3" name="Content Placeholder 2"/>
          <p:cNvSpPr>
            <a:spLocks noGrp="1"/>
          </p:cNvSpPr>
          <p:nvPr>
            <p:ph idx="1"/>
          </p:nvPr>
        </p:nvSpPr>
        <p:spPr/>
        <p:txBody>
          <a:bodyPr>
            <a:normAutofit/>
          </a:bodyPr>
          <a:lstStyle/>
          <a:p>
            <a:r>
              <a:rPr lang="en-US" b="1" dirty="0" smtClean="0">
                <a:hlinkClick r:id="rId3"/>
              </a:rPr>
              <a:t>Mike Mattos </a:t>
            </a:r>
            <a:endParaRPr lang="en-US" dirty="0" smtClean="0"/>
          </a:p>
          <a:p>
            <a:r>
              <a:rPr lang="en-US" dirty="0" smtClean="0"/>
              <a:t>October 24, 2014</a:t>
            </a:r>
            <a:endParaRPr lang="en-US" dirty="0"/>
          </a:p>
          <a:p>
            <a:r>
              <a:rPr lang="en-US" dirty="0" smtClean="0"/>
              <a:t>SRC Arena</a:t>
            </a:r>
          </a:p>
        </p:txBody>
      </p:sp>
    </p:spTree>
    <p:extLst>
      <p:ext uri="{BB962C8B-B14F-4D97-AF65-F5344CB8AC3E}">
        <p14:creationId xmlns:p14="http://schemas.microsoft.com/office/powerpoint/2010/main" val="3066666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PLCs at Work Institute</a:t>
            </a:r>
            <a:endParaRPr lang="en-US" dirty="0"/>
          </a:p>
        </p:txBody>
      </p:sp>
      <p:sp>
        <p:nvSpPr>
          <p:cNvPr id="3" name="Content Placeholder 2"/>
          <p:cNvSpPr>
            <a:spLocks noGrp="1"/>
          </p:cNvSpPr>
          <p:nvPr>
            <p:ph idx="1"/>
          </p:nvPr>
        </p:nvSpPr>
        <p:spPr/>
        <p:txBody>
          <a:bodyPr>
            <a:normAutofit/>
          </a:bodyPr>
          <a:lstStyle/>
          <a:p>
            <a:r>
              <a:rPr lang="en-US" b="1" dirty="0" smtClean="0"/>
              <a:t>August 12-14, 2015</a:t>
            </a:r>
          </a:p>
          <a:p>
            <a:r>
              <a:rPr lang="en-US" b="1" dirty="0" smtClean="0"/>
              <a:t>OnCenter</a:t>
            </a:r>
            <a:r>
              <a:rPr lang="en-US" b="1" dirty="0"/>
              <a:t> </a:t>
            </a:r>
            <a:r>
              <a:rPr lang="en-US" b="1" dirty="0" smtClean="0"/>
              <a:t>and Civic Center</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84" t="8388" r="59342" b="58306"/>
          <a:stretch/>
        </p:blipFill>
        <p:spPr bwMode="auto">
          <a:xfrm>
            <a:off x="601578" y="2848034"/>
            <a:ext cx="8085222" cy="3368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4117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499844"/>
            <a:ext cx="8229600" cy="5358156"/>
          </a:xfrm>
        </p:spPr>
        <p:txBody>
          <a:bodyPr>
            <a:normAutofit/>
          </a:bodyPr>
          <a:lstStyle/>
          <a:p>
            <a:r>
              <a:rPr lang="en-US" dirty="0" smtClean="0"/>
              <a:t>Lead </a:t>
            </a:r>
            <a:r>
              <a:rPr lang="en-US" dirty="0"/>
              <a:t>Evaluators Year One will begin in August</a:t>
            </a:r>
          </a:p>
          <a:p>
            <a:r>
              <a:rPr lang="en-US" dirty="0"/>
              <a:t>Lead Evaluators Ongoing will be three (half) days in 2014-2015</a:t>
            </a:r>
          </a:p>
          <a:p>
            <a:r>
              <a:rPr lang="en-US" dirty="0"/>
              <a:t>Principal Evaluator Ongoing will be three (half) days in 2014-2015</a:t>
            </a:r>
          </a:p>
          <a:p>
            <a:r>
              <a:rPr lang="en-US" dirty="0" smtClean="0"/>
              <a:t>Attendance going out next week so you can do your certification</a:t>
            </a:r>
            <a:endParaRPr lang="en-US" dirty="0"/>
          </a:p>
        </p:txBody>
      </p:sp>
    </p:spTree>
    <p:extLst>
      <p:ext uri="{BB962C8B-B14F-4D97-AF65-F5344CB8AC3E}">
        <p14:creationId xmlns:p14="http://schemas.microsoft.com/office/powerpoint/2010/main" val="394783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157336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Daggett Returns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7530572"/>
              </p:ext>
            </p:extLst>
          </p:nvPr>
        </p:nvGraphicFramePr>
        <p:xfrm>
          <a:off x="457200" y="1690688"/>
          <a:ext cx="8229600" cy="4328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Thursday,</a:t>
                      </a:r>
                      <a:r>
                        <a:rPr lang="en-US" baseline="0" dirty="0" smtClean="0"/>
                        <a:t> September 25</a:t>
                      </a:r>
                      <a:br>
                        <a:rPr lang="en-US" baseline="0" dirty="0" smtClean="0"/>
                      </a:br>
                      <a:r>
                        <a:rPr lang="en-US" dirty="0" smtClean="0"/>
                        <a:t>Day Sessions</a:t>
                      </a:r>
                    </a:p>
                    <a:p>
                      <a:pPr algn="ctr"/>
                      <a:r>
                        <a:rPr lang="en-US" dirty="0" smtClean="0"/>
                        <a:t>Baker HS,</a:t>
                      </a:r>
                      <a:r>
                        <a:rPr lang="en-US" baseline="0" dirty="0" smtClean="0"/>
                        <a:t> Baldwinsville</a:t>
                      </a: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Thursday,</a:t>
                      </a:r>
                      <a:r>
                        <a:rPr lang="en-US" baseline="0" dirty="0" smtClean="0"/>
                        <a:t> September 25</a:t>
                      </a:r>
                      <a:br>
                        <a:rPr lang="en-US" baseline="0" dirty="0" smtClean="0"/>
                      </a:br>
                      <a:r>
                        <a:rPr lang="en-US" dirty="0" smtClean="0"/>
                        <a:t>Evening BoE Session</a:t>
                      </a: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Homer Jr High School</a:t>
                      </a:r>
                    </a:p>
                  </a:txBody>
                  <a:tcPr anchor="ctr"/>
                </a:tc>
                <a:tc>
                  <a:txBody>
                    <a:bodyPr/>
                    <a:lstStyle/>
                    <a:p>
                      <a:pPr algn="ctr"/>
                      <a:r>
                        <a:rPr lang="en-US" dirty="0" smtClean="0"/>
                        <a:t>Friday,</a:t>
                      </a:r>
                      <a:r>
                        <a:rPr lang="en-US" baseline="0" dirty="0" smtClean="0"/>
                        <a:t> September 26</a:t>
                      </a:r>
                      <a:br>
                        <a:rPr lang="en-US" baseline="0" dirty="0" smtClean="0"/>
                      </a:br>
                      <a:r>
                        <a:rPr lang="en-US" dirty="0" smtClean="0"/>
                        <a:t>Day Sessions</a:t>
                      </a:r>
                    </a:p>
                    <a:p>
                      <a:pPr algn="ctr"/>
                      <a:r>
                        <a:rPr lang="en-US" dirty="0" smtClean="0"/>
                        <a:t>AM: Cortland JrSr HS</a:t>
                      </a:r>
                    </a:p>
                    <a:p>
                      <a:pPr algn="ctr"/>
                      <a:r>
                        <a:rPr lang="en-US" dirty="0" smtClean="0"/>
                        <a:t>PM: Homer Jr HS</a:t>
                      </a:r>
                    </a:p>
                  </a:txBody>
                  <a:tcPr anchor="ctr"/>
                </a:tc>
              </a:tr>
              <a:tr h="370840">
                <a:tc>
                  <a:txBody>
                    <a:bodyPr/>
                    <a:lstStyle/>
                    <a:p>
                      <a:r>
                        <a:rPr lang="en-US" sz="2000" dirty="0" smtClean="0"/>
                        <a:t>Baldwinsville</a:t>
                      </a:r>
                    </a:p>
                    <a:p>
                      <a:r>
                        <a:rPr lang="en-US" sz="2000" dirty="0" smtClean="0"/>
                        <a:t>Lyncourt</a:t>
                      </a:r>
                    </a:p>
                    <a:p>
                      <a:r>
                        <a:rPr lang="en-US" sz="2000" dirty="0" smtClean="0"/>
                        <a:t>Solvay</a:t>
                      </a:r>
                    </a:p>
                    <a:p>
                      <a:endParaRPr lang="en-US" sz="2000" dirty="0"/>
                    </a:p>
                  </a:txBody>
                  <a:tcPr/>
                </a:tc>
                <a:tc>
                  <a:txBody>
                    <a:bodyPr/>
                    <a:lstStyle/>
                    <a:p>
                      <a:r>
                        <a:rPr lang="en-US" sz="2000" dirty="0" smtClean="0"/>
                        <a:t>Homer</a:t>
                      </a:r>
                    </a:p>
                    <a:p>
                      <a:r>
                        <a:rPr lang="en-US" sz="2000" dirty="0" smtClean="0"/>
                        <a:t>Fayetteville-Manlius</a:t>
                      </a:r>
                    </a:p>
                    <a:p>
                      <a:r>
                        <a:rPr lang="en-US" sz="2000" dirty="0" smtClean="0"/>
                        <a:t>McGraw</a:t>
                      </a:r>
                    </a:p>
                    <a:p>
                      <a:endParaRPr lang="en-US" sz="2000" dirty="0"/>
                    </a:p>
                  </a:txBody>
                  <a:tcPr/>
                </a:tc>
                <a:tc>
                  <a:txBody>
                    <a:bodyPr/>
                    <a:lstStyle/>
                    <a:p>
                      <a:r>
                        <a:rPr lang="en-US" sz="2000" dirty="0" smtClean="0"/>
                        <a:t>Cortland (am)</a:t>
                      </a:r>
                    </a:p>
                    <a:p>
                      <a:r>
                        <a:rPr lang="en-US" sz="2000" dirty="0" smtClean="0"/>
                        <a:t>McGraw (am)</a:t>
                      </a:r>
                    </a:p>
                    <a:p>
                      <a:endParaRPr lang="en-US" sz="2000" dirty="0" smtClean="0"/>
                    </a:p>
                    <a:p>
                      <a:r>
                        <a:rPr lang="en-US" sz="2000" dirty="0" smtClean="0"/>
                        <a:t>Homer (pm)</a:t>
                      </a:r>
                    </a:p>
                    <a:p>
                      <a:r>
                        <a:rPr lang="en-US" sz="2000" dirty="0" smtClean="0"/>
                        <a:t>DeRuyter (pm)</a:t>
                      </a:r>
                    </a:p>
                    <a:p>
                      <a:r>
                        <a:rPr lang="en-US" sz="2000" dirty="0" smtClean="0"/>
                        <a:t>Cincinnatus (pm)</a:t>
                      </a:r>
                    </a:p>
                    <a:p>
                      <a:r>
                        <a:rPr lang="en-US" sz="2000" dirty="0" smtClean="0"/>
                        <a:t>Marathon (pm)</a:t>
                      </a:r>
                    </a:p>
                    <a:p>
                      <a:r>
                        <a:rPr lang="en-US" sz="2000" dirty="0" smtClean="0"/>
                        <a:t>LaFayette (pm)</a:t>
                      </a:r>
                    </a:p>
                    <a:p>
                      <a:endParaRPr lang="en-US" sz="2000" dirty="0" smtClean="0"/>
                    </a:p>
                    <a:p>
                      <a:endParaRPr lang="en-US" sz="2000" dirty="0"/>
                    </a:p>
                  </a:txBody>
                  <a:tcPr/>
                </a:tc>
              </a:tr>
            </a:tbl>
          </a:graphicData>
        </a:graphic>
      </p:graphicFrame>
    </p:spTree>
    <p:extLst>
      <p:ext uri="{BB962C8B-B14F-4D97-AF65-F5344CB8AC3E}">
        <p14:creationId xmlns:p14="http://schemas.microsoft.com/office/powerpoint/2010/main" val="2380908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Regional Vision</a:t>
            </a:r>
            <a:endParaRPr lang="en-US" dirty="0"/>
          </a:p>
        </p:txBody>
      </p:sp>
    </p:spTree>
    <p:extLst>
      <p:ext uri="{BB962C8B-B14F-4D97-AF65-F5344CB8AC3E}">
        <p14:creationId xmlns:p14="http://schemas.microsoft.com/office/powerpoint/2010/main" val="2506916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5312" y="152400"/>
            <a:ext cx="2166288" cy="3086100"/>
          </a:xfrm>
          <a:prstGeom prst="rect">
            <a:avLst/>
          </a:prstGeom>
        </p:spPr>
      </p:pic>
      <p:sp>
        <p:nvSpPr>
          <p:cNvPr id="2" name="Title 1"/>
          <p:cNvSpPr>
            <a:spLocks noGrp="1"/>
          </p:cNvSpPr>
          <p:nvPr>
            <p:ph type="ctrTitle"/>
          </p:nvPr>
        </p:nvSpPr>
        <p:spPr/>
        <p:txBody>
          <a:bodyPr/>
          <a:lstStyle/>
          <a:p>
            <a:r>
              <a:rPr lang="en-US" dirty="0" smtClean="0"/>
              <a:t>A Vision for Education in</a:t>
            </a:r>
            <a:br>
              <a:rPr lang="en-US" dirty="0" smtClean="0"/>
            </a:br>
            <a:r>
              <a:rPr lang="en-US" dirty="0" smtClean="0"/>
              <a:t>Central New York</a:t>
            </a:r>
            <a:endParaRPr lang="en-US" dirty="0"/>
          </a:p>
        </p:txBody>
      </p:sp>
      <p:sp>
        <p:nvSpPr>
          <p:cNvPr id="3" name="Subtitle 2"/>
          <p:cNvSpPr>
            <a:spLocks noGrp="1"/>
          </p:cNvSpPr>
          <p:nvPr>
            <p:ph type="subTitle" idx="1"/>
          </p:nvPr>
        </p:nvSpPr>
        <p:spPr/>
        <p:txBody>
          <a:bodyPr/>
          <a:lstStyle/>
          <a:p>
            <a:r>
              <a:rPr lang="en-US" dirty="0" smtClean="0"/>
              <a:t>College, Career</a:t>
            </a:r>
            <a:br>
              <a:rPr lang="en-US" dirty="0" smtClean="0"/>
            </a:br>
            <a:r>
              <a:rPr lang="en-US" dirty="0" smtClean="0"/>
              <a:t>&amp; Citizenship Readiness</a:t>
            </a:r>
            <a:endParaRPr lang="en-US" dirty="0"/>
          </a:p>
        </p:txBody>
      </p:sp>
    </p:spTree>
    <p:extLst>
      <p:ext uri="{BB962C8B-B14F-4D97-AF65-F5344CB8AC3E}">
        <p14:creationId xmlns:p14="http://schemas.microsoft.com/office/powerpoint/2010/main" val="1434648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09600" y="685800"/>
            <a:ext cx="7924800" cy="5668818"/>
            <a:chOff x="609600" y="685800"/>
            <a:chExt cx="7924800" cy="5668818"/>
          </a:xfrm>
        </p:grpSpPr>
        <p:grpSp>
          <p:nvGrpSpPr>
            <p:cNvPr id="11" name="Group 10"/>
            <p:cNvGrpSpPr/>
            <p:nvPr/>
          </p:nvGrpSpPr>
          <p:grpSpPr>
            <a:xfrm>
              <a:off x="3657600" y="685800"/>
              <a:ext cx="4876800" cy="2743200"/>
              <a:chOff x="3657600" y="685800"/>
              <a:chExt cx="4876800" cy="2209800"/>
            </a:xfrm>
          </p:grpSpPr>
          <p:sp>
            <p:nvSpPr>
              <p:cNvPr id="9" name="Rounded Rectangle 8"/>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p:nvSpPr>
            <p:spPr>
              <a:xfrm>
                <a:off x="3657600" y="838200"/>
                <a:ext cx="4724400" cy="371897"/>
              </a:xfrm>
              <a:prstGeom prst="rect">
                <a:avLst/>
              </a:prstGeom>
              <a:noFill/>
            </p:spPr>
            <p:txBody>
              <a:bodyPr wrap="square" rtlCol="0">
                <a:spAutoFit/>
              </a:bodyPr>
              <a:lstStyle/>
              <a:p>
                <a:pPr algn="r"/>
                <a:r>
                  <a:rPr lang="en-US" sz="2400" spc="-150" dirty="0" smtClean="0">
                    <a:solidFill>
                      <a:prstClr val="white"/>
                    </a:solidFill>
                  </a:rPr>
                  <a:t>Early College and Dual Enrollment</a:t>
                </a:r>
                <a:endParaRPr lang="en-US" sz="2400" spc="-150" dirty="0">
                  <a:solidFill>
                    <a:prstClr val="white"/>
                  </a:solidFill>
                </a:endParaRPr>
              </a:p>
            </p:txBody>
          </p:sp>
        </p:grpSp>
        <p:grpSp>
          <p:nvGrpSpPr>
            <p:cNvPr id="13" name="Group 12"/>
            <p:cNvGrpSpPr/>
            <p:nvPr/>
          </p:nvGrpSpPr>
          <p:grpSpPr>
            <a:xfrm>
              <a:off x="609600" y="685800"/>
              <a:ext cx="3886200" cy="2743200"/>
              <a:chOff x="4648200" y="685800"/>
              <a:chExt cx="3886200" cy="2209800"/>
            </a:xfrm>
          </p:grpSpPr>
          <p:sp>
            <p:nvSpPr>
              <p:cNvPr id="14" name="Rounded Rectangle 13"/>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4800600" y="838200"/>
                <a:ext cx="3733800" cy="371897"/>
              </a:xfrm>
              <a:prstGeom prst="rect">
                <a:avLst/>
              </a:prstGeom>
              <a:noFill/>
            </p:spPr>
            <p:txBody>
              <a:bodyPr wrap="square" rtlCol="0">
                <a:spAutoFit/>
              </a:bodyPr>
              <a:lstStyle/>
              <a:p>
                <a:r>
                  <a:rPr lang="en-US" sz="2400" dirty="0" smtClean="0">
                    <a:solidFill>
                      <a:prstClr val="white"/>
                    </a:solidFill>
                  </a:rPr>
                  <a:t>Pre-Service Teacher Training</a:t>
                </a:r>
                <a:endParaRPr lang="en-US" sz="2400" dirty="0">
                  <a:solidFill>
                    <a:prstClr val="white"/>
                  </a:solidFill>
                </a:endParaRPr>
              </a:p>
            </p:txBody>
          </p:sp>
        </p:grpSp>
        <p:grpSp>
          <p:nvGrpSpPr>
            <p:cNvPr id="16" name="Group 15"/>
            <p:cNvGrpSpPr/>
            <p:nvPr/>
          </p:nvGrpSpPr>
          <p:grpSpPr>
            <a:xfrm>
              <a:off x="4648200" y="3611418"/>
              <a:ext cx="3886200" cy="2743200"/>
              <a:chOff x="4648200" y="685800"/>
              <a:chExt cx="3886200" cy="2209800"/>
            </a:xfrm>
          </p:grpSpPr>
          <p:sp>
            <p:nvSpPr>
              <p:cNvPr id="17" name="Rounded Rectangle 16"/>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TextBox 17"/>
              <p:cNvSpPr txBox="1"/>
              <p:nvPr/>
            </p:nvSpPr>
            <p:spPr>
              <a:xfrm>
                <a:off x="5003800" y="2441736"/>
                <a:ext cx="3429000" cy="371897"/>
              </a:xfrm>
              <a:prstGeom prst="rect">
                <a:avLst/>
              </a:prstGeom>
              <a:noFill/>
            </p:spPr>
            <p:txBody>
              <a:bodyPr wrap="square" rtlCol="0">
                <a:spAutoFit/>
              </a:bodyPr>
              <a:lstStyle/>
              <a:p>
                <a:pPr algn="r"/>
                <a:r>
                  <a:rPr lang="en-US" sz="2400" dirty="0" smtClean="0">
                    <a:solidFill>
                      <a:prstClr val="white"/>
                    </a:solidFill>
                  </a:rPr>
                  <a:t>Business Partnerships</a:t>
                </a:r>
                <a:endParaRPr lang="en-US" sz="2400" dirty="0">
                  <a:solidFill>
                    <a:prstClr val="white"/>
                  </a:solidFill>
                </a:endParaRPr>
              </a:p>
            </p:txBody>
          </p:sp>
        </p:grpSp>
        <p:grpSp>
          <p:nvGrpSpPr>
            <p:cNvPr id="19" name="Group 18"/>
            <p:cNvGrpSpPr/>
            <p:nvPr/>
          </p:nvGrpSpPr>
          <p:grpSpPr>
            <a:xfrm>
              <a:off x="609600" y="3611418"/>
              <a:ext cx="3962400" cy="2743200"/>
              <a:chOff x="4648200" y="685800"/>
              <a:chExt cx="3962400" cy="2209800"/>
            </a:xfrm>
          </p:grpSpPr>
          <p:sp>
            <p:nvSpPr>
              <p:cNvPr id="20" name="Rounded Rectangle 19"/>
              <p:cNvSpPr/>
              <p:nvPr/>
            </p:nvSpPr>
            <p:spPr>
              <a:xfrm>
                <a:off x="4648200" y="685800"/>
                <a:ext cx="3886200" cy="2209800"/>
              </a:xfrm>
              <a:prstGeom prst="roundRect">
                <a:avLst/>
              </a:prstGeom>
              <a:solidFill>
                <a:schemeClr val="tx2">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TextBox 20"/>
              <p:cNvSpPr txBox="1"/>
              <p:nvPr/>
            </p:nvSpPr>
            <p:spPr>
              <a:xfrm>
                <a:off x="4648200" y="2318969"/>
                <a:ext cx="3962400" cy="520655"/>
              </a:xfrm>
              <a:prstGeom prst="rect">
                <a:avLst/>
              </a:prstGeom>
              <a:noFill/>
            </p:spPr>
            <p:txBody>
              <a:bodyPr wrap="square" rtlCol="0">
                <a:spAutoFit/>
              </a:bodyPr>
              <a:lstStyle/>
              <a:p>
                <a:r>
                  <a:rPr lang="en-US" dirty="0" smtClean="0">
                    <a:solidFill>
                      <a:prstClr val="white"/>
                    </a:solidFill>
                  </a:rPr>
                  <a:t>Standards (CCLS, NGSS, SS Framework, NYS Teaching Standards, 4Cs, ISTE, etc.)</a:t>
                </a:r>
                <a:endParaRPr lang="en-US" dirty="0">
                  <a:solidFill>
                    <a:prstClr val="white"/>
                  </a:solidFill>
                </a:endParaRPr>
              </a:p>
            </p:txBody>
          </p:sp>
        </p:grpSp>
      </p:grpSp>
      <p:sp>
        <p:nvSpPr>
          <p:cNvPr id="7" name="Rounded Rectangle 6"/>
          <p:cNvSpPr/>
          <p:nvPr/>
        </p:nvSpPr>
        <p:spPr>
          <a:xfrm>
            <a:off x="1295400" y="1524000"/>
            <a:ext cx="6629400" cy="4038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5" name="Group 24"/>
          <p:cNvGrpSpPr/>
          <p:nvPr/>
        </p:nvGrpSpPr>
        <p:grpSpPr>
          <a:xfrm>
            <a:off x="2895600" y="1828800"/>
            <a:ext cx="4876800" cy="3505200"/>
            <a:chOff x="2971800" y="2209800"/>
            <a:chExt cx="4876800" cy="3505200"/>
          </a:xfrm>
        </p:grpSpPr>
        <p:sp>
          <p:nvSpPr>
            <p:cNvPr id="23" name="Rounded Rectangle 22"/>
            <p:cNvSpPr/>
            <p:nvPr/>
          </p:nvSpPr>
          <p:spPr>
            <a:xfrm>
              <a:off x="2971800" y="2209800"/>
              <a:ext cx="4876800" cy="35052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971800" y="2209800"/>
              <a:ext cx="4876800" cy="369332"/>
            </a:xfrm>
            <a:prstGeom prst="rect">
              <a:avLst/>
            </a:prstGeom>
            <a:noFill/>
          </p:spPr>
          <p:txBody>
            <a:bodyPr wrap="square" rtlCol="0">
              <a:spAutoFit/>
            </a:bodyPr>
            <a:lstStyle/>
            <a:p>
              <a:pPr algn="ctr"/>
              <a:r>
                <a:rPr lang="en-US" b="1" dirty="0" smtClean="0">
                  <a:solidFill>
                    <a:schemeClr val="bg1"/>
                  </a:solidFill>
                </a:rPr>
                <a:t>New Tech Network Model</a:t>
              </a:r>
              <a:endParaRPr lang="en-US" b="1" dirty="0">
                <a:solidFill>
                  <a:schemeClr val="bg1"/>
                </a:solidFill>
              </a:endParaRPr>
            </a:p>
          </p:txBody>
        </p:sp>
      </p:grpSp>
      <p:graphicFrame>
        <p:nvGraphicFramePr>
          <p:cNvPr id="4" name="Diagram 3"/>
          <p:cNvGraphicFramePr/>
          <p:nvPr>
            <p:extLst>
              <p:ext uri="{D42A27DB-BD31-4B8C-83A1-F6EECF244321}">
                <p14:modId xmlns:p14="http://schemas.microsoft.com/office/powerpoint/2010/main" val="2276487499"/>
              </p:ext>
            </p:extLst>
          </p:nvPr>
        </p:nvGraphicFramePr>
        <p:xfrm>
          <a:off x="3048000" y="2209800"/>
          <a:ext cx="4610100" cy="294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295400" y="1862078"/>
            <a:ext cx="1828800" cy="3139321"/>
          </a:xfrm>
          <a:prstGeom prst="rect">
            <a:avLst/>
          </a:prstGeom>
          <a:noFill/>
        </p:spPr>
        <p:txBody>
          <a:bodyPr wrap="square" rtlCol="0">
            <a:spAutoFit/>
          </a:bodyPr>
          <a:lstStyle/>
          <a:p>
            <a:r>
              <a:rPr lang="en-US" dirty="0" smtClean="0">
                <a:solidFill>
                  <a:prstClr val="white"/>
                </a:solidFill>
              </a:rPr>
              <a:t>Professional</a:t>
            </a:r>
            <a:br>
              <a:rPr lang="en-US" dirty="0" smtClean="0">
                <a:solidFill>
                  <a:prstClr val="white"/>
                </a:solidFill>
              </a:rPr>
            </a:br>
            <a:r>
              <a:rPr lang="en-US" dirty="0" smtClean="0">
                <a:solidFill>
                  <a:prstClr val="white"/>
                </a:solidFill>
              </a:rPr>
              <a:t>Development</a:t>
            </a:r>
          </a:p>
          <a:p>
            <a:r>
              <a:rPr lang="en-US" dirty="0" smtClean="0">
                <a:solidFill>
                  <a:prstClr val="white"/>
                </a:solidFill>
              </a:rPr>
              <a:t>School:</a:t>
            </a:r>
          </a:p>
          <a:p>
            <a:pPr marL="115888" indent="-115888">
              <a:buFont typeface="Arial" pitchFamily="34" charset="0"/>
              <a:buChar char="•"/>
            </a:pPr>
            <a:r>
              <a:rPr lang="en-US" dirty="0" smtClean="0">
                <a:solidFill>
                  <a:prstClr val="white"/>
                </a:solidFill>
              </a:rPr>
              <a:t>Visitations</a:t>
            </a:r>
          </a:p>
          <a:p>
            <a:pPr marL="115888" indent="-115888">
              <a:buFont typeface="Arial" pitchFamily="34" charset="0"/>
              <a:buChar char="•"/>
            </a:pPr>
            <a:r>
              <a:rPr lang="en-US" dirty="0" smtClean="0">
                <a:solidFill>
                  <a:prstClr val="white"/>
                </a:solidFill>
              </a:rPr>
              <a:t>Observation</a:t>
            </a:r>
          </a:p>
          <a:p>
            <a:pPr marL="115888" indent="-115888">
              <a:buFont typeface="Arial" pitchFamily="34" charset="0"/>
              <a:buChar char="•"/>
            </a:pPr>
            <a:r>
              <a:rPr lang="en-US" dirty="0" smtClean="0">
                <a:solidFill>
                  <a:prstClr val="white"/>
                </a:solidFill>
              </a:rPr>
              <a:t>Training</a:t>
            </a:r>
            <a:br>
              <a:rPr lang="en-US" dirty="0" smtClean="0">
                <a:solidFill>
                  <a:prstClr val="white"/>
                </a:solidFill>
              </a:rPr>
            </a:br>
            <a:r>
              <a:rPr lang="en-US" dirty="0" smtClean="0">
                <a:solidFill>
                  <a:prstClr val="white"/>
                </a:solidFill>
              </a:rPr>
              <a:t>(Buck Institute</a:t>
            </a:r>
            <a:br>
              <a:rPr lang="en-US" dirty="0" smtClean="0">
                <a:solidFill>
                  <a:prstClr val="white"/>
                </a:solidFill>
              </a:rPr>
            </a:br>
            <a:r>
              <a:rPr lang="en-US" dirty="0" smtClean="0">
                <a:solidFill>
                  <a:prstClr val="white"/>
                </a:solidFill>
              </a:rPr>
              <a:t>and NTN)</a:t>
            </a:r>
          </a:p>
          <a:p>
            <a:pPr marL="115888" indent="-115888">
              <a:buFont typeface="Arial" pitchFamily="34" charset="0"/>
              <a:buChar char="•"/>
            </a:pPr>
            <a:r>
              <a:rPr lang="en-US" dirty="0" smtClean="0">
                <a:solidFill>
                  <a:prstClr val="white"/>
                </a:solidFill>
              </a:rPr>
              <a:t>Coaching</a:t>
            </a:r>
          </a:p>
          <a:p>
            <a:pPr marL="115888" indent="-115888">
              <a:buFont typeface="Arial" pitchFamily="34" charset="0"/>
              <a:buChar char="•"/>
            </a:pPr>
            <a:r>
              <a:rPr lang="en-US" dirty="0" smtClean="0">
                <a:solidFill>
                  <a:prstClr val="white"/>
                </a:solidFill>
              </a:rPr>
              <a:t>Co-teaching</a:t>
            </a:r>
          </a:p>
          <a:p>
            <a:pPr marL="115888" indent="-115888">
              <a:buFont typeface="Arial" pitchFamily="34" charset="0"/>
              <a:buChar char="•"/>
            </a:pPr>
            <a:r>
              <a:rPr lang="en-US" dirty="0" smtClean="0">
                <a:solidFill>
                  <a:prstClr val="white"/>
                </a:solidFill>
              </a:rPr>
              <a:t>PBL</a:t>
            </a:r>
            <a:r>
              <a:rPr lang="en-US" baseline="30000" dirty="0" smtClean="0">
                <a:solidFill>
                  <a:prstClr val="white"/>
                </a:solidFill>
              </a:rPr>
              <a:t>NY</a:t>
            </a:r>
            <a:endParaRPr lang="en-US" baseline="30000" dirty="0">
              <a:solidFill>
                <a:prstClr val="white"/>
              </a:solidFill>
            </a:endParaRPr>
          </a:p>
        </p:txBody>
      </p:sp>
    </p:spTree>
    <p:extLst>
      <p:ext uri="{BB962C8B-B14F-4D97-AF65-F5344CB8AC3E}">
        <p14:creationId xmlns:p14="http://schemas.microsoft.com/office/powerpoint/2010/main" val="67020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02" y="331029"/>
            <a:ext cx="5129033" cy="1143000"/>
          </a:xfrm>
        </p:spPr>
        <p:txBody>
          <a:bodyPr>
            <a:normAutofit/>
          </a:bodyPr>
          <a:lstStyle/>
          <a:p>
            <a:r>
              <a:rPr lang="en-US" dirty="0" smtClean="0"/>
              <a:t>SED Updates</a:t>
            </a:r>
            <a:endParaRPr lang="en-US" dirty="0"/>
          </a:p>
        </p:txBody>
      </p:sp>
      <p:sp>
        <p:nvSpPr>
          <p:cNvPr id="6" name="AutoShape 4" descr="https://mail.cnyric.org/mail/jcraig.nsf/0/a0c2a7ceca33d30985257cb3006a5bb1/Body/M2?OpenElement&amp;cid=_2_42EB3FE042EB3D58006A6C1A85257C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29" t="15113" r="54483" b="15949"/>
          <a:stretch/>
        </p:blipFill>
        <p:spPr bwMode="auto">
          <a:xfrm>
            <a:off x="31531" y="-39469"/>
            <a:ext cx="9295502" cy="6905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2972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Central New York New Tech High School</a:t>
            </a:r>
            <a:endParaRPr lang="en-US" dirty="0"/>
          </a:p>
        </p:txBody>
      </p:sp>
      <p:sp>
        <p:nvSpPr>
          <p:cNvPr id="3" name="Content Placeholder 2"/>
          <p:cNvSpPr>
            <a:spLocks noGrp="1"/>
          </p:cNvSpPr>
          <p:nvPr>
            <p:ph idx="1"/>
          </p:nvPr>
        </p:nvSpPr>
        <p:spPr/>
        <p:txBody>
          <a:bodyPr/>
          <a:lstStyle/>
          <a:p>
            <a:r>
              <a:rPr lang="en-US" dirty="0" smtClean="0"/>
              <a:t>Multiple districts</a:t>
            </a:r>
          </a:p>
          <a:p>
            <a:r>
              <a:rPr lang="en-US" dirty="0" smtClean="0"/>
              <a:t>Location: Hartnett Elementary in Truxton (Homer)</a:t>
            </a:r>
          </a:p>
          <a:p>
            <a:r>
              <a:rPr lang="en-US" dirty="0" smtClean="0"/>
              <a:t>September 2016</a:t>
            </a:r>
          </a:p>
          <a:p>
            <a:r>
              <a:rPr lang="en-US" dirty="0" smtClean="0"/>
              <a:t>Begin with grades 9 &amp; 10</a:t>
            </a:r>
            <a:endParaRPr lang="en-US" dirty="0"/>
          </a:p>
        </p:txBody>
      </p:sp>
      <p:sp>
        <p:nvSpPr>
          <p:cNvPr id="4" name="TextBox 3"/>
          <p:cNvSpPr txBox="1"/>
          <p:nvPr/>
        </p:nvSpPr>
        <p:spPr>
          <a:xfrm rot="20749844">
            <a:off x="2191250" y="4528800"/>
            <a:ext cx="6400800" cy="1569660"/>
          </a:xfrm>
          <a:prstGeom prst="rect">
            <a:avLst/>
          </a:prstGeom>
          <a:noFill/>
        </p:spPr>
        <p:txBody>
          <a:bodyPr wrap="square" rtlCol="0">
            <a:spAutoFit/>
          </a:bodyPr>
          <a:lstStyle/>
          <a:p>
            <a:pPr algn="ctr"/>
            <a:r>
              <a:rPr lang="en-US" sz="9600" dirty="0">
                <a:solidFill>
                  <a:srgbClr val="0070C0"/>
                </a:solidFill>
                <a:latin typeface="Franklin Gothic Medium Cond" panose="020B0606030402020204" pitchFamily="34" charset="0"/>
              </a:rPr>
              <a:t>CNY </a:t>
            </a:r>
            <a:r>
              <a:rPr lang="en-US" sz="9600" dirty="0" smtClean="0">
                <a:solidFill>
                  <a:srgbClr val="0070C0"/>
                </a:solidFill>
                <a:latin typeface="Franklin Gothic Medium Cond" panose="020B0606030402020204" pitchFamily="34" charset="0"/>
              </a:rPr>
              <a:t> NTH</a:t>
            </a:r>
            <a:endParaRPr lang="en-US" sz="9600" dirty="0">
              <a:solidFill>
                <a:srgbClr val="0070C0"/>
              </a:solidFill>
              <a:latin typeface="Franklin Gothic Medium Cond" panose="020B0606030402020204" pitchFamily="34" charset="0"/>
            </a:endParaRPr>
          </a:p>
        </p:txBody>
      </p:sp>
    </p:spTree>
    <p:extLst>
      <p:ext uri="{BB962C8B-B14F-4D97-AF65-F5344CB8AC3E}">
        <p14:creationId xmlns:p14="http://schemas.microsoft.com/office/powerpoint/2010/main" val="207479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Transformation of the Career Academy</a:t>
            </a:r>
          </a:p>
          <a:p>
            <a:r>
              <a:rPr lang="en-US" dirty="0" smtClean="0"/>
              <a:t>September 2014</a:t>
            </a:r>
          </a:p>
          <a:p>
            <a:r>
              <a:rPr lang="en-US" dirty="0" smtClean="0"/>
              <a:t>Begin with grades 9 &amp; 10</a:t>
            </a:r>
          </a:p>
          <a:p>
            <a:r>
              <a:rPr lang="en-US" dirty="0" smtClean="0"/>
              <a:t>Students in grades 11 &amp; 12 complete the Career Academy program, including CTE</a:t>
            </a:r>
          </a:p>
          <a:p>
            <a:r>
              <a:rPr lang="en-US" dirty="0" smtClean="0"/>
              <a:t>Summer 2014-Redesign space to support Innovation Tech model</a:t>
            </a:r>
          </a:p>
          <a:p>
            <a:r>
              <a:rPr lang="en-US" dirty="0" smtClean="0"/>
              <a:t>InnovationTech.us</a:t>
            </a:r>
          </a:p>
          <a:p>
            <a:pPr marL="0" indent="0">
              <a:buNone/>
            </a:pPr>
            <a:endParaRPr lang="en-US" dirty="0"/>
          </a:p>
        </p:txBody>
      </p:sp>
      <p:pic>
        <p:nvPicPr>
          <p:cNvPr id="3076" name="Picture 4" descr="Innovative Tec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193" y="195618"/>
            <a:ext cx="57150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4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for Education in CNY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8027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42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lstStyle/>
          <a:p>
            <a:endParaRPr lang="en-US" dirty="0"/>
          </a:p>
        </p:txBody>
      </p:sp>
      <p:pic>
        <p:nvPicPr>
          <p:cNvPr id="2052"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1741981"/>
            <a:ext cx="47625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18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1"/>
          <p:cNvSpPr>
            <a:spLocks noChangeArrowheads="1"/>
          </p:cNvSpPr>
          <p:nvPr/>
        </p:nvSpPr>
        <p:spPr bwMode="auto">
          <a:xfrm>
            <a:off x="1714500" y="320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8" t="25539" r="56810" b="4310"/>
          <a:stretch/>
        </p:blipFill>
        <p:spPr bwMode="auto">
          <a:xfrm>
            <a:off x="346842" y="1248870"/>
            <a:ext cx="7126013" cy="53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1629688075"/>
              </p:ext>
            </p:extLst>
          </p:nvPr>
        </p:nvGraphicFramePr>
        <p:xfrm>
          <a:off x="5486400"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8780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5" y="365353"/>
            <a:ext cx="8229600" cy="1143000"/>
          </a:xfrm>
        </p:spPr>
        <p:txBody>
          <a:bodyPr>
            <a:normAutofit/>
          </a:bodyPr>
          <a:lstStyle/>
          <a:p>
            <a:r>
              <a:rPr lang="en-US" dirty="0" smtClean="0"/>
              <a:t>Project Based Learning</a:t>
            </a:r>
            <a:endParaRPr lang="en-US" dirty="0"/>
          </a:p>
        </p:txBody>
      </p:sp>
      <p:sp>
        <p:nvSpPr>
          <p:cNvPr id="3" name="Content Placeholder 2"/>
          <p:cNvSpPr>
            <a:spLocks noGrp="1"/>
          </p:cNvSpPr>
          <p:nvPr>
            <p:ph idx="1"/>
          </p:nvPr>
        </p:nvSpPr>
        <p:spPr>
          <a:xfrm>
            <a:off x="457200" y="1508354"/>
            <a:ext cx="8229600" cy="4886650"/>
          </a:xfrm>
        </p:spPr>
        <p:txBody>
          <a:bodyPr>
            <a:normAutofit/>
          </a:bodyPr>
          <a:lstStyle/>
          <a:p>
            <a:r>
              <a:rPr lang="en-US" dirty="0" smtClean="0"/>
              <a:t>Training:</a:t>
            </a:r>
          </a:p>
          <a:p>
            <a:pPr lvl="1"/>
            <a:r>
              <a:rPr lang="en-US" dirty="0" smtClean="0"/>
              <a:t>PBL 101: Regional or on-site</a:t>
            </a:r>
          </a:p>
          <a:p>
            <a:r>
              <a:rPr lang="en-US" dirty="0" smtClean="0"/>
              <a:t>Coaching: </a:t>
            </a:r>
          </a:p>
          <a:p>
            <a:pPr lvl="1"/>
            <a:r>
              <a:rPr lang="en-US" dirty="0" smtClean="0"/>
              <a:t>Full Implementation Model: 40 on-site days </a:t>
            </a:r>
          </a:p>
          <a:p>
            <a:pPr lvl="1"/>
            <a:r>
              <a:rPr lang="en-US" dirty="0" smtClean="0"/>
              <a:t>Can customize to 20-30 days on-site</a:t>
            </a:r>
          </a:p>
          <a:p>
            <a:r>
              <a:rPr lang="en-US" dirty="0" smtClean="0"/>
              <a:t>Turnkey:</a:t>
            </a:r>
          </a:p>
          <a:p>
            <a:pPr lvl="1"/>
            <a:r>
              <a:rPr lang="en-US" dirty="0" smtClean="0"/>
              <a:t>Support for district facilitators to build capacity within districts. Teams of up to five ($8700 for component districts).  </a:t>
            </a:r>
            <a:endParaRPr lang="en-US" dirty="0"/>
          </a:p>
        </p:txBody>
      </p:sp>
      <p:pic>
        <p:nvPicPr>
          <p:cNvPr id="5"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893" y="1508353"/>
            <a:ext cx="1659240" cy="165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848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5" y="365353"/>
            <a:ext cx="8229600" cy="1143000"/>
          </a:xfrm>
        </p:spPr>
        <p:txBody>
          <a:bodyPr>
            <a:normAutofit fontScale="90000"/>
          </a:bodyPr>
          <a:lstStyle/>
          <a:p>
            <a:r>
              <a:rPr lang="en-US" dirty="0" smtClean="0"/>
              <a:t>PBL 102:</a:t>
            </a:r>
            <a:br>
              <a:rPr lang="en-US" dirty="0" smtClean="0"/>
            </a:br>
            <a:r>
              <a:rPr lang="en-US" dirty="0" smtClean="0"/>
              <a:t>Integrated Humanities Course</a:t>
            </a:r>
            <a:endParaRPr lang="en-US" dirty="0"/>
          </a:p>
        </p:txBody>
      </p:sp>
      <p:sp>
        <p:nvSpPr>
          <p:cNvPr id="3" name="Content Placeholder 2"/>
          <p:cNvSpPr>
            <a:spLocks noGrp="1"/>
          </p:cNvSpPr>
          <p:nvPr>
            <p:ph idx="1"/>
          </p:nvPr>
        </p:nvSpPr>
        <p:spPr>
          <a:xfrm>
            <a:off x="457200" y="1869040"/>
            <a:ext cx="8229600" cy="4525963"/>
          </a:xfrm>
        </p:spPr>
        <p:txBody>
          <a:bodyPr>
            <a:normAutofit/>
          </a:bodyPr>
          <a:lstStyle/>
          <a:p>
            <a:r>
              <a:rPr lang="en-US" dirty="0" smtClean="0"/>
              <a:t>Training</a:t>
            </a:r>
          </a:p>
          <a:p>
            <a:r>
              <a:rPr lang="en-US" dirty="0" smtClean="0"/>
              <a:t>Coaching</a:t>
            </a:r>
          </a:p>
          <a:p>
            <a:r>
              <a:rPr lang="en-US" dirty="0" smtClean="0"/>
              <a:t>Networking</a:t>
            </a:r>
          </a:p>
          <a:p>
            <a:r>
              <a:rPr lang="en-US" dirty="0" smtClean="0"/>
              <a:t>Integrated project</a:t>
            </a:r>
          </a:p>
        </p:txBody>
      </p:sp>
      <p:graphicFrame>
        <p:nvGraphicFramePr>
          <p:cNvPr id="4" name="Table 3"/>
          <p:cNvGraphicFramePr>
            <a:graphicFrameLocks noGrp="1"/>
          </p:cNvGraphicFramePr>
          <p:nvPr>
            <p:extLst>
              <p:ext uri="{D42A27DB-BD31-4B8C-83A1-F6EECF244321}">
                <p14:modId xmlns:p14="http://schemas.microsoft.com/office/powerpoint/2010/main" val="1484285236"/>
              </p:ext>
            </p:extLst>
          </p:nvPr>
        </p:nvGraphicFramePr>
        <p:xfrm>
          <a:off x="350322" y="4609431"/>
          <a:ext cx="8229599" cy="1577340"/>
        </p:xfrm>
        <a:graphic>
          <a:graphicData uri="http://schemas.openxmlformats.org/drawingml/2006/table">
            <a:tbl>
              <a:tblPr firstRow="1" firstCol="1" bandRow="1"/>
              <a:tblGrid>
                <a:gridCol w="2668036"/>
                <a:gridCol w="2751978"/>
                <a:gridCol w="2809585"/>
              </a:tblGrid>
              <a:tr h="166370">
                <a:tc>
                  <a:txBody>
                    <a:bodyPr/>
                    <a:lstStyle/>
                    <a:p>
                      <a:pPr marL="0" marR="0" algn="ctr">
                        <a:lnSpc>
                          <a:spcPct val="115000"/>
                        </a:lnSpc>
                        <a:spcBef>
                          <a:spcPts val="0"/>
                        </a:spcBef>
                        <a:spcAft>
                          <a:spcPts val="0"/>
                        </a:spcAft>
                      </a:pPr>
                      <a:r>
                        <a:rPr lang="en-US" sz="1800" b="1" dirty="0">
                          <a:solidFill>
                            <a:srgbClr val="FFFFFF"/>
                          </a:solidFill>
                          <a:effectLst/>
                          <a:latin typeface="Calibri"/>
                          <a:ea typeface="Calibri"/>
                          <a:cs typeface="Times New Roman"/>
                        </a:rPr>
                        <a:t>PBL102 Training</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marL="0" marR="0" algn="ctr">
                        <a:lnSpc>
                          <a:spcPct val="115000"/>
                        </a:lnSpc>
                        <a:spcBef>
                          <a:spcPts val="0"/>
                        </a:spcBef>
                        <a:spcAft>
                          <a:spcPts val="0"/>
                        </a:spcAft>
                      </a:pPr>
                      <a:r>
                        <a:rPr lang="en-US" sz="1800" b="1" dirty="0">
                          <a:solidFill>
                            <a:srgbClr val="FFFFFF"/>
                          </a:solidFill>
                          <a:effectLst/>
                          <a:latin typeface="Calibri"/>
                          <a:ea typeface="Calibri"/>
                          <a:cs typeface="Times New Roman"/>
                        </a:rPr>
                        <a:t>PBL Regional Network Meetings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PBL In-District Coaching</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831410">
                <a:tc>
                  <a:txBody>
                    <a:bodyPr/>
                    <a:lstStyle/>
                    <a:p>
                      <a:pPr marL="0" marR="0" algn="ctr">
                        <a:lnSpc>
                          <a:spcPct val="115000"/>
                        </a:lnSpc>
                        <a:spcBef>
                          <a:spcPts val="0"/>
                        </a:spcBef>
                        <a:spcAft>
                          <a:spcPts val="0"/>
                        </a:spcAft>
                      </a:pPr>
                      <a:r>
                        <a:rPr lang="en-US" sz="1800" dirty="0">
                          <a:effectLst/>
                          <a:latin typeface="Calibri"/>
                          <a:ea typeface="Calibri"/>
                          <a:cs typeface="Times New Roman"/>
                        </a:rPr>
                        <a:t>September 18, 25, 30</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800" dirty="0">
                          <a:effectLst/>
                          <a:latin typeface="Calibri"/>
                          <a:ea typeface="Calibri"/>
                          <a:cs typeface="Times New Roman"/>
                        </a:rPr>
                        <a:t>October 2</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November 13, January 15, </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800" dirty="0">
                          <a:effectLst/>
                          <a:latin typeface="Calibri"/>
                          <a:ea typeface="Calibri"/>
                          <a:cs typeface="Times New Roman"/>
                        </a:rPr>
                        <a:t>March 12, May 14</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October, December, February, </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800" dirty="0">
                          <a:effectLst/>
                          <a:latin typeface="Calibri"/>
                          <a:ea typeface="Calibri"/>
                          <a:cs typeface="Times New Roman"/>
                        </a:rPr>
                        <a:t>April and June</a:t>
                      </a:r>
                      <a:endParaRPr lang="en-US"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7723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PBL Roundtable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6301658"/>
              </p:ext>
            </p:extLst>
          </p:nvPr>
        </p:nvGraphicFramePr>
        <p:xfrm>
          <a:off x="457200" y="1690688"/>
          <a:ext cx="8229600" cy="18897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dirty="0" smtClean="0"/>
                        <a:t>So Far</a:t>
                      </a:r>
                      <a:endParaRPr lang="en-US" sz="2800" dirty="0"/>
                    </a:p>
                  </a:txBody>
                  <a:tcPr/>
                </a:tc>
                <a:tc>
                  <a:txBody>
                    <a:bodyPr/>
                    <a:lstStyle/>
                    <a:p>
                      <a:pPr algn="ctr"/>
                      <a:r>
                        <a:rPr lang="en-US" sz="2800" dirty="0" smtClean="0"/>
                        <a:t>Future</a:t>
                      </a:r>
                      <a:r>
                        <a:rPr lang="en-US" sz="2800" baseline="0" dirty="0" smtClean="0"/>
                        <a:t> Plans</a:t>
                      </a:r>
                      <a:endParaRPr lang="en-US" sz="2800" dirty="0"/>
                    </a:p>
                  </a:txBody>
                  <a:tcPr/>
                </a:tc>
              </a:tr>
              <a:tr h="370840">
                <a:tc>
                  <a:txBody>
                    <a:bodyPr/>
                    <a:lstStyle/>
                    <a:p>
                      <a:pPr algn="ctr"/>
                      <a:r>
                        <a:rPr lang="en-US" sz="2800" dirty="0" smtClean="0"/>
                        <a:t>What have you been doing or thinking about PBL?</a:t>
                      </a:r>
                      <a:endParaRPr lang="en-US" sz="2800" dirty="0"/>
                    </a:p>
                  </a:txBody>
                  <a:tcPr/>
                </a:tc>
                <a:tc>
                  <a:txBody>
                    <a:bodyPr/>
                    <a:lstStyle/>
                    <a:p>
                      <a:pPr algn="ctr"/>
                      <a:r>
                        <a:rPr lang="en-US" sz="2800" dirty="0" smtClean="0"/>
                        <a:t>What are you planning or thinking about in the future?</a:t>
                      </a:r>
                      <a:endParaRPr lang="en-US" sz="2800" dirty="0"/>
                    </a:p>
                  </a:txBody>
                  <a:tcPr/>
                </a:tc>
              </a:tr>
            </a:tbl>
          </a:graphicData>
        </a:graphic>
      </p:graphicFrame>
      <p:pic>
        <p:nvPicPr>
          <p:cNvPr id="5" name="Picture 4" descr="PBL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189" y="4203865"/>
            <a:ext cx="2290729" cy="228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62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endParaRPr lang="en-US" dirty="0"/>
          </a:p>
        </p:txBody>
      </p:sp>
    </p:spTree>
    <p:extLst>
      <p:ext uri="{BB962C8B-B14F-4D97-AF65-F5344CB8AC3E}">
        <p14:creationId xmlns:p14="http://schemas.microsoft.com/office/powerpoint/2010/main" val="2725398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r>
              <a:rPr lang="en-US" baseline="30000" dirty="0" smtClean="0"/>
              <a:t>th</a:t>
            </a:r>
            <a:r>
              <a:rPr lang="en-US" dirty="0" smtClean="0"/>
              <a:t> Grade ELA -CCLS</a:t>
            </a:r>
            <a:endParaRPr lang="en-US" dirty="0"/>
          </a:p>
        </p:txBody>
      </p:sp>
      <p:sp>
        <p:nvSpPr>
          <p:cNvPr id="3" name="Content Placeholder 2"/>
          <p:cNvSpPr>
            <a:spLocks noGrp="1"/>
          </p:cNvSpPr>
          <p:nvPr>
            <p:ph idx="1"/>
          </p:nvPr>
        </p:nvSpPr>
        <p:spPr/>
        <p:txBody>
          <a:bodyPr/>
          <a:lstStyle/>
          <a:p>
            <a:r>
              <a:rPr lang="en-US" dirty="0" smtClean="0"/>
              <a:t>We anticipate having a turn-key  training for use of rubric and processes for scoring the ELA-CCLS Regents.</a:t>
            </a:r>
          </a:p>
          <a:p>
            <a:endParaRPr lang="en-US" dirty="0"/>
          </a:p>
          <a:p>
            <a:r>
              <a:rPr lang="en-US" dirty="0" smtClean="0"/>
              <a:t>May 22 or 27</a:t>
            </a:r>
            <a:endParaRPr lang="en-US" dirty="0"/>
          </a:p>
        </p:txBody>
      </p:sp>
    </p:spTree>
    <p:extLst>
      <p:ext uri="{BB962C8B-B14F-4D97-AF65-F5344CB8AC3E}">
        <p14:creationId xmlns:p14="http://schemas.microsoft.com/office/powerpoint/2010/main" val="394278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Accountability</a:t>
            </a:r>
            <a:endParaRPr lang="en-US" dirty="0"/>
          </a:p>
        </p:txBody>
      </p:sp>
      <p:sp>
        <p:nvSpPr>
          <p:cNvPr id="4" name="Rectangle 3"/>
          <p:cNvSpPr/>
          <p:nvPr/>
        </p:nvSpPr>
        <p:spPr>
          <a:xfrm>
            <a:off x="2182287" y="5916657"/>
            <a:ext cx="4572000" cy="646331"/>
          </a:xfrm>
          <a:prstGeom prst="rect">
            <a:avLst/>
          </a:prstGeom>
        </p:spPr>
        <p:txBody>
          <a:bodyPr>
            <a:spAutoFit/>
          </a:bodyPr>
          <a:lstStyle/>
          <a:p>
            <a:r>
              <a:rPr lang="en-US" dirty="0" smtClean="0"/>
              <a:t>SIRS </a:t>
            </a:r>
            <a:r>
              <a:rPr lang="en-US" dirty="0"/>
              <a:t>manual page 212 version 9.10 </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31976872"/>
              </p:ext>
            </p:extLst>
          </p:nvPr>
        </p:nvGraphicFramePr>
        <p:xfrm>
          <a:off x="585637" y="4481236"/>
          <a:ext cx="7953544" cy="1212738"/>
        </p:xfrm>
        <a:graphic>
          <a:graphicData uri="http://schemas.openxmlformats.org/drawingml/2006/table">
            <a:tbl>
              <a:tblPr firstRow="1" firstCol="1" bandRow="1" bandCol="1">
                <a:tableStyleId>{5C22544A-7EE6-4342-B048-85BDC9FD1C3A}</a:tableStyleId>
              </a:tblPr>
              <a:tblGrid>
                <a:gridCol w="4278272"/>
                <a:gridCol w="1737136"/>
                <a:gridCol w="1102694"/>
                <a:gridCol w="835442"/>
              </a:tblGrid>
              <a:tr h="296447">
                <a:tc>
                  <a:txBody>
                    <a:bodyPr/>
                    <a:lstStyle/>
                    <a:p>
                      <a:pPr marL="0" marR="0" algn="ctr">
                        <a:spcBef>
                          <a:spcPts val="0"/>
                        </a:spcBef>
                        <a:spcAft>
                          <a:spcPts val="0"/>
                        </a:spcAft>
                      </a:pPr>
                      <a:r>
                        <a:rPr lang="en-US" sz="1900" dirty="0">
                          <a:effectLst/>
                        </a:rPr>
                        <a:t>Year</a:t>
                      </a:r>
                      <a:endParaRPr lang="en-US" sz="2200" dirty="0">
                        <a:effectLst/>
                        <a:latin typeface="Times New Roman"/>
                        <a:ea typeface="Times New Roman"/>
                      </a:endParaRPr>
                    </a:p>
                  </a:txBody>
                  <a:tcPr marL="121274" marR="121274" marT="0" marB="0" anchor="ctr"/>
                </a:tc>
                <a:tc>
                  <a:txBody>
                    <a:bodyPr/>
                    <a:lstStyle/>
                    <a:p>
                      <a:pPr marL="23495" marR="0" algn="ctr">
                        <a:spcBef>
                          <a:spcPts val="0"/>
                        </a:spcBef>
                        <a:spcAft>
                          <a:spcPts val="0"/>
                        </a:spcAft>
                      </a:pPr>
                      <a:r>
                        <a:rPr lang="en-US" sz="1900" dirty="0">
                          <a:effectLst/>
                        </a:rPr>
                        <a:t>Enrollment</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Tested</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Rate</a:t>
                      </a:r>
                      <a:endParaRPr lang="en-US" sz="2200" dirty="0">
                        <a:effectLst/>
                        <a:latin typeface="Times New Roman"/>
                        <a:ea typeface="Times New Roman"/>
                      </a:endParaRPr>
                    </a:p>
                  </a:txBody>
                  <a:tcPr marL="121274" marR="121274" marT="0" marB="0" anchor="ctr"/>
                </a:tc>
              </a:tr>
              <a:tr h="323397">
                <a:tc>
                  <a:txBody>
                    <a:bodyPr/>
                    <a:lstStyle/>
                    <a:p>
                      <a:pPr marL="0" marR="0" algn="just">
                        <a:spcBef>
                          <a:spcPts val="0"/>
                        </a:spcBef>
                        <a:spcAft>
                          <a:spcPts val="0"/>
                        </a:spcAft>
                      </a:pPr>
                      <a:r>
                        <a:rPr lang="en-US" sz="1900" dirty="0">
                          <a:effectLst/>
                        </a:rPr>
                        <a:t>Current</a:t>
                      </a:r>
                      <a:endParaRPr lang="en-US" sz="2200" dirty="0">
                        <a:effectLst/>
                        <a:latin typeface="Times New Roman"/>
                        <a:ea typeface="Times New Roman"/>
                      </a:endParaRPr>
                    </a:p>
                  </a:txBody>
                  <a:tcPr marL="121274" marR="121274" marT="0" marB="0" anchor="ctr"/>
                </a:tc>
                <a:tc>
                  <a:txBody>
                    <a:bodyPr/>
                    <a:lstStyle/>
                    <a:p>
                      <a:pPr marL="23495" marR="0" algn="ctr">
                        <a:spcBef>
                          <a:spcPts val="0"/>
                        </a:spcBef>
                        <a:spcAft>
                          <a:spcPts val="0"/>
                        </a:spcAft>
                      </a:pPr>
                      <a:r>
                        <a:rPr lang="en-US" sz="1900" dirty="0">
                          <a:effectLst/>
                        </a:rPr>
                        <a:t>60</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56</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93%</a:t>
                      </a:r>
                      <a:endParaRPr lang="en-US" sz="2200" dirty="0">
                        <a:effectLst/>
                        <a:latin typeface="Times New Roman"/>
                        <a:ea typeface="Times New Roman"/>
                      </a:endParaRPr>
                    </a:p>
                  </a:txBody>
                  <a:tcPr marL="121274" marR="121274" marT="0" marB="0" anchor="ctr"/>
                </a:tc>
              </a:tr>
              <a:tr h="296447">
                <a:tc>
                  <a:txBody>
                    <a:bodyPr/>
                    <a:lstStyle/>
                    <a:p>
                      <a:pPr marL="0" marR="0" algn="just">
                        <a:spcBef>
                          <a:spcPts val="0"/>
                        </a:spcBef>
                        <a:spcAft>
                          <a:spcPts val="0"/>
                        </a:spcAft>
                      </a:pPr>
                      <a:r>
                        <a:rPr lang="en-US" sz="1900" dirty="0">
                          <a:effectLst/>
                        </a:rPr>
                        <a:t>Previous</a:t>
                      </a:r>
                      <a:endParaRPr lang="en-US" sz="2200" dirty="0">
                        <a:effectLst/>
                        <a:latin typeface="Times New Roman"/>
                        <a:ea typeface="Times New Roman"/>
                      </a:endParaRPr>
                    </a:p>
                  </a:txBody>
                  <a:tcPr marL="121274" marR="121274" marT="0" marB="0" anchor="ctr"/>
                </a:tc>
                <a:tc>
                  <a:txBody>
                    <a:bodyPr/>
                    <a:lstStyle/>
                    <a:p>
                      <a:pPr marL="23495" marR="0" algn="ctr">
                        <a:spcBef>
                          <a:spcPts val="0"/>
                        </a:spcBef>
                        <a:spcAft>
                          <a:spcPts val="0"/>
                        </a:spcAft>
                      </a:pPr>
                      <a:r>
                        <a:rPr lang="en-US" sz="1900" dirty="0">
                          <a:effectLst/>
                        </a:rPr>
                        <a:t>75</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73</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97%</a:t>
                      </a:r>
                      <a:endParaRPr lang="en-US" sz="2200" dirty="0">
                        <a:effectLst/>
                        <a:latin typeface="Times New Roman"/>
                        <a:ea typeface="Times New Roman"/>
                      </a:endParaRPr>
                    </a:p>
                  </a:txBody>
                  <a:tcPr marL="121274" marR="121274" marT="0" marB="0" anchor="ctr"/>
                </a:tc>
              </a:tr>
              <a:tr h="296447">
                <a:tc>
                  <a:txBody>
                    <a:bodyPr/>
                    <a:lstStyle/>
                    <a:p>
                      <a:pPr marL="0" marR="0">
                        <a:spcBef>
                          <a:spcPts val="0"/>
                        </a:spcBef>
                        <a:spcAft>
                          <a:spcPts val="0"/>
                        </a:spcAft>
                      </a:pPr>
                      <a:r>
                        <a:rPr lang="en-US" sz="1900" dirty="0">
                          <a:effectLst/>
                        </a:rPr>
                        <a:t>Calculation of Weighted Average</a:t>
                      </a:r>
                      <a:endParaRPr lang="en-US" sz="2200" dirty="0">
                        <a:effectLst/>
                        <a:latin typeface="Times New Roman"/>
                        <a:ea typeface="Times New Roman"/>
                      </a:endParaRPr>
                    </a:p>
                  </a:txBody>
                  <a:tcPr marL="121274" marR="121274" marT="0" marB="0" anchor="ctr"/>
                </a:tc>
                <a:tc>
                  <a:txBody>
                    <a:bodyPr/>
                    <a:lstStyle/>
                    <a:p>
                      <a:pPr marL="23495" marR="0" algn="ctr">
                        <a:spcBef>
                          <a:spcPts val="0"/>
                        </a:spcBef>
                        <a:spcAft>
                          <a:spcPts val="0"/>
                        </a:spcAft>
                      </a:pPr>
                      <a:r>
                        <a:rPr lang="en-US" sz="1900" dirty="0">
                          <a:effectLst/>
                        </a:rPr>
                        <a:t>135</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129</a:t>
                      </a:r>
                      <a:endParaRPr lang="en-US" sz="2200" dirty="0">
                        <a:effectLst/>
                        <a:latin typeface="Times New Roman"/>
                        <a:ea typeface="Times New Roman"/>
                      </a:endParaRPr>
                    </a:p>
                  </a:txBody>
                  <a:tcPr marL="121274" marR="121274" marT="0" marB="0" anchor="ctr"/>
                </a:tc>
                <a:tc>
                  <a:txBody>
                    <a:bodyPr/>
                    <a:lstStyle/>
                    <a:p>
                      <a:pPr marL="0" marR="0" algn="ctr">
                        <a:spcBef>
                          <a:spcPts val="0"/>
                        </a:spcBef>
                        <a:spcAft>
                          <a:spcPts val="0"/>
                        </a:spcAft>
                      </a:pPr>
                      <a:r>
                        <a:rPr lang="en-US" sz="1900" dirty="0">
                          <a:effectLst/>
                        </a:rPr>
                        <a:t>96%</a:t>
                      </a:r>
                      <a:endParaRPr lang="en-US" sz="2200" dirty="0">
                        <a:effectLst/>
                        <a:latin typeface="Times New Roman"/>
                        <a:ea typeface="Times New Roman"/>
                      </a:endParaRPr>
                    </a:p>
                  </a:txBody>
                  <a:tcPr marL="121274" marR="121274" marT="0" marB="0" anchor="ctr"/>
                </a:tc>
              </a:tr>
            </a:tbl>
          </a:graphicData>
        </a:graphic>
      </p:graphicFrame>
      <p:sp>
        <p:nvSpPr>
          <p:cNvPr id="6" name="Rectangle 5"/>
          <p:cNvSpPr>
            <a:spLocks noChangeArrowheads="1"/>
          </p:cNvSpPr>
          <p:nvPr/>
        </p:nvSpPr>
        <p:spPr bwMode="auto">
          <a:xfrm>
            <a:off x="438019" y="1425251"/>
            <a:ext cx="824878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Weighted Average for Groups That Fail Participation Criterion:</a:t>
            </a:r>
            <a:r>
              <a:rPr kumimoji="0" lang="en-US" altLang="en-US" sz="2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If the participation rate of an accountability group falls below the required percentage, a “weighted average” of the group’s participation rates over the current and the previous year is calculated. If the result meets the participation criterion for the measure, the group is considered to have met the participation criterion. </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Sample Weighted Average Calculation</a:t>
            </a:r>
            <a:r>
              <a:rPr lang="en-US" altLang="en-US" sz="3200" dirty="0">
                <a:latin typeface="Arial" pitchFamily="34" charset="0"/>
                <a:cs typeface="Arial" pitchFamily="34" charset="0"/>
              </a:rPr>
              <a:t>:</a:t>
            </a:r>
            <a:endParaRPr kumimoji="0" lang="en-US" altLang="en-US" sz="1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1680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June Regents Regional  Scoring</a:t>
            </a:r>
            <a:endParaRPr lang="en-US" dirty="0"/>
          </a:p>
        </p:txBody>
      </p:sp>
      <p:sp>
        <p:nvSpPr>
          <p:cNvPr id="3" name="Content Placeholder 2"/>
          <p:cNvSpPr>
            <a:spLocks noGrp="1"/>
          </p:cNvSpPr>
          <p:nvPr>
            <p:ph idx="1"/>
          </p:nvPr>
        </p:nvSpPr>
        <p:spPr/>
        <p:txBody>
          <a:bodyPr>
            <a:normAutofit/>
          </a:bodyPr>
          <a:lstStyle/>
          <a:p>
            <a:pPr lvl="1"/>
            <a:r>
              <a:rPr lang="en-US" dirty="0" smtClean="0"/>
              <a:t>Fewer schools participating, so </a:t>
            </a:r>
            <a:r>
              <a:rPr lang="en-US" smtClean="0"/>
              <a:t>there are some </a:t>
            </a:r>
            <a:r>
              <a:rPr lang="en-US" dirty="0" smtClean="0"/>
              <a:t>different models for scoring some exams (not straight Teams A, B, C)</a:t>
            </a:r>
            <a:endParaRPr lang="en-US" dirty="0"/>
          </a:p>
          <a:p>
            <a:pPr lvl="1"/>
            <a:r>
              <a:rPr lang="en-US" dirty="0" smtClean="0"/>
              <a:t>Location: Tully</a:t>
            </a:r>
            <a:endParaRPr lang="en-US" dirty="0"/>
          </a:p>
          <a:p>
            <a:pPr lvl="1"/>
            <a:r>
              <a:rPr lang="en-US" dirty="0" smtClean="0"/>
              <a:t>Scoring Leader Training May 20 or 21</a:t>
            </a:r>
            <a:endParaRPr lang="en-US" dirty="0"/>
          </a:p>
          <a:p>
            <a:pPr lvl="1"/>
            <a:r>
              <a:rPr lang="en-US" dirty="0" smtClean="0"/>
              <a:t>Will soon be requesting names of scorers</a:t>
            </a:r>
            <a:endParaRPr lang="en-US" dirty="0"/>
          </a:p>
        </p:txBody>
      </p:sp>
    </p:spTree>
    <p:extLst>
      <p:ext uri="{BB962C8B-B14F-4D97-AF65-F5344CB8AC3E}">
        <p14:creationId xmlns:p14="http://schemas.microsoft.com/office/powerpoint/2010/main" val="11826977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Post-BCIC, 10:30-11:00a</a:t>
            </a:r>
          </a:p>
          <a:p>
            <a:r>
              <a:rPr lang="en-US" dirty="0" smtClean="0"/>
              <a:t>Grant Writing Basics</a:t>
            </a:r>
            <a:endParaRPr lang="en-US" dirty="0"/>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42616134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p:txBody>
          <a:bodyPr/>
          <a:lstStyle/>
          <a:p>
            <a:r>
              <a:rPr lang="en-US" dirty="0" smtClean="0"/>
              <a:t>May 15, 2014</a:t>
            </a:r>
          </a:p>
          <a:p>
            <a:r>
              <a:rPr lang="en-US" dirty="0" smtClean="0"/>
              <a:t>Henry </a:t>
            </a:r>
            <a:r>
              <a:rPr lang="en-US" dirty="0"/>
              <a:t>L</a:t>
            </a:r>
            <a:r>
              <a:rPr lang="en-US" dirty="0" smtClean="0"/>
              <a:t>arge Conference Room</a:t>
            </a:r>
            <a:endParaRPr lang="en-US" dirty="0"/>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89900999"/>
              </p:ext>
            </p:extLst>
          </p:nvPr>
        </p:nvGraphicFramePr>
        <p:xfrm>
          <a:off x="457200" y="70116"/>
          <a:ext cx="8229600" cy="6857994"/>
        </p:xfrm>
        <a:graphic>
          <a:graphicData uri="http://schemas.openxmlformats.org/drawingml/2006/table">
            <a:tbl>
              <a:tblPr firstRow="1" bandRow="1">
                <a:tableStyleId>{5C22544A-7EE6-4342-B048-85BDC9FD1C3A}</a:tableStyleId>
              </a:tblPr>
              <a:tblGrid>
                <a:gridCol w="2057400"/>
                <a:gridCol w="2057400"/>
                <a:gridCol w="2057400"/>
                <a:gridCol w="2057400"/>
              </a:tblGrid>
              <a:tr h="263769">
                <a:tc>
                  <a:txBody>
                    <a:bodyPr/>
                    <a:lstStyle/>
                    <a:p>
                      <a:pPr algn="ctr" fontAlgn="b"/>
                      <a:r>
                        <a:rPr lang="en-US" sz="1200" b="1" i="0" u="none" strike="noStrike" dirty="0">
                          <a:solidFill>
                            <a:srgbClr val="000000"/>
                          </a:solidFill>
                          <a:effectLst/>
                          <a:latin typeface="Arial"/>
                        </a:rPr>
                        <a:t> </a:t>
                      </a:r>
                    </a:p>
                  </a:txBody>
                  <a:tcPr marL="9525" marR="9525" marT="9525" marB="0" anchor="b"/>
                </a:tc>
                <a:tc>
                  <a:txBody>
                    <a:bodyPr/>
                    <a:lstStyle/>
                    <a:p>
                      <a:pPr algn="ctr" fontAlgn="b"/>
                      <a:r>
                        <a:rPr lang="en-US" sz="1200" b="1" i="0" u="none" strike="noStrike" dirty="0">
                          <a:solidFill>
                            <a:srgbClr val="000000"/>
                          </a:solidFill>
                          <a:effectLst/>
                          <a:latin typeface="Arial"/>
                        </a:rPr>
                        <a:t>refusals</a:t>
                      </a:r>
                    </a:p>
                  </a:txBody>
                  <a:tcPr marL="9525" marR="9525" marT="9525" marB="0" anchor="b"/>
                </a:tc>
                <a:tc>
                  <a:txBody>
                    <a:bodyPr/>
                    <a:lstStyle/>
                    <a:p>
                      <a:pPr algn="ctr" fontAlgn="b"/>
                      <a:r>
                        <a:rPr lang="en-US" sz="1200" b="1" i="0" u="none" strike="noStrike" dirty="0">
                          <a:solidFill>
                            <a:srgbClr val="000000"/>
                          </a:solidFill>
                          <a:effectLst/>
                          <a:latin typeface="Arial"/>
                        </a:rPr>
                        <a:t>Last yr</a:t>
                      </a:r>
                    </a:p>
                  </a:txBody>
                  <a:tcPr marL="9525" marR="9525" marT="9525" marB="0" anchor="b"/>
                </a:tc>
                <a:tc>
                  <a:txBody>
                    <a:bodyPr/>
                    <a:lstStyle/>
                    <a:p>
                      <a:pPr algn="ctr" fontAlgn="b"/>
                      <a:r>
                        <a:rPr lang="en-US" sz="1200" b="1" i="0" u="none" strike="noStrike" dirty="0">
                          <a:solidFill>
                            <a:srgbClr val="000000"/>
                          </a:solidFill>
                          <a:effectLst/>
                          <a:latin typeface="Arial"/>
                        </a:rPr>
                        <a:t>≈ participation rate</a:t>
                      </a:r>
                    </a:p>
                  </a:txBody>
                  <a:tcPr marL="9525" marR="9525" marT="9525" marB="0" anchor="b"/>
                </a:tc>
              </a:tr>
              <a:tr h="263769">
                <a:tc>
                  <a:txBody>
                    <a:bodyPr/>
                    <a:lstStyle/>
                    <a:p>
                      <a:pPr algn="l" fontAlgn="b"/>
                      <a:r>
                        <a:rPr lang="en-US" sz="1400" b="0" i="0" u="none" strike="noStrike" dirty="0">
                          <a:solidFill>
                            <a:srgbClr val="000000"/>
                          </a:solidFill>
                          <a:effectLst/>
                          <a:latin typeface="Arial"/>
                        </a:rPr>
                        <a:t>Baldwinsville CSD</a:t>
                      </a:r>
                    </a:p>
                  </a:txBody>
                  <a:tcPr marL="9525" marR="9525" marT="9525" marB="0" anchor="b"/>
                </a:tc>
                <a:tc>
                  <a:txBody>
                    <a:bodyPr/>
                    <a:lstStyle/>
                    <a:p>
                      <a:pPr algn="ctr" fontAlgn="b"/>
                      <a:r>
                        <a:rPr lang="en-US" sz="1400" b="0" i="0" u="none" strike="noStrike" dirty="0">
                          <a:solidFill>
                            <a:srgbClr val="000000"/>
                          </a:solidFill>
                          <a:effectLst/>
                          <a:latin typeface="Arial"/>
                        </a:rPr>
                        <a:t>86</a:t>
                      </a:r>
                    </a:p>
                  </a:txBody>
                  <a:tcPr marL="9525" marR="9525" marT="9525" marB="0" anchor="b"/>
                </a:tc>
                <a:tc>
                  <a:txBody>
                    <a:bodyPr/>
                    <a:lstStyle/>
                    <a:p>
                      <a:pPr algn="ctr" fontAlgn="b"/>
                      <a:r>
                        <a:rPr lang="en-US" sz="1400" b="0" i="0" u="none" strike="noStrike" dirty="0">
                          <a:solidFill>
                            <a:srgbClr val="000000"/>
                          </a:solidFill>
                          <a:effectLst/>
                          <a:latin typeface="Arial"/>
                        </a:rPr>
                        <a:t>7</a:t>
                      </a:r>
                    </a:p>
                  </a:txBody>
                  <a:tcPr marL="9525" marR="9525" marT="9525" marB="0" anchor="b"/>
                </a:tc>
                <a:tc>
                  <a:txBody>
                    <a:bodyPr/>
                    <a:lstStyle/>
                    <a:p>
                      <a:pPr algn="ctr" fontAlgn="b"/>
                      <a:r>
                        <a:rPr lang="en-US" sz="1400" b="0" i="0" u="none" strike="noStrike" dirty="0">
                          <a:solidFill>
                            <a:srgbClr val="000000"/>
                          </a:solidFill>
                          <a:effectLst/>
                          <a:latin typeface="Arial"/>
                        </a:rPr>
                        <a:t>9</a:t>
                      </a:r>
                      <a:r>
                        <a:rPr lang="en-US" sz="1400" b="0" i="0" u="none" strike="noStrike" dirty="0" smtClean="0">
                          <a:solidFill>
                            <a:srgbClr val="000000"/>
                          </a:solidFill>
                          <a:effectLst/>
                          <a:latin typeface="Arial"/>
                        </a:rPr>
                        <a:t>3-99</a:t>
                      </a:r>
                      <a:r>
                        <a:rPr lang="en-US" sz="1400" b="0" i="0" u="none" strike="noStrike" dirty="0">
                          <a:solidFill>
                            <a:srgbClr val="000000"/>
                          </a:solidFill>
                          <a:effectLst/>
                          <a:latin typeface="Arial"/>
                        </a:rPr>
                        <a:t>%</a:t>
                      </a:r>
                    </a:p>
                  </a:txBody>
                  <a:tcPr marL="9525" marR="9525" marT="9525" marB="0" anchor="b"/>
                </a:tc>
              </a:tr>
              <a:tr h="263769">
                <a:tc>
                  <a:txBody>
                    <a:bodyPr/>
                    <a:lstStyle/>
                    <a:p>
                      <a:pPr algn="l" fontAlgn="b"/>
                      <a:r>
                        <a:rPr lang="en-US" sz="1400" b="0" i="0" u="none" strike="noStrike" dirty="0">
                          <a:solidFill>
                            <a:srgbClr val="000000"/>
                          </a:solidFill>
                          <a:effectLst/>
                          <a:latin typeface="Arial"/>
                        </a:rPr>
                        <a:t>Cazenovia CSD</a:t>
                      </a:r>
                    </a:p>
                  </a:txBody>
                  <a:tcPr marL="9525" marR="9525" marT="9525" marB="0" anchor="b"/>
                </a:tc>
                <a:tc>
                  <a:txBody>
                    <a:bodyPr/>
                    <a:lstStyle/>
                    <a:p>
                      <a:pPr algn="ctr" fontAlgn="b"/>
                      <a:r>
                        <a:rPr lang="en-US" sz="1400" b="0" i="0" u="none" strike="noStrike" dirty="0">
                          <a:solidFill>
                            <a:srgbClr val="000000"/>
                          </a:solidFill>
                          <a:effectLst/>
                          <a:latin typeface="Arial"/>
                        </a:rPr>
                        <a:t>44</a:t>
                      </a:r>
                    </a:p>
                  </a:txBody>
                  <a:tcPr marL="9525" marR="9525" marT="9525" marB="0" anchor="b"/>
                </a:tc>
                <a:tc>
                  <a:txBody>
                    <a:bodyPr/>
                    <a:lstStyle/>
                    <a:p>
                      <a:pPr algn="ctr" fontAlgn="b"/>
                      <a:r>
                        <a:rPr lang="en-US" sz="1400" b="0" i="0" u="none" strike="noStrike" dirty="0">
                          <a:solidFill>
                            <a:srgbClr val="000000"/>
                          </a:solidFill>
                          <a:effectLst/>
                          <a:latin typeface="Arial"/>
                        </a:rPr>
                        <a:t>1</a:t>
                      </a:r>
                    </a:p>
                  </a:txBody>
                  <a:tcPr marL="9525" marR="9525" marT="9525" marB="0" anchor="b"/>
                </a:tc>
                <a:tc>
                  <a:txBody>
                    <a:bodyPr/>
                    <a:lstStyle/>
                    <a:p>
                      <a:pPr algn="ctr" fontAlgn="b"/>
                      <a:r>
                        <a:rPr lang="en-US" sz="1400" b="0" i="0" u="none" strike="noStrike" dirty="0">
                          <a:solidFill>
                            <a:srgbClr val="000000"/>
                          </a:solidFill>
                          <a:effectLst/>
                          <a:latin typeface="Arial"/>
                        </a:rPr>
                        <a:t>88-90%</a:t>
                      </a:r>
                    </a:p>
                  </a:txBody>
                  <a:tcPr marL="9525" marR="9525" marT="9525" marB="0" anchor="b"/>
                </a:tc>
              </a:tr>
              <a:tr h="263769">
                <a:tc>
                  <a:txBody>
                    <a:bodyPr/>
                    <a:lstStyle/>
                    <a:p>
                      <a:pPr algn="l" fontAlgn="b"/>
                      <a:r>
                        <a:rPr lang="en-US" sz="1400" b="0" i="0" u="none" strike="noStrike" dirty="0">
                          <a:solidFill>
                            <a:srgbClr val="000000"/>
                          </a:solidFill>
                          <a:effectLst/>
                          <a:latin typeface="Arial"/>
                        </a:rPr>
                        <a:t>Chittenango</a:t>
                      </a:r>
                    </a:p>
                  </a:txBody>
                  <a:tcPr marL="9525" marR="9525" marT="9525" marB="0" anchor="b"/>
                </a:tc>
                <a:tc>
                  <a:txBody>
                    <a:bodyPr/>
                    <a:lstStyle/>
                    <a:p>
                      <a:pPr algn="ctr" fontAlgn="b"/>
                      <a:r>
                        <a:rPr lang="en-US" sz="1400" b="0" i="0" u="none" strike="noStrike" dirty="0">
                          <a:solidFill>
                            <a:srgbClr val="000000"/>
                          </a:solidFill>
                          <a:effectLst/>
                          <a:latin typeface="Arial"/>
                        </a:rPr>
                        <a:t>15</a:t>
                      </a:r>
                    </a:p>
                  </a:txBody>
                  <a:tcPr marL="9525" marR="9525" marT="9525" marB="0" anchor="b"/>
                </a:tc>
                <a:tc>
                  <a:txBody>
                    <a:bodyPr/>
                    <a:lstStyle/>
                    <a:p>
                      <a:pPr algn="ctr" fontAlgn="b"/>
                      <a:r>
                        <a:rPr lang="en-US" sz="1400" b="0" i="0" u="none" strike="noStrike" dirty="0">
                          <a:solidFill>
                            <a:srgbClr val="000000"/>
                          </a:solidFill>
                          <a:effectLst/>
                          <a:latin typeface="Arial"/>
                        </a:rPr>
                        <a:t>5</a:t>
                      </a:r>
                    </a:p>
                  </a:txBody>
                  <a:tcPr marL="9525" marR="9525" marT="9525" marB="0" anchor="b"/>
                </a:tc>
                <a:tc>
                  <a:txBody>
                    <a:bodyPr/>
                    <a:lstStyle/>
                    <a:p>
                      <a:pPr algn="ctr" fontAlgn="b"/>
                      <a:r>
                        <a:rPr lang="en-US" sz="1400" b="0" i="0" u="none" strike="noStrike" dirty="0">
                          <a:solidFill>
                            <a:srgbClr val="000000"/>
                          </a:solidFill>
                          <a:effectLst/>
                          <a:latin typeface="Arial"/>
                        </a:rPr>
                        <a:t>98%</a:t>
                      </a:r>
                    </a:p>
                  </a:txBody>
                  <a:tcPr marL="9525" marR="9525" marT="9525" marB="0" anchor="b"/>
                </a:tc>
              </a:tr>
              <a:tr h="263769">
                <a:tc>
                  <a:txBody>
                    <a:bodyPr/>
                    <a:lstStyle/>
                    <a:p>
                      <a:pPr algn="l" fontAlgn="b"/>
                      <a:r>
                        <a:rPr lang="en-US" sz="1400" b="0" i="0" u="none" strike="noStrike" dirty="0">
                          <a:solidFill>
                            <a:srgbClr val="000000"/>
                          </a:solidFill>
                          <a:effectLst/>
                          <a:latin typeface="Arial"/>
                        </a:rPr>
                        <a:t>Cincinnatus</a:t>
                      </a:r>
                    </a:p>
                  </a:txBody>
                  <a:tcPr marL="9525" marR="9525" marT="9525" marB="0" anchor="b"/>
                </a:tc>
                <a:tc>
                  <a:txBody>
                    <a:bodyPr/>
                    <a:lstStyle/>
                    <a:p>
                      <a:pPr algn="ctr" fontAlgn="b"/>
                      <a:r>
                        <a:rPr lang="en-US" sz="1400" b="0" i="0" u="none" strike="noStrike" dirty="0">
                          <a:solidFill>
                            <a:srgbClr val="000000"/>
                          </a:solidFill>
                          <a:effectLst/>
                          <a:latin typeface="Arial"/>
                        </a:rPr>
                        <a:t>19</a:t>
                      </a:r>
                    </a:p>
                  </a:txBody>
                  <a:tcPr marL="9525" marR="9525" marT="9525" marB="0" anchor="b"/>
                </a:tc>
                <a:tc>
                  <a:txBody>
                    <a:bodyPr/>
                    <a:lstStyle/>
                    <a:p>
                      <a:pPr algn="ctr" fontAlgn="b"/>
                      <a:r>
                        <a:rPr lang="en-US" sz="1400" b="0" i="0" u="none" strike="noStrike" dirty="0">
                          <a:solidFill>
                            <a:srgbClr val="000000"/>
                          </a:solidFill>
                          <a:effectLst/>
                          <a:latin typeface="Arial"/>
                        </a:rPr>
                        <a:t>2</a:t>
                      </a:r>
                    </a:p>
                  </a:txBody>
                  <a:tcPr marL="9525" marR="9525" marT="9525" marB="0" anchor="b"/>
                </a:tc>
                <a:tc>
                  <a:txBody>
                    <a:bodyPr/>
                    <a:lstStyle/>
                    <a:p>
                      <a:pPr algn="ctr" fontAlgn="b"/>
                      <a:r>
                        <a:rPr lang="en-US" sz="1400" b="0" i="0" u="none" strike="noStrike" dirty="0">
                          <a:solidFill>
                            <a:srgbClr val="000000"/>
                          </a:solidFill>
                          <a:effectLst/>
                          <a:latin typeface="Arial"/>
                        </a:rPr>
                        <a:t>93%</a:t>
                      </a:r>
                    </a:p>
                  </a:txBody>
                  <a:tcPr marL="9525" marR="9525" marT="9525" marB="0" anchor="b"/>
                </a:tc>
              </a:tr>
              <a:tr h="263769">
                <a:tc>
                  <a:txBody>
                    <a:bodyPr/>
                    <a:lstStyle/>
                    <a:p>
                      <a:pPr algn="l" fontAlgn="b"/>
                      <a:r>
                        <a:rPr lang="en-US" sz="1400" b="0" i="0" u="none" strike="noStrike" dirty="0">
                          <a:solidFill>
                            <a:srgbClr val="000000"/>
                          </a:solidFill>
                          <a:effectLst/>
                          <a:latin typeface="Arial"/>
                        </a:rPr>
                        <a:t>Cortland</a:t>
                      </a:r>
                    </a:p>
                  </a:txBody>
                  <a:tcPr marL="9525" marR="9525" marT="9525" marB="0" anchor="b"/>
                </a:tc>
                <a:tc>
                  <a:txBody>
                    <a:bodyPr/>
                    <a:lstStyle/>
                    <a:p>
                      <a:pPr algn="ctr" fontAlgn="b"/>
                      <a:r>
                        <a:rPr lang="en-US" sz="1400" b="0" i="0" u="none" strike="noStrike" dirty="0">
                          <a:solidFill>
                            <a:srgbClr val="000000"/>
                          </a:solidFill>
                          <a:effectLst/>
                          <a:latin typeface="Arial"/>
                        </a:rPr>
                        <a:t>48</a:t>
                      </a:r>
                    </a:p>
                  </a:txBody>
                  <a:tcPr marL="9525" marR="9525" marT="9525" marB="0" anchor="b"/>
                </a:tc>
                <a:tc>
                  <a:txBody>
                    <a:bodyPr/>
                    <a:lstStyle/>
                    <a:p>
                      <a:pPr algn="ctr" fontAlgn="b"/>
                      <a:r>
                        <a:rPr lang="en-US" sz="1400" b="0" i="0" u="none" strike="noStrike" dirty="0">
                          <a:solidFill>
                            <a:srgbClr val="000000"/>
                          </a:solidFill>
                          <a:effectLst/>
                          <a:latin typeface="Arial"/>
                        </a:rPr>
                        <a:t>5</a:t>
                      </a:r>
                    </a:p>
                  </a:txBody>
                  <a:tcPr marL="9525" marR="9525" marT="9525" marB="0" anchor="b"/>
                </a:tc>
                <a:tc>
                  <a:txBody>
                    <a:bodyPr/>
                    <a:lstStyle/>
                    <a:p>
                      <a:pPr algn="ctr" fontAlgn="b"/>
                      <a:r>
                        <a:rPr lang="en-US" sz="1400" b="0" i="0" u="none" strike="noStrike" dirty="0">
                          <a:solidFill>
                            <a:srgbClr val="000000"/>
                          </a:solidFill>
                          <a:effectLst/>
                          <a:latin typeface="Arial"/>
                        </a:rPr>
                        <a:t>96%</a:t>
                      </a:r>
                    </a:p>
                  </a:txBody>
                  <a:tcPr marL="9525" marR="9525" marT="9525" marB="0" anchor="b"/>
                </a:tc>
              </a:tr>
              <a:tr h="263769">
                <a:tc>
                  <a:txBody>
                    <a:bodyPr/>
                    <a:lstStyle/>
                    <a:p>
                      <a:pPr algn="l" fontAlgn="b"/>
                      <a:r>
                        <a:rPr lang="en-US" sz="1400" b="0" i="0" u="none" strike="noStrike" dirty="0">
                          <a:solidFill>
                            <a:srgbClr val="000000"/>
                          </a:solidFill>
                          <a:effectLst/>
                          <a:latin typeface="Arial"/>
                        </a:rPr>
                        <a:t>DeRuyter</a:t>
                      </a:r>
                    </a:p>
                  </a:txBody>
                  <a:tcPr marL="9525" marR="9525" marT="9525" marB="0" anchor="b"/>
                </a:tc>
                <a:tc>
                  <a:txBody>
                    <a:bodyPr/>
                    <a:lstStyle/>
                    <a:p>
                      <a:pPr algn="ctr" fontAlgn="b"/>
                      <a:r>
                        <a:rPr lang="en-US" sz="1400" b="0" i="0" u="none" strike="noStrike" dirty="0">
                          <a:solidFill>
                            <a:srgbClr val="000000"/>
                          </a:solidFill>
                          <a:effectLst/>
                          <a:latin typeface="Arial"/>
                        </a:rPr>
                        <a:t>12</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93%</a:t>
                      </a:r>
                    </a:p>
                  </a:txBody>
                  <a:tcPr marL="9525" marR="9525" marT="9525" marB="0" anchor="b"/>
                </a:tc>
              </a:tr>
              <a:tr h="263769">
                <a:tc>
                  <a:txBody>
                    <a:bodyPr/>
                    <a:lstStyle/>
                    <a:p>
                      <a:pPr algn="l" fontAlgn="b"/>
                      <a:r>
                        <a:rPr lang="en-US" sz="1400" b="0" i="0" u="none" strike="noStrike" dirty="0">
                          <a:solidFill>
                            <a:srgbClr val="000000"/>
                          </a:solidFill>
                          <a:effectLst/>
                          <a:latin typeface="Arial"/>
                        </a:rPr>
                        <a:t>East Syracuse Minoa</a:t>
                      </a:r>
                    </a:p>
                  </a:txBody>
                  <a:tcPr marL="9525" marR="9525" marT="9525" marB="0" anchor="b"/>
                </a:tc>
                <a:tc>
                  <a:txBody>
                    <a:bodyPr/>
                    <a:lstStyle/>
                    <a:p>
                      <a:pPr algn="ctr" fontAlgn="b"/>
                      <a:r>
                        <a:rPr lang="en-US" sz="1400" b="0" i="0" u="none" strike="noStrike" dirty="0">
                          <a:solidFill>
                            <a:srgbClr val="000000"/>
                          </a:solidFill>
                          <a:effectLst/>
                          <a:latin typeface="Arial"/>
                        </a:rPr>
                        <a:t> </a:t>
                      </a:r>
                    </a:p>
                  </a:txBody>
                  <a:tcPr marL="9525" marR="9525" marT="9525" marB="0" anchor="b"/>
                </a:tc>
                <a:tc>
                  <a:txBody>
                    <a:bodyPr/>
                    <a:lstStyle/>
                    <a:p>
                      <a:pPr algn="ctr" fontAlgn="b"/>
                      <a:r>
                        <a:rPr lang="en-US" sz="1400" b="0" i="0" u="none" strike="noStrike" dirty="0">
                          <a:solidFill>
                            <a:srgbClr val="000000"/>
                          </a:solidFill>
                          <a:effectLst/>
                          <a:latin typeface="Arial"/>
                        </a:rPr>
                        <a:t> </a:t>
                      </a:r>
                    </a:p>
                  </a:txBody>
                  <a:tcPr marL="9525" marR="9525" marT="9525" marB="0" anchor="b"/>
                </a:tc>
                <a:tc>
                  <a:txBody>
                    <a:bodyPr/>
                    <a:lstStyle/>
                    <a:p>
                      <a:pPr algn="ctr" fontAlgn="b"/>
                      <a:r>
                        <a:rPr lang="en-US" sz="1400" b="0" i="0" u="none" strike="noStrike" dirty="0">
                          <a:solidFill>
                            <a:srgbClr val="000000"/>
                          </a:solidFill>
                          <a:effectLst/>
                          <a:latin typeface="Arial"/>
                        </a:rPr>
                        <a:t> </a:t>
                      </a:r>
                    </a:p>
                  </a:txBody>
                  <a:tcPr marL="9525" marR="9525" marT="9525" marB="0" anchor="b"/>
                </a:tc>
              </a:tr>
              <a:tr h="263769">
                <a:tc>
                  <a:txBody>
                    <a:bodyPr/>
                    <a:lstStyle/>
                    <a:p>
                      <a:pPr algn="l" fontAlgn="b"/>
                      <a:r>
                        <a:rPr lang="en-US" sz="1400" b="0" i="0" u="none" strike="noStrike" dirty="0">
                          <a:solidFill>
                            <a:srgbClr val="000000"/>
                          </a:solidFill>
                          <a:effectLst/>
                          <a:latin typeface="Arial"/>
                        </a:rPr>
                        <a:t>Fabius Pompey</a:t>
                      </a:r>
                    </a:p>
                  </a:txBody>
                  <a:tcPr marL="9525" marR="9525" marT="9525" marB="0" anchor="b"/>
                </a:tc>
                <a:tc>
                  <a:txBody>
                    <a:bodyPr/>
                    <a:lstStyle/>
                    <a:p>
                      <a:pPr algn="ctr" fontAlgn="b"/>
                      <a:r>
                        <a:rPr lang="en-US" sz="1400" b="0" i="0" u="none" strike="noStrike" dirty="0">
                          <a:solidFill>
                            <a:srgbClr val="000000"/>
                          </a:solidFill>
                          <a:effectLst/>
                          <a:latin typeface="Arial"/>
                        </a:rPr>
                        <a:t>4</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over 95%</a:t>
                      </a:r>
                    </a:p>
                  </a:txBody>
                  <a:tcPr marL="9525" marR="9525" marT="9525" marB="0" anchor="b"/>
                </a:tc>
              </a:tr>
              <a:tr h="263769">
                <a:tc>
                  <a:txBody>
                    <a:bodyPr/>
                    <a:lstStyle/>
                    <a:p>
                      <a:pPr algn="l" fontAlgn="b"/>
                      <a:r>
                        <a:rPr lang="en-US" sz="1400" b="0" i="0" u="none" strike="noStrike" dirty="0">
                          <a:solidFill>
                            <a:srgbClr val="000000"/>
                          </a:solidFill>
                          <a:effectLst/>
                          <a:latin typeface="Arial"/>
                        </a:rPr>
                        <a:t>Fayetteville-Manlius</a:t>
                      </a:r>
                    </a:p>
                  </a:txBody>
                  <a:tcPr marL="9525" marR="9525" marT="9525" marB="0" anchor="b"/>
                </a:tc>
                <a:tc>
                  <a:txBody>
                    <a:bodyPr/>
                    <a:lstStyle/>
                    <a:p>
                      <a:pPr algn="ctr" fontAlgn="b"/>
                      <a:r>
                        <a:rPr lang="en-US" sz="1400" b="0" i="0" u="none" strike="noStrike" dirty="0">
                          <a:solidFill>
                            <a:srgbClr val="000000"/>
                          </a:solidFill>
                          <a:effectLst/>
                          <a:latin typeface="Arial"/>
                        </a:rPr>
                        <a:t>52</a:t>
                      </a:r>
                    </a:p>
                  </a:txBody>
                  <a:tcPr marL="9525" marR="9525" marT="9525" marB="0" anchor="b"/>
                </a:tc>
                <a:tc>
                  <a:txBody>
                    <a:bodyPr/>
                    <a:lstStyle/>
                    <a:p>
                      <a:pPr algn="ctr" fontAlgn="b"/>
                      <a:r>
                        <a:rPr lang="en-US" sz="1400" b="0" i="0" u="none" strike="noStrike" dirty="0">
                          <a:solidFill>
                            <a:srgbClr val="000000"/>
                          </a:solidFill>
                          <a:effectLst/>
                          <a:latin typeface="Arial"/>
                        </a:rPr>
                        <a:t>10</a:t>
                      </a:r>
                    </a:p>
                  </a:txBody>
                  <a:tcPr marL="9525" marR="9525" marT="9525" marB="0" anchor="b"/>
                </a:tc>
                <a:tc>
                  <a:txBody>
                    <a:bodyPr/>
                    <a:lstStyle/>
                    <a:p>
                      <a:pPr algn="ctr" fontAlgn="b"/>
                      <a:r>
                        <a:rPr lang="en-US" sz="1400" b="0" i="0" u="none" strike="noStrike" dirty="0">
                          <a:solidFill>
                            <a:srgbClr val="000000"/>
                          </a:solidFill>
                          <a:effectLst/>
                          <a:latin typeface="Arial"/>
                        </a:rPr>
                        <a:t>97%</a:t>
                      </a:r>
                    </a:p>
                  </a:txBody>
                  <a:tcPr marL="9525" marR="9525" marT="9525" marB="0" anchor="b"/>
                </a:tc>
              </a:tr>
              <a:tr h="263769">
                <a:tc>
                  <a:txBody>
                    <a:bodyPr/>
                    <a:lstStyle/>
                    <a:p>
                      <a:pPr algn="l" fontAlgn="b"/>
                      <a:r>
                        <a:rPr lang="en-US" sz="1400" b="0" i="0" u="none" strike="noStrike" dirty="0">
                          <a:solidFill>
                            <a:srgbClr val="000000"/>
                          </a:solidFill>
                          <a:effectLst/>
                          <a:latin typeface="Arial"/>
                        </a:rPr>
                        <a:t>Homer</a:t>
                      </a:r>
                    </a:p>
                  </a:txBody>
                  <a:tcPr marL="9525" marR="9525" marT="9525" marB="0" anchor="b"/>
                </a:tc>
                <a:tc>
                  <a:txBody>
                    <a:bodyPr/>
                    <a:lstStyle/>
                    <a:p>
                      <a:pPr algn="ctr" fontAlgn="b"/>
                      <a:r>
                        <a:rPr lang="en-US" sz="1400" b="0" i="0" u="none" strike="noStrike" dirty="0">
                          <a:solidFill>
                            <a:srgbClr val="000000"/>
                          </a:solidFill>
                          <a:effectLst/>
                          <a:latin typeface="Arial"/>
                        </a:rPr>
                        <a:t>14</a:t>
                      </a:r>
                    </a:p>
                  </a:txBody>
                  <a:tcPr marL="9525" marR="9525" marT="9525" marB="0" anchor="b"/>
                </a:tc>
                <a:tc>
                  <a:txBody>
                    <a:bodyPr/>
                    <a:lstStyle/>
                    <a:p>
                      <a:pPr algn="ctr" fontAlgn="b"/>
                      <a:r>
                        <a:rPr lang="en-US" sz="1400" b="0" i="0" u="none" strike="noStrike" dirty="0">
                          <a:solidFill>
                            <a:srgbClr val="000000"/>
                          </a:solidFill>
                          <a:effectLst/>
                          <a:latin typeface="Arial"/>
                        </a:rPr>
                        <a:t>7</a:t>
                      </a:r>
                    </a:p>
                  </a:txBody>
                  <a:tcPr marL="9525" marR="9525" marT="9525" marB="0" anchor="b"/>
                </a:tc>
                <a:tc>
                  <a:txBody>
                    <a:bodyPr/>
                    <a:lstStyle/>
                    <a:p>
                      <a:pPr algn="ctr" fontAlgn="b"/>
                      <a:r>
                        <a:rPr lang="en-US" sz="1400" b="0" i="0" u="none" strike="noStrike" dirty="0">
                          <a:solidFill>
                            <a:srgbClr val="000000"/>
                          </a:solidFill>
                          <a:effectLst/>
                          <a:latin typeface="Arial"/>
                        </a:rPr>
                        <a:t>99%</a:t>
                      </a:r>
                    </a:p>
                  </a:txBody>
                  <a:tcPr marL="9525" marR="9525" marT="9525" marB="0" anchor="b"/>
                </a:tc>
              </a:tr>
              <a:tr h="263769">
                <a:tc>
                  <a:txBody>
                    <a:bodyPr/>
                    <a:lstStyle/>
                    <a:p>
                      <a:pPr algn="l" fontAlgn="b"/>
                      <a:r>
                        <a:rPr lang="en-US" sz="1400" b="0" i="0" u="none" strike="noStrike" dirty="0">
                          <a:solidFill>
                            <a:srgbClr val="000000"/>
                          </a:solidFill>
                          <a:effectLst/>
                          <a:latin typeface="Arial"/>
                        </a:rPr>
                        <a:t>Jamesville-DeWitt</a:t>
                      </a:r>
                    </a:p>
                  </a:txBody>
                  <a:tcPr marL="9525" marR="9525" marT="9525" marB="0" anchor="b"/>
                </a:tc>
                <a:tc>
                  <a:txBody>
                    <a:bodyPr/>
                    <a:lstStyle/>
                    <a:p>
                      <a:pPr algn="ctr" fontAlgn="b"/>
                      <a:r>
                        <a:rPr lang="en-US" sz="1400" b="0" i="0" u="none" strike="noStrike" dirty="0">
                          <a:solidFill>
                            <a:srgbClr val="000000"/>
                          </a:solidFill>
                          <a:effectLst/>
                          <a:latin typeface="Arial"/>
                        </a:rPr>
                        <a:t>31</a:t>
                      </a:r>
                    </a:p>
                  </a:txBody>
                  <a:tcPr marL="9525" marR="9525" marT="9525" marB="0" anchor="b"/>
                </a:tc>
                <a:tc>
                  <a:txBody>
                    <a:bodyPr/>
                    <a:lstStyle/>
                    <a:p>
                      <a:pPr algn="ctr" fontAlgn="b"/>
                      <a:r>
                        <a:rPr lang="en-US" sz="1400" b="0" i="0" u="none" strike="noStrike" dirty="0">
                          <a:solidFill>
                            <a:srgbClr val="000000"/>
                          </a:solidFill>
                          <a:effectLst/>
                          <a:latin typeface="Arial"/>
                        </a:rPr>
                        <a:t>10</a:t>
                      </a:r>
                    </a:p>
                  </a:txBody>
                  <a:tcPr marL="9525" marR="9525" marT="9525" marB="0" anchor="b"/>
                </a:tc>
                <a:tc>
                  <a:txBody>
                    <a:bodyPr/>
                    <a:lstStyle/>
                    <a:p>
                      <a:pPr algn="ctr" fontAlgn="b"/>
                      <a:r>
                        <a:rPr lang="en-US" sz="1400" b="0" i="0" u="none" strike="noStrike" dirty="0">
                          <a:solidFill>
                            <a:srgbClr val="000000"/>
                          </a:solidFill>
                          <a:effectLst/>
                          <a:latin typeface="Arial"/>
                        </a:rPr>
                        <a:t>98%</a:t>
                      </a:r>
                    </a:p>
                  </a:txBody>
                  <a:tcPr marL="9525" marR="9525" marT="9525" marB="0" anchor="b"/>
                </a:tc>
              </a:tr>
              <a:tr h="263769">
                <a:tc>
                  <a:txBody>
                    <a:bodyPr/>
                    <a:lstStyle/>
                    <a:p>
                      <a:pPr algn="l" fontAlgn="b"/>
                      <a:r>
                        <a:rPr lang="en-US" sz="1400" b="0" i="0" u="none" strike="noStrike" dirty="0">
                          <a:solidFill>
                            <a:srgbClr val="000000"/>
                          </a:solidFill>
                          <a:effectLst/>
                          <a:latin typeface="Arial"/>
                        </a:rPr>
                        <a:t>LaFayette Central School</a:t>
                      </a:r>
                    </a:p>
                  </a:txBody>
                  <a:tcPr marL="9525" marR="9525" marT="9525" marB="0" anchor="b"/>
                </a:tc>
                <a:tc>
                  <a:txBody>
                    <a:bodyPr/>
                    <a:lstStyle/>
                    <a:p>
                      <a:pPr algn="ctr" fontAlgn="b"/>
                      <a:r>
                        <a:rPr lang="en-US" sz="1400" b="0" i="0" u="none" strike="noStrike" dirty="0">
                          <a:solidFill>
                            <a:srgbClr val="000000"/>
                          </a:solidFill>
                          <a:effectLst/>
                          <a:latin typeface="Arial"/>
                        </a:rPr>
                        <a:t>76</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80%</a:t>
                      </a:r>
                    </a:p>
                  </a:txBody>
                  <a:tcPr marL="9525" marR="9525" marT="9525" marB="0" anchor="b"/>
                </a:tc>
              </a:tr>
              <a:tr h="263769">
                <a:tc>
                  <a:txBody>
                    <a:bodyPr/>
                    <a:lstStyle/>
                    <a:p>
                      <a:pPr algn="l" fontAlgn="b"/>
                      <a:r>
                        <a:rPr lang="en-US" sz="1400" b="0" i="0" u="none" strike="noStrike" dirty="0">
                          <a:solidFill>
                            <a:srgbClr val="000000"/>
                          </a:solidFill>
                          <a:effectLst/>
                          <a:latin typeface="Arial"/>
                        </a:rPr>
                        <a:t>Liverpool</a:t>
                      </a:r>
                    </a:p>
                  </a:txBody>
                  <a:tcPr marL="9525" marR="9525" marT="9525" marB="0" anchor="b"/>
                </a:tc>
                <a:tc>
                  <a:txBody>
                    <a:bodyPr/>
                    <a:lstStyle/>
                    <a:p>
                      <a:pPr algn="ctr" fontAlgn="b"/>
                      <a:r>
                        <a:rPr lang="en-US" sz="1400" b="0" i="0" u="none" strike="noStrike" dirty="0">
                          <a:solidFill>
                            <a:srgbClr val="000000"/>
                          </a:solidFill>
                          <a:effectLst/>
                          <a:latin typeface="Arial"/>
                        </a:rPr>
                        <a:t>89</a:t>
                      </a:r>
                    </a:p>
                  </a:txBody>
                  <a:tcPr marL="9525" marR="9525" marT="9525" marB="0" anchor="b"/>
                </a:tc>
                <a:tc>
                  <a:txBody>
                    <a:bodyPr/>
                    <a:lstStyle/>
                    <a:p>
                      <a:pPr algn="ctr" fontAlgn="b"/>
                      <a:r>
                        <a:rPr lang="en-US" sz="1400" b="0" i="0" u="none" strike="noStrike" dirty="0">
                          <a:solidFill>
                            <a:srgbClr val="000000"/>
                          </a:solidFill>
                          <a:effectLst/>
                          <a:latin typeface="Arial"/>
                        </a:rPr>
                        <a:t>17</a:t>
                      </a:r>
                    </a:p>
                  </a:txBody>
                  <a:tcPr marL="9525" marR="9525" marT="9525" marB="0" anchor="b"/>
                </a:tc>
                <a:tc>
                  <a:txBody>
                    <a:bodyPr/>
                    <a:lstStyle/>
                    <a:p>
                      <a:pPr algn="ctr" fontAlgn="b"/>
                      <a:r>
                        <a:rPr lang="en-US" sz="1400" b="0" i="0" u="none" strike="noStrike" dirty="0">
                          <a:solidFill>
                            <a:srgbClr val="000000"/>
                          </a:solidFill>
                          <a:effectLst/>
                          <a:latin typeface="Arial"/>
                        </a:rPr>
                        <a:t>97%</a:t>
                      </a:r>
                    </a:p>
                  </a:txBody>
                  <a:tcPr marL="9525" marR="9525" marT="9525" marB="0" anchor="b"/>
                </a:tc>
              </a:tr>
              <a:tr h="263769">
                <a:tc>
                  <a:txBody>
                    <a:bodyPr/>
                    <a:lstStyle/>
                    <a:p>
                      <a:pPr algn="l" fontAlgn="b"/>
                      <a:r>
                        <a:rPr lang="en-US" sz="1400" b="0" i="0" u="none" strike="noStrike" dirty="0" smtClean="0">
                          <a:solidFill>
                            <a:srgbClr val="000000"/>
                          </a:solidFill>
                          <a:effectLst/>
                          <a:latin typeface="Arial"/>
                        </a:rPr>
                        <a:t>Lyncourt</a:t>
                      </a:r>
                      <a:endParaRPr lang="en-US" sz="1400" b="0" i="0" u="none" strike="noStrike" dirty="0">
                        <a:solidFill>
                          <a:srgbClr val="000000"/>
                        </a:solidFill>
                        <a:effectLst/>
                        <a:latin typeface="Arial"/>
                      </a:endParaRPr>
                    </a:p>
                  </a:txBody>
                  <a:tcPr marL="9525" marR="9525" marT="9525" marB="0" anchor="b"/>
                </a:tc>
                <a:tc>
                  <a:txBody>
                    <a:bodyPr/>
                    <a:lstStyle/>
                    <a:p>
                      <a:pPr algn="ctr" fontAlgn="b"/>
                      <a:r>
                        <a:rPr lang="en-US" sz="1400" b="0" i="0" u="none" strike="noStrike" dirty="0">
                          <a:solidFill>
                            <a:srgbClr val="000000"/>
                          </a:solidFill>
                          <a:effectLst/>
                          <a:latin typeface="Arial"/>
                        </a:rPr>
                        <a:t>6</a:t>
                      </a:r>
                    </a:p>
                  </a:txBody>
                  <a:tcPr marL="9525" marR="9525" marT="9525" marB="0" anchor="b"/>
                </a:tc>
                <a:tc>
                  <a:txBody>
                    <a:bodyPr/>
                    <a:lstStyle/>
                    <a:p>
                      <a:pPr algn="ctr" fontAlgn="b"/>
                      <a:r>
                        <a:rPr lang="en-US" sz="1400" b="0" i="0" u="none" strike="noStrike" dirty="0">
                          <a:solidFill>
                            <a:srgbClr val="000000"/>
                          </a:solidFill>
                          <a:effectLst/>
                          <a:latin typeface="Arial"/>
                        </a:rPr>
                        <a:t>1</a:t>
                      </a:r>
                    </a:p>
                  </a:txBody>
                  <a:tcPr marL="9525" marR="9525" marT="9525" marB="0" anchor="b"/>
                </a:tc>
                <a:tc>
                  <a:txBody>
                    <a:bodyPr/>
                    <a:lstStyle/>
                    <a:p>
                      <a:pPr algn="ctr" fontAlgn="b"/>
                      <a:r>
                        <a:rPr lang="en-US" sz="1400" b="0" i="0" u="none" strike="noStrike" dirty="0">
                          <a:solidFill>
                            <a:srgbClr val="000000"/>
                          </a:solidFill>
                          <a:effectLst/>
                          <a:latin typeface="Arial"/>
                        </a:rPr>
                        <a:t>97%</a:t>
                      </a:r>
                    </a:p>
                  </a:txBody>
                  <a:tcPr marL="9525" marR="9525" marT="9525" marB="0" anchor="b"/>
                </a:tc>
              </a:tr>
              <a:tr h="263769">
                <a:tc>
                  <a:txBody>
                    <a:bodyPr/>
                    <a:lstStyle/>
                    <a:p>
                      <a:pPr algn="l" fontAlgn="b"/>
                      <a:r>
                        <a:rPr lang="en-US" sz="1400" b="0" i="0" u="none" strike="noStrike" dirty="0">
                          <a:solidFill>
                            <a:srgbClr val="000000"/>
                          </a:solidFill>
                          <a:effectLst/>
                          <a:latin typeface="Arial"/>
                        </a:rPr>
                        <a:t>Marathon</a:t>
                      </a:r>
                    </a:p>
                  </a:txBody>
                  <a:tcPr marL="9525" marR="9525" marT="9525" marB="0" anchor="b"/>
                </a:tc>
                <a:tc>
                  <a:txBody>
                    <a:bodyPr/>
                    <a:lstStyle/>
                    <a:p>
                      <a:pPr algn="ctr" fontAlgn="b"/>
                      <a:r>
                        <a:rPr lang="en-US" sz="1400" b="0" i="0" u="none" strike="noStrike" dirty="0">
                          <a:solidFill>
                            <a:srgbClr val="000000"/>
                          </a:solidFill>
                          <a:effectLst/>
                          <a:latin typeface="Arial"/>
                        </a:rPr>
                        <a:t>12</a:t>
                      </a:r>
                    </a:p>
                  </a:txBody>
                  <a:tcPr marL="9525" marR="9525" marT="9525" marB="0" anchor="b"/>
                </a:tc>
                <a:tc>
                  <a:txBody>
                    <a:bodyPr/>
                    <a:lstStyle/>
                    <a:p>
                      <a:pPr algn="ctr" fontAlgn="b"/>
                      <a:r>
                        <a:rPr lang="en-US" sz="1400" b="0" i="0" u="none" strike="noStrike" dirty="0">
                          <a:solidFill>
                            <a:srgbClr val="000000"/>
                          </a:solidFill>
                          <a:effectLst/>
                          <a:latin typeface="Arial"/>
                        </a:rPr>
                        <a:t>2</a:t>
                      </a:r>
                    </a:p>
                  </a:txBody>
                  <a:tcPr marL="9525" marR="9525" marT="9525" marB="0" anchor="b"/>
                </a:tc>
                <a:tc>
                  <a:txBody>
                    <a:bodyPr/>
                    <a:lstStyle/>
                    <a:p>
                      <a:pPr algn="ctr" fontAlgn="b"/>
                      <a:r>
                        <a:rPr lang="en-US" sz="1400" b="0" i="0" u="none" strike="noStrike" dirty="0">
                          <a:solidFill>
                            <a:srgbClr val="000000"/>
                          </a:solidFill>
                          <a:effectLst/>
                          <a:latin typeface="Arial"/>
                        </a:rPr>
                        <a:t>96%</a:t>
                      </a:r>
                    </a:p>
                  </a:txBody>
                  <a:tcPr marL="9525" marR="9525" marT="9525" marB="0" anchor="b"/>
                </a:tc>
              </a:tr>
              <a:tr h="263769">
                <a:tc>
                  <a:txBody>
                    <a:bodyPr/>
                    <a:lstStyle/>
                    <a:p>
                      <a:pPr algn="l" fontAlgn="b"/>
                      <a:r>
                        <a:rPr lang="en-US" sz="1400" b="0" i="0" u="none" strike="noStrike" dirty="0">
                          <a:solidFill>
                            <a:srgbClr val="000000"/>
                          </a:solidFill>
                          <a:effectLst/>
                          <a:latin typeface="Arial"/>
                        </a:rPr>
                        <a:t>Marcellus</a:t>
                      </a:r>
                    </a:p>
                  </a:txBody>
                  <a:tcPr marL="9525" marR="9525" marT="9525" marB="0" anchor="b"/>
                </a:tc>
                <a:tc>
                  <a:txBody>
                    <a:bodyPr/>
                    <a:lstStyle/>
                    <a:p>
                      <a:pPr algn="ctr" fontAlgn="b"/>
                      <a:r>
                        <a:rPr lang="en-US" sz="1400" b="0" i="0" u="none" strike="noStrike" dirty="0">
                          <a:solidFill>
                            <a:srgbClr val="000000"/>
                          </a:solidFill>
                          <a:effectLst/>
                          <a:latin typeface="Arial"/>
                        </a:rPr>
                        <a:t>23</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96%</a:t>
                      </a:r>
                    </a:p>
                  </a:txBody>
                  <a:tcPr marL="9525" marR="9525" marT="9525" marB="0" anchor="b"/>
                </a:tc>
              </a:tr>
              <a:tr h="263769">
                <a:tc>
                  <a:txBody>
                    <a:bodyPr/>
                    <a:lstStyle/>
                    <a:p>
                      <a:pPr algn="l" fontAlgn="b"/>
                      <a:r>
                        <a:rPr lang="en-US" sz="1400" b="0" i="0" u="none" strike="noStrike" dirty="0">
                          <a:solidFill>
                            <a:srgbClr val="000000"/>
                          </a:solidFill>
                          <a:effectLst/>
                          <a:latin typeface="Arial"/>
                        </a:rPr>
                        <a:t>McGraw</a:t>
                      </a:r>
                    </a:p>
                  </a:txBody>
                  <a:tcPr marL="9525" marR="9525" marT="9525" marB="0" anchor="b"/>
                </a:tc>
                <a:tc>
                  <a:txBody>
                    <a:bodyPr/>
                    <a:lstStyle/>
                    <a:p>
                      <a:pPr algn="ctr" fontAlgn="b"/>
                      <a:r>
                        <a:rPr lang="en-US" sz="1400" b="0" i="0" u="none" strike="noStrike" dirty="0">
                          <a:solidFill>
                            <a:srgbClr val="000000"/>
                          </a:solidFill>
                          <a:effectLst/>
                          <a:latin typeface="Arial"/>
                        </a:rPr>
                        <a:t>7</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99%</a:t>
                      </a:r>
                    </a:p>
                  </a:txBody>
                  <a:tcPr marL="9525" marR="9525" marT="9525" marB="0" anchor="b"/>
                </a:tc>
              </a:tr>
              <a:tr h="263769">
                <a:tc>
                  <a:txBody>
                    <a:bodyPr/>
                    <a:lstStyle/>
                    <a:p>
                      <a:pPr algn="l" fontAlgn="b"/>
                      <a:r>
                        <a:rPr lang="en-US" sz="1400" b="0" i="0" u="none" strike="noStrike" dirty="0">
                          <a:solidFill>
                            <a:srgbClr val="000000"/>
                          </a:solidFill>
                          <a:effectLst/>
                          <a:latin typeface="Arial"/>
                        </a:rPr>
                        <a:t>McGraw</a:t>
                      </a:r>
                    </a:p>
                  </a:txBody>
                  <a:tcPr marL="9525" marR="9525" marT="9525" marB="0" anchor="b"/>
                </a:tc>
                <a:tc>
                  <a:txBody>
                    <a:bodyPr/>
                    <a:lstStyle/>
                    <a:p>
                      <a:pPr algn="ctr" fontAlgn="b"/>
                      <a:r>
                        <a:rPr lang="en-US" sz="1400" b="0" i="0" u="none" strike="noStrike" dirty="0">
                          <a:solidFill>
                            <a:srgbClr val="000000"/>
                          </a:solidFill>
                          <a:effectLst/>
                          <a:latin typeface="Arial"/>
                        </a:rPr>
                        <a:t>6</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97%</a:t>
                      </a:r>
                    </a:p>
                  </a:txBody>
                  <a:tcPr marL="9525" marR="9525" marT="9525" marB="0" anchor="b"/>
                </a:tc>
              </a:tr>
              <a:tr h="263769">
                <a:tc>
                  <a:txBody>
                    <a:bodyPr/>
                    <a:lstStyle/>
                    <a:p>
                      <a:pPr algn="l" fontAlgn="b"/>
                      <a:r>
                        <a:rPr lang="en-US" sz="1400" b="0" i="0" u="none" strike="noStrike" dirty="0">
                          <a:solidFill>
                            <a:srgbClr val="000000"/>
                          </a:solidFill>
                          <a:effectLst/>
                          <a:latin typeface="Arial"/>
                        </a:rPr>
                        <a:t>North Syracuse</a:t>
                      </a:r>
                    </a:p>
                  </a:txBody>
                  <a:tcPr marL="9525" marR="9525" marT="9525" marB="0" anchor="b"/>
                </a:tc>
                <a:tc>
                  <a:txBody>
                    <a:bodyPr/>
                    <a:lstStyle/>
                    <a:p>
                      <a:pPr algn="ctr" fontAlgn="b"/>
                      <a:r>
                        <a:rPr lang="en-US" sz="1400" b="0" i="0" u="none" strike="noStrike" dirty="0">
                          <a:solidFill>
                            <a:srgbClr val="000000"/>
                          </a:solidFill>
                          <a:effectLst/>
                          <a:latin typeface="Arial"/>
                        </a:rPr>
                        <a:t> </a:t>
                      </a:r>
                    </a:p>
                  </a:txBody>
                  <a:tcPr marL="9525" marR="9525" marT="9525" marB="0" anchor="b"/>
                </a:tc>
                <a:tc>
                  <a:txBody>
                    <a:bodyPr/>
                    <a:lstStyle/>
                    <a:p>
                      <a:pPr algn="ctr" fontAlgn="b"/>
                      <a:r>
                        <a:rPr lang="en-US" sz="1400" b="0" i="0" u="none" strike="noStrike" dirty="0">
                          <a:solidFill>
                            <a:srgbClr val="000000"/>
                          </a:solidFill>
                          <a:effectLst/>
                          <a:latin typeface="Arial"/>
                        </a:rPr>
                        <a:t> </a:t>
                      </a:r>
                    </a:p>
                  </a:txBody>
                  <a:tcPr marL="9525" marR="9525" marT="9525" marB="0" anchor="b"/>
                </a:tc>
                <a:tc>
                  <a:txBody>
                    <a:bodyPr/>
                    <a:lstStyle/>
                    <a:p>
                      <a:pPr algn="ctr" fontAlgn="b"/>
                      <a:r>
                        <a:rPr lang="en-US" sz="1400" b="0" i="0" u="none" strike="noStrike" dirty="0">
                          <a:solidFill>
                            <a:srgbClr val="000000"/>
                          </a:solidFill>
                          <a:effectLst/>
                          <a:latin typeface="Arial"/>
                        </a:rPr>
                        <a:t> </a:t>
                      </a:r>
                    </a:p>
                  </a:txBody>
                  <a:tcPr marL="9525" marR="9525" marT="9525" marB="0" anchor="b"/>
                </a:tc>
              </a:tr>
              <a:tr h="263769">
                <a:tc>
                  <a:txBody>
                    <a:bodyPr/>
                    <a:lstStyle/>
                    <a:p>
                      <a:pPr algn="l" fontAlgn="b"/>
                      <a:r>
                        <a:rPr lang="en-US" sz="1400" b="0" i="0" u="none" strike="noStrike" dirty="0">
                          <a:solidFill>
                            <a:srgbClr val="000000"/>
                          </a:solidFill>
                          <a:effectLst/>
                          <a:latin typeface="Arial"/>
                        </a:rPr>
                        <a:t>Onondaga</a:t>
                      </a:r>
                    </a:p>
                  </a:txBody>
                  <a:tcPr marL="9525" marR="9525" marT="9525" marB="0" anchor="b"/>
                </a:tc>
                <a:tc>
                  <a:txBody>
                    <a:bodyPr/>
                    <a:lstStyle/>
                    <a:p>
                      <a:pPr algn="ctr" fontAlgn="b"/>
                      <a:r>
                        <a:rPr lang="en-US" sz="1400" b="0" i="0" u="none" strike="noStrike" dirty="0">
                          <a:solidFill>
                            <a:srgbClr val="000000"/>
                          </a:solidFill>
                          <a:effectLst/>
                          <a:latin typeface="Arial"/>
                        </a:rPr>
                        <a:t>15</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96%</a:t>
                      </a:r>
                    </a:p>
                  </a:txBody>
                  <a:tcPr marL="9525" marR="9525" marT="9525" marB="0" anchor="b"/>
                </a:tc>
              </a:tr>
              <a:tr h="263769">
                <a:tc>
                  <a:txBody>
                    <a:bodyPr/>
                    <a:lstStyle/>
                    <a:p>
                      <a:pPr algn="l" fontAlgn="b"/>
                      <a:r>
                        <a:rPr lang="en-US" sz="1400" b="0" i="0" u="none" strike="noStrike" dirty="0">
                          <a:solidFill>
                            <a:srgbClr val="000000"/>
                          </a:solidFill>
                          <a:effectLst/>
                          <a:latin typeface="Arial"/>
                        </a:rPr>
                        <a:t>Solvay UFSD</a:t>
                      </a:r>
                    </a:p>
                  </a:txBody>
                  <a:tcPr marL="9525" marR="9525" marT="9525" marB="0" anchor="b"/>
                </a:tc>
                <a:tc>
                  <a:txBody>
                    <a:bodyPr/>
                    <a:lstStyle/>
                    <a:p>
                      <a:pPr algn="ctr" fontAlgn="b"/>
                      <a:r>
                        <a:rPr lang="en-US" sz="1400" b="0" i="0" u="none" strike="noStrike" dirty="0">
                          <a:solidFill>
                            <a:srgbClr val="000000"/>
                          </a:solidFill>
                          <a:effectLst/>
                          <a:latin typeface="Arial"/>
                        </a:rPr>
                        <a:t>56</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91%</a:t>
                      </a:r>
                    </a:p>
                  </a:txBody>
                  <a:tcPr marL="9525" marR="9525" marT="9525" marB="0" anchor="b"/>
                </a:tc>
              </a:tr>
              <a:tr h="263769">
                <a:tc>
                  <a:txBody>
                    <a:bodyPr/>
                    <a:lstStyle/>
                    <a:p>
                      <a:pPr algn="l" fontAlgn="b"/>
                      <a:r>
                        <a:rPr lang="en-US" sz="1400" b="0" i="0" u="none" strike="noStrike" dirty="0">
                          <a:solidFill>
                            <a:srgbClr val="000000"/>
                          </a:solidFill>
                          <a:effectLst/>
                          <a:latin typeface="Arial"/>
                        </a:rPr>
                        <a:t>Tully</a:t>
                      </a:r>
                    </a:p>
                  </a:txBody>
                  <a:tcPr marL="9525" marR="9525" marT="9525" marB="0" anchor="b"/>
                </a:tc>
                <a:tc>
                  <a:txBody>
                    <a:bodyPr/>
                    <a:lstStyle/>
                    <a:p>
                      <a:pPr algn="ctr" fontAlgn="b"/>
                      <a:r>
                        <a:rPr lang="en-US" sz="1400" b="0" i="0" u="none" strike="noStrike" dirty="0">
                          <a:solidFill>
                            <a:srgbClr val="000000"/>
                          </a:solidFill>
                          <a:effectLst/>
                          <a:latin typeface="Arial"/>
                        </a:rPr>
                        <a:t>4</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 </a:t>
                      </a:r>
                    </a:p>
                  </a:txBody>
                  <a:tcPr marL="9525" marR="9525" marT="9525" marB="0" anchor="b"/>
                </a:tc>
              </a:tr>
              <a:tr h="263769">
                <a:tc>
                  <a:txBody>
                    <a:bodyPr/>
                    <a:lstStyle/>
                    <a:p>
                      <a:pPr algn="l" fontAlgn="b"/>
                      <a:r>
                        <a:rPr lang="en-US" sz="1400" b="0" i="0" u="none" strike="noStrike" dirty="0">
                          <a:solidFill>
                            <a:srgbClr val="000000"/>
                          </a:solidFill>
                          <a:effectLst/>
                          <a:latin typeface="Arial"/>
                        </a:rPr>
                        <a:t>West Genesee</a:t>
                      </a:r>
                    </a:p>
                  </a:txBody>
                  <a:tcPr marL="9525" marR="9525" marT="9525" marB="0" anchor="b"/>
                </a:tc>
                <a:tc>
                  <a:txBody>
                    <a:bodyPr/>
                    <a:lstStyle/>
                    <a:p>
                      <a:pPr algn="ctr" fontAlgn="b"/>
                      <a:r>
                        <a:rPr lang="en-US" sz="1400" b="0" i="0" u="none" strike="noStrike" dirty="0">
                          <a:solidFill>
                            <a:srgbClr val="000000"/>
                          </a:solidFill>
                          <a:effectLst/>
                          <a:latin typeface="Arial"/>
                        </a:rPr>
                        <a:t>100</a:t>
                      </a:r>
                    </a:p>
                  </a:txBody>
                  <a:tcPr marL="9525" marR="9525" marT="9525" marB="0" anchor="b"/>
                </a:tc>
                <a:tc>
                  <a:txBody>
                    <a:bodyPr/>
                    <a:lstStyle/>
                    <a:p>
                      <a:pPr algn="ctr" fontAlgn="b"/>
                      <a:r>
                        <a:rPr lang="en-US" sz="1400" b="0" i="0" u="none" strike="noStrike" dirty="0">
                          <a:solidFill>
                            <a:srgbClr val="000000"/>
                          </a:solidFill>
                          <a:effectLst/>
                          <a:latin typeface="Arial"/>
                        </a:rPr>
                        <a:t>6</a:t>
                      </a:r>
                    </a:p>
                  </a:txBody>
                  <a:tcPr marL="9525" marR="9525" marT="9525" marB="0" anchor="b"/>
                </a:tc>
                <a:tc>
                  <a:txBody>
                    <a:bodyPr/>
                    <a:lstStyle/>
                    <a:p>
                      <a:pPr algn="ctr" fontAlgn="b"/>
                      <a:r>
                        <a:rPr lang="en-US" sz="1400" b="0" i="0" u="none" strike="noStrike" dirty="0">
                          <a:solidFill>
                            <a:srgbClr val="000000"/>
                          </a:solidFill>
                          <a:effectLst/>
                          <a:latin typeface="Arial"/>
                        </a:rPr>
                        <a:t>96%</a:t>
                      </a:r>
                    </a:p>
                  </a:txBody>
                  <a:tcPr marL="9525" marR="9525" marT="9525" marB="0" anchor="b"/>
                </a:tc>
              </a:tr>
              <a:tr h="263769">
                <a:tc>
                  <a:txBody>
                    <a:bodyPr/>
                    <a:lstStyle/>
                    <a:p>
                      <a:pPr algn="l" fontAlgn="b"/>
                      <a:r>
                        <a:rPr lang="en-US" sz="1400" b="0" i="0" u="none" strike="noStrike" dirty="0">
                          <a:solidFill>
                            <a:srgbClr val="000000"/>
                          </a:solidFill>
                          <a:effectLst/>
                          <a:latin typeface="Arial"/>
                        </a:rPr>
                        <a:t>Westhill</a:t>
                      </a:r>
                    </a:p>
                  </a:txBody>
                  <a:tcPr marL="9525" marR="9525" marT="9525" marB="0" anchor="b"/>
                </a:tc>
                <a:tc>
                  <a:txBody>
                    <a:bodyPr/>
                    <a:lstStyle/>
                    <a:p>
                      <a:pPr algn="ctr" fontAlgn="b"/>
                      <a:r>
                        <a:rPr lang="en-US" sz="1400" b="0" i="0" u="none" strike="noStrike" dirty="0">
                          <a:solidFill>
                            <a:srgbClr val="000000"/>
                          </a:solidFill>
                          <a:effectLst/>
                          <a:latin typeface="Arial"/>
                        </a:rPr>
                        <a:t>84</a:t>
                      </a:r>
                    </a:p>
                  </a:txBody>
                  <a:tcPr marL="9525" marR="9525" marT="9525" marB="0" anchor="b"/>
                </a:tc>
                <a:tc>
                  <a:txBody>
                    <a:bodyPr/>
                    <a:lstStyle/>
                    <a:p>
                      <a:pPr algn="ctr" fontAlgn="b"/>
                      <a:r>
                        <a:rPr lang="en-US" sz="1400" b="0" i="0" u="none" strike="noStrike" dirty="0">
                          <a:solidFill>
                            <a:srgbClr val="000000"/>
                          </a:solidFill>
                          <a:effectLst/>
                          <a:latin typeface="Arial"/>
                        </a:rPr>
                        <a:t>5</a:t>
                      </a:r>
                    </a:p>
                  </a:txBody>
                  <a:tcPr marL="9525" marR="9525" marT="9525" marB="0" anchor="b"/>
                </a:tc>
                <a:tc>
                  <a:txBody>
                    <a:bodyPr/>
                    <a:lstStyle/>
                    <a:p>
                      <a:pPr algn="ctr" fontAlgn="b"/>
                      <a:r>
                        <a:rPr lang="en-US" sz="1400" b="0" i="0" u="none" strike="noStrike" dirty="0">
                          <a:solidFill>
                            <a:srgbClr val="000000"/>
                          </a:solidFill>
                          <a:effectLst/>
                          <a:latin typeface="Arial"/>
                        </a:rPr>
                        <a:t>90%</a:t>
                      </a:r>
                    </a:p>
                  </a:txBody>
                  <a:tcPr marL="9525" marR="9525" marT="9525" marB="0" anchor="b"/>
                </a:tc>
              </a:tr>
              <a:tr h="263769">
                <a:tc>
                  <a:txBody>
                    <a:bodyPr/>
                    <a:lstStyle/>
                    <a:p>
                      <a:pPr algn="l" fontAlgn="b"/>
                      <a:r>
                        <a:rPr lang="en-US" sz="1400" b="0" i="0" u="none" strike="noStrike" dirty="0">
                          <a:solidFill>
                            <a:srgbClr val="000000"/>
                          </a:solidFill>
                          <a:effectLst/>
                          <a:latin typeface="Arial"/>
                        </a:rPr>
                        <a:t>SCSD</a:t>
                      </a:r>
                    </a:p>
                  </a:txBody>
                  <a:tcPr marL="9525" marR="9525" marT="9525" marB="0" anchor="b"/>
                </a:tc>
                <a:tc>
                  <a:txBody>
                    <a:bodyPr/>
                    <a:lstStyle/>
                    <a:p>
                      <a:pPr algn="ctr" fontAlgn="b"/>
                      <a:r>
                        <a:rPr lang="en-US" sz="1400" b="0" i="0" u="none" strike="noStrike" dirty="0">
                          <a:solidFill>
                            <a:srgbClr val="000000"/>
                          </a:solidFill>
                          <a:effectLst/>
                          <a:latin typeface="Arial"/>
                        </a:rPr>
                        <a:t>80</a:t>
                      </a:r>
                    </a:p>
                  </a:txBody>
                  <a:tcPr marL="9525" marR="9525" marT="9525" marB="0" anchor="b"/>
                </a:tc>
                <a:tc>
                  <a:txBody>
                    <a:bodyPr/>
                    <a:lstStyle/>
                    <a:p>
                      <a:pPr algn="ctr" fontAlgn="b"/>
                      <a:r>
                        <a:rPr lang="en-US" sz="1400" b="0" i="0" u="none" strike="noStrike" dirty="0">
                          <a:solidFill>
                            <a:srgbClr val="000000"/>
                          </a:solidFill>
                          <a:effectLst/>
                          <a:latin typeface="Arial"/>
                        </a:rPr>
                        <a:t>0</a:t>
                      </a:r>
                    </a:p>
                  </a:txBody>
                  <a:tcPr marL="9525" marR="9525" marT="9525" marB="0" anchor="b"/>
                </a:tc>
                <a:tc>
                  <a:txBody>
                    <a:bodyPr/>
                    <a:lstStyle/>
                    <a:p>
                      <a:pPr algn="ctr" fontAlgn="b"/>
                      <a:r>
                        <a:rPr lang="en-US" sz="1400" b="0" i="0" u="none" strike="noStrike" dirty="0">
                          <a:solidFill>
                            <a:srgbClr val="000000"/>
                          </a:solidFill>
                          <a:effectLst/>
                          <a:latin typeface="Arial"/>
                        </a:rPr>
                        <a:t>99%</a:t>
                      </a:r>
                    </a:p>
                  </a:txBody>
                  <a:tcPr marL="9525" marR="9525" marT="9525" marB="0" anchor="b"/>
                </a:tc>
              </a:tr>
            </a:tbl>
          </a:graphicData>
        </a:graphic>
      </p:graphicFrame>
    </p:spTree>
    <p:extLst>
      <p:ext uri="{BB962C8B-B14F-4D97-AF65-F5344CB8AC3E}">
        <p14:creationId xmlns:p14="http://schemas.microsoft.com/office/powerpoint/2010/main" val="47980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pic>
        <p:nvPicPr>
          <p:cNvPr id="1026" name="Picture 2">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0652" y="1285973"/>
            <a:ext cx="7329295" cy="5005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CI&amp;A</a:t>
            </a:r>
            <a:endParaRPr lang="en-US" dirty="0"/>
          </a:p>
        </p:txBody>
      </p:sp>
      <p:sp>
        <p:nvSpPr>
          <p:cNvPr id="3" name="Content Placeholder 2"/>
          <p:cNvSpPr>
            <a:spLocks noGrp="1"/>
          </p:cNvSpPr>
          <p:nvPr>
            <p:ph idx="1"/>
          </p:nvPr>
        </p:nvSpPr>
        <p:spPr/>
        <p:txBody>
          <a:bodyPr/>
          <a:lstStyle/>
          <a:p>
            <a:r>
              <a:rPr lang="en-US" dirty="0" smtClean="0"/>
              <a:t>Project Based Learning 101 </a:t>
            </a:r>
            <a:endParaRPr lang="en-US" dirty="0"/>
          </a:p>
          <a:p>
            <a:pPr lvl="1"/>
            <a:r>
              <a:rPr lang="en-US" dirty="0" smtClean="0"/>
              <a:t>May 15, 20, and 29 (last one during year)</a:t>
            </a:r>
          </a:p>
          <a:p>
            <a:pPr lvl="1"/>
            <a:r>
              <a:rPr lang="en-US" dirty="0" smtClean="0"/>
              <a:t>July 15, 17, 18 summer cohort</a:t>
            </a:r>
          </a:p>
          <a:p>
            <a:r>
              <a:rPr lang="en-US" dirty="0" smtClean="0">
                <a:hlinkClick r:id="rId2"/>
              </a:rPr>
              <a:t>Responsive Classroom</a:t>
            </a:r>
            <a:r>
              <a:rPr lang="en-US" dirty="0" smtClean="0"/>
              <a:t>-Level One: </a:t>
            </a:r>
          </a:p>
          <a:p>
            <a:pPr lvl="1"/>
            <a:r>
              <a:rPr lang="en-US" dirty="0" smtClean="0"/>
              <a:t>May 21,22 </a:t>
            </a:r>
            <a:r>
              <a:rPr lang="en-US" i="1" dirty="0" smtClean="0"/>
              <a:t>and</a:t>
            </a:r>
            <a:r>
              <a:rPr lang="en-US" dirty="0" smtClean="0"/>
              <a:t> June 4,5,6</a:t>
            </a:r>
            <a:endParaRPr lang="en-US" dirty="0"/>
          </a:p>
        </p:txBody>
      </p:sp>
      <p:pic>
        <p:nvPicPr>
          <p:cNvPr id="2050" name="Picture 2" descr="C:\Users\lradicel\AppData\Local\Microsoft\Windows\Temporary Internet Files\Content.IE5\ZF75LY7Q\MP9004265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504" y="4169229"/>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Preview 2014</a:t>
            </a:r>
            <a:endParaRPr lang="en-US" dirty="0"/>
          </a:p>
        </p:txBody>
      </p:sp>
      <p:sp>
        <p:nvSpPr>
          <p:cNvPr id="3" name="Content Placeholder 2"/>
          <p:cNvSpPr>
            <a:spLocks noGrp="1"/>
          </p:cNvSpPr>
          <p:nvPr>
            <p:ph idx="1"/>
          </p:nvPr>
        </p:nvSpPr>
        <p:spPr/>
        <p:txBody>
          <a:bodyPr/>
          <a:lstStyle/>
          <a:p>
            <a:r>
              <a:rPr lang="en-US" dirty="0" smtClean="0"/>
              <a:t>Registration will be open by April break.</a:t>
            </a:r>
          </a:p>
          <a:p>
            <a:r>
              <a:rPr lang="en-US" dirty="0" smtClean="0"/>
              <a:t>Registration requested by June 13.</a:t>
            </a:r>
          </a:p>
          <a:p>
            <a:endParaRPr lang="en-US" dirty="0" smtClean="0"/>
          </a:p>
        </p:txBody>
      </p:sp>
      <p:pic>
        <p:nvPicPr>
          <p:cNvPr id="1026" name="Picture 2" descr="C:\Users\lradicel\AppData\Local\Microsoft\Windows\Temporary Internet Files\Content.IE5\GXH336B6\MP9004140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124200"/>
            <a:ext cx="3675530" cy="294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330311"/>
      </p:ext>
    </p:extLst>
  </p:cSld>
  <p:clrMapOvr>
    <a:masterClrMapping/>
  </p:clrMapOvr>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3729</TotalTime>
  <Words>1364</Words>
  <Application>Microsoft Office PowerPoint</Application>
  <PresentationFormat>On-screen Show (4:3)</PresentationFormat>
  <Paragraphs>348</Paragraphs>
  <Slides>52</Slides>
  <Notes>4</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IS_template</vt:lpstr>
      <vt:lpstr>1_IS_template</vt:lpstr>
      <vt:lpstr>1211_sc_pptemplate</vt:lpstr>
      <vt:lpstr>1_Office Theme</vt:lpstr>
      <vt:lpstr>BCIC Meeting</vt:lpstr>
      <vt:lpstr>Welcome</vt:lpstr>
      <vt:lpstr>SED Update</vt:lpstr>
      <vt:lpstr>SED Updates</vt:lpstr>
      <vt:lpstr>Accountability</vt:lpstr>
      <vt:lpstr>PowerPoint Presentation</vt:lpstr>
      <vt:lpstr>ITD</vt:lpstr>
      <vt:lpstr>CI&amp;A</vt:lpstr>
      <vt:lpstr>Summer  Preview 2014</vt:lpstr>
      <vt:lpstr>Some Highlights</vt:lpstr>
      <vt:lpstr>Additional Previews.. For Math</vt:lpstr>
      <vt:lpstr>Also….</vt:lpstr>
      <vt:lpstr>Teacher Centers</vt:lpstr>
      <vt:lpstr>Higher Education</vt:lpstr>
      <vt:lpstr>CNY NYS ASCD</vt:lpstr>
      <vt:lpstr>District Sharing</vt:lpstr>
      <vt:lpstr>Homer</vt:lpstr>
      <vt:lpstr>Race To The Top</vt:lpstr>
      <vt:lpstr>CCLS Curriculum Conversation</vt:lpstr>
      <vt:lpstr>District Assessment Project</vt:lpstr>
      <vt:lpstr>District Assessment Project</vt:lpstr>
      <vt:lpstr>District Assessment Project</vt:lpstr>
      <vt:lpstr>District Assessment Project</vt:lpstr>
      <vt:lpstr>District Assessment Project</vt:lpstr>
      <vt:lpstr>District Assessment Project</vt:lpstr>
      <vt:lpstr>District Assessment Project</vt:lpstr>
      <vt:lpstr>Network Team</vt:lpstr>
      <vt:lpstr>Network Team</vt:lpstr>
      <vt:lpstr>Data-Driven Instruction</vt:lpstr>
      <vt:lpstr>PLCs at Work Refresher</vt:lpstr>
      <vt:lpstr>Turn Your RtI Upside Down</vt:lpstr>
      <vt:lpstr>PLCs at Work Institute</vt:lpstr>
      <vt:lpstr>Professional Practice</vt:lpstr>
      <vt:lpstr>Lead Evaluator Training</vt:lpstr>
      <vt:lpstr>Culture</vt:lpstr>
      <vt:lpstr>Bill Daggett Returns</vt:lpstr>
      <vt:lpstr>Regional Vision</vt:lpstr>
      <vt:lpstr>A Vision for Education in Central New York</vt:lpstr>
      <vt:lpstr>PowerPoint Presentation</vt:lpstr>
      <vt:lpstr>Central New York New Tech High School</vt:lpstr>
      <vt:lpstr>PowerPoint Presentation</vt:lpstr>
      <vt:lpstr>A Vision for Education in CNY</vt:lpstr>
      <vt:lpstr>Project Based Learning</vt:lpstr>
      <vt:lpstr>PowerPoint Presentation</vt:lpstr>
      <vt:lpstr>Project Based Learning</vt:lpstr>
      <vt:lpstr>PBL 102: Integrated Humanities Course</vt:lpstr>
      <vt:lpstr>PBL Roundtable</vt:lpstr>
      <vt:lpstr>Assessment</vt:lpstr>
      <vt:lpstr>11th Grade ELA -CCLS</vt:lpstr>
      <vt:lpstr>June Regents Regional  Scoring</vt:lpstr>
      <vt:lpstr>BCIC Meeting</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Jeff Craig</cp:lastModifiedBy>
  <cp:revision>362</cp:revision>
  <cp:lastPrinted>2013-12-13T17:20:07Z</cp:lastPrinted>
  <dcterms:created xsi:type="dcterms:W3CDTF">2012-08-15T11:27:34Z</dcterms:created>
  <dcterms:modified xsi:type="dcterms:W3CDTF">2014-04-10T17:34:20Z</dcterms:modified>
</cp:coreProperties>
</file>