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08" r:id="rId4"/>
  </p:sldMasterIdLst>
  <p:notesMasterIdLst>
    <p:notesMasterId r:id="rId61"/>
  </p:notesMasterIdLst>
  <p:handoutMasterIdLst>
    <p:handoutMasterId r:id="rId62"/>
  </p:handoutMasterIdLst>
  <p:sldIdLst>
    <p:sldId id="256" r:id="rId5"/>
    <p:sldId id="257" r:id="rId6"/>
    <p:sldId id="566" r:id="rId7"/>
    <p:sldId id="499" r:id="rId8"/>
    <p:sldId id="586" r:id="rId9"/>
    <p:sldId id="587" r:id="rId10"/>
    <p:sldId id="697" r:id="rId11"/>
    <p:sldId id="657" r:id="rId12"/>
    <p:sldId id="278" r:id="rId13"/>
    <p:sldId id="719" r:id="rId14"/>
    <p:sldId id="720" r:id="rId15"/>
    <p:sldId id="682" r:id="rId16"/>
    <p:sldId id="279" r:id="rId17"/>
    <p:sldId id="489" r:id="rId18"/>
    <p:sldId id="515" r:id="rId19"/>
    <p:sldId id="690" r:id="rId20"/>
    <p:sldId id="285" r:id="rId21"/>
    <p:sldId id="686" r:id="rId22"/>
    <p:sldId id="612" r:id="rId23"/>
    <p:sldId id="577" r:id="rId24"/>
    <p:sldId id="700" r:id="rId25"/>
    <p:sldId id="717" r:id="rId26"/>
    <p:sldId id="726" r:id="rId27"/>
    <p:sldId id="727" r:id="rId28"/>
    <p:sldId id="728" r:id="rId29"/>
    <p:sldId id="729" r:id="rId30"/>
    <p:sldId id="730" r:id="rId31"/>
    <p:sldId id="731" r:id="rId32"/>
    <p:sldId id="716" r:id="rId33"/>
    <p:sldId id="722" r:id="rId34"/>
    <p:sldId id="485" r:id="rId35"/>
    <p:sldId id="552" r:id="rId36"/>
    <p:sldId id="417" r:id="rId37"/>
    <p:sldId id="445" r:id="rId38"/>
    <p:sldId id="487" r:id="rId39"/>
    <p:sldId id="535" r:id="rId40"/>
    <p:sldId id="693" r:id="rId41"/>
    <p:sldId id="536" r:id="rId42"/>
    <p:sldId id="688" r:id="rId43"/>
    <p:sldId id="628" r:id="rId44"/>
    <p:sldId id="649" r:id="rId45"/>
    <p:sldId id="651" r:id="rId46"/>
    <p:sldId id="653" r:id="rId47"/>
    <p:sldId id="652" r:id="rId48"/>
    <p:sldId id="655" r:id="rId49"/>
    <p:sldId id="559" r:id="rId50"/>
    <p:sldId id="687" r:id="rId51"/>
    <p:sldId id="721" r:id="rId52"/>
    <p:sldId id="691" r:id="rId53"/>
    <p:sldId id="538" r:id="rId54"/>
    <p:sldId id="683" r:id="rId55"/>
    <p:sldId id="723" r:id="rId56"/>
    <p:sldId id="724" r:id="rId57"/>
    <p:sldId id="725" r:id="rId58"/>
    <p:sldId id="718" r:id="rId59"/>
    <p:sldId id="540" r:id="rId6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86131" autoAdjust="0"/>
  </p:normalViewPr>
  <p:slideViewPr>
    <p:cSldViewPr snapToGrid="0" snapToObjects="1">
      <p:cViewPr>
        <p:scale>
          <a:sx n="80" d="100"/>
          <a:sy n="80" d="100"/>
        </p:scale>
        <p:origin x="-114" y="-72"/>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A3F19EF-7858-4EF6-A344-78F380FCF71F}" type="presOf" srcId="{38F6DB1A-73E7-497A-9F18-81E4AC253452}" destId="{1F12BF5E-07A6-401C-92B9-9C0DD5E57E79}" srcOrd="0" destOrd="0" presId="urn:microsoft.com/office/officeart/2005/8/layout/hList7"/>
    <dgm:cxn modelId="{84A2A402-1968-409A-9A05-FDC94207D5AC}" type="presOf" srcId="{38F6DB1A-73E7-497A-9F18-81E4AC253452}" destId="{C5C7F777-B699-4CF3-98F8-AE36C380CBDE}" srcOrd="1" destOrd="0" presId="urn:microsoft.com/office/officeart/2005/8/layout/hList7"/>
    <dgm:cxn modelId="{72A713AD-F282-40B7-B1EE-66E67ACA3B7A}" type="presOf" srcId="{7487CE59-9DBC-4395-911F-738CBDA8B282}" destId="{95F200D4-6A33-4A40-B9DC-2C678111790C}" srcOrd="0" destOrd="0" presId="urn:microsoft.com/office/officeart/2005/8/layout/hList7"/>
    <dgm:cxn modelId="{49722E9D-A4EF-4BAD-AE41-E17BA868F74C}" type="presOf" srcId="{F5B3007C-AA27-41B7-862B-C12CEE7A2B8B}" destId="{7FE09279-ED51-44E9-8657-04775114263B}" srcOrd="1" destOrd="0" presId="urn:microsoft.com/office/officeart/2005/8/layout/hList7"/>
    <dgm:cxn modelId="{60D5399F-6B75-4807-BA66-B0BD2FC50DD2}" type="presOf" srcId="{092E1C46-B2A7-4174-917F-0E4236ACCC08}" destId="{46BCAA51-00AC-40BD-9E7D-289F4C24F76E}" srcOrd="0"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13A195E5-70F1-4158-866F-1BBDF441AC4A}"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28318311-9C81-4352-B9B2-3D72173741CE}" type="presOf" srcId="{F5B3007C-AA27-41B7-862B-C12CEE7A2B8B}" destId="{18937CDA-FC51-471A-9EFC-AC7FEBEC33C8}" srcOrd="0" destOrd="0" presId="urn:microsoft.com/office/officeart/2005/8/layout/hList7"/>
    <dgm:cxn modelId="{3CA5267E-74DA-4D38-8486-5A12837AD4F3}" type="presOf" srcId="{3845CC58-0B05-4FE6-B155-005E50FB40FC}" destId="{D17E8B71-9E48-45B4-AF65-6615AD0178C1}" srcOrd="0" destOrd="0" presId="urn:microsoft.com/office/officeart/2005/8/layout/hList7"/>
    <dgm:cxn modelId="{5111303F-DA29-40C2-A886-A9A040882A41}" type="presOf" srcId="{CC360C8A-D2B7-400E-8876-2A109DDF57CA}" destId="{7D18CD00-73F0-47EE-ADCF-A414732385D1}" srcOrd="0" destOrd="0" presId="urn:microsoft.com/office/officeart/2005/8/layout/hList7"/>
    <dgm:cxn modelId="{61328E07-918D-48A8-918A-FA9011A3875F}" type="presParOf" srcId="{D17E8B71-9E48-45B4-AF65-6615AD0178C1}" destId="{35F62321-672B-4E51-A946-BECA99E9519E}" srcOrd="0" destOrd="0" presId="urn:microsoft.com/office/officeart/2005/8/layout/hList7"/>
    <dgm:cxn modelId="{5BDB3125-D919-4098-8435-42CAA40A118D}" type="presParOf" srcId="{D17E8B71-9E48-45B4-AF65-6615AD0178C1}" destId="{BE37B1CD-D4A3-41BC-8F2A-81E82ADBFF04}" srcOrd="1" destOrd="0" presId="urn:microsoft.com/office/officeart/2005/8/layout/hList7"/>
    <dgm:cxn modelId="{BA9BE2BD-99F4-42B9-B57A-603217372876}" type="presParOf" srcId="{BE37B1CD-D4A3-41BC-8F2A-81E82ADBFF04}" destId="{1EE2B5A9-E4BB-485A-B6FE-72B073FDA2B2}" srcOrd="0" destOrd="0" presId="urn:microsoft.com/office/officeart/2005/8/layout/hList7"/>
    <dgm:cxn modelId="{82D77078-0C33-4BE4-AA80-188AAD3FA310}" type="presParOf" srcId="{1EE2B5A9-E4BB-485A-B6FE-72B073FDA2B2}" destId="{18937CDA-FC51-471A-9EFC-AC7FEBEC33C8}" srcOrd="0" destOrd="0" presId="urn:microsoft.com/office/officeart/2005/8/layout/hList7"/>
    <dgm:cxn modelId="{0E09ACE2-1623-48BA-AB2B-2CE05ABB571E}" type="presParOf" srcId="{1EE2B5A9-E4BB-485A-B6FE-72B073FDA2B2}" destId="{7FE09279-ED51-44E9-8657-04775114263B}" srcOrd="1" destOrd="0" presId="urn:microsoft.com/office/officeart/2005/8/layout/hList7"/>
    <dgm:cxn modelId="{49A48B47-F329-4EC0-BB37-1738F230A484}" type="presParOf" srcId="{1EE2B5A9-E4BB-485A-B6FE-72B073FDA2B2}" destId="{54FEA64A-FA25-4ADB-A357-CB7E514A7D48}" srcOrd="2" destOrd="0" presId="urn:microsoft.com/office/officeart/2005/8/layout/hList7"/>
    <dgm:cxn modelId="{BA08A7E1-A436-4721-9F61-74CF9C18C21F}" type="presParOf" srcId="{1EE2B5A9-E4BB-485A-B6FE-72B073FDA2B2}" destId="{9332E01C-E8EC-41EF-80AE-F9E743835228}" srcOrd="3" destOrd="0" presId="urn:microsoft.com/office/officeart/2005/8/layout/hList7"/>
    <dgm:cxn modelId="{E3033AA9-AEE1-4850-B31B-DDDEF94FA9A9}" type="presParOf" srcId="{BE37B1CD-D4A3-41BC-8F2A-81E82ADBFF04}" destId="{95F200D4-6A33-4A40-B9DC-2C678111790C}" srcOrd="1" destOrd="0" presId="urn:microsoft.com/office/officeart/2005/8/layout/hList7"/>
    <dgm:cxn modelId="{C9C70346-2867-469C-9ECB-5A06C7932B00}" type="presParOf" srcId="{BE37B1CD-D4A3-41BC-8F2A-81E82ADBFF04}" destId="{BD27BC21-54B6-4AD1-8F85-79B0DC917E3D}" srcOrd="2" destOrd="0" presId="urn:microsoft.com/office/officeart/2005/8/layout/hList7"/>
    <dgm:cxn modelId="{5767394A-38C6-47F6-91C9-5265E05642B2}" type="presParOf" srcId="{BD27BC21-54B6-4AD1-8F85-79B0DC917E3D}" destId="{1F12BF5E-07A6-401C-92B9-9C0DD5E57E79}" srcOrd="0" destOrd="0" presId="urn:microsoft.com/office/officeart/2005/8/layout/hList7"/>
    <dgm:cxn modelId="{7C110CAB-9AAF-467F-81A7-63000E6973CC}" type="presParOf" srcId="{BD27BC21-54B6-4AD1-8F85-79B0DC917E3D}" destId="{C5C7F777-B699-4CF3-98F8-AE36C380CBDE}" srcOrd="1" destOrd="0" presId="urn:microsoft.com/office/officeart/2005/8/layout/hList7"/>
    <dgm:cxn modelId="{491CC647-0805-41B1-B62E-CB9DE796F8BD}" type="presParOf" srcId="{BD27BC21-54B6-4AD1-8F85-79B0DC917E3D}" destId="{BD6E959A-FAF7-4F15-93A7-BFF165BFB38F}" srcOrd="2" destOrd="0" presId="urn:microsoft.com/office/officeart/2005/8/layout/hList7"/>
    <dgm:cxn modelId="{65D7913F-9457-42D2-ACE7-19C9D26202BD}" type="presParOf" srcId="{BD27BC21-54B6-4AD1-8F85-79B0DC917E3D}" destId="{E54D6E19-1CDE-4C56-8BA3-603B921465F5}" srcOrd="3" destOrd="0" presId="urn:microsoft.com/office/officeart/2005/8/layout/hList7"/>
    <dgm:cxn modelId="{0821ECDD-7E4A-41E6-ABE2-8E5CFA10D945}" type="presParOf" srcId="{BE37B1CD-D4A3-41BC-8F2A-81E82ADBFF04}" destId="{46BCAA51-00AC-40BD-9E7D-289F4C24F76E}" srcOrd="3" destOrd="0" presId="urn:microsoft.com/office/officeart/2005/8/layout/hList7"/>
    <dgm:cxn modelId="{0E171835-5897-4DF9-B60F-DABAA5158077}" type="presParOf" srcId="{BE37B1CD-D4A3-41BC-8F2A-81E82ADBFF04}" destId="{8F5B45F8-82E8-40A1-A754-7DEB81AE73C4}" srcOrd="4" destOrd="0" presId="urn:microsoft.com/office/officeart/2005/8/layout/hList7"/>
    <dgm:cxn modelId="{7C777F1B-1F7A-4BBF-B026-BB526477FFA8}" type="presParOf" srcId="{8F5B45F8-82E8-40A1-A754-7DEB81AE73C4}" destId="{7D18CD00-73F0-47EE-ADCF-A414732385D1}" srcOrd="0" destOrd="0" presId="urn:microsoft.com/office/officeart/2005/8/layout/hList7"/>
    <dgm:cxn modelId="{8191A4C2-B678-4148-BB07-4C36C7C8676E}" type="presParOf" srcId="{8F5B45F8-82E8-40A1-A754-7DEB81AE73C4}" destId="{BD66D26C-7D22-4141-A170-FD1030BC2A57}" srcOrd="1" destOrd="0" presId="urn:microsoft.com/office/officeart/2005/8/layout/hList7"/>
    <dgm:cxn modelId="{859C936A-5D1A-4BB4-A2FC-505AF391F3DF}" type="presParOf" srcId="{8F5B45F8-82E8-40A1-A754-7DEB81AE73C4}" destId="{0C6E1D0D-51C1-4C0E-9D32-82FA0215B730}" srcOrd="2" destOrd="0" presId="urn:microsoft.com/office/officeart/2005/8/layout/hList7"/>
    <dgm:cxn modelId="{3F89991D-FA38-44B3-8DF0-A57E9E9A413F}"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CNY New Tech High School in Cortland County</a:t>
          </a:r>
          <a:endParaRPr lang="en-US" sz="18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19783" y="882650"/>
          <a:ext cx="1170533" cy="1912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a:t>
          </a:r>
          <a:endParaRPr lang="en-US" sz="1800" kern="1200" dirty="0"/>
        </a:p>
      </dsp:txBody>
      <dsp:txXfrm>
        <a:off x="1754067" y="91693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Baldwinsville School-</a:t>
          </a:r>
          <a:br>
            <a:rPr lang="en-US" sz="1400" kern="1200" dirty="0" smtClean="0"/>
          </a:br>
          <a:r>
            <a:rPr lang="en-US" sz="1400" kern="1200" dirty="0" smtClean="0"/>
            <a:t>within-a-School</a:t>
          </a:r>
          <a:endParaRPr lang="en-US" sz="1400" kern="1200" dirty="0"/>
        </a:p>
      </dsp:txBody>
      <dsp:txXfrm>
        <a:off x="3318669" y="1933075"/>
        <a:ext cx="1118569" cy="835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7CDA-FC51-471A-9EFC-AC7FEBEC33C8}">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Teaching that Engages</a:t>
          </a:r>
          <a:endParaRPr lang="en-US" sz="3300" kern="1200" dirty="0"/>
        </a:p>
      </dsp:txBody>
      <dsp:txXfrm>
        <a:off x="1727" y="1810385"/>
        <a:ext cx="2688282" cy="1810385"/>
      </dsp:txXfrm>
    </dsp:sp>
    <dsp:sp modelId="{9332E01C-E8EC-41EF-80AE-F9E743835228}">
      <dsp:nvSpPr>
        <dsp:cNvPr id="0" name=""/>
        <dsp:cNvSpPr/>
      </dsp:nvSpPr>
      <dsp:spPr>
        <a:xfrm>
          <a:off x="592296" y="271557"/>
          <a:ext cx="1507145" cy="150714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2BF5E-07A6-401C-92B9-9C0DD5E57E79}">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Culture that Empowers</a:t>
          </a:r>
          <a:endParaRPr lang="en-US" sz="3300" kern="1200" dirty="0"/>
        </a:p>
      </dsp:txBody>
      <dsp:txXfrm>
        <a:off x="2770658" y="1810385"/>
        <a:ext cx="2688282" cy="1810385"/>
      </dsp:txXfrm>
    </dsp:sp>
    <dsp:sp modelId="{E54D6E19-1CDE-4C56-8BA3-603B921465F5}">
      <dsp:nvSpPr>
        <dsp:cNvPr id="0" name=""/>
        <dsp:cNvSpPr/>
      </dsp:nvSpPr>
      <dsp:spPr>
        <a:xfrm>
          <a:off x="3361227" y="271557"/>
          <a:ext cx="1507145" cy="1507145"/>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18CD00-73F0-47EE-ADCF-A414732385D1}">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Technology that Enables</a:t>
          </a:r>
          <a:endParaRPr lang="en-US" sz="3300" kern="1200" dirty="0"/>
        </a:p>
      </dsp:txBody>
      <dsp:txXfrm>
        <a:off x="5539589" y="1810385"/>
        <a:ext cx="2688282" cy="1810385"/>
      </dsp:txXfrm>
    </dsp:sp>
    <dsp:sp modelId="{2F7D043B-88EB-4147-9B35-9F0B344D3C68}">
      <dsp:nvSpPr>
        <dsp:cNvPr id="0" name=""/>
        <dsp:cNvSpPr/>
      </dsp:nvSpPr>
      <dsp:spPr>
        <a:xfrm>
          <a:off x="6130158" y="271557"/>
          <a:ext cx="1507145" cy="150714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62321-672B-4E51-A946-BECA99E9519E}">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5/16/2014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5/16/2014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 this vision came from. While it is Colleen and Jeff</a:t>
            </a:r>
            <a:r>
              <a:rPr lang="en-US" baseline="0" dirty="0" smtClean="0"/>
              <a:t> presenting, the Student Services committee and others have been visiting schools, talking about the future, and developing this vision. In the midst of all the compliance stuff like SLOs, and vested interest, and APPR, it’s been re-invigorating to think about the future and to think about our kids and their future. </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45</a:t>
            </a:fld>
            <a:endParaRPr lang="en-US" dirty="0"/>
          </a:p>
        </p:txBody>
      </p:sp>
    </p:spTree>
    <p:extLst>
      <p:ext uri="{BB962C8B-B14F-4D97-AF65-F5344CB8AC3E}">
        <p14:creationId xmlns:p14="http://schemas.microsoft.com/office/powerpoint/2010/main" val="15091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5/16/2014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mylearningplan.com/WebReg/ActivityProfile.asp?D=15882&amp;I=151764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cmboces.org/tfiles/folder944/LLI%20brochure%202014-2015%20draft.pdf" TargetMode="External"/><Relationship Id="rId2" Type="http://schemas.openxmlformats.org/officeDocument/2006/relationships/hyperlink" Target="http://www.ocmboces.org/teacherpage.cfm?teacher=94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ocmboces.org/teacherpage.cfm?teacher=12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0fn_vAhu_Lw" TargetMode="External"/><Relationship Id="rId2" Type="http://schemas.openxmlformats.org/officeDocument/2006/relationships/hyperlink" Target="http://www.ocmboces.org/s-Lesson-and-Tomorrow" TargetMode="External"/><Relationship Id="rId1" Type="http://schemas.openxmlformats.org/officeDocument/2006/relationships/slideLayout" Target="../slideLayouts/slideLayout2.xml"/><Relationship Id="rId4" Type="http://schemas.openxmlformats.org/officeDocument/2006/relationships/hyperlink" Target="https://www.youtube.com/watch?v=cvXS2x3UhQ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mylearningplan.com/WebReg/ActivityProfile.asp?D=15882&amp;I=1471499" TargetMode="External"/><Relationship Id="rId2" Type="http://schemas.openxmlformats.org/officeDocument/2006/relationships/hyperlink" Target="https://www.mylearningplan.com/WebReg/ActivityProfile.asp?D=15882&amp;I=1517673" TargetMode="Externa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hyperlink" Target="https://www.mylearningplan.com/WebReg/ActivityProfile.asp?D=15882&amp;I=1519458" TargetMode="External"/><Relationship Id="rId4" Type="http://schemas.openxmlformats.org/officeDocument/2006/relationships/hyperlink" Target="https://www.mylearningplan.com/WebReg/ActivityProfile.asp?D=15882&amp;I=1375587"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oUwwZHdx6S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ocmboces.org/teacherpage.cfm?teacher=242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ngageny.org/resource/new-york-state-common-core-k-12-social-studies-framewor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data.nysed.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dn.wsboces.org/documents/RegentsScalePresentationtoSCDN-3-7-1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March 2014</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a:t>
            </a:r>
            <a:endParaRPr lang="en-US" dirty="0"/>
          </a:p>
        </p:txBody>
      </p:sp>
      <p:sp>
        <p:nvSpPr>
          <p:cNvPr id="3" name="Content Placeholder 2"/>
          <p:cNvSpPr>
            <a:spLocks noGrp="1"/>
          </p:cNvSpPr>
          <p:nvPr>
            <p:ph idx="1"/>
          </p:nvPr>
        </p:nvSpPr>
        <p:spPr/>
        <p:txBody>
          <a:bodyPr/>
          <a:lstStyle/>
          <a:p>
            <a:r>
              <a:rPr lang="en-US" dirty="0" smtClean="0"/>
              <a:t>Project Based Learning 101 </a:t>
            </a:r>
            <a:endParaRPr lang="en-US" dirty="0"/>
          </a:p>
          <a:p>
            <a:pPr lvl="1"/>
            <a:r>
              <a:rPr lang="en-US" dirty="0" smtClean="0"/>
              <a:t>May 15, 20, and 29 (last one during year)</a:t>
            </a:r>
          </a:p>
          <a:p>
            <a:pPr lvl="1"/>
            <a:r>
              <a:rPr lang="en-US" dirty="0" smtClean="0"/>
              <a:t>July 15, 17, 18 summer cohort</a:t>
            </a:r>
          </a:p>
          <a:p>
            <a:r>
              <a:rPr lang="en-US" dirty="0" smtClean="0">
                <a:hlinkClick r:id="rId2"/>
              </a:rPr>
              <a:t>Responsive Classroom</a:t>
            </a:r>
            <a:r>
              <a:rPr lang="en-US" dirty="0" smtClean="0"/>
              <a:t>-Level One: </a:t>
            </a:r>
          </a:p>
          <a:p>
            <a:pPr lvl="1"/>
            <a:r>
              <a:rPr lang="en-US" dirty="0" smtClean="0"/>
              <a:t>May 21,22 </a:t>
            </a:r>
            <a:r>
              <a:rPr lang="en-US" i="1" dirty="0" smtClean="0"/>
              <a:t>and</a:t>
            </a:r>
            <a:r>
              <a:rPr lang="en-US" dirty="0" smtClean="0"/>
              <a:t> June 4,5,6</a:t>
            </a:r>
            <a:endParaRPr lang="en-US" dirty="0"/>
          </a:p>
        </p:txBody>
      </p:sp>
      <p:pic>
        <p:nvPicPr>
          <p:cNvPr id="2050" name="Picture 2" descr="C:\Users\lradicel\AppData\Local\Microsoft\Windows\Temporary Internet Files\Content.IE5\ZF75LY7Q\MP9004265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504" y="416922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Programs</a:t>
            </a:r>
            <a:endParaRPr lang="en-US" dirty="0"/>
          </a:p>
        </p:txBody>
      </p:sp>
      <p:sp>
        <p:nvSpPr>
          <p:cNvPr id="3" name="Content Placeholder 2"/>
          <p:cNvSpPr>
            <a:spLocks noGrp="1"/>
          </p:cNvSpPr>
          <p:nvPr>
            <p:ph idx="1"/>
          </p:nvPr>
        </p:nvSpPr>
        <p:spPr/>
        <p:txBody>
          <a:bodyPr/>
          <a:lstStyle/>
          <a:p>
            <a:r>
              <a:rPr lang="en-US" dirty="0" smtClean="0"/>
              <a:t>Reading Recovery:  </a:t>
            </a:r>
            <a:r>
              <a:rPr lang="en-US" dirty="0" smtClean="0">
                <a:hlinkClick r:id="rId2"/>
              </a:rPr>
              <a:t>Initial training </a:t>
            </a:r>
            <a:r>
              <a:rPr lang="en-US" dirty="0" smtClean="0"/>
              <a:t>through an I3 grant.  This is final year to have costs covered by grant.  Application due to OCM April 15th.  </a:t>
            </a:r>
          </a:p>
          <a:p>
            <a:endParaRPr lang="en-US" dirty="0"/>
          </a:p>
          <a:p>
            <a:r>
              <a:rPr lang="en-US" dirty="0" smtClean="0">
                <a:hlinkClick r:id="rId3"/>
              </a:rPr>
              <a:t>Leveled Literacy Intervention</a:t>
            </a:r>
            <a:r>
              <a:rPr lang="en-US" dirty="0" smtClean="0"/>
              <a:t>:  NEW for 14-15 is purple level!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50" y="76200"/>
            <a:ext cx="1695450" cy="1666875"/>
          </a:xfrm>
          <a:prstGeom prst="rect">
            <a:avLst/>
          </a:prstGeom>
        </p:spPr>
      </p:pic>
    </p:spTree>
    <p:extLst>
      <p:ext uri="{BB962C8B-B14F-4D97-AF65-F5344CB8AC3E}">
        <p14:creationId xmlns:p14="http://schemas.microsoft.com/office/powerpoint/2010/main" val="21234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a:t>
            </a:r>
            <a:endParaRPr lang="en-US" dirty="0"/>
          </a:p>
        </p:txBody>
      </p:sp>
      <p:sp>
        <p:nvSpPr>
          <p:cNvPr id="3" name="Content Placeholder 2"/>
          <p:cNvSpPr>
            <a:spLocks noGrp="1"/>
          </p:cNvSpPr>
          <p:nvPr>
            <p:ph sz="half" idx="1"/>
          </p:nvPr>
        </p:nvSpPr>
        <p:spPr/>
        <p:txBody>
          <a:bodyPr/>
          <a:lstStyle/>
          <a:p>
            <a:r>
              <a:rPr lang="en-US" dirty="0" smtClean="0"/>
              <a:t>Summer- on MLP by mid-April (registration closes mid-June)</a:t>
            </a:r>
            <a:endParaRPr lang="en-US" dirty="0"/>
          </a:p>
        </p:txBody>
      </p:sp>
      <p:sp>
        <p:nvSpPr>
          <p:cNvPr id="4" name="Content Placeholder 3"/>
          <p:cNvSpPr>
            <a:spLocks noGrp="1"/>
          </p:cNvSpPr>
          <p:nvPr>
            <p:ph sz="half" idx="2"/>
          </p:nvPr>
        </p:nvSpPr>
        <p:spPr/>
        <p:txBody>
          <a:bodyPr/>
          <a:lstStyle/>
          <a:p>
            <a:r>
              <a:rPr lang="en-US" dirty="0" smtClean="0"/>
              <a:t>2014-15-  Surveys in March</a:t>
            </a:r>
            <a:endParaRPr lang="en-US" dirty="0"/>
          </a:p>
        </p:txBody>
      </p:sp>
      <p:pic>
        <p:nvPicPr>
          <p:cNvPr id="2050" name="Picture 2" descr="C:\Users\lradicel\AppData\Local\Microsoft\Windows\Temporary Internet Files\Content.IE5\Z2T2F5JB\MP9004424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0"/>
            <a:ext cx="5029200" cy="372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4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lnSpcReduction="10000"/>
          </a:bodyPr>
          <a:lstStyle/>
          <a:p>
            <a:pPr marL="0" indent="0">
              <a:buNone/>
            </a:pPr>
            <a:r>
              <a:rPr lang="en-US" b="1" dirty="0" smtClean="0"/>
              <a:t>Data-Driven Instruction </a:t>
            </a:r>
            <a:r>
              <a:rPr lang="en-US" dirty="0" smtClean="0"/>
              <a:t>theme</a:t>
            </a:r>
          </a:p>
          <a:p>
            <a:r>
              <a:rPr lang="en-US" dirty="0" smtClean="0"/>
              <a:t>October 9: What’s a PLC, Really?</a:t>
            </a:r>
          </a:p>
          <a:p>
            <a:r>
              <a:rPr lang="en-US" dirty="0" smtClean="0"/>
              <a:t>December </a:t>
            </a:r>
            <a:r>
              <a:rPr lang="en-US" dirty="0"/>
              <a:t>10, 2013 – How To Talk (About Common Formative </a:t>
            </a:r>
            <a:r>
              <a:rPr lang="en-US" dirty="0" smtClean="0"/>
              <a:t>Assessments)</a:t>
            </a:r>
          </a:p>
          <a:p>
            <a:r>
              <a:rPr lang="en-US" dirty="0" smtClean="0"/>
              <a:t>February </a:t>
            </a:r>
            <a:r>
              <a:rPr lang="en-US" dirty="0"/>
              <a:t>27, 2014 – Now What? (Tier 1 Strategies</a:t>
            </a:r>
            <a:r>
              <a:rPr lang="en-US" dirty="0" smtClean="0"/>
              <a:t>)</a:t>
            </a:r>
            <a:endParaRPr lang="en-US" dirty="0"/>
          </a:p>
          <a:p>
            <a:r>
              <a:rPr lang="en-US" dirty="0"/>
              <a:t>March 19, 2014 – How Do I Teach Every Kid? (Meeting the Needs of Diverse Learners</a:t>
            </a:r>
            <a:r>
              <a:rPr lang="en-US" dirty="0" smtClean="0"/>
              <a:t>)</a:t>
            </a:r>
            <a:endParaRPr lang="en-US" dirty="0"/>
          </a:p>
          <a:p>
            <a:r>
              <a:rPr lang="en-US" dirty="0"/>
              <a:t>May 15, 2014 – Annual Meeting at Dinosaur </a:t>
            </a:r>
          </a:p>
          <a:p>
            <a:endParaRPr lang="en-US" dirty="0" smtClean="0"/>
          </a:p>
        </p:txBody>
      </p:sp>
      <p:sp>
        <p:nvSpPr>
          <p:cNvPr id="4" name="Oval 3"/>
          <p:cNvSpPr/>
          <p:nvPr/>
        </p:nvSpPr>
        <p:spPr>
          <a:xfrm>
            <a:off x="191069" y="4890344"/>
            <a:ext cx="8482083" cy="1579728"/>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Summer School</a:t>
            </a:r>
            <a:endParaRPr lang="en-US" dirty="0"/>
          </a:p>
        </p:txBody>
      </p:sp>
      <p:sp>
        <p:nvSpPr>
          <p:cNvPr id="3" name="Content Placeholder 2"/>
          <p:cNvSpPr>
            <a:spLocks noGrp="1"/>
          </p:cNvSpPr>
          <p:nvPr>
            <p:ph idx="1"/>
          </p:nvPr>
        </p:nvSpPr>
        <p:spPr/>
        <p:txBody>
          <a:bodyPr/>
          <a:lstStyle/>
          <a:p>
            <a:r>
              <a:rPr lang="en-US" dirty="0" smtClean="0"/>
              <a:t>Common Core-aligned</a:t>
            </a:r>
            <a:br>
              <a:rPr lang="en-US" dirty="0" smtClean="0"/>
            </a:br>
            <a:r>
              <a:rPr lang="en-US" dirty="0" smtClean="0"/>
              <a:t>curriculum transition,</a:t>
            </a:r>
            <a:br>
              <a:rPr lang="en-US" dirty="0" smtClean="0"/>
            </a:br>
            <a:r>
              <a:rPr lang="en-US" dirty="0" smtClean="0"/>
              <a:t>using Odell materials</a:t>
            </a:r>
          </a:p>
          <a:p>
            <a:r>
              <a:rPr lang="en-US" dirty="0" smtClean="0"/>
              <a:t>Supporting SWDs</a:t>
            </a:r>
            <a:br>
              <a:rPr lang="en-US" dirty="0" smtClean="0"/>
            </a:br>
            <a:r>
              <a:rPr lang="en-US" dirty="0" smtClean="0"/>
              <a:t>and ELLS better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721" y="2041545"/>
            <a:ext cx="3699711" cy="211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81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month: Homer</a:t>
            </a:r>
            <a:endParaRPr lang="en-US" dirty="0"/>
          </a:p>
        </p:txBody>
      </p:sp>
      <p:sp>
        <p:nvSpPr>
          <p:cNvPr id="3" name="Content Placeholder 2"/>
          <p:cNvSpPr>
            <a:spLocks noGrp="1"/>
          </p:cNvSpPr>
          <p:nvPr>
            <p:ph idx="1"/>
          </p:nvPr>
        </p:nvSpPr>
        <p:spPr/>
        <p:txBody>
          <a:bodyPr/>
          <a:lstStyle/>
          <a:p>
            <a:pPr marL="0" indent="0">
              <a:buNone/>
            </a:pPr>
            <a:r>
              <a:rPr lang="en-US" dirty="0" smtClean="0"/>
              <a:t>The Chromebook classroom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757" y="2415409"/>
            <a:ext cx="51530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83402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CCLS Curriculum Conversation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Continue to update the curriculum and assessment </a:t>
            </a:r>
            <a:r>
              <a:rPr lang="en-US" dirty="0" smtClean="0">
                <a:hlinkClick r:id="rId2"/>
              </a:rPr>
              <a:t>chart</a:t>
            </a:r>
            <a:endParaRPr lang="en-US" dirty="0" smtClean="0"/>
          </a:p>
        </p:txBody>
      </p:sp>
    </p:spTree>
    <p:extLst>
      <p:ext uri="{BB962C8B-B14F-4D97-AF65-F5344CB8AC3E}">
        <p14:creationId xmlns:p14="http://schemas.microsoft.com/office/powerpoint/2010/main" val="330230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lstStyle/>
          <a:p>
            <a:r>
              <a:rPr lang="en-US" dirty="0" smtClean="0"/>
              <a:t>"</a:t>
            </a:r>
            <a:r>
              <a:rPr lang="en-US" dirty="0"/>
              <a:t>The Bridge Between Today's Lesson and Tomorrow's" </a:t>
            </a:r>
            <a:r>
              <a:rPr lang="en-US" dirty="0">
                <a:hlinkClick r:id="rId2" action="ppaction://hlinkfile"/>
              </a:rPr>
              <a:t>article</a:t>
            </a:r>
            <a:endParaRPr lang="en-US" dirty="0"/>
          </a:p>
          <a:p>
            <a:r>
              <a:rPr lang="en-US" dirty="0"/>
              <a:t>Grading </a:t>
            </a:r>
            <a:r>
              <a:rPr lang="en-US" dirty="0">
                <a:hlinkClick r:id="rId3"/>
              </a:rPr>
              <a:t>video clip</a:t>
            </a:r>
            <a:endParaRPr lang="en-US" dirty="0"/>
          </a:p>
          <a:p>
            <a:r>
              <a:rPr lang="en-US" dirty="0"/>
              <a:t>Formative Assessment </a:t>
            </a:r>
            <a:r>
              <a:rPr lang="en-US" dirty="0">
                <a:hlinkClick r:id="rId4"/>
              </a:rPr>
              <a:t>video</a:t>
            </a:r>
            <a:endParaRPr lang="en-US" dirty="0"/>
          </a:p>
          <a:p>
            <a:r>
              <a:rPr lang="en-US" dirty="0"/>
              <a:t>Formative Assessment </a:t>
            </a:r>
            <a:r>
              <a:rPr lang="en-US" dirty="0">
                <a:hlinkClick r:id="rId4"/>
              </a:rPr>
              <a:t>research summary activity</a:t>
            </a:r>
            <a:endParaRPr lang="en-US" dirty="0"/>
          </a:p>
          <a:p>
            <a:endParaRPr lang="en-US" dirty="0"/>
          </a:p>
        </p:txBody>
      </p:sp>
    </p:spTree>
    <p:extLst>
      <p:ext uri="{BB962C8B-B14F-4D97-AF65-F5344CB8AC3E}">
        <p14:creationId xmlns:p14="http://schemas.microsoft.com/office/powerpoint/2010/main" val="35184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r>
              <a:rPr lang="en-US" dirty="0" smtClean="0"/>
              <a:t>Still no RFP; still coming?</a:t>
            </a:r>
          </a:p>
          <a:p>
            <a:r>
              <a:rPr lang="en-US" dirty="0" smtClean="0"/>
              <a:t>Teacher Center/Regional Collaboration</a:t>
            </a:r>
          </a:p>
          <a:p>
            <a:r>
              <a:rPr lang="en-US" dirty="0" smtClean="0"/>
              <a:t>With LCI doing the training and providing the feedback to teams</a:t>
            </a:r>
          </a:p>
          <a:p>
            <a:r>
              <a:rPr lang="en-US" dirty="0" smtClean="0"/>
              <a:t>District Teams</a:t>
            </a:r>
          </a:p>
          <a:p>
            <a:r>
              <a:rPr lang="en-US" dirty="0" smtClean="0"/>
              <a:t>Interest and process</a:t>
            </a:r>
            <a:endParaRPr lang="en-US" dirty="0"/>
          </a:p>
          <a:p>
            <a:endParaRPr lang="en-US" dirty="0"/>
          </a:p>
        </p:txBody>
      </p:sp>
    </p:spTree>
    <p:extLst>
      <p:ext uri="{BB962C8B-B14F-4D97-AF65-F5344CB8AC3E}">
        <p14:creationId xmlns:p14="http://schemas.microsoft.com/office/powerpoint/2010/main" val="29688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The product of the first part of the work would be an “action plan” for assessments.</a:t>
            </a:r>
          </a:p>
          <a:p>
            <a:pPr marL="0" indent="0">
              <a:buNone/>
            </a:pPr>
            <a:endParaRPr lang="en-US" dirty="0"/>
          </a:p>
          <a:p>
            <a:pPr marL="0" indent="0">
              <a:buNone/>
            </a:pPr>
            <a:r>
              <a:rPr lang="en-US" dirty="0" smtClean="0"/>
              <a:t>In order to do this, districts first conduct an “assessment audit.”</a:t>
            </a:r>
            <a:endParaRPr lang="en-US" dirty="0"/>
          </a:p>
          <a:p>
            <a:endParaRPr lang="en-US" dirty="0"/>
          </a:p>
        </p:txBody>
      </p:sp>
    </p:spTree>
    <p:extLst>
      <p:ext uri="{BB962C8B-B14F-4D97-AF65-F5344CB8AC3E}">
        <p14:creationId xmlns:p14="http://schemas.microsoft.com/office/powerpoint/2010/main" val="131068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Project leadership teams:</a:t>
            </a:r>
          </a:p>
          <a:p>
            <a:r>
              <a:rPr lang="en-US" dirty="0" smtClean="0"/>
              <a:t>1 District instructional leader</a:t>
            </a:r>
          </a:p>
          <a:p>
            <a:r>
              <a:rPr lang="en-US" dirty="0" smtClean="0"/>
              <a:t>1 principal</a:t>
            </a:r>
          </a:p>
          <a:p>
            <a:r>
              <a:rPr lang="en-US" dirty="0" smtClean="0"/>
              <a:t>1-2 teacher leaders</a:t>
            </a:r>
          </a:p>
          <a:p>
            <a:r>
              <a:rPr lang="en-US" dirty="0" smtClean="0"/>
              <a:t>1 SWD teacher</a:t>
            </a:r>
          </a:p>
          <a:p>
            <a:r>
              <a:rPr lang="en-US" dirty="0" smtClean="0"/>
              <a:t>1 ELL teacher (if appropriate)</a:t>
            </a:r>
          </a:p>
          <a:p>
            <a:r>
              <a:rPr lang="en-US" dirty="0" smtClean="0"/>
              <a:t>1 union representative</a:t>
            </a:r>
            <a:endParaRPr lang="en-US" dirty="0"/>
          </a:p>
        </p:txBody>
      </p:sp>
    </p:spTree>
    <p:extLst>
      <p:ext uri="{BB962C8B-B14F-4D97-AF65-F5344CB8AC3E}">
        <p14:creationId xmlns:p14="http://schemas.microsoft.com/office/powerpoint/2010/main" val="288878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Segment 1:</a:t>
            </a:r>
          </a:p>
          <a:p>
            <a:r>
              <a:rPr lang="en-US" dirty="0" smtClean="0"/>
              <a:t>1-day program (</a:t>
            </a:r>
            <a:r>
              <a:rPr lang="en-US" smtClean="0"/>
              <a:t>May </a:t>
            </a:r>
            <a:r>
              <a:rPr lang="en-US" smtClean="0"/>
              <a:t>23?) </a:t>
            </a:r>
            <a:r>
              <a:rPr lang="en-US" dirty="0" smtClean="0"/>
              <a:t>at which time a work plan is sketched out (in addition to training)</a:t>
            </a:r>
          </a:p>
          <a:p>
            <a:r>
              <a:rPr lang="en-US" dirty="0" smtClean="0"/>
              <a:t>1 60-90 minutes team phone call with LCI for the provision of district-specific feedback</a:t>
            </a:r>
            <a:endParaRPr lang="en-US" dirty="0"/>
          </a:p>
        </p:txBody>
      </p:sp>
    </p:spTree>
    <p:extLst>
      <p:ext uri="{BB962C8B-B14F-4D97-AF65-F5344CB8AC3E}">
        <p14:creationId xmlns:p14="http://schemas.microsoft.com/office/powerpoint/2010/main" val="293517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Segment 2:</a:t>
            </a:r>
          </a:p>
          <a:p>
            <a:r>
              <a:rPr lang="en-US" dirty="0" smtClean="0"/>
              <a:t>1-day program (June 27 OR July 28?) at which time the team brings collected assessment artifacts and uses these to inform audit </a:t>
            </a:r>
          </a:p>
          <a:p>
            <a:r>
              <a:rPr lang="en-US" dirty="0" smtClean="0"/>
              <a:t>Audit work submitted to LCI for district-specific feedback</a:t>
            </a:r>
            <a:endParaRPr lang="en-US" dirty="0"/>
          </a:p>
        </p:txBody>
      </p:sp>
    </p:spTree>
    <p:extLst>
      <p:ext uri="{BB962C8B-B14F-4D97-AF65-F5344CB8AC3E}">
        <p14:creationId xmlns:p14="http://schemas.microsoft.com/office/powerpoint/2010/main" val="18689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Segment 3:</a:t>
            </a:r>
          </a:p>
          <a:p>
            <a:r>
              <a:rPr lang="en-US" dirty="0" smtClean="0"/>
              <a:t>1-day program (July 29 OR Aug 25?) at which time the team brings completed audits and uses them to create action plans</a:t>
            </a:r>
          </a:p>
          <a:p>
            <a:r>
              <a:rPr lang="en-US" dirty="0"/>
              <a:t>W</a:t>
            </a:r>
            <a:r>
              <a:rPr lang="en-US" dirty="0" smtClean="0"/>
              <a:t>ork submitted to LCI for district-specific feedback</a:t>
            </a:r>
            <a:endParaRPr lang="en-US" dirty="0"/>
          </a:p>
        </p:txBody>
      </p:sp>
    </p:spTree>
    <p:extLst>
      <p:ext uri="{BB962C8B-B14F-4D97-AF65-F5344CB8AC3E}">
        <p14:creationId xmlns:p14="http://schemas.microsoft.com/office/powerpoint/2010/main" val="78228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Assessment Academy</a:t>
            </a:r>
          </a:p>
          <a:p>
            <a:r>
              <a:rPr lang="en-US" dirty="0" smtClean="0"/>
              <a:t>In each semester, separate cohorts of teachers:</a:t>
            </a:r>
          </a:p>
          <a:p>
            <a:pPr lvl="1"/>
            <a:r>
              <a:rPr lang="en-US" dirty="0" smtClean="0"/>
              <a:t>who work on assessments</a:t>
            </a:r>
          </a:p>
          <a:p>
            <a:pPr lvl="1"/>
            <a:r>
              <a:rPr lang="en-US" dirty="0" smtClean="0"/>
              <a:t>try them out</a:t>
            </a:r>
          </a:p>
          <a:p>
            <a:pPr lvl="1"/>
            <a:r>
              <a:rPr lang="en-US" dirty="0" smtClean="0"/>
              <a:t>look at student work</a:t>
            </a:r>
          </a:p>
          <a:p>
            <a:pPr lvl="1"/>
            <a:r>
              <a:rPr lang="en-US" dirty="0" smtClean="0"/>
              <a:t>Improve assessments</a:t>
            </a:r>
            <a:endParaRPr lang="en-US" dirty="0"/>
          </a:p>
        </p:txBody>
      </p:sp>
    </p:spTree>
    <p:extLst>
      <p:ext uri="{BB962C8B-B14F-4D97-AF65-F5344CB8AC3E}">
        <p14:creationId xmlns:p14="http://schemas.microsoft.com/office/powerpoint/2010/main" val="280440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0" dirty="0" smtClean="0">
                <a:effectLst/>
              </a:rPr>
              <a:t>Network Team</a:t>
            </a:r>
            <a:endParaRPr lang="en-US" sz="6000" b="0" dirty="0">
              <a:effectLst/>
            </a:endParaRPr>
          </a:p>
        </p:txBody>
      </p:sp>
      <p:sp>
        <p:nvSpPr>
          <p:cNvPr id="3" name="Subtitle 2"/>
          <p:cNvSpPr>
            <a:spLocks noGrp="1"/>
          </p:cNvSpPr>
          <p:nvPr>
            <p:ph type="subTitle" idx="1"/>
          </p:nvPr>
        </p:nvSpPr>
        <p:spPr/>
        <p:txBody>
          <a:bodyPr/>
          <a:lstStyle/>
          <a:p>
            <a:r>
              <a:rPr lang="en-US" dirty="0" smtClean="0"/>
              <a:t>Upcoming Opportunities</a:t>
            </a:r>
            <a:endParaRPr lang="en-US" dirty="0"/>
          </a:p>
        </p:txBody>
      </p:sp>
    </p:spTree>
    <p:extLst>
      <p:ext uri="{BB962C8B-B14F-4D97-AF65-F5344CB8AC3E}">
        <p14:creationId xmlns:p14="http://schemas.microsoft.com/office/powerpoint/2010/main" val="189907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Subtitle 2"/>
          <p:cNvSpPr>
            <a:spLocks noGrp="1"/>
          </p:cNvSpPr>
          <p:nvPr>
            <p:ph type="subTitle" idx="1"/>
          </p:nvPr>
        </p:nvSpPr>
        <p:spPr/>
        <p:txBody>
          <a:bodyPr/>
          <a:lstStyle/>
          <a:p>
            <a:r>
              <a:rPr lang="en-US" dirty="0" smtClean="0"/>
              <a:t>March 2014</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Team</a:t>
            </a:r>
            <a:endParaRPr lang="en-US" dirty="0"/>
          </a:p>
        </p:txBody>
      </p:sp>
      <p:sp>
        <p:nvSpPr>
          <p:cNvPr id="3" name="Content Placeholder 2"/>
          <p:cNvSpPr>
            <a:spLocks noGrp="1"/>
          </p:cNvSpPr>
          <p:nvPr>
            <p:ph idx="1"/>
          </p:nvPr>
        </p:nvSpPr>
        <p:spPr/>
        <p:txBody>
          <a:bodyPr/>
          <a:lstStyle/>
          <a:p>
            <a:r>
              <a:rPr lang="en-US" dirty="0" smtClean="0">
                <a:hlinkClick r:id="rId2"/>
              </a:rPr>
              <a:t>Networking for Teachers of  6-8 Accelerated Math</a:t>
            </a:r>
            <a:r>
              <a:rPr lang="en-US" dirty="0" smtClean="0"/>
              <a:t>-April 2</a:t>
            </a:r>
          </a:p>
          <a:p>
            <a:r>
              <a:rPr lang="en-US" dirty="0" smtClean="0">
                <a:hlinkClick r:id="rId3"/>
              </a:rPr>
              <a:t>Common Core Geometry- Digging into Modules- </a:t>
            </a:r>
            <a:r>
              <a:rPr lang="en-US" dirty="0" smtClean="0"/>
              <a:t>April 3</a:t>
            </a:r>
          </a:p>
          <a:p>
            <a:r>
              <a:rPr lang="en-US" dirty="0" smtClean="0">
                <a:hlinkClick r:id="rId4"/>
              </a:rPr>
              <a:t>CCLS-Algebra 1:Modules</a:t>
            </a:r>
            <a:r>
              <a:rPr lang="en-US" dirty="0" smtClean="0"/>
              <a:t>- April 10</a:t>
            </a:r>
          </a:p>
          <a:p>
            <a:r>
              <a:rPr lang="en-US" dirty="0" smtClean="0">
                <a:hlinkClick r:id="rId5"/>
              </a:rPr>
              <a:t>Literacy Leadership Network</a:t>
            </a:r>
            <a:r>
              <a:rPr lang="en-US" dirty="0" smtClean="0"/>
              <a:t>-April 30</a:t>
            </a:r>
            <a:endParaRPr lang="en-US" dirty="0"/>
          </a:p>
        </p:txBody>
      </p:sp>
      <p:pic>
        <p:nvPicPr>
          <p:cNvPr id="1026" name="Picture 2" descr="C:\Users\lradicel\AppData\Local\Microsoft\Windows\Temporary Internet Files\Content.IE5\4PFL5989\MC9000390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2073859" cy="185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2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a:t>
            </a:r>
            <a:endParaRPr lang="en-US" dirty="0"/>
          </a:p>
        </p:txBody>
      </p:sp>
      <p:sp>
        <p:nvSpPr>
          <p:cNvPr id="3" name="Content Placeholder 2"/>
          <p:cNvSpPr>
            <a:spLocks noGrp="1"/>
          </p:cNvSpPr>
          <p:nvPr>
            <p:ph idx="1"/>
          </p:nvPr>
        </p:nvSpPr>
        <p:spPr/>
        <p:txBody>
          <a:bodyPr>
            <a:normAutofit/>
          </a:bodyPr>
          <a:lstStyle/>
          <a:p>
            <a:r>
              <a:rPr lang="en-US" dirty="0" smtClean="0"/>
              <a:t>Follow-up sessions</a:t>
            </a:r>
          </a:p>
          <a:p>
            <a:r>
              <a:rPr lang="en-US" dirty="0" smtClean="0"/>
              <a:t>Coaching available</a:t>
            </a:r>
          </a:p>
          <a:p>
            <a:r>
              <a:rPr lang="en-US" dirty="0" smtClean="0"/>
              <a:t>CNY NYS ASCD Focus</a:t>
            </a:r>
          </a:p>
          <a:p>
            <a:r>
              <a:rPr lang="en-US" b="1" dirty="0" smtClean="0"/>
              <a:t>Still working out August 12-14, 2015, to host the real thing in Syracuse. What kind of interest do we have (we have to make a big commitment)?</a:t>
            </a:r>
          </a:p>
          <a:p>
            <a:pPr marL="0" indent="0">
              <a:buNone/>
            </a:pPr>
            <a:endParaRPr lang="en-US" dirty="0"/>
          </a:p>
        </p:txBody>
      </p:sp>
      <p:sp>
        <p:nvSpPr>
          <p:cNvPr id="4" name="Oval 3"/>
          <p:cNvSpPr/>
          <p:nvPr/>
        </p:nvSpPr>
        <p:spPr>
          <a:xfrm>
            <a:off x="191069" y="2601311"/>
            <a:ext cx="8482083" cy="337382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412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02219" y="1167200"/>
            <a:ext cx="5937316" cy="533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On BOCES</a:t>
            </a:r>
            <a:br>
              <a:rPr lang="en-US" dirty="0" smtClean="0"/>
            </a:br>
            <a:r>
              <a:rPr lang="en-US" dirty="0" smtClean="0"/>
              <a:t>calendar</a:t>
            </a:r>
          </a:p>
          <a:p>
            <a:r>
              <a:rPr lang="en-US" dirty="0" smtClean="0"/>
              <a:t>SRC Arena</a:t>
            </a:r>
            <a:br>
              <a:rPr lang="en-US" dirty="0" smtClean="0"/>
            </a:br>
            <a:r>
              <a:rPr lang="en-US" dirty="0" smtClean="0"/>
              <a:t>is reserved</a:t>
            </a:r>
          </a:p>
          <a:p>
            <a:r>
              <a:rPr lang="en-US" dirty="0" smtClean="0"/>
              <a:t>What do you</a:t>
            </a:r>
            <a:br>
              <a:rPr lang="en-US" dirty="0" smtClean="0"/>
            </a:br>
            <a:r>
              <a:rPr lang="en-US" dirty="0" smtClean="0"/>
              <a:t>think?</a:t>
            </a:r>
          </a:p>
          <a:p>
            <a:endParaRPr lang="en-US" dirty="0"/>
          </a:p>
        </p:txBody>
      </p:sp>
    </p:spTree>
    <p:extLst>
      <p:ext uri="{BB962C8B-B14F-4D97-AF65-F5344CB8AC3E}">
        <p14:creationId xmlns:p14="http://schemas.microsoft.com/office/powerpoint/2010/main" val="1281250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Lead </a:t>
            </a:r>
            <a:r>
              <a:rPr lang="en-US" dirty="0"/>
              <a:t>Evaluators Year One will begin in August</a:t>
            </a:r>
          </a:p>
          <a:p>
            <a:r>
              <a:rPr lang="en-US" dirty="0"/>
              <a:t>Lead Evaluators Ongoing will be three (half) days in 2014-2015</a:t>
            </a:r>
          </a:p>
          <a:p>
            <a:r>
              <a:rPr lang="en-US" dirty="0"/>
              <a:t>Principal Evaluator Ongoing will be three (half) days in 2014-2015</a:t>
            </a:r>
          </a:p>
          <a:p>
            <a:r>
              <a:rPr lang="en-US" dirty="0"/>
              <a:t>Will we need Principals Year One?</a:t>
            </a:r>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RTTT Reporting</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RTTT and Network Teams</a:t>
            </a:r>
            <a:endParaRPr lang="en-US" dirty="0"/>
          </a:p>
        </p:txBody>
      </p:sp>
      <p:sp>
        <p:nvSpPr>
          <p:cNvPr id="3" name="Content Placeholder 2"/>
          <p:cNvSpPr>
            <a:spLocks noGrp="1"/>
          </p:cNvSpPr>
          <p:nvPr>
            <p:ph idx="1"/>
          </p:nvPr>
        </p:nvSpPr>
        <p:spPr/>
        <p:txBody>
          <a:bodyPr/>
          <a:lstStyle/>
          <a:p>
            <a:r>
              <a:rPr lang="en-US" dirty="0" smtClean="0"/>
              <a:t>No cost extension</a:t>
            </a:r>
          </a:p>
          <a:p>
            <a:r>
              <a:rPr lang="en-US" dirty="0" smtClean="0"/>
              <a:t>Bills and letters went out</a:t>
            </a:r>
          </a:p>
          <a:p>
            <a:endParaRPr lang="en-US" dirty="0"/>
          </a:p>
        </p:txBody>
      </p:sp>
    </p:spTree>
    <p:extLst>
      <p:ext uri="{BB962C8B-B14F-4D97-AF65-F5344CB8AC3E}">
        <p14:creationId xmlns:p14="http://schemas.microsoft.com/office/powerpoint/2010/main" val="289063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9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 t="14556" r="50362" b="14885"/>
          <a:stretch/>
        </p:blipFill>
        <p:spPr bwMode="auto">
          <a:xfrm>
            <a:off x="0" y="920023"/>
            <a:ext cx="9192127" cy="533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49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24" y="0"/>
            <a:ext cx="101322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1517" y="-155860"/>
            <a:ext cx="5129033" cy="1143000"/>
          </a:xfrm>
        </p:spPr>
        <p:txBody>
          <a:bodyPr>
            <a:normAutofit/>
          </a:bodyPr>
          <a:lstStyle/>
          <a:p>
            <a:r>
              <a:rPr lang="en-US" dirty="0" smtClean="0">
                <a:solidFill>
                  <a:schemeClr val="bg1"/>
                </a:solidFill>
              </a:rPr>
              <a:t>SED Updates</a:t>
            </a:r>
            <a:endParaRPr lang="en-US" dirty="0">
              <a:solidFill>
                <a:schemeClr val="bg1"/>
              </a:solidFill>
            </a:endParaRPr>
          </a:p>
        </p:txBody>
      </p:sp>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Tree>
    <p:extLst>
      <p:ext uri="{BB962C8B-B14F-4D97-AF65-F5344CB8AC3E}">
        <p14:creationId xmlns:p14="http://schemas.microsoft.com/office/powerpoint/2010/main" val="14346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Central New York New Tech High School</a:t>
            </a:r>
            <a:endParaRPr lang="en-US" dirty="0"/>
          </a:p>
        </p:txBody>
      </p:sp>
      <p:sp>
        <p:nvSpPr>
          <p:cNvPr id="3" name="Content Placeholder 2"/>
          <p:cNvSpPr>
            <a:spLocks noGrp="1"/>
          </p:cNvSpPr>
          <p:nvPr>
            <p:ph idx="1"/>
          </p:nvPr>
        </p:nvSpPr>
        <p:spPr/>
        <p:txBody>
          <a:bodyPr/>
          <a:lstStyle/>
          <a:p>
            <a:r>
              <a:rPr lang="en-US" dirty="0" smtClean="0"/>
              <a:t>Multiple districts</a:t>
            </a:r>
          </a:p>
          <a:p>
            <a:r>
              <a:rPr lang="en-US" dirty="0" smtClean="0"/>
              <a:t>Location TBD</a:t>
            </a:r>
          </a:p>
          <a:p>
            <a:r>
              <a:rPr lang="en-US" dirty="0" smtClean="0"/>
              <a:t>September 2015</a:t>
            </a:r>
          </a:p>
          <a:p>
            <a:r>
              <a:rPr lang="en-US" dirty="0" smtClean="0"/>
              <a:t>Begin with grades 9 &amp; 10</a:t>
            </a:r>
            <a:endParaRPr lang="en-US" dirty="0"/>
          </a:p>
        </p:txBody>
      </p:sp>
      <p:sp>
        <p:nvSpPr>
          <p:cNvPr id="4" name="TextBox 3"/>
          <p:cNvSpPr txBox="1"/>
          <p:nvPr/>
        </p:nvSpPr>
        <p:spPr>
          <a:xfrm rot="20749844">
            <a:off x="1828800" y="3807540"/>
            <a:ext cx="6400800" cy="1569660"/>
          </a:xfrm>
          <a:prstGeom prst="rect">
            <a:avLst/>
          </a:prstGeom>
          <a:noFill/>
        </p:spPr>
        <p:txBody>
          <a:bodyPr wrap="square" rtlCol="0">
            <a:spAutoFit/>
          </a:bodyPr>
          <a:lstStyle/>
          <a:p>
            <a:pPr algn="ctr"/>
            <a:r>
              <a:rPr lang="en-US" sz="9600" dirty="0" smtClean="0">
                <a:solidFill>
                  <a:srgbClr val="0070C0"/>
                </a:solidFill>
                <a:latin typeface="Franklin Gothic Medium Cond" panose="020B0606030402020204" pitchFamily="34" charset="0"/>
              </a:rPr>
              <a:t>NTH@CNY</a:t>
            </a:r>
            <a:endParaRPr lang="en-US" sz="9600" dirty="0">
              <a:solidFill>
                <a:srgbClr val="0070C0"/>
              </a:solidFill>
              <a:latin typeface="Franklin Gothic Medium Cond" panose="020B0606030402020204" pitchFamily="34" charset="0"/>
            </a:endParaRPr>
          </a:p>
        </p:txBody>
      </p:sp>
    </p:spTree>
    <p:extLst>
      <p:ext uri="{BB962C8B-B14F-4D97-AF65-F5344CB8AC3E}">
        <p14:creationId xmlns:p14="http://schemas.microsoft.com/office/powerpoint/2010/main" val="20747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Baldwinsville New Tech</a:t>
            </a:r>
            <a:endParaRPr lang="en-US" dirty="0"/>
          </a:p>
        </p:txBody>
      </p:sp>
      <p:sp>
        <p:nvSpPr>
          <p:cNvPr id="3" name="Content Placeholder 2"/>
          <p:cNvSpPr>
            <a:spLocks noGrp="1"/>
          </p:cNvSpPr>
          <p:nvPr>
            <p:ph idx="1"/>
          </p:nvPr>
        </p:nvSpPr>
        <p:spPr/>
        <p:txBody>
          <a:bodyPr/>
          <a:lstStyle/>
          <a:p>
            <a:r>
              <a:rPr lang="en-US" dirty="0" smtClean="0"/>
              <a:t>School-within-a-School (shared campus)</a:t>
            </a:r>
          </a:p>
          <a:p>
            <a:r>
              <a:rPr lang="en-US" dirty="0" smtClean="0"/>
              <a:t>September 2015</a:t>
            </a:r>
          </a:p>
          <a:p>
            <a:r>
              <a:rPr lang="en-US" dirty="0" smtClean="0"/>
              <a:t>Begin with grade 10</a:t>
            </a:r>
            <a:endParaRPr lang="en-US" dirty="0"/>
          </a:p>
        </p:txBody>
      </p:sp>
    </p:spTree>
    <p:extLst>
      <p:ext uri="{BB962C8B-B14F-4D97-AF65-F5344CB8AC3E}">
        <p14:creationId xmlns:p14="http://schemas.microsoft.com/office/powerpoint/2010/main" val="6449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Transformation of the Career Academy</a:t>
            </a:r>
          </a:p>
          <a:p>
            <a:r>
              <a:rPr lang="en-US" dirty="0" smtClean="0"/>
              <a:t>September 2014</a:t>
            </a:r>
          </a:p>
          <a:p>
            <a:r>
              <a:rPr lang="en-US" dirty="0" smtClean="0"/>
              <a:t>Begin with grades 9 &amp; 10</a:t>
            </a:r>
          </a:p>
          <a:p>
            <a:r>
              <a:rPr lang="en-US" dirty="0" smtClean="0"/>
              <a:t>Students in grades 11 &amp; 12 complete the Career Academy program, including CTE</a:t>
            </a:r>
          </a:p>
          <a:p>
            <a:r>
              <a:rPr lang="en-US" dirty="0" smtClean="0"/>
              <a:t>Summer 2014-Redesign space to support Innovation Tech model</a:t>
            </a:r>
          </a:p>
          <a:p>
            <a:r>
              <a:rPr lang="en-US" dirty="0" smtClean="0"/>
              <a:t>InnovationTech.us</a:t>
            </a:r>
          </a:p>
          <a:p>
            <a:pPr marL="0" indent="0">
              <a:buNone/>
            </a:pPr>
            <a:endParaRPr lang="en-US" dirty="0"/>
          </a:p>
        </p:txBody>
      </p:sp>
      <p:pic>
        <p:nvPicPr>
          <p:cNvPr id="3076" name="Picture 4" descr="Innovative 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93" y="195618"/>
            <a:ext cx="5715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802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
          <p:cNvSpPr>
            <a:spLocks noChangeArrowheads="1"/>
          </p:cNvSpPr>
          <p:nvPr/>
        </p:nvSpPr>
        <p:spPr bwMode="auto">
          <a:xfrm>
            <a:off x="1714500" y="320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4" t="14309" r="60526" b="10938"/>
          <a:stretch/>
        </p:blipFill>
        <p:spPr bwMode="auto">
          <a:xfrm>
            <a:off x="1239252" y="57847"/>
            <a:ext cx="6665496" cy="680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80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1741981"/>
            <a:ext cx="4762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8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fontScale="90000"/>
          </a:bodyPr>
          <a:lstStyle/>
          <a:p>
            <a:r>
              <a:rPr lang="en-US" dirty="0" smtClean="0"/>
              <a:t>Project Based Learning:</a:t>
            </a:r>
            <a:br>
              <a:rPr lang="en-US" dirty="0" smtClean="0"/>
            </a:br>
            <a:r>
              <a:rPr lang="en-US" dirty="0" smtClean="0"/>
              <a:t>Multiple ways to engage</a:t>
            </a:r>
            <a:endParaRPr lang="en-US" dirty="0"/>
          </a:p>
        </p:txBody>
      </p:sp>
      <p:sp>
        <p:nvSpPr>
          <p:cNvPr id="3" name="Content Placeholder 2"/>
          <p:cNvSpPr>
            <a:spLocks noGrp="1"/>
          </p:cNvSpPr>
          <p:nvPr>
            <p:ph idx="1"/>
          </p:nvPr>
        </p:nvSpPr>
        <p:spPr>
          <a:xfrm>
            <a:off x="457200" y="1869040"/>
            <a:ext cx="8229600" cy="4525963"/>
          </a:xfrm>
        </p:spPr>
        <p:txBody>
          <a:bodyPr>
            <a:normAutofit/>
          </a:bodyPr>
          <a:lstStyle/>
          <a:p>
            <a:r>
              <a:rPr lang="en-US" dirty="0" smtClean="0"/>
              <a:t>Training:</a:t>
            </a:r>
          </a:p>
          <a:p>
            <a:pPr lvl="1"/>
            <a:r>
              <a:rPr lang="en-US" dirty="0" smtClean="0"/>
              <a:t>PBL 101: Regional or on-site</a:t>
            </a:r>
          </a:p>
          <a:p>
            <a:r>
              <a:rPr lang="en-US" dirty="0" smtClean="0"/>
              <a:t>Coaching: </a:t>
            </a:r>
          </a:p>
          <a:p>
            <a:pPr lvl="1"/>
            <a:r>
              <a:rPr lang="en-US" dirty="0" smtClean="0"/>
              <a:t>Full Implementation Model: 40 on-site days </a:t>
            </a:r>
          </a:p>
          <a:p>
            <a:pPr lvl="1"/>
            <a:r>
              <a:rPr lang="en-US" dirty="0" smtClean="0"/>
              <a:t>Can customize to 20-30 days on-site</a:t>
            </a:r>
          </a:p>
          <a:p>
            <a:r>
              <a:rPr lang="en-US" dirty="0" smtClean="0"/>
              <a:t>Turnkey: Support for district facilitators to build capacity within districts. Teams of up to five $8700 (for component districts).  </a:t>
            </a:r>
            <a:endParaRPr lang="en-US" dirty="0"/>
          </a:p>
        </p:txBody>
      </p:sp>
      <p:pic>
        <p:nvPicPr>
          <p:cNvPr id="3074" name="Picture 2" descr="C:\Users\lradicel\AppData\Local\Microsoft\Windows\Temporary Internet Files\Content.IE5\L9PC1M9C\MP9004484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780" y="1710228"/>
            <a:ext cx="2801270" cy="16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84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in Your Program?</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3-06-11 at 11.1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4976">
            <a:off x="1351941" y="1403216"/>
            <a:ext cx="6515843" cy="4847733"/>
          </a:xfrm>
          <a:prstGeom prst="rect">
            <a:avLst/>
          </a:prstGeom>
          <a:ln>
            <a:solidFill>
              <a:schemeClr val="tx1">
                <a:lumMod val="65000"/>
                <a:lumOff val="35000"/>
              </a:schemeClr>
            </a:solidFill>
          </a:ln>
        </p:spPr>
      </p:pic>
    </p:spTree>
    <p:extLst>
      <p:ext uri="{BB962C8B-B14F-4D97-AF65-F5344CB8AC3E}">
        <p14:creationId xmlns:p14="http://schemas.microsoft.com/office/powerpoint/2010/main" val="316735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and Standards</a:t>
            </a:r>
            <a:endParaRPr lang="en-US" dirty="0"/>
          </a:p>
        </p:txBody>
      </p:sp>
      <p:sp>
        <p:nvSpPr>
          <p:cNvPr id="3" name="Content Placeholder 2"/>
          <p:cNvSpPr>
            <a:spLocks noGrp="1"/>
          </p:cNvSpPr>
          <p:nvPr>
            <p:ph idx="1"/>
          </p:nvPr>
        </p:nvSpPr>
        <p:spPr/>
        <p:txBody>
          <a:bodyPr>
            <a:normAutofit/>
          </a:bodyPr>
          <a:lstStyle/>
          <a:p>
            <a:pPr fontAlgn="base"/>
            <a:r>
              <a:rPr lang="en-US" dirty="0"/>
              <a:t>Social Studies Frameworks </a:t>
            </a:r>
            <a:r>
              <a:rPr lang="en-US" u="sng" dirty="0" smtClean="0">
                <a:hlinkClick r:id="rId2"/>
              </a:rPr>
              <a:t>draft</a:t>
            </a:r>
            <a:endParaRPr lang="en-US" u="sng" dirty="0"/>
          </a:p>
          <a:p>
            <a:pPr lvl="1" fontAlgn="base"/>
            <a:r>
              <a:rPr lang="en-US" dirty="0" smtClean="0"/>
              <a:t>April adoption likely</a:t>
            </a:r>
          </a:p>
          <a:p>
            <a:pPr lvl="1" fontAlgn="base"/>
            <a:r>
              <a:rPr lang="en-US" dirty="0" smtClean="0"/>
              <a:t>Exam change 2018? 2019?</a:t>
            </a:r>
          </a:p>
          <a:p>
            <a:pPr lvl="1" fontAlgn="base"/>
            <a:r>
              <a:rPr lang="en-US" dirty="0" smtClean="0"/>
              <a:t>Field Guide will be developed</a:t>
            </a:r>
          </a:p>
          <a:p>
            <a:pPr lvl="1" fontAlgn="base"/>
            <a:r>
              <a:rPr lang="en-US" dirty="0" smtClean="0"/>
              <a:t>Some tinkering and some 4</a:t>
            </a:r>
            <a:r>
              <a:rPr lang="en-US" baseline="30000" dirty="0" smtClean="0"/>
              <a:t>th</a:t>
            </a:r>
            <a:r>
              <a:rPr lang="en-US" dirty="0" smtClean="0"/>
              <a:t> grade flexibility</a:t>
            </a:r>
            <a:endParaRPr lang="en-US" dirty="0"/>
          </a:p>
          <a:p>
            <a:pPr fontAlgn="base"/>
            <a:r>
              <a:rPr lang="en-US" dirty="0" smtClean="0"/>
              <a:t>Next </a:t>
            </a:r>
            <a:r>
              <a:rPr lang="en-US" dirty="0"/>
              <a:t>Generation </a:t>
            </a:r>
            <a:r>
              <a:rPr lang="en-US" dirty="0" smtClean="0"/>
              <a:t>Science Standards</a:t>
            </a:r>
          </a:p>
          <a:p>
            <a:pPr lvl="1" fontAlgn="base"/>
            <a:r>
              <a:rPr lang="en-US" dirty="0" smtClean="0"/>
              <a:t>Some change, eventually</a:t>
            </a:r>
          </a:p>
          <a:p>
            <a:pPr lvl="1" fontAlgn="base"/>
            <a:r>
              <a:rPr lang="en-US" dirty="0" smtClean="0"/>
              <a:t>Either adopt or MA model</a:t>
            </a:r>
            <a:endParaRPr lang="en-US" dirty="0"/>
          </a:p>
        </p:txBody>
      </p:sp>
    </p:spTree>
    <p:extLst>
      <p:ext uri="{BB962C8B-B14F-4D97-AF65-F5344CB8AC3E}">
        <p14:creationId xmlns:p14="http://schemas.microsoft.com/office/powerpoint/2010/main" val="9347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&amp; BOCES Papers</a:t>
            </a:r>
            <a:endParaRPr lang="en-US" dirty="0"/>
          </a:p>
        </p:txBody>
      </p:sp>
      <p:sp>
        <p:nvSpPr>
          <p:cNvPr id="3" name="Content Placeholder 2"/>
          <p:cNvSpPr>
            <a:spLocks noGrp="1"/>
          </p:cNvSpPr>
          <p:nvPr>
            <p:ph sz="half" idx="1"/>
          </p:nvPr>
        </p:nvSpPr>
        <p:spPr>
          <a:xfrm>
            <a:off x="457200" y="1690915"/>
            <a:ext cx="8229600" cy="4525963"/>
          </a:xfrm>
        </p:spPr>
        <p:txBody>
          <a:bodyPr>
            <a:normAutofit/>
          </a:bodyPr>
          <a:lstStyle/>
          <a:p>
            <a:pPr marL="0" indent="0">
              <a:buNone/>
            </a:pPr>
            <a:r>
              <a:rPr lang="en-US" sz="3200" b="1" dirty="0" smtClean="0"/>
              <a:t>ELA</a:t>
            </a:r>
            <a:r>
              <a:rPr lang="en-US" sz="3200" dirty="0" smtClean="0"/>
              <a:t> papers from all BOCES students will be returned to districts by 4:00pm on April 7</a:t>
            </a:r>
            <a:r>
              <a:rPr lang="en-US" sz="3200" baseline="30000" dirty="0" smtClean="0"/>
              <a:t>th</a:t>
            </a:r>
            <a:r>
              <a:rPr lang="en-US" sz="3200" dirty="0" smtClean="0"/>
              <a:t>.</a:t>
            </a:r>
          </a:p>
          <a:p>
            <a:pPr marL="0" indent="0">
              <a:buNone/>
            </a:pPr>
            <a:r>
              <a:rPr lang="en-US" sz="3200" dirty="0" smtClean="0"/>
              <a:t>Any individual make-up papers will be delivered by the specific BOCES program administrator by 4:00pm on April 9</a:t>
            </a:r>
            <a:r>
              <a:rPr lang="en-US" sz="3200" baseline="30000" dirty="0" smtClean="0"/>
              <a:t>th</a:t>
            </a:r>
            <a:r>
              <a:rPr lang="en-US" sz="3200" dirty="0" smtClean="0"/>
              <a:t>.</a:t>
            </a:r>
            <a:endParaRPr lang="en-US" sz="2800" dirty="0"/>
          </a:p>
        </p:txBody>
      </p:sp>
    </p:spTree>
    <p:extLst>
      <p:ext uri="{BB962C8B-B14F-4D97-AF65-F5344CB8AC3E}">
        <p14:creationId xmlns:p14="http://schemas.microsoft.com/office/powerpoint/2010/main" val="70469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&amp; BOCES Papers</a:t>
            </a:r>
            <a:endParaRPr lang="en-US" dirty="0"/>
          </a:p>
        </p:txBody>
      </p:sp>
      <p:sp>
        <p:nvSpPr>
          <p:cNvPr id="3" name="Content Placeholder 2"/>
          <p:cNvSpPr>
            <a:spLocks noGrp="1"/>
          </p:cNvSpPr>
          <p:nvPr>
            <p:ph sz="half" idx="1"/>
          </p:nvPr>
        </p:nvSpPr>
        <p:spPr>
          <a:xfrm>
            <a:off x="457200" y="1690915"/>
            <a:ext cx="8229600" cy="4525963"/>
          </a:xfrm>
        </p:spPr>
        <p:txBody>
          <a:bodyPr>
            <a:normAutofit/>
          </a:bodyPr>
          <a:lstStyle/>
          <a:p>
            <a:pPr marL="0" indent="0">
              <a:buNone/>
            </a:pPr>
            <a:r>
              <a:rPr lang="en-US" sz="3200" b="1" dirty="0" smtClean="0"/>
              <a:t>Math</a:t>
            </a:r>
            <a:r>
              <a:rPr lang="en-US" sz="3200" dirty="0" smtClean="0"/>
              <a:t> papers from all BOCES students will be returned to districts by 4:00pm on May 6</a:t>
            </a:r>
            <a:r>
              <a:rPr lang="en-US" sz="3200" baseline="30000" dirty="0" smtClean="0"/>
              <a:t>th</a:t>
            </a:r>
            <a:r>
              <a:rPr lang="en-US" sz="3200" dirty="0" smtClean="0"/>
              <a:t>.</a:t>
            </a:r>
          </a:p>
          <a:p>
            <a:pPr marL="0" indent="0">
              <a:buNone/>
            </a:pPr>
            <a:r>
              <a:rPr lang="en-US" sz="3200" dirty="0" smtClean="0"/>
              <a:t>Any individual make-up papers will be delivered by the specific BOCES program administrator by 4:00pm on May 8</a:t>
            </a:r>
            <a:r>
              <a:rPr lang="en-US" sz="3200" baseline="30000" dirty="0" smtClean="0"/>
              <a:t>th</a:t>
            </a:r>
            <a:r>
              <a:rPr lang="en-US" sz="3200" dirty="0" smtClean="0"/>
              <a:t>.</a:t>
            </a:r>
            <a:endParaRPr lang="en-US" sz="2800" dirty="0"/>
          </a:p>
        </p:txBody>
      </p:sp>
    </p:spTree>
    <p:extLst>
      <p:ext uri="{BB962C8B-B14F-4D97-AF65-F5344CB8AC3E}">
        <p14:creationId xmlns:p14="http://schemas.microsoft.com/office/powerpoint/2010/main" val="99297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a:xfrm>
            <a:off x="457199" y="1690915"/>
            <a:ext cx="8461169" cy="4804888"/>
          </a:xfrm>
        </p:spPr>
        <p:txBody>
          <a:bodyPr>
            <a:normAutofit fontScale="92500" lnSpcReduction="20000"/>
          </a:bodyPr>
          <a:lstStyle/>
          <a:p>
            <a:pPr marL="0" indent="0">
              <a:buNone/>
            </a:pPr>
            <a:r>
              <a:rPr lang="en-US" dirty="0"/>
              <a:t>“All students are expected to participate in State tests as part of the core academic program. Absences </a:t>
            </a:r>
            <a:r>
              <a:rPr lang="en-US" dirty="0" smtClean="0"/>
              <a:t> from </a:t>
            </a:r>
            <a:r>
              <a:rPr lang="en-US" dirty="0"/>
              <a:t>all </a:t>
            </a:r>
            <a:r>
              <a:rPr lang="en-US" dirty="0" smtClean="0"/>
              <a:t>or part </a:t>
            </a:r>
            <a:r>
              <a:rPr lang="en-US" dirty="0"/>
              <a:t>of the required academic program should </a:t>
            </a:r>
            <a:r>
              <a:rPr lang="en-US" dirty="0" smtClean="0"/>
              <a:t>be managed </a:t>
            </a:r>
            <a:r>
              <a:rPr lang="en-US" dirty="0"/>
              <a:t>in accordance with the attendance </a:t>
            </a:r>
            <a:r>
              <a:rPr lang="en-US" dirty="0" smtClean="0"/>
              <a:t> policies </a:t>
            </a:r>
            <a:r>
              <a:rPr lang="en-US" dirty="0"/>
              <a:t>of the district. For accountability </a:t>
            </a:r>
            <a:r>
              <a:rPr lang="en-US" dirty="0" smtClean="0"/>
              <a:t>and other </a:t>
            </a:r>
            <a:r>
              <a:rPr lang="en-US" dirty="0"/>
              <a:t>statewide reporting purposes, students who do not </a:t>
            </a:r>
            <a:r>
              <a:rPr lang="en-US" dirty="0" smtClean="0"/>
              <a:t> participate </a:t>
            </a:r>
            <a:r>
              <a:rPr lang="en-US" dirty="0"/>
              <a:t>in an assessment are reported to </a:t>
            </a:r>
            <a:r>
              <a:rPr lang="en-US" dirty="0" smtClean="0"/>
              <a:t>the State </a:t>
            </a:r>
            <a:r>
              <a:rPr lang="en-US" dirty="0"/>
              <a:t>as “not tested.” Schools do not have </a:t>
            </a:r>
            <a:r>
              <a:rPr lang="en-US" dirty="0" smtClean="0"/>
              <a:t>any obligation to </a:t>
            </a:r>
            <a:r>
              <a:rPr lang="en-US" dirty="0"/>
              <a:t>provide an alternative location or activities </a:t>
            </a:r>
            <a:r>
              <a:rPr lang="en-US" dirty="0" smtClean="0"/>
              <a:t>for individual </a:t>
            </a:r>
            <a:r>
              <a:rPr lang="en-US" dirty="0"/>
              <a:t>students while the tests are </a:t>
            </a:r>
            <a:r>
              <a:rPr lang="en-US" dirty="0" smtClean="0"/>
              <a:t>being administered.”</a:t>
            </a:r>
          </a:p>
        </p:txBody>
      </p:sp>
    </p:spTree>
    <p:extLst>
      <p:ext uri="{BB962C8B-B14F-4D97-AF65-F5344CB8AC3E}">
        <p14:creationId xmlns:p14="http://schemas.microsoft.com/office/powerpoint/2010/main" val="1679097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What’s coming you way?</a:t>
            </a:r>
          </a:p>
          <a:p>
            <a:pPr marL="0" indent="0">
              <a:buNone/>
            </a:pPr>
            <a:r>
              <a:rPr lang="en-US" dirty="0" smtClean="0"/>
              <a:t>What is your district’s response?</a:t>
            </a:r>
          </a:p>
          <a:p>
            <a:pPr marL="0" indent="0">
              <a:buNone/>
            </a:pPr>
            <a:endParaRPr lang="en-US" dirty="0"/>
          </a:p>
          <a:p>
            <a:pPr marL="0" indent="0">
              <a:buNone/>
            </a:pPr>
            <a:r>
              <a:rPr lang="en-US" dirty="0" smtClean="0"/>
              <a:t>Suggestions: Family by family interaction by principal. Written responses are OK, but alone might not de-escalate. </a:t>
            </a:r>
            <a:endParaRPr lang="en-US" dirty="0"/>
          </a:p>
        </p:txBody>
      </p:sp>
    </p:spTree>
    <p:extLst>
      <p:ext uri="{BB962C8B-B14F-4D97-AF65-F5344CB8AC3E}">
        <p14:creationId xmlns:p14="http://schemas.microsoft.com/office/powerpoint/2010/main" val="1504760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Regents Scoring</a:t>
            </a:r>
            <a:endParaRPr lang="en-US" dirty="0"/>
          </a:p>
        </p:txBody>
      </p:sp>
      <p:sp>
        <p:nvSpPr>
          <p:cNvPr id="3" name="Content Placeholder 2"/>
          <p:cNvSpPr>
            <a:spLocks noGrp="1"/>
          </p:cNvSpPr>
          <p:nvPr>
            <p:ph idx="1"/>
          </p:nvPr>
        </p:nvSpPr>
        <p:spPr/>
        <p:txBody>
          <a:bodyPr>
            <a:normAutofit lnSpcReduction="10000"/>
          </a:bodyPr>
          <a:lstStyle/>
          <a:p>
            <a:r>
              <a:rPr lang="en-US" dirty="0" smtClean="0"/>
              <a:t>Anticipate training for scoring CCLS </a:t>
            </a:r>
            <a:r>
              <a:rPr lang="en-US" smtClean="0"/>
              <a:t>ELA in </a:t>
            </a:r>
            <a:r>
              <a:rPr lang="en-US" dirty="0" smtClean="0"/>
              <a:t>late May</a:t>
            </a:r>
          </a:p>
          <a:p>
            <a:r>
              <a:rPr lang="en-US" dirty="0" smtClean="0"/>
              <a:t>Regional Scoring:</a:t>
            </a:r>
          </a:p>
          <a:p>
            <a:pPr lvl="1"/>
            <a:r>
              <a:rPr lang="en-US" dirty="0" smtClean="0"/>
              <a:t>Gathering participating group input for US History and Global Studies scheduling</a:t>
            </a:r>
          </a:p>
          <a:p>
            <a:pPr lvl="1"/>
            <a:endParaRPr lang="en-US" dirty="0"/>
          </a:p>
          <a:p>
            <a:pPr lvl="1"/>
            <a:r>
              <a:rPr lang="en-US" dirty="0" smtClean="0"/>
              <a:t>Location: Tully</a:t>
            </a:r>
          </a:p>
          <a:p>
            <a:pPr lvl="1"/>
            <a:endParaRPr lang="en-US" dirty="0"/>
          </a:p>
          <a:p>
            <a:pPr lvl="1"/>
            <a:r>
              <a:rPr lang="en-US" dirty="0" smtClean="0"/>
              <a:t>Scoring Leader Training in late May</a:t>
            </a:r>
            <a:endParaRPr lang="en-US" dirty="0"/>
          </a:p>
        </p:txBody>
      </p:sp>
    </p:spTree>
    <p:extLst>
      <p:ext uri="{BB962C8B-B14F-4D97-AF65-F5344CB8AC3E}">
        <p14:creationId xmlns:p14="http://schemas.microsoft.com/office/powerpoint/2010/main" val="1111441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April 10, 2014</a:t>
            </a:r>
          </a:p>
          <a:p>
            <a:r>
              <a:rPr lang="en-US" dirty="0" smtClean="0"/>
              <a:t>Henry </a:t>
            </a:r>
            <a:r>
              <a:rPr lang="en-US" dirty="0"/>
              <a:t>L</a:t>
            </a:r>
            <a:r>
              <a:rPr lang="en-US" dirty="0" smtClean="0"/>
              <a:t>arge Conference Room</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426161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r>
              <a:rPr lang="en-US" dirty="0" smtClean="0"/>
              <a:t>School Report Cards have changed</a:t>
            </a:r>
          </a:p>
          <a:p>
            <a:r>
              <a:rPr lang="en-US" dirty="0" smtClean="0">
                <a:hlinkClick r:id="rId2"/>
              </a:rPr>
              <a:t>Data.nysed.gov</a:t>
            </a:r>
            <a:endParaRPr lang="en-US" dirty="0" smtClean="0"/>
          </a:p>
          <a:p>
            <a:r>
              <a:rPr lang="en-US" dirty="0" smtClean="0"/>
              <a:t>Data will be updated</a:t>
            </a:r>
            <a:br>
              <a:rPr lang="en-US" dirty="0" smtClean="0"/>
            </a:br>
            <a:r>
              <a:rPr lang="en-US" dirty="0" smtClean="0"/>
              <a:t>as it becomes</a:t>
            </a:r>
            <a:br>
              <a:rPr lang="en-US" dirty="0" smtClean="0"/>
            </a:br>
            <a:r>
              <a:rPr lang="en-US" dirty="0" smtClean="0"/>
              <a:t>available</a:t>
            </a:r>
          </a:p>
          <a:p>
            <a:endParaRPr lang="en-US" dirty="0"/>
          </a:p>
        </p:txBody>
      </p:sp>
      <p:pic>
        <p:nvPicPr>
          <p:cNvPr id="4" name="Picture 3" descr="NYSED Data Access Site - Google Chrome"/>
          <p:cNvPicPr>
            <a:picLocks noChangeAspect="1"/>
          </p:cNvPicPr>
          <p:nvPr/>
        </p:nvPicPr>
        <p:blipFill rotWithShape="1">
          <a:blip r:embed="rId3">
            <a:extLst>
              <a:ext uri="{28A0092B-C50C-407E-A947-70E740481C1C}">
                <a14:useLocalDpi xmlns:a14="http://schemas.microsoft.com/office/drawing/2010/main" val="0"/>
              </a:ext>
            </a:extLst>
          </a:blip>
          <a:srcRect l="21947" t="9050" r="22339" b="7226"/>
          <a:stretch/>
        </p:blipFill>
        <p:spPr>
          <a:xfrm>
            <a:off x="4708567" y="2451714"/>
            <a:ext cx="3978233" cy="3616575"/>
          </a:xfrm>
          <a:prstGeom prst="rect">
            <a:avLst/>
          </a:prstGeom>
          <a:ln>
            <a:solidFill>
              <a:schemeClr val="tx1"/>
            </a:solidFill>
          </a:ln>
        </p:spPr>
      </p:pic>
    </p:spTree>
    <p:extLst>
      <p:ext uri="{BB962C8B-B14F-4D97-AF65-F5344CB8AC3E}">
        <p14:creationId xmlns:p14="http://schemas.microsoft.com/office/powerpoint/2010/main" val="291168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Here are </a:t>
            </a:r>
            <a:r>
              <a:rPr lang="en-US" dirty="0" smtClean="0">
                <a:hlinkClick r:id="rId2"/>
              </a:rPr>
              <a:t>SED’s slides </a:t>
            </a:r>
            <a:r>
              <a:rPr lang="en-US" dirty="0" smtClean="0"/>
              <a:t>about the Regents scales</a:t>
            </a:r>
          </a:p>
          <a:p>
            <a:endParaRPr lang="en-US" dirty="0"/>
          </a:p>
        </p:txBody>
      </p:sp>
    </p:spTree>
    <p:extLst>
      <p:ext uri="{BB962C8B-B14F-4D97-AF65-F5344CB8AC3E}">
        <p14:creationId xmlns:p14="http://schemas.microsoft.com/office/powerpoint/2010/main" val="56347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Updates</a:t>
            </a:r>
            <a:endParaRPr lang="en-US" dirty="0"/>
          </a:p>
        </p:txBody>
      </p:sp>
      <p:sp>
        <p:nvSpPr>
          <p:cNvPr id="3" name="Content Placeholder 2"/>
          <p:cNvSpPr>
            <a:spLocks noGrp="1"/>
          </p:cNvSpPr>
          <p:nvPr>
            <p:ph idx="1"/>
          </p:nvPr>
        </p:nvSpPr>
        <p:spPr/>
        <p:txBody>
          <a:bodyPr>
            <a:normAutofit/>
          </a:bodyPr>
          <a:lstStyle/>
          <a:p>
            <a:r>
              <a:rPr lang="en-US" dirty="0"/>
              <a:t>Regents C</a:t>
            </a:r>
            <a:r>
              <a:rPr lang="en-US" dirty="0" smtClean="0"/>
              <a:t>ommittee = Governor’s </a:t>
            </a:r>
            <a:r>
              <a:rPr lang="en-US" dirty="0"/>
              <a:t>Committee</a:t>
            </a:r>
          </a:p>
          <a:p>
            <a:r>
              <a:rPr lang="en-US" dirty="0" smtClean="0"/>
              <a:t>Both single-house budgets disappointing</a:t>
            </a:r>
          </a:p>
          <a:p>
            <a:r>
              <a:rPr lang="en-US" dirty="0" smtClean="0"/>
              <a:t>Getting closer to crunchtime</a:t>
            </a:r>
          </a:p>
        </p:txBody>
      </p:sp>
    </p:spTree>
    <p:extLst>
      <p:ext uri="{BB962C8B-B14F-4D97-AF65-F5344CB8AC3E}">
        <p14:creationId xmlns:p14="http://schemas.microsoft.com/office/powerpoint/2010/main" val="198044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3656</TotalTime>
  <Words>1241</Words>
  <Application>Microsoft Office PowerPoint</Application>
  <PresentationFormat>On-screen Show (4:3)</PresentationFormat>
  <Paragraphs>216</Paragraphs>
  <Slides>56</Slides>
  <Notes>4</Notes>
  <HiddenSlides>2</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IS_template</vt:lpstr>
      <vt:lpstr>1_IS_template</vt:lpstr>
      <vt:lpstr>1211_sc_pptemplate</vt:lpstr>
      <vt:lpstr>1_Office Theme</vt:lpstr>
      <vt:lpstr>BCIC Meeting</vt:lpstr>
      <vt:lpstr>Welcome</vt:lpstr>
      <vt:lpstr>SED Update</vt:lpstr>
      <vt:lpstr>SED Updates</vt:lpstr>
      <vt:lpstr>Curriculum and Standards</vt:lpstr>
      <vt:lpstr>Accountability</vt:lpstr>
      <vt:lpstr>Assessment</vt:lpstr>
      <vt:lpstr>Political Updates</vt:lpstr>
      <vt:lpstr>ITD</vt:lpstr>
      <vt:lpstr>CI&amp;A</vt:lpstr>
      <vt:lpstr>Literacy Programs</vt:lpstr>
      <vt:lpstr>Upcoming</vt:lpstr>
      <vt:lpstr>Teacher Centers</vt:lpstr>
      <vt:lpstr>Higher Education</vt:lpstr>
      <vt:lpstr>CNY NYS ASCD</vt:lpstr>
      <vt:lpstr>Regional Summer School</vt:lpstr>
      <vt:lpstr>District Sharing</vt:lpstr>
      <vt:lpstr>Next month: Homer</vt:lpstr>
      <vt:lpstr>Race To The Top</vt:lpstr>
      <vt:lpstr>CCLS Curriculum Conversation</vt:lpstr>
      <vt:lpstr>Formative Assessment</vt:lpstr>
      <vt:lpstr>Balanced Assessment Project</vt:lpstr>
      <vt:lpstr>Balanced Assessment Project</vt:lpstr>
      <vt:lpstr>Balanced Assessment Project</vt:lpstr>
      <vt:lpstr>Balanced Assessment Project</vt:lpstr>
      <vt:lpstr>Balanced Assessment Project</vt:lpstr>
      <vt:lpstr>Balanced Assessment Project</vt:lpstr>
      <vt:lpstr>Balanced Assessment Project</vt:lpstr>
      <vt:lpstr>Network Team</vt:lpstr>
      <vt:lpstr>Network Team</vt:lpstr>
      <vt:lpstr>Data-Driven Instruction</vt:lpstr>
      <vt:lpstr>PLCs at Work</vt:lpstr>
      <vt:lpstr>Turn Your RtI Upside Down</vt:lpstr>
      <vt:lpstr>Professional Practice</vt:lpstr>
      <vt:lpstr>Lead Evaluator Training</vt:lpstr>
      <vt:lpstr>RTTT Reporting</vt:lpstr>
      <vt:lpstr>RTTT and Network Teams</vt:lpstr>
      <vt:lpstr>Regional Vision</vt:lpstr>
      <vt:lpstr>PowerPoint Presentation</vt:lpstr>
      <vt:lpstr>A Vision for Education in Central New York</vt:lpstr>
      <vt:lpstr>PowerPoint Presentation</vt:lpstr>
      <vt:lpstr>Central New York New Tech High School</vt:lpstr>
      <vt:lpstr>Baldwinsville New Tech</vt:lpstr>
      <vt:lpstr>PowerPoint Presentation</vt:lpstr>
      <vt:lpstr>A Vision for Education in CNY</vt:lpstr>
      <vt:lpstr>PowerPoint Presentation</vt:lpstr>
      <vt:lpstr>Project Based Learning</vt:lpstr>
      <vt:lpstr>Project Based Learning: Multiple ways to engage</vt:lpstr>
      <vt:lpstr>Where in Your Program?</vt:lpstr>
      <vt:lpstr>Assessment</vt:lpstr>
      <vt:lpstr>3-8 &amp; BOCES Papers</vt:lpstr>
      <vt:lpstr>3-8 &amp; BOCES Papers</vt:lpstr>
      <vt:lpstr>“Opting Out”</vt:lpstr>
      <vt:lpstr>“Opting Out”</vt:lpstr>
      <vt:lpstr>June Regents Scoring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345</cp:revision>
  <cp:lastPrinted>2013-12-13T17:20:07Z</cp:lastPrinted>
  <dcterms:created xsi:type="dcterms:W3CDTF">2012-08-15T11:27:34Z</dcterms:created>
  <dcterms:modified xsi:type="dcterms:W3CDTF">2014-05-16T10:19:34Z</dcterms:modified>
</cp:coreProperties>
</file>