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708" r:id="rId4"/>
  </p:sldMasterIdLst>
  <p:notesMasterIdLst>
    <p:notesMasterId r:id="rId82"/>
  </p:notesMasterIdLst>
  <p:handoutMasterIdLst>
    <p:handoutMasterId r:id="rId83"/>
  </p:handoutMasterIdLst>
  <p:sldIdLst>
    <p:sldId id="256" r:id="rId5"/>
    <p:sldId id="257" r:id="rId6"/>
    <p:sldId id="566" r:id="rId7"/>
    <p:sldId id="499" r:id="rId8"/>
    <p:sldId id="585" r:id="rId9"/>
    <p:sldId id="696" r:id="rId10"/>
    <p:sldId id="694" r:id="rId11"/>
    <p:sldId id="586" r:id="rId12"/>
    <p:sldId id="587" r:id="rId13"/>
    <p:sldId id="697" r:id="rId14"/>
    <p:sldId id="695" r:id="rId15"/>
    <p:sldId id="698" r:id="rId16"/>
    <p:sldId id="500" r:id="rId17"/>
    <p:sldId id="657" r:id="rId18"/>
    <p:sldId id="689" r:id="rId19"/>
    <p:sldId id="278" r:id="rId20"/>
    <p:sldId id="658" r:id="rId21"/>
    <p:sldId id="682" r:id="rId22"/>
    <p:sldId id="659" r:id="rId23"/>
    <p:sldId id="279" r:id="rId24"/>
    <p:sldId id="489" r:id="rId25"/>
    <p:sldId id="515" r:id="rId26"/>
    <p:sldId id="690" r:id="rId27"/>
    <p:sldId id="285" r:id="rId28"/>
    <p:sldId id="685" r:id="rId29"/>
    <p:sldId id="686" r:id="rId30"/>
    <p:sldId id="612" r:id="rId31"/>
    <p:sldId id="577" r:id="rId32"/>
    <p:sldId id="700" r:id="rId33"/>
    <p:sldId id="701" r:id="rId34"/>
    <p:sldId id="702" r:id="rId35"/>
    <p:sldId id="703" r:id="rId36"/>
    <p:sldId id="704" r:id="rId37"/>
    <p:sldId id="705" r:id="rId38"/>
    <p:sldId id="706" r:id="rId39"/>
    <p:sldId id="716" r:id="rId40"/>
    <p:sldId id="709" r:id="rId41"/>
    <p:sldId id="710" r:id="rId42"/>
    <p:sldId id="711" r:id="rId43"/>
    <p:sldId id="712" r:id="rId44"/>
    <p:sldId id="713" r:id="rId45"/>
    <p:sldId id="714" r:id="rId46"/>
    <p:sldId id="715" r:id="rId47"/>
    <p:sldId id="707" r:id="rId48"/>
    <p:sldId id="660" r:id="rId49"/>
    <p:sldId id="699" r:id="rId50"/>
    <p:sldId id="681" r:id="rId51"/>
    <p:sldId id="485" r:id="rId52"/>
    <p:sldId id="552" r:id="rId53"/>
    <p:sldId id="417" r:id="rId54"/>
    <p:sldId id="445" r:id="rId55"/>
    <p:sldId id="487" r:id="rId56"/>
    <p:sldId id="444" r:id="rId57"/>
    <p:sldId id="555" r:id="rId58"/>
    <p:sldId id="692" r:id="rId59"/>
    <p:sldId id="534" r:id="rId60"/>
    <p:sldId id="535" r:id="rId61"/>
    <p:sldId id="693" r:id="rId62"/>
    <p:sldId id="536" r:id="rId63"/>
    <p:sldId id="688" r:id="rId64"/>
    <p:sldId id="628" r:id="rId65"/>
    <p:sldId id="649" r:id="rId66"/>
    <p:sldId id="651" r:id="rId67"/>
    <p:sldId id="653" r:id="rId68"/>
    <p:sldId id="652" r:id="rId69"/>
    <p:sldId id="655" r:id="rId70"/>
    <p:sldId id="559" r:id="rId71"/>
    <p:sldId id="687" r:id="rId72"/>
    <p:sldId id="691" r:id="rId73"/>
    <p:sldId id="538" r:id="rId74"/>
    <p:sldId id="683" r:id="rId75"/>
    <p:sldId id="684" r:id="rId76"/>
    <p:sldId id="664" r:id="rId77"/>
    <p:sldId id="678" r:id="rId78"/>
    <p:sldId id="679" r:id="rId79"/>
    <p:sldId id="680" r:id="rId80"/>
    <p:sldId id="540" r:id="rId8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388"/>
    <a:srgbClr val="5C6884"/>
    <a:srgbClr val="008FC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78" autoAdjust="0"/>
    <p:restoredTop sz="86131" autoAdjust="0"/>
  </p:normalViewPr>
  <p:slideViewPr>
    <p:cSldViewPr snapToGrid="0" snapToObjects="1">
      <p:cViewPr>
        <p:scale>
          <a:sx n="80" d="100"/>
          <a:sy n="80" d="100"/>
        </p:scale>
        <p:origin x="-540" y="-294"/>
      </p:cViewPr>
      <p:guideLst>
        <p:guide orient="horz" pos="215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2BD611-03DF-4A08-AEAD-DEDB956E990F}" type="doc">
      <dgm:prSet loTypeId="urn:microsoft.com/office/officeart/2005/8/layout/radial3" loCatId="relationship" qsTypeId="urn:microsoft.com/office/officeart/2005/8/quickstyle/simple1" qsCatId="simple" csTypeId="urn:microsoft.com/office/officeart/2005/8/colors/accent1_2" csCatId="accent1" phldr="1"/>
      <dgm:spPr/>
      <dgm:t>
        <a:bodyPr/>
        <a:lstStyle/>
        <a:p>
          <a:endParaRPr lang="en-US"/>
        </a:p>
      </dgm:t>
    </dgm:pt>
    <dgm:pt modelId="{5DCCF143-69C9-4660-A992-F23BDA627E29}">
      <dgm:prSet phldrT="[Text]">
        <dgm:style>
          <a:lnRef idx="0">
            <a:schemeClr val="accent1"/>
          </a:lnRef>
          <a:fillRef idx="3">
            <a:schemeClr val="accent1"/>
          </a:fillRef>
          <a:effectRef idx="3">
            <a:schemeClr val="accent1"/>
          </a:effectRef>
          <a:fontRef idx="minor">
            <a:schemeClr val="lt1"/>
          </a:fontRef>
        </dgm:style>
      </dgm:prSet>
      <dgm:spPr/>
      <dgm:t>
        <a:bodyPr/>
        <a:lstStyle/>
        <a:p>
          <a:r>
            <a:rPr lang="en-US" b="1" dirty="0" smtClean="0"/>
            <a:t>Research: NY Curriculum Modules</a:t>
          </a:r>
          <a:endParaRPr lang="en-US" b="1" dirty="0"/>
        </a:p>
      </dgm:t>
    </dgm:pt>
    <dgm:pt modelId="{6A7EEF9B-58CA-401A-9448-42F717864879}" type="parTrans" cxnId="{6425554F-525E-4DF1-B765-188AEF9BDA77}">
      <dgm:prSet/>
      <dgm:spPr/>
      <dgm:t>
        <a:bodyPr/>
        <a:lstStyle/>
        <a:p>
          <a:endParaRPr lang="en-US"/>
        </a:p>
      </dgm:t>
    </dgm:pt>
    <dgm:pt modelId="{ECFC6ECC-566D-4898-95A6-F72C2695BABD}" type="sibTrans" cxnId="{6425554F-525E-4DF1-B765-188AEF9BDA77}">
      <dgm:prSet/>
      <dgm:spPr/>
      <dgm:t>
        <a:bodyPr/>
        <a:lstStyle/>
        <a:p>
          <a:endParaRPr lang="en-US"/>
        </a:p>
      </dgm:t>
    </dgm:pt>
    <dgm:pt modelId="{ADF6023C-32DD-4028-96A8-522E9B2DBE5F}">
      <dgm:prSet phldrT="[Text]">
        <dgm:style>
          <a:lnRef idx="0">
            <a:schemeClr val="dk1"/>
          </a:lnRef>
          <a:fillRef idx="3">
            <a:schemeClr val="dk1"/>
          </a:fillRef>
          <a:effectRef idx="3">
            <a:schemeClr val="dk1"/>
          </a:effectRef>
          <a:fontRef idx="minor">
            <a:schemeClr val="lt1"/>
          </a:fontRef>
        </dgm:style>
      </dgm:prSet>
      <dgm:spPr/>
      <dgm:t>
        <a:bodyPr/>
        <a:lstStyle/>
        <a:p>
          <a:r>
            <a:rPr lang="en-US" b="1" dirty="0" smtClean="0"/>
            <a:t>CCSS Writing</a:t>
          </a:r>
          <a:endParaRPr lang="en-US" b="1" dirty="0"/>
        </a:p>
      </dgm:t>
    </dgm:pt>
    <dgm:pt modelId="{39C635CE-92B3-4229-922D-4C03571C23EF}" type="parTrans" cxnId="{157A91CE-B915-4466-BB88-B1E5109275A4}">
      <dgm:prSet/>
      <dgm:spPr/>
      <dgm:t>
        <a:bodyPr/>
        <a:lstStyle/>
        <a:p>
          <a:endParaRPr lang="en-US"/>
        </a:p>
      </dgm:t>
    </dgm:pt>
    <dgm:pt modelId="{248F8FED-DECC-4E82-9A11-467988B574A8}" type="sibTrans" cxnId="{157A91CE-B915-4466-BB88-B1E5109275A4}">
      <dgm:prSet/>
      <dgm:spPr/>
      <dgm:t>
        <a:bodyPr/>
        <a:lstStyle/>
        <a:p>
          <a:endParaRPr lang="en-US"/>
        </a:p>
      </dgm:t>
    </dgm:pt>
    <dgm:pt modelId="{68CE69D7-4D9F-401C-9B4C-0FDA004CB660}">
      <dgm:prSet phldrT="[Text]" custT="1">
        <dgm:style>
          <a:lnRef idx="0">
            <a:schemeClr val="dk1"/>
          </a:lnRef>
          <a:fillRef idx="3">
            <a:schemeClr val="dk1"/>
          </a:fillRef>
          <a:effectRef idx="3">
            <a:schemeClr val="dk1"/>
          </a:effectRef>
          <a:fontRef idx="minor">
            <a:schemeClr val="lt1"/>
          </a:fontRef>
        </dgm:style>
      </dgm:prSet>
      <dgm:spPr/>
      <dgm:t>
        <a:bodyPr/>
        <a:lstStyle/>
        <a:p>
          <a:r>
            <a:rPr lang="en-US" sz="2400" b="1" dirty="0" smtClean="0"/>
            <a:t>CCSS Reading</a:t>
          </a:r>
          <a:endParaRPr lang="en-US" sz="2400" b="1" dirty="0"/>
        </a:p>
      </dgm:t>
    </dgm:pt>
    <dgm:pt modelId="{030453A3-5C0A-47A4-8CE8-CF8408B4D765}" type="parTrans" cxnId="{BEC306E2-C17B-4245-A541-C31AFA6B3342}">
      <dgm:prSet/>
      <dgm:spPr/>
      <dgm:t>
        <a:bodyPr/>
        <a:lstStyle/>
        <a:p>
          <a:endParaRPr lang="en-US"/>
        </a:p>
      </dgm:t>
    </dgm:pt>
    <dgm:pt modelId="{BEFAB045-F902-4C7B-B10B-3727643B4884}" type="sibTrans" cxnId="{BEC306E2-C17B-4245-A541-C31AFA6B3342}">
      <dgm:prSet/>
      <dgm:spPr/>
      <dgm:t>
        <a:bodyPr/>
        <a:lstStyle/>
        <a:p>
          <a:endParaRPr lang="en-US"/>
        </a:p>
      </dgm:t>
    </dgm:pt>
    <dgm:pt modelId="{47CAB33E-EE54-4F36-BF60-97A948D0C2FD}">
      <dgm:prSet phldrT="[Text]">
        <dgm:style>
          <a:lnRef idx="0">
            <a:schemeClr val="accent2"/>
          </a:lnRef>
          <a:fillRef idx="3">
            <a:schemeClr val="accent2"/>
          </a:fillRef>
          <a:effectRef idx="3">
            <a:schemeClr val="accent2"/>
          </a:effectRef>
          <a:fontRef idx="minor">
            <a:schemeClr val="lt1"/>
          </a:fontRef>
        </dgm:style>
      </dgm:prSet>
      <dgm:spPr/>
      <dgm:t>
        <a:bodyPr/>
        <a:lstStyle/>
        <a:p>
          <a:r>
            <a:rPr lang="en-US" b="1" dirty="0" smtClean="0"/>
            <a:t>Odell Education Research Unit</a:t>
          </a:r>
          <a:endParaRPr lang="en-US" b="1" dirty="0"/>
        </a:p>
      </dgm:t>
    </dgm:pt>
    <dgm:pt modelId="{8AE7A7FF-FB99-4A68-97FF-16E095337F3A}" type="sibTrans" cxnId="{599ABEDC-A796-4496-95D3-966FE793790B}">
      <dgm:prSet/>
      <dgm:spPr/>
      <dgm:t>
        <a:bodyPr/>
        <a:lstStyle/>
        <a:p>
          <a:endParaRPr lang="en-US"/>
        </a:p>
      </dgm:t>
    </dgm:pt>
    <dgm:pt modelId="{7D7581C1-04C2-4322-884A-043F5E8AA85B}" type="parTrans" cxnId="{599ABEDC-A796-4496-95D3-966FE793790B}">
      <dgm:prSet/>
      <dgm:spPr/>
      <dgm:t>
        <a:bodyPr/>
        <a:lstStyle/>
        <a:p>
          <a:endParaRPr lang="en-US"/>
        </a:p>
      </dgm:t>
    </dgm:pt>
    <dgm:pt modelId="{24766A7F-CCF7-4DAD-B3F7-098E5DD23BE7}" type="pres">
      <dgm:prSet presAssocID="{C82BD611-03DF-4A08-AEAD-DEDB956E990F}" presName="composite" presStyleCnt="0">
        <dgm:presLayoutVars>
          <dgm:chMax val="1"/>
          <dgm:dir/>
          <dgm:resizeHandles val="exact"/>
        </dgm:presLayoutVars>
      </dgm:prSet>
      <dgm:spPr/>
      <dgm:t>
        <a:bodyPr/>
        <a:lstStyle/>
        <a:p>
          <a:endParaRPr lang="en-US"/>
        </a:p>
      </dgm:t>
    </dgm:pt>
    <dgm:pt modelId="{137CB2B1-4BC0-43F7-94E2-D0D73B280B22}" type="pres">
      <dgm:prSet presAssocID="{C82BD611-03DF-4A08-AEAD-DEDB956E990F}" presName="radial" presStyleCnt="0">
        <dgm:presLayoutVars>
          <dgm:animLvl val="ctr"/>
        </dgm:presLayoutVars>
      </dgm:prSet>
      <dgm:spPr/>
    </dgm:pt>
    <dgm:pt modelId="{3620CF47-BB41-45E1-AF4F-6A61A22EC138}" type="pres">
      <dgm:prSet presAssocID="{5DCCF143-69C9-4660-A992-F23BDA627E29}" presName="centerShape" presStyleLbl="vennNode1" presStyleIdx="0" presStyleCnt="4"/>
      <dgm:spPr/>
      <dgm:t>
        <a:bodyPr/>
        <a:lstStyle/>
        <a:p>
          <a:endParaRPr lang="en-US"/>
        </a:p>
      </dgm:t>
    </dgm:pt>
    <dgm:pt modelId="{D541550A-86F3-4EF9-A54E-3DF074964FD0}" type="pres">
      <dgm:prSet presAssocID="{47CAB33E-EE54-4F36-BF60-97A948D0C2FD}" presName="node" presStyleLbl="vennNode1" presStyleIdx="1" presStyleCnt="4" custScaleX="136751" custScaleY="136751">
        <dgm:presLayoutVars>
          <dgm:bulletEnabled val="1"/>
        </dgm:presLayoutVars>
      </dgm:prSet>
      <dgm:spPr/>
      <dgm:t>
        <a:bodyPr/>
        <a:lstStyle/>
        <a:p>
          <a:endParaRPr lang="en-US"/>
        </a:p>
      </dgm:t>
    </dgm:pt>
    <dgm:pt modelId="{46DA11D9-EF23-4448-9910-A8C595164B91}" type="pres">
      <dgm:prSet presAssocID="{ADF6023C-32DD-4028-96A8-522E9B2DBE5F}" presName="node" presStyleLbl="vennNode1" presStyleIdx="2" presStyleCnt="4" custScaleX="122387" custScaleY="122387" custRadScaleRad="108131" custRadScaleInc="-2048">
        <dgm:presLayoutVars>
          <dgm:bulletEnabled val="1"/>
        </dgm:presLayoutVars>
      </dgm:prSet>
      <dgm:spPr/>
      <dgm:t>
        <a:bodyPr/>
        <a:lstStyle/>
        <a:p>
          <a:endParaRPr lang="en-US"/>
        </a:p>
      </dgm:t>
    </dgm:pt>
    <dgm:pt modelId="{7D771AAF-0067-411F-809A-4C90FB6747E1}" type="pres">
      <dgm:prSet presAssocID="{68CE69D7-4D9F-401C-9B4C-0FDA004CB660}" presName="node" presStyleLbl="vennNode1" presStyleIdx="3" presStyleCnt="4" custScaleX="120961" custScaleY="120961" custRadScaleRad="108131" custRadScaleInc="2048">
        <dgm:presLayoutVars>
          <dgm:bulletEnabled val="1"/>
        </dgm:presLayoutVars>
      </dgm:prSet>
      <dgm:spPr/>
      <dgm:t>
        <a:bodyPr/>
        <a:lstStyle/>
        <a:p>
          <a:endParaRPr lang="en-US"/>
        </a:p>
      </dgm:t>
    </dgm:pt>
  </dgm:ptLst>
  <dgm:cxnLst>
    <dgm:cxn modelId="{31165CB4-FA29-4FCB-91BD-403C1AD67906}" type="presOf" srcId="{5DCCF143-69C9-4660-A992-F23BDA627E29}" destId="{3620CF47-BB41-45E1-AF4F-6A61A22EC138}" srcOrd="0" destOrd="0" presId="urn:microsoft.com/office/officeart/2005/8/layout/radial3"/>
    <dgm:cxn modelId="{CDFC5CDB-4CCC-4D94-AC62-2CF90D8B81CD}" type="presOf" srcId="{C82BD611-03DF-4A08-AEAD-DEDB956E990F}" destId="{24766A7F-CCF7-4DAD-B3F7-098E5DD23BE7}" srcOrd="0" destOrd="0" presId="urn:microsoft.com/office/officeart/2005/8/layout/radial3"/>
    <dgm:cxn modelId="{D67B609A-91A3-49F4-89F9-96632D0FEEE8}" type="presOf" srcId="{68CE69D7-4D9F-401C-9B4C-0FDA004CB660}" destId="{7D771AAF-0067-411F-809A-4C90FB6747E1}" srcOrd="0" destOrd="0" presId="urn:microsoft.com/office/officeart/2005/8/layout/radial3"/>
    <dgm:cxn modelId="{A3F04665-4954-4B7A-9920-126490780BC8}" type="presOf" srcId="{47CAB33E-EE54-4F36-BF60-97A948D0C2FD}" destId="{D541550A-86F3-4EF9-A54E-3DF074964FD0}" srcOrd="0" destOrd="0" presId="urn:microsoft.com/office/officeart/2005/8/layout/radial3"/>
    <dgm:cxn modelId="{157A91CE-B915-4466-BB88-B1E5109275A4}" srcId="{5DCCF143-69C9-4660-A992-F23BDA627E29}" destId="{ADF6023C-32DD-4028-96A8-522E9B2DBE5F}" srcOrd="1" destOrd="0" parTransId="{39C635CE-92B3-4229-922D-4C03571C23EF}" sibTransId="{248F8FED-DECC-4E82-9A11-467988B574A8}"/>
    <dgm:cxn modelId="{3DD24D73-C989-4671-9B7D-A9E58F0D9902}" type="presOf" srcId="{ADF6023C-32DD-4028-96A8-522E9B2DBE5F}" destId="{46DA11D9-EF23-4448-9910-A8C595164B91}" srcOrd="0" destOrd="0" presId="urn:microsoft.com/office/officeart/2005/8/layout/radial3"/>
    <dgm:cxn modelId="{BEC306E2-C17B-4245-A541-C31AFA6B3342}" srcId="{5DCCF143-69C9-4660-A992-F23BDA627E29}" destId="{68CE69D7-4D9F-401C-9B4C-0FDA004CB660}" srcOrd="2" destOrd="0" parTransId="{030453A3-5C0A-47A4-8CE8-CF8408B4D765}" sibTransId="{BEFAB045-F902-4C7B-B10B-3727643B4884}"/>
    <dgm:cxn modelId="{6425554F-525E-4DF1-B765-188AEF9BDA77}" srcId="{C82BD611-03DF-4A08-AEAD-DEDB956E990F}" destId="{5DCCF143-69C9-4660-A992-F23BDA627E29}" srcOrd="0" destOrd="0" parTransId="{6A7EEF9B-58CA-401A-9448-42F717864879}" sibTransId="{ECFC6ECC-566D-4898-95A6-F72C2695BABD}"/>
    <dgm:cxn modelId="{599ABEDC-A796-4496-95D3-966FE793790B}" srcId="{5DCCF143-69C9-4660-A992-F23BDA627E29}" destId="{47CAB33E-EE54-4F36-BF60-97A948D0C2FD}" srcOrd="0" destOrd="0" parTransId="{7D7581C1-04C2-4322-884A-043F5E8AA85B}" sibTransId="{8AE7A7FF-FB99-4A68-97FF-16E095337F3A}"/>
    <dgm:cxn modelId="{3182C160-6833-42C3-95A3-18792AD60A67}" type="presParOf" srcId="{24766A7F-CCF7-4DAD-B3F7-098E5DD23BE7}" destId="{137CB2B1-4BC0-43F7-94E2-D0D73B280B22}" srcOrd="0" destOrd="0" presId="urn:microsoft.com/office/officeart/2005/8/layout/radial3"/>
    <dgm:cxn modelId="{2152131A-C15F-4A95-8834-F842D739175D}" type="presParOf" srcId="{137CB2B1-4BC0-43F7-94E2-D0D73B280B22}" destId="{3620CF47-BB41-45E1-AF4F-6A61A22EC138}" srcOrd="0" destOrd="0" presId="urn:microsoft.com/office/officeart/2005/8/layout/radial3"/>
    <dgm:cxn modelId="{9CE791A3-131E-4D4D-9FD5-9E68E06E2751}" type="presParOf" srcId="{137CB2B1-4BC0-43F7-94E2-D0D73B280B22}" destId="{D541550A-86F3-4EF9-A54E-3DF074964FD0}" srcOrd="1" destOrd="0" presId="urn:microsoft.com/office/officeart/2005/8/layout/radial3"/>
    <dgm:cxn modelId="{9B3FDF89-8AE2-4BF1-9496-3C13B830CB5C}" type="presParOf" srcId="{137CB2B1-4BC0-43F7-94E2-D0D73B280B22}" destId="{46DA11D9-EF23-4448-9910-A8C595164B91}" srcOrd="2" destOrd="0" presId="urn:microsoft.com/office/officeart/2005/8/layout/radial3"/>
    <dgm:cxn modelId="{02C70956-9EBE-41DE-9EBF-4393C86D7C87}" type="presParOf" srcId="{137CB2B1-4BC0-43F7-94E2-D0D73B280B22}" destId="{7D771AAF-0067-411F-809A-4C90FB6747E1}"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custT="1"/>
      <dgm:spPr/>
      <dgm:t>
        <a:bodyPr/>
        <a:lstStyle/>
        <a:p>
          <a:r>
            <a:rPr lang="en-US" sz="1800" dirty="0" smtClean="0"/>
            <a:t>CNY New Tech High School in Cortland County</a:t>
          </a:r>
          <a:endParaRPr lang="en-US" sz="1800"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custT="1"/>
      <dgm:spPr/>
      <dgm:t>
        <a:bodyPr/>
        <a:lstStyle/>
        <a:p>
          <a:r>
            <a:rPr lang="en-US" sz="1800" dirty="0" smtClean="0"/>
            <a:t>Innovation Tech at the Career Academy</a:t>
          </a:r>
          <a:endParaRPr lang="en-US" sz="1800"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dgm:spPr/>
      <dgm:t>
        <a:bodyPr/>
        <a:lstStyle/>
        <a:p>
          <a:r>
            <a:rPr lang="en-US" dirty="0" smtClean="0"/>
            <a:t>Integrated PBL Courses</a:t>
          </a:r>
          <a:endParaRPr lang="en-US"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dgm:spPr/>
      <dgm:t>
        <a:bodyPr/>
        <a:lstStyle/>
        <a:p>
          <a:r>
            <a:rPr lang="en-US" dirty="0" smtClean="0"/>
            <a:t>Baldwinsville School-</a:t>
          </a:r>
          <a:br>
            <a:rPr lang="en-US" dirty="0" smtClean="0"/>
          </a:br>
          <a:r>
            <a:rPr lang="en-US" dirty="0" smtClean="0"/>
            <a:t>within-a-School</a:t>
          </a:r>
          <a:endParaRPr lang="en-US"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4">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4">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2" presStyleCnt="4">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3" presStyleCnt="4">
        <dgm:presLayoutVars>
          <dgm:bulletEnabled val="1"/>
        </dgm:presLayoutVars>
      </dgm:prSet>
      <dgm:spPr/>
      <dgm:t>
        <a:bodyPr/>
        <a:lstStyle/>
        <a:p>
          <a:endParaRPr lang="en-US"/>
        </a:p>
      </dgm:t>
    </dgm:pt>
  </dgm:ptLst>
  <dgm:cxnLst>
    <dgm:cxn modelId="{7DA6D987-6261-4EA0-9D6A-5ADBB19027D6}" srcId="{7B795F7A-BE04-49E6-B067-075BAE36CAD4}" destId="{DA07C296-A53A-4B3F-B810-2FB339E651BB}" srcOrd="1" destOrd="0" parTransId="{98E45879-E648-4FFD-9203-BB22F5099C25}" sibTransId="{270938EA-A251-4A24-8FBA-46692A959FE3}"/>
    <dgm:cxn modelId="{B78A93B9-77DD-47C5-B64F-67DEF3F27E28}" srcId="{B0B4A088-CE6A-43E1-AC19-AA5753B070FE}" destId="{15E3CACE-96D5-4A11-8DEA-7F5BBFB31C59}" srcOrd="0" destOrd="0" parTransId="{D930A7DE-B055-4119-B987-721D0A711A02}" sibTransId="{F3E7E626-09E1-496F-B8C7-F56F1AB6AC1B}"/>
    <dgm:cxn modelId="{BBF9E519-AED6-41BB-9EA3-4C04933DA844}" type="presOf" srcId="{DA07C296-A53A-4B3F-B810-2FB339E651BB}" destId="{4D31BCA0-C8DD-4D51-95FA-78FFAF6CC42C}" srcOrd="1" destOrd="0" presId="urn:microsoft.com/office/officeart/2005/8/layout/lProcess2"/>
    <dgm:cxn modelId="{4EE50CB6-BAA2-4988-881D-98F2D52357FE}" type="presOf" srcId="{B0B4A088-CE6A-43E1-AC19-AA5753B070FE}" destId="{C4CBDE6C-B320-4257-B1EF-05F53616A086}" srcOrd="1" destOrd="0" presId="urn:microsoft.com/office/officeart/2005/8/layout/lProcess2"/>
    <dgm:cxn modelId="{DBD6744A-8A9C-464B-A0A1-8E1855A2288C}" type="presOf" srcId="{738B1193-443A-4A1D-8145-505C46FAAE82}" destId="{31C3F820-0901-425D-8FCD-EEE0B47AC6AD}" srcOrd="0" destOrd="0" presId="urn:microsoft.com/office/officeart/2005/8/layout/lProcess2"/>
    <dgm:cxn modelId="{3EBC74A9-9E96-45B4-BB3F-06FE75C9C2AC}" type="presOf" srcId="{738B1193-443A-4A1D-8145-505C46FAAE82}" destId="{7198E9DC-875F-4BE2-817D-B13776C1B0B9}" srcOrd="1"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5ED5CFD1-6B38-43DC-813D-4B49044DDE99}" srcId="{738B1193-443A-4A1D-8145-505C46FAAE82}" destId="{7726EA1F-609F-4A30-B634-22368272C805}" srcOrd="0" destOrd="0" parTransId="{A4EC540E-872D-4370-BAFE-ABB9E5DCEDEC}" sibTransId="{B236DAA9-6516-49B2-AC7C-E7A89439AAB1}"/>
    <dgm:cxn modelId="{CD78A286-79C1-4C77-B8C6-EB1EB1951BAB}" srcId="{7B795F7A-BE04-49E6-B067-075BAE36CAD4}" destId="{B0B4A088-CE6A-43E1-AC19-AA5753B070FE}" srcOrd="0" destOrd="0" parTransId="{6AA00011-BFEE-4343-8D13-A597F659CB1E}" sibTransId="{A820E71E-492F-4A3A-8950-EE71DCC965F0}"/>
    <dgm:cxn modelId="{176D4428-F642-4D2B-BB8E-D5CE72979AD0}" type="presOf" srcId="{B0B4A088-CE6A-43E1-AC19-AA5753B070FE}" destId="{F4567CED-D56B-442D-8A9A-00FFEDE1361D}" srcOrd="0" destOrd="0" presId="urn:microsoft.com/office/officeart/2005/8/layout/lProcess2"/>
    <dgm:cxn modelId="{E2D38460-16BB-436F-93DF-FE26E17AA085}" type="presOf" srcId="{7726EA1F-609F-4A30-B634-22368272C805}" destId="{FB4750C2-7BBE-49DE-BEC7-C1503DD3ADE9}" srcOrd="0" destOrd="0" presId="urn:microsoft.com/office/officeart/2005/8/layout/lProcess2"/>
    <dgm:cxn modelId="{25EADDB2-2589-4866-B74A-3D8BBF3D23E7}" type="presOf" srcId="{DA07C296-A53A-4B3F-B810-2FB339E651BB}" destId="{F2F890CB-F360-4C3C-B782-BCC6488BCC18}" srcOrd="0" destOrd="0" presId="urn:microsoft.com/office/officeart/2005/8/layout/lProcess2"/>
    <dgm:cxn modelId="{7422453C-8C45-4215-A006-201360699EE2}" type="presOf" srcId="{03622AAD-D08A-48E5-B4B6-19CEE9A2C457}" destId="{AD8DB558-52F6-409E-B32D-EC6917C2022F}" srcOrd="0" destOrd="0" presId="urn:microsoft.com/office/officeart/2005/8/layout/lProcess2"/>
    <dgm:cxn modelId="{641EA767-2CA5-4EF6-A26C-EE4D6162E5F0}" type="presOf" srcId="{7B795F7A-BE04-49E6-B067-075BAE36CAD4}" destId="{986A6B43-BE83-4938-B2C5-1B7B8B8136F9}"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8446FDF3-7E9F-4657-8685-667D52D29811}" type="presOf" srcId="{15E3CACE-96D5-4A11-8DEA-7F5BBFB31C59}" destId="{24D0780B-02BC-4063-92C5-762CEA7602C1}" srcOrd="0" destOrd="0" presId="urn:microsoft.com/office/officeart/2005/8/layout/lProcess2"/>
    <dgm:cxn modelId="{981DF9D7-CC4F-4E87-B24B-C4F0B93D5A3E}" srcId="{DA07C296-A53A-4B3F-B810-2FB339E651BB}" destId="{03622AAD-D08A-48E5-B4B6-19CEE9A2C457}" srcOrd="0" destOrd="0" parTransId="{8C9F428E-F51A-4953-93F5-B6A2FDDD2325}" sibTransId="{06D6EB88-7ABB-46DE-8F19-3CA04053C068}"/>
    <dgm:cxn modelId="{B1FF6375-A22E-440A-A469-BAC0988FC8DC}" type="presOf" srcId="{8C224967-E907-41A5-A5C6-BE1EA52918DF}" destId="{B86FED4C-1FBE-43DE-85B3-387D00E8EB31}" srcOrd="0" destOrd="0" presId="urn:microsoft.com/office/officeart/2005/8/layout/lProcess2"/>
    <dgm:cxn modelId="{01B9853A-2DE4-4462-9E87-3ECBA356D3C7}" type="presParOf" srcId="{986A6B43-BE83-4938-B2C5-1B7B8B8136F9}" destId="{1A5DF7C9-7E9E-4E54-AA68-2D5F9C6D14ED}" srcOrd="0" destOrd="0" presId="urn:microsoft.com/office/officeart/2005/8/layout/lProcess2"/>
    <dgm:cxn modelId="{43A596AA-8018-4556-AAA0-5B1C83236C25}" type="presParOf" srcId="{1A5DF7C9-7E9E-4E54-AA68-2D5F9C6D14ED}" destId="{F4567CED-D56B-442D-8A9A-00FFEDE1361D}" srcOrd="0" destOrd="0" presId="urn:microsoft.com/office/officeart/2005/8/layout/lProcess2"/>
    <dgm:cxn modelId="{B90A43AA-723F-4887-AD27-F7BF14A98366}" type="presParOf" srcId="{1A5DF7C9-7E9E-4E54-AA68-2D5F9C6D14ED}" destId="{C4CBDE6C-B320-4257-B1EF-05F53616A086}" srcOrd="1" destOrd="0" presId="urn:microsoft.com/office/officeart/2005/8/layout/lProcess2"/>
    <dgm:cxn modelId="{5E10B79E-FF9C-44DC-8F0D-526F1535B8F7}" type="presParOf" srcId="{1A5DF7C9-7E9E-4E54-AA68-2D5F9C6D14ED}" destId="{8203C983-39A6-4951-A689-76FD716DB27B}" srcOrd="2" destOrd="0" presId="urn:microsoft.com/office/officeart/2005/8/layout/lProcess2"/>
    <dgm:cxn modelId="{FCD399DE-4964-449F-A948-F79106893326}" type="presParOf" srcId="{8203C983-39A6-4951-A689-76FD716DB27B}" destId="{66EFF7F6-87DB-4DC1-BD95-A603987CA4D0}" srcOrd="0" destOrd="0" presId="urn:microsoft.com/office/officeart/2005/8/layout/lProcess2"/>
    <dgm:cxn modelId="{3997173A-F380-4C7A-BECC-3BD2A536DD53}" type="presParOf" srcId="{66EFF7F6-87DB-4DC1-BD95-A603987CA4D0}" destId="{24D0780B-02BC-4063-92C5-762CEA7602C1}" srcOrd="0" destOrd="0" presId="urn:microsoft.com/office/officeart/2005/8/layout/lProcess2"/>
    <dgm:cxn modelId="{6CAAD6B4-6EFD-441C-99FD-EEE2751ADFC1}" type="presParOf" srcId="{986A6B43-BE83-4938-B2C5-1B7B8B8136F9}" destId="{05367EC5-D262-4CA8-AD6A-B55D1AE36836}" srcOrd="1" destOrd="0" presId="urn:microsoft.com/office/officeart/2005/8/layout/lProcess2"/>
    <dgm:cxn modelId="{5FE94526-C3E8-4B3A-8CE8-D98494BDFC99}" type="presParOf" srcId="{986A6B43-BE83-4938-B2C5-1B7B8B8136F9}" destId="{1AD4F6FE-E512-481F-AF92-B7EA8C414B75}" srcOrd="2" destOrd="0" presId="urn:microsoft.com/office/officeart/2005/8/layout/lProcess2"/>
    <dgm:cxn modelId="{3A3617F0-141F-44DA-B326-866C170D219D}" type="presParOf" srcId="{1AD4F6FE-E512-481F-AF92-B7EA8C414B75}" destId="{F2F890CB-F360-4C3C-B782-BCC6488BCC18}" srcOrd="0" destOrd="0" presId="urn:microsoft.com/office/officeart/2005/8/layout/lProcess2"/>
    <dgm:cxn modelId="{26B79E52-01D4-40C2-8886-EF1008217B1C}" type="presParOf" srcId="{1AD4F6FE-E512-481F-AF92-B7EA8C414B75}" destId="{4D31BCA0-C8DD-4D51-95FA-78FFAF6CC42C}" srcOrd="1" destOrd="0" presId="urn:microsoft.com/office/officeart/2005/8/layout/lProcess2"/>
    <dgm:cxn modelId="{2417519E-B341-4244-8DF2-E887ED4E666F}" type="presParOf" srcId="{1AD4F6FE-E512-481F-AF92-B7EA8C414B75}" destId="{19371445-EC5B-4457-8783-4CA53F785988}" srcOrd="2" destOrd="0" presId="urn:microsoft.com/office/officeart/2005/8/layout/lProcess2"/>
    <dgm:cxn modelId="{DE415FFA-BCB3-4408-8859-601685137122}" type="presParOf" srcId="{19371445-EC5B-4457-8783-4CA53F785988}" destId="{365229EB-0D05-47F7-A32C-E5EB43CC1C71}" srcOrd="0" destOrd="0" presId="urn:microsoft.com/office/officeart/2005/8/layout/lProcess2"/>
    <dgm:cxn modelId="{9BE97994-B5B7-4D94-A289-6F51A2E2C750}" type="presParOf" srcId="{365229EB-0D05-47F7-A32C-E5EB43CC1C71}" destId="{AD8DB558-52F6-409E-B32D-EC6917C2022F}" srcOrd="0" destOrd="0" presId="urn:microsoft.com/office/officeart/2005/8/layout/lProcess2"/>
    <dgm:cxn modelId="{229C201A-ABB1-4B0F-AD24-6C43F1E4552F}" type="presParOf" srcId="{986A6B43-BE83-4938-B2C5-1B7B8B8136F9}" destId="{AB123D44-7348-49F7-9096-2343C874B9D3}" srcOrd="3" destOrd="0" presId="urn:microsoft.com/office/officeart/2005/8/layout/lProcess2"/>
    <dgm:cxn modelId="{4C40417E-6967-446E-B0F0-1E5E7DCF938B}" type="presParOf" srcId="{986A6B43-BE83-4938-B2C5-1B7B8B8136F9}" destId="{56AAB5E6-4DAC-4453-A4C4-67C8A8163C36}" srcOrd="4" destOrd="0" presId="urn:microsoft.com/office/officeart/2005/8/layout/lProcess2"/>
    <dgm:cxn modelId="{2C0F46BA-C653-4422-89BE-E1CA7EEB2ABD}" type="presParOf" srcId="{56AAB5E6-4DAC-4453-A4C4-67C8A8163C36}" destId="{31C3F820-0901-425D-8FCD-EEE0B47AC6AD}" srcOrd="0" destOrd="0" presId="urn:microsoft.com/office/officeart/2005/8/layout/lProcess2"/>
    <dgm:cxn modelId="{6E41CDB8-0815-41F0-B9A9-FCCF9304F210}" type="presParOf" srcId="{56AAB5E6-4DAC-4453-A4C4-67C8A8163C36}" destId="{7198E9DC-875F-4BE2-817D-B13776C1B0B9}" srcOrd="1" destOrd="0" presId="urn:microsoft.com/office/officeart/2005/8/layout/lProcess2"/>
    <dgm:cxn modelId="{C97EAECF-6F52-46F0-AD96-008898724125}" type="presParOf" srcId="{56AAB5E6-4DAC-4453-A4C4-67C8A8163C36}" destId="{12E5F7C9-5046-491B-8E3E-C8233F280405}" srcOrd="2" destOrd="0" presId="urn:microsoft.com/office/officeart/2005/8/layout/lProcess2"/>
    <dgm:cxn modelId="{932F7E5E-5884-4054-9CAB-278EB4E89762}" type="presParOf" srcId="{12E5F7C9-5046-491B-8E3E-C8233F280405}" destId="{4839C975-5B7D-40AB-9E8E-D167FE52D4AD}" srcOrd="0" destOrd="0" presId="urn:microsoft.com/office/officeart/2005/8/layout/lProcess2"/>
    <dgm:cxn modelId="{D0C38CB9-DF7B-48CD-99FF-44C216F99DEE}" type="presParOf" srcId="{4839C975-5B7D-40AB-9E8E-D167FE52D4AD}" destId="{FB4750C2-7BBE-49DE-BEC7-C1503DD3ADE9}" srcOrd="0" destOrd="0" presId="urn:microsoft.com/office/officeart/2005/8/layout/lProcess2"/>
    <dgm:cxn modelId="{EA2D0B46-5BF2-4523-8D8E-DBE60050AA1B}" type="presParOf" srcId="{4839C975-5B7D-40AB-9E8E-D167FE52D4AD}" destId="{3717B387-03C8-48CE-A9F2-0122A7A3E41E}" srcOrd="1" destOrd="0" presId="urn:microsoft.com/office/officeart/2005/8/layout/lProcess2"/>
    <dgm:cxn modelId="{EBA75F4C-9427-4590-A176-C57617DE415A}"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845CC58-0B05-4FE6-B155-005E50FB40FC}" type="doc">
      <dgm:prSet loTypeId="urn:microsoft.com/office/officeart/2005/8/layout/hList7" loCatId="relationship" qsTypeId="urn:microsoft.com/office/officeart/2005/8/quickstyle/simple1" qsCatId="simple" csTypeId="urn:microsoft.com/office/officeart/2005/8/colors/accent1_2" csCatId="accent1" phldr="1"/>
      <dgm:spPr/>
    </dgm:pt>
    <dgm:pt modelId="{F5B3007C-AA27-41B7-862B-C12CEE7A2B8B}">
      <dgm:prSet phldrT="[Text]"/>
      <dgm:spPr/>
      <dgm:t>
        <a:bodyPr/>
        <a:lstStyle/>
        <a:p>
          <a:r>
            <a:rPr lang="en-US" dirty="0" smtClean="0"/>
            <a:t>Teaching that Engages</a:t>
          </a:r>
          <a:endParaRPr lang="en-US" dirty="0"/>
        </a:p>
      </dgm:t>
    </dgm:pt>
    <dgm:pt modelId="{26C7B56A-DA8A-4236-B4B7-AFC8967A02CD}" type="parTrans" cxnId="{C4CD6399-D8B0-4B3D-BBAF-922307917F7A}">
      <dgm:prSet/>
      <dgm:spPr/>
      <dgm:t>
        <a:bodyPr/>
        <a:lstStyle/>
        <a:p>
          <a:endParaRPr lang="en-US"/>
        </a:p>
      </dgm:t>
    </dgm:pt>
    <dgm:pt modelId="{7487CE59-9DBC-4395-911F-738CBDA8B282}" type="sibTrans" cxnId="{C4CD6399-D8B0-4B3D-BBAF-922307917F7A}">
      <dgm:prSet/>
      <dgm:spPr/>
      <dgm:t>
        <a:bodyPr/>
        <a:lstStyle/>
        <a:p>
          <a:endParaRPr lang="en-US"/>
        </a:p>
      </dgm:t>
    </dgm:pt>
    <dgm:pt modelId="{38F6DB1A-73E7-497A-9F18-81E4AC253452}">
      <dgm:prSet phldrT="[Text]"/>
      <dgm:spPr/>
      <dgm:t>
        <a:bodyPr/>
        <a:lstStyle/>
        <a:p>
          <a:r>
            <a:rPr lang="en-US" dirty="0" smtClean="0"/>
            <a:t>Culture that Empowers</a:t>
          </a:r>
          <a:endParaRPr lang="en-US" dirty="0"/>
        </a:p>
      </dgm:t>
    </dgm:pt>
    <dgm:pt modelId="{7150DE87-1F64-4B0C-A5E8-5D645BBD1899}" type="parTrans" cxnId="{DD698685-2F2C-4847-9811-BA56260DDF65}">
      <dgm:prSet/>
      <dgm:spPr/>
      <dgm:t>
        <a:bodyPr/>
        <a:lstStyle/>
        <a:p>
          <a:endParaRPr lang="en-US"/>
        </a:p>
      </dgm:t>
    </dgm:pt>
    <dgm:pt modelId="{092E1C46-B2A7-4174-917F-0E4236ACCC08}" type="sibTrans" cxnId="{DD698685-2F2C-4847-9811-BA56260DDF65}">
      <dgm:prSet/>
      <dgm:spPr/>
      <dgm:t>
        <a:bodyPr/>
        <a:lstStyle/>
        <a:p>
          <a:endParaRPr lang="en-US"/>
        </a:p>
      </dgm:t>
    </dgm:pt>
    <dgm:pt modelId="{CC360C8A-D2B7-400E-8876-2A109DDF57CA}">
      <dgm:prSet phldrT="[Text]"/>
      <dgm:spPr/>
      <dgm:t>
        <a:bodyPr/>
        <a:lstStyle/>
        <a:p>
          <a:r>
            <a:rPr lang="en-US" dirty="0" smtClean="0"/>
            <a:t>Technology that Enables</a:t>
          </a:r>
          <a:endParaRPr lang="en-US" dirty="0"/>
        </a:p>
      </dgm:t>
    </dgm:pt>
    <dgm:pt modelId="{81528EA4-9939-4368-86ED-29449E91AD04}" type="parTrans" cxnId="{DDFEB35C-B2E3-4BB1-BA43-75A432EF3141}">
      <dgm:prSet/>
      <dgm:spPr/>
      <dgm:t>
        <a:bodyPr/>
        <a:lstStyle/>
        <a:p>
          <a:endParaRPr lang="en-US"/>
        </a:p>
      </dgm:t>
    </dgm:pt>
    <dgm:pt modelId="{6CC6486E-CE15-4D98-9586-8BF632C8A6CE}" type="sibTrans" cxnId="{DDFEB35C-B2E3-4BB1-BA43-75A432EF3141}">
      <dgm:prSet/>
      <dgm:spPr/>
      <dgm:t>
        <a:bodyPr/>
        <a:lstStyle/>
        <a:p>
          <a:endParaRPr lang="en-US"/>
        </a:p>
      </dgm:t>
    </dgm:pt>
    <dgm:pt modelId="{D17E8B71-9E48-45B4-AF65-6615AD0178C1}" type="pres">
      <dgm:prSet presAssocID="{3845CC58-0B05-4FE6-B155-005E50FB40FC}" presName="Name0" presStyleCnt="0">
        <dgm:presLayoutVars>
          <dgm:dir/>
          <dgm:resizeHandles val="exact"/>
        </dgm:presLayoutVars>
      </dgm:prSet>
      <dgm:spPr/>
    </dgm:pt>
    <dgm:pt modelId="{35F62321-672B-4E51-A946-BECA99E9519E}" type="pres">
      <dgm:prSet presAssocID="{3845CC58-0B05-4FE6-B155-005E50FB40FC}" presName="fgShape" presStyleLbl="fgShp" presStyleIdx="0" presStyleCnt="1"/>
      <dgm:spPr/>
    </dgm:pt>
    <dgm:pt modelId="{BE37B1CD-D4A3-41BC-8F2A-81E82ADBFF04}" type="pres">
      <dgm:prSet presAssocID="{3845CC58-0B05-4FE6-B155-005E50FB40FC}" presName="linComp" presStyleCnt="0"/>
      <dgm:spPr/>
    </dgm:pt>
    <dgm:pt modelId="{1EE2B5A9-E4BB-485A-B6FE-72B073FDA2B2}" type="pres">
      <dgm:prSet presAssocID="{F5B3007C-AA27-41B7-862B-C12CEE7A2B8B}" presName="compNode" presStyleCnt="0"/>
      <dgm:spPr/>
    </dgm:pt>
    <dgm:pt modelId="{18937CDA-FC51-471A-9EFC-AC7FEBEC33C8}" type="pres">
      <dgm:prSet presAssocID="{F5B3007C-AA27-41B7-862B-C12CEE7A2B8B}" presName="bkgdShape" presStyleLbl="node1" presStyleIdx="0" presStyleCnt="3"/>
      <dgm:spPr/>
      <dgm:t>
        <a:bodyPr/>
        <a:lstStyle/>
        <a:p>
          <a:endParaRPr lang="en-US"/>
        </a:p>
      </dgm:t>
    </dgm:pt>
    <dgm:pt modelId="{7FE09279-ED51-44E9-8657-04775114263B}" type="pres">
      <dgm:prSet presAssocID="{F5B3007C-AA27-41B7-862B-C12CEE7A2B8B}" presName="nodeTx" presStyleLbl="node1" presStyleIdx="0" presStyleCnt="3">
        <dgm:presLayoutVars>
          <dgm:bulletEnabled val="1"/>
        </dgm:presLayoutVars>
      </dgm:prSet>
      <dgm:spPr/>
      <dgm:t>
        <a:bodyPr/>
        <a:lstStyle/>
        <a:p>
          <a:endParaRPr lang="en-US"/>
        </a:p>
      </dgm:t>
    </dgm:pt>
    <dgm:pt modelId="{54FEA64A-FA25-4ADB-A357-CB7E514A7D48}" type="pres">
      <dgm:prSet presAssocID="{F5B3007C-AA27-41B7-862B-C12CEE7A2B8B}" presName="invisiNode" presStyleLbl="node1" presStyleIdx="0" presStyleCnt="3"/>
      <dgm:spPr/>
    </dgm:pt>
    <dgm:pt modelId="{9332E01C-E8EC-41EF-80AE-F9E743835228}" type="pres">
      <dgm:prSet presAssocID="{F5B3007C-AA27-41B7-862B-C12CEE7A2B8B}"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tretch>
            <a:fillRect/>
          </a:stretch>
        </a:blipFill>
      </dgm:spPr>
    </dgm:pt>
    <dgm:pt modelId="{95F200D4-6A33-4A40-B9DC-2C678111790C}" type="pres">
      <dgm:prSet presAssocID="{7487CE59-9DBC-4395-911F-738CBDA8B282}" presName="sibTrans" presStyleLbl="sibTrans2D1" presStyleIdx="0" presStyleCnt="0"/>
      <dgm:spPr/>
      <dgm:t>
        <a:bodyPr/>
        <a:lstStyle/>
        <a:p>
          <a:endParaRPr lang="en-US"/>
        </a:p>
      </dgm:t>
    </dgm:pt>
    <dgm:pt modelId="{BD27BC21-54B6-4AD1-8F85-79B0DC917E3D}" type="pres">
      <dgm:prSet presAssocID="{38F6DB1A-73E7-497A-9F18-81E4AC253452}" presName="compNode" presStyleCnt="0"/>
      <dgm:spPr/>
    </dgm:pt>
    <dgm:pt modelId="{1F12BF5E-07A6-401C-92B9-9C0DD5E57E79}" type="pres">
      <dgm:prSet presAssocID="{38F6DB1A-73E7-497A-9F18-81E4AC253452}" presName="bkgdShape" presStyleLbl="node1" presStyleIdx="1" presStyleCnt="3"/>
      <dgm:spPr/>
      <dgm:t>
        <a:bodyPr/>
        <a:lstStyle/>
        <a:p>
          <a:endParaRPr lang="en-US"/>
        </a:p>
      </dgm:t>
    </dgm:pt>
    <dgm:pt modelId="{C5C7F777-B699-4CF3-98F8-AE36C380CBDE}" type="pres">
      <dgm:prSet presAssocID="{38F6DB1A-73E7-497A-9F18-81E4AC253452}" presName="nodeTx" presStyleLbl="node1" presStyleIdx="1" presStyleCnt="3">
        <dgm:presLayoutVars>
          <dgm:bulletEnabled val="1"/>
        </dgm:presLayoutVars>
      </dgm:prSet>
      <dgm:spPr/>
      <dgm:t>
        <a:bodyPr/>
        <a:lstStyle/>
        <a:p>
          <a:endParaRPr lang="en-US"/>
        </a:p>
      </dgm:t>
    </dgm:pt>
    <dgm:pt modelId="{BD6E959A-FAF7-4F15-93A7-BFF165BFB38F}" type="pres">
      <dgm:prSet presAssocID="{38F6DB1A-73E7-497A-9F18-81E4AC253452}" presName="invisiNode" presStyleLbl="node1" presStyleIdx="1" presStyleCnt="3"/>
      <dgm:spPr/>
    </dgm:pt>
    <dgm:pt modelId="{E54D6E19-1CDE-4C56-8BA3-603B921465F5}" type="pres">
      <dgm:prSet presAssocID="{38F6DB1A-73E7-497A-9F18-81E4AC253452}" presName="imagNod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tretch>
            <a:fillRect/>
          </a:stretch>
        </a:blipFill>
      </dgm:spPr>
    </dgm:pt>
    <dgm:pt modelId="{46BCAA51-00AC-40BD-9E7D-289F4C24F76E}" type="pres">
      <dgm:prSet presAssocID="{092E1C46-B2A7-4174-917F-0E4236ACCC08}" presName="sibTrans" presStyleLbl="sibTrans2D1" presStyleIdx="0" presStyleCnt="0"/>
      <dgm:spPr/>
      <dgm:t>
        <a:bodyPr/>
        <a:lstStyle/>
        <a:p>
          <a:endParaRPr lang="en-US"/>
        </a:p>
      </dgm:t>
    </dgm:pt>
    <dgm:pt modelId="{8F5B45F8-82E8-40A1-A754-7DEB81AE73C4}" type="pres">
      <dgm:prSet presAssocID="{CC360C8A-D2B7-400E-8876-2A109DDF57CA}" presName="compNode" presStyleCnt="0"/>
      <dgm:spPr/>
    </dgm:pt>
    <dgm:pt modelId="{7D18CD00-73F0-47EE-ADCF-A414732385D1}" type="pres">
      <dgm:prSet presAssocID="{CC360C8A-D2B7-400E-8876-2A109DDF57CA}" presName="bkgdShape" presStyleLbl="node1" presStyleIdx="2" presStyleCnt="3"/>
      <dgm:spPr/>
      <dgm:t>
        <a:bodyPr/>
        <a:lstStyle/>
        <a:p>
          <a:endParaRPr lang="en-US"/>
        </a:p>
      </dgm:t>
    </dgm:pt>
    <dgm:pt modelId="{BD66D26C-7D22-4141-A170-FD1030BC2A57}" type="pres">
      <dgm:prSet presAssocID="{CC360C8A-D2B7-400E-8876-2A109DDF57CA}" presName="nodeTx" presStyleLbl="node1" presStyleIdx="2" presStyleCnt="3">
        <dgm:presLayoutVars>
          <dgm:bulletEnabled val="1"/>
        </dgm:presLayoutVars>
      </dgm:prSet>
      <dgm:spPr/>
      <dgm:t>
        <a:bodyPr/>
        <a:lstStyle/>
        <a:p>
          <a:endParaRPr lang="en-US"/>
        </a:p>
      </dgm:t>
    </dgm:pt>
    <dgm:pt modelId="{0C6E1D0D-51C1-4C0E-9D32-82FA0215B730}" type="pres">
      <dgm:prSet presAssocID="{CC360C8A-D2B7-400E-8876-2A109DDF57CA}" presName="invisiNode" presStyleLbl="node1" presStyleIdx="2" presStyleCnt="3"/>
      <dgm:spPr/>
    </dgm:pt>
    <dgm:pt modelId="{2F7D043B-88EB-4147-9B35-9F0B344D3C68}" type="pres">
      <dgm:prSet presAssocID="{CC360C8A-D2B7-400E-8876-2A109DDF57CA}"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tretch>
            <a:fillRect/>
          </a:stretch>
        </a:blipFill>
      </dgm:spPr>
    </dgm:pt>
  </dgm:ptLst>
  <dgm:cxnLst>
    <dgm:cxn modelId="{CA3F19EF-7858-4EF6-A344-78F380FCF71F}" type="presOf" srcId="{38F6DB1A-73E7-497A-9F18-81E4AC253452}" destId="{1F12BF5E-07A6-401C-92B9-9C0DD5E57E79}" srcOrd="0" destOrd="0" presId="urn:microsoft.com/office/officeart/2005/8/layout/hList7"/>
    <dgm:cxn modelId="{84A2A402-1968-409A-9A05-FDC94207D5AC}" type="presOf" srcId="{38F6DB1A-73E7-497A-9F18-81E4AC253452}" destId="{C5C7F777-B699-4CF3-98F8-AE36C380CBDE}" srcOrd="1" destOrd="0" presId="urn:microsoft.com/office/officeart/2005/8/layout/hList7"/>
    <dgm:cxn modelId="{72A713AD-F282-40B7-B1EE-66E67ACA3B7A}" type="presOf" srcId="{7487CE59-9DBC-4395-911F-738CBDA8B282}" destId="{95F200D4-6A33-4A40-B9DC-2C678111790C}" srcOrd="0" destOrd="0" presId="urn:microsoft.com/office/officeart/2005/8/layout/hList7"/>
    <dgm:cxn modelId="{49722E9D-A4EF-4BAD-AE41-E17BA868F74C}" type="presOf" srcId="{F5B3007C-AA27-41B7-862B-C12CEE7A2B8B}" destId="{7FE09279-ED51-44E9-8657-04775114263B}" srcOrd="1" destOrd="0" presId="urn:microsoft.com/office/officeart/2005/8/layout/hList7"/>
    <dgm:cxn modelId="{60D5399F-6B75-4807-BA66-B0BD2FC50DD2}" type="presOf" srcId="{092E1C46-B2A7-4174-917F-0E4236ACCC08}" destId="{46BCAA51-00AC-40BD-9E7D-289F4C24F76E}" srcOrd="0" destOrd="0" presId="urn:microsoft.com/office/officeart/2005/8/layout/hList7"/>
    <dgm:cxn modelId="{DD698685-2F2C-4847-9811-BA56260DDF65}" srcId="{3845CC58-0B05-4FE6-B155-005E50FB40FC}" destId="{38F6DB1A-73E7-497A-9F18-81E4AC253452}" srcOrd="1" destOrd="0" parTransId="{7150DE87-1F64-4B0C-A5E8-5D645BBD1899}" sibTransId="{092E1C46-B2A7-4174-917F-0E4236ACCC08}"/>
    <dgm:cxn modelId="{C4CD6399-D8B0-4B3D-BBAF-922307917F7A}" srcId="{3845CC58-0B05-4FE6-B155-005E50FB40FC}" destId="{F5B3007C-AA27-41B7-862B-C12CEE7A2B8B}" srcOrd="0" destOrd="0" parTransId="{26C7B56A-DA8A-4236-B4B7-AFC8967A02CD}" sibTransId="{7487CE59-9DBC-4395-911F-738CBDA8B282}"/>
    <dgm:cxn modelId="{13A195E5-70F1-4158-866F-1BBDF441AC4A}" type="presOf" srcId="{CC360C8A-D2B7-400E-8876-2A109DDF57CA}" destId="{BD66D26C-7D22-4141-A170-FD1030BC2A57}" srcOrd="1" destOrd="0" presId="urn:microsoft.com/office/officeart/2005/8/layout/hList7"/>
    <dgm:cxn modelId="{DDFEB35C-B2E3-4BB1-BA43-75A432EF3141}" srcId="{3845CC58-0B05-4FE6-B155-005E50FB40FC}" destId="{CC360C8A-D2B7-400E-8876-2A109DDF57CA}" srcOrd="2" destOrd="0" parTransId="{81528EA4-9939-4368-86ED-29449E91AD04}" sibTransId="{6CC6486E-CE15-4D98-9586-8BF632C8A6CE}"/>
    <dgm:cxn modelId="{28318311-9C81-4352-B9B2-3D72173741CE}" type="presOf" srcId="{F5B3007C-AA27-41B7-862B-C12CEE7A2B8B}" destId="{18937CDA-FC51-471A-9EFC-AC7FEBEC33C8}" srcOrd="0" destOrd="0" presId="urn:microsoft.com/office/officeart/2005/8/layout/hList7"/>
    <dgm:cxn modelId="{3CA5267E-74DA-4D38-8486-5A12837AD4F3}" type="presOf" srcId="{3845CC58-0B05-4FE6-B155-005E50FB40FC}" destId="{D17E8B71-9E48-45B4-AF65-6615AD0178C1}" srcOrd="0" destOrd="0" presId="urn:microsoft.com/office/officeart/2005/8/layout/hList7"/>
    <dgm:cxn modelId="{5111303F-DA29-40C2-A886-A9A040882A41}" type="presOf" srcId="{CC360C8A-D2B7-400E-8876-2A109DDF57CA}" destId="{7D18CD00-73F0-47EE-ADCF-A414732385D1}" srcOrd="0" destOrd="0" presId="urn:microsoft.com/office/officeart/2005/8/layout/hList7"/>
    <dgm:cxn modelId="{61328E07-918D-48A8-918A-FA9011A3875F}" type="presParOf" srcId="{D17E8B71-9E48-45B4-AF65-6615AD0178C1}" destId="{35F62321-672B-4E51-A946-BECA99E9519E}" srcOrd="0" destOrd="0" presId="urn:microsoft.com/office/officeart/2005/8/layout/hList7"/>
    <dgm:cxn modelId="{5BDB3125-D919-4098-8435-42CAA40A118D}" type="presParOf" srcId="{D17E8B71-9E48-45B4-AF65-6615AD0178C1}" destId="{BE37B1CD-D4A3-41BC-8F2A-81E82ADBFF04}" srcOrd="1" destOrd="0" presId="urn:microsoft.com/office/officeart/2005/8/layout/hList7"/>
    <dgm:cxn modelId="{BA9BE2BD-99F4-42B9-B57A-603217372876}" type="presParOf" srcId="{BE37B1CD-D4A3-41BC-8F2A-81E82ADBFF04}" destId="{1EE2B5A9-E4BB-485A-B6FE-72B073FDA2B2}" srcOrd="0" destOrd="0" presId="urn:microsoft.com/office/officeart/2005/8/layout/hList7"/>
    <dgm:cxn modelId="{82D77078-0C33-4BE4-AA80-188AAD3FA310}" type="presParOf" srcId="{1EE2B5A9-E4BB-485A-B6FE-72B073FDA2B2}" destId="{18937CDA-FC51-471A-9EFC-AC7FEBEC33C8}" srcOrd="0" destOrd="0" presId="urn:microsoft.com/office/officeart/2005/8/layout/hList7"/>
    <dgm:cxn modelId="{0E09ACE2-1623-48BA-AB2B-2CE05ABB571E}" type="presParOf" srcId="{1EE2B5A9-E4BB-485A-B6FE-72B073FDA2B2}" destId="{7FE09279-ED51-44E9-8657-04775114263B}" srcOrd="1" destOrd="0" presId="urn:microsoft.com/office/officeart/2005/8/layout/hList7"/>
    <dgm:cxn modelId="{49A48B47-F329-4EC0-BB37-1738F230A484}" type="presParOf" srcId="{1EE2B5A9-E4BB-485A-B6FE-72B073FDA2B2}" destId="{54FEA64A-FA25-4ADB-A357-CB7E514A7D48}" srcOrd="2" destOrd="0" presId="urn:microsoft.com/office/officeart/2005/8/layout/hList7"/>
    <dgm:cxn modelId="{BA08A7E1-A436-4721-9F61-74CF9C18C21F}" type="presParOf" srcId="{1EE2B5A9-E4BB-485A-B6FE-72B073FDA2B2}" destId="{9332E01C-E8EC-41EF-80AE-F9E743835228}" srcOrd="3" destOrd="0" presId="urn:microsoft.com/office/officeart/2005/8/layout/hList7"/>
    <dgm:cxn modelId="{E3033AA9-AEE1-4850-B31B-DDDEF94FA9A9}" type="presParOf" srcId="{BE37B1CD-D4A3-41BC-8F2A-81E82ADBFF04}" destId="{95F200D4-6A33-4A40-B9DC-2C678111790C}" srcOrd="1" destOrd="0" presId="urn:microsoft.com/office/officeart/2005/8/layout/hList7"/>
    <dgm:cxn modelId="{C9C70346-2867-469C-9ECB-5A06C7932B00}" type="presParOf" srcId="{BE37B1CD-D4A3-41BC-8F2A-81E82ADBFF04}" destId="{BD27BC21-54B6-4AD1-8F85-79B0DC917E3D}" srcOrd="2" destOrd="0" presId="urn:microsoft.com/office/officeart/2005/8/layout/hList7"/>
    <dgm:cxn modelId="{5767394A-38C6-47F6-91C9-5265E05642B2}" type="presParOf" srcId="{BD27BC21-54B6-4AD1-8F85-79B0DC917E3D}" destId="{1F12BF5E-07A6-401C-92B9-9C0DD5E57E79}" srcOrd="0" destOrd="0" presId="urn:microsoft.com/office/officeart/2005/8/layout/hList7"/>
    <dgm:cxn modelId="{7C110CAB-9AAF-467F-81A7-63000E6973CC}" type="presParOf" srcId="{BD27BC21-54B6-4AD1-8F85-79B0DC917E3D}" destId="{C5C7F777-B699-4CF3-98F8-AE36C380CBDE}" srcOrd="1" destOrd="0" presId="urn:microsoft.com/office/officeart/2005/8/layout/hList7"/>
    <dgm:cxn modelId="{491CC647-0805-41B1-B62E-CB9DE796F8BD}" type="presParOf" srcId="{BD27BC21-54B6-4AD1-8F85-79B0DC917E3D}" destId="{BD6E959A-FAF7-4F15-93A7-BFF165BFB38F}" srcOrd="2" destOrd="0" presId="urn:microsoft.com/office/officeart/2005/8/layout/hList7"/>
    <dgm:cxn modelId="{65D7913F-9457-42D2-ACE7-19C9D26202BD}" type="presParOf" srcId="{BD27BC21-54B6-4AD1-8F85-79B0DC917E3D}" destId="{E54D6E19-1CDE-4C56-8BA3-603B921465F5}" srcOrd="3" destOrd="0" presId="urn:microsoft.com/office/officeart/2005/8/layout/hList7"/>
    <dgm:cxn modelId="{0821ECDD-7E4A-41E6-ABE2-8E5CFA10D945}" type="presParOf" srcId="{BE37B1CD-D4A3-41BC-8F2A-81E82ADBFF04}" destId="{46BCAA51-00AC-40BD-9E7D-289F4C24F76E}" srcOrd="3" destOrd="0" presId="urn:microsoft.com/office/officeart/2005/8/layout/hList7"/>
    <dgm:cxn modelId="{0E171835-5897-4DF9-B60F-DABAA5158077}" type="presParOf" srcId="{BE37B1CD-D4A3-41BC-8F2A-81E82ADBFF04}" destId="{8F5B45F8-82E8-40A1-A754-7DEB81AE73C4}" srcOrd="4" destOrd="0" presId="urn:microsoft.com/office/officeart/2005/8/layout/hList7"/>
    <dgm:cxn modelId="{7C777F1B-1F7A-4BBF-B026-BB526477FFA8}" type="presParOf" srcId="{8F5B45F8-82E8-40A1-A754-7DEB81AE73C4}" destId="{7D18CD00-73F0-47EE-ADCF-A414732385D1}" srcOrd="0" destOrd="0" presId="urn:microsoft.com/office/officeart/2005/8/layout/hList7"/>
    <dgm:cxn modelId="{8191A4C2-B678-4148-BB07-4C36C7C8676E}" type="presParOf" srcId="{8F5B45F8-82E8-40A1-A754-7DEB81AE73C4}" destId="{BD66D26C-7D22-4141-A170-FD1030BC2A57}" srcOrd="1" destOrd="0" presId="urn:microsoft.com/office/officeart/2005/8/layout/hList7"/>
    <dgm:cxn modelId="{859C936A-5D1A-4BB4-A2FC-505AF391F3DF}" type="presParOf" srcId="{8F5B45F8-82E8-40A1-A754-7DEB81AE73C4}" destId="{0C6E1D0D-51C1-4C0E-9D32-82FA0215B730}" srcOrd="2" destOrd="0" presId="urn:microsoft.com/office/officeart/2005/8/layout/hList7"/>
    <dgm:cxn modelId="{3F89991D-FA38-44B3-8DF0-A57E9E9A413F}" type="presParOf" srcId="{8F5B45F8-82E8-40A1-A754-7DEB81AE73C4}" destId="{2F7D043B-88EB-4147-9B35-9F0B344D3C6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0CF47-BB41-45E1-AF4F-6A61A22EC138}">
      <dsp:nvSpPr>
        <dsp:cNvPr id="0" name=""/>
        <dsp:cNvSpPr/>
      </dsp:nvSpPr>
      <dsp:spPr>
        <a:xfrm>
          <a:off x="2244222" y="1543345"/>
          <a:ext cx="3120429" cy="3120429"/>
        </a:xfrm>
        <a:prstGeom prst="ellipse">
          <a:avLst/>
        </a:prstGeom>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t>Research: NY Curriculum Modules</a:t>
          </a:r>
          <a:endParaRPr lang="en-US" sz="3600" b="1" kern="1200" dirty="0"/>
        </a:p>
      </dsp:txBody>
      <dsp:txXfrm>
        <a:off x="2701198" y="2000321"/>
        <a:ext cx="2206477" cy="2206477"/>
      </dsp:txXfrm>
    </dsp:sp>
    <dsp:sp modelId="{D541550A-86F3-4EF9-A54E-3DF074964FD0}">
      <dsp:nvSpPr>
        <dsp:cNvPr id="0" name=""/>
        <dsp:cNvSpPr/>
      </dsp:nvSpPr>
      <dsp:spPr>
        <a:xfrm>
          <a:off x="2737633" y="6624"/>
          <a:ext cx="2133609" cy="2133609"/>
        </a:xfrm>
        <a:prstGeom prst="ellipse">
          <a:avLst/>
        </a:prstGeom>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2"/>
        </a:lnRef>
        <a:fillRef idx="3">
          <a:schemeClr val="accent2"/>
        </a:fillRef>
        <a:effectRef idx="3">
          <a:schemeClr val="accent2"/>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t>Odell Education Research Unit</a:t>
          </a:r>
          <a:endParaRPr lang="en-US" sz="2500" b="1" kern="1200" dirty="0"/>
        </a:p>
      </dsp:txBody>
      <dsp:txXfrm>
        <a:off x="3050093" y="319084"/>
        <a:ext cx="1508689" cy="1508689"/>
      </dsp:txXfrm>
    </dsp:sp>
    <dsp:sp modelId="{46DA11D9-EF23-4448-9910-A8C595164B91}">
      <dsp:nvSpPr>
        <dsp:cNvPr id="0" name=""/>
        <dsp:cNvSpPr/>
      </dsp:nvSpPr>
      <dsp:spPr>
        <a:xfrm>
          <a:off x="4796104" y="3163881"/>
          <a:ext cx="1909500" cy="1909500"/>
        </a:xfrm>
        <a:prstGeom prst="ellipse">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en-US" sz="2500" b="1" kern="1200" dirty="0" smtClean="0"/>
            <a:t>CCSS Writing</a:t>
          </a:r>
          <a:endParaRPr lang="en-US" sz="2500" b="1" kern="1200" dirty="0"/>
        </a:p>
      </dsp:txBody>
      <dsp:txXfrm>
        <a:off x="5075744" y="3443521"/>
        <a:ext cx="1350220" cy="1350220"/>
      </dsp:txXfrm>
    </dsp:sp>
    <dsp:sp modelId="{7D771AAF-0067-411F-809A-4C90FB6747E1}">
      <dsp:nvSpPr>
        <dsp:cNvPr id="0" name=""/>
        <dsp:cNvSpPr/>
      </dsp:nvSpPr>
      <dsp:spPr>
        <a:xfrm>
          <a:off x="914395" y="3175006"/>
          <a:ext cx="1887251" cy="1887251"/>
        </a:xfrm>
        <a:prstGeom prst="ellipse">
          <a:avLst/>
        </a:prstGeom>
        <a:gradFill rotWithShape="1">
          <a:gsLst>
            <a:gs pos="0">
              <a:schemeClr val="dk1">
                <a:tint val="100000"/>
                <a:shade val="100000"/>
                <a:satMod val="130000"/>
              </a:schemeClr>
            </a:gs>
            <a:gs pos="100000">
              <a:schemeClr val="dk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t>CCSS Reading</a:t>
          </a:r>
          <a:endParaRPr lang="en-US" sz="2400" b="1" kern="1200" dirty="0"/>
        </a:p>
      </dsp:txBody>
      <dsp:txXfrm>
        <a:off x="1190777" y="3451388"/>
        <a:ext cx="1334487" cy="1334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CNY New Tech High School in Cortland County</a:t>
          </a:r>
          <a:endParaRPr lang="en-US" sz="18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Innovation Tech at the Career Academy</a:t>
          </a:r>
          <a:endParaRPr lang="en-US" sz="1800" kern="1200" dirty="0"/>
        </a:p>
      </dsp:txBody>
      <dsp:txXfrm>
        <a:off x="1754067" y="916934"/>
        <a:ext cx="1101965" cy="1843841"/>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Integrated PBL Courses</a:t>
          </a:r>
          <a:endParaRPr lang="en-US" sz="14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Baldwinsville School-</a:t>
          </a:r>
          <a:br>
            <a:rPr lang="en-US" sz="1400" kern="1200" dirty="0" smtClean="0"/>
          </a:br>
          <a:r>
            <a:rPr lang="en-US" sz="1400" kern="1200" dirty="0" smtClean="0"/>
            <a:t>within-a-School</a:t>
          </a:r>
          <a:endParaRPr lang="en-US" sz="1400" kern="1200" dirty="0"/>
        </a:p>
      </dsp:txBody>
      <dsp:txXfrm>
        <a:off x="3318669" y="1933075"/>
        <a:ext cx="1118569" cy="8351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EB87B02C-B21B-4BF0-AE9C-BF7BFFED64FA}" type="datetimeFigureOut">
              <a:rPr lang="en-US" smtClean="0"/>
              <a:t>2/13/2014</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FEA955AC-4B03-4A78-A9E2-A36BAA9743E0}" type="slidenum">
              <a:rPr lang="en-US" smtClean="0"/>
              <a:t>‹#›</a:t>
            </a:fld>
            <a:endParaRPr lang="en-US" dirty="0"/>
          </a:p>
        </p:txBody>
      </p:sp>
    </p:spTree>
    <p:extLst>
      <p:ext uri="{BB962C8B-B14F-4D97-AF65-F5344CB8AC3E}">
        <p14:creationId xmlns:p14="http://schemas.microsoft.com/office/powerpoint/2010/main" val="2015693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7DD0274B-D6C0-4EEB-90AC-61756667238E}" type="datetimeFigureOut">
              <a:rPr lang="en-US" smtClean="0"/>
              <a:t>2/13/2014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D6EE9C7E-4E1F-4344-9DC8-E124912CB6A0}" type="slidenum">
              <a:rPr lang="en-US" smtClean="0"/>
              <a:t>‹#›</a:t>
            </a:fld>
            <a:endParaRPr lang="en-US" dirty="0"/>
          </a:p>
        </p:txBody>
      </p:sp>
    </p:spTree>
    <p:extLst>
      <p:ext uri="{BB962C8B-B14F-4D97-AF65-F5344CB8AC3E}">
        <p14:creationId xmlns:p14="http://schemas.microsoft.com/office/powerpoint/2010/main" val="8380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9613"/>
            <a:ext cx="3548062" cy="2660650"/>
          </a:xfrm>
        </p:spPr>
      </p:sp>
      <p:sp>
        <p:nvSpPr>
          <p:cNvPr id="3" name="Notes Placeholder 2"/>
          <p:cNvSpPr>
            <a:spLocks noGrp="1"/>
          </p:cNvSpPr>
          <p:nvPr>
            <p:ph type="body" idx="1"/>
          </p:nvPr>
        </p:nvSpPr>
        <p:spPr>
          <a:xfrm>
            <a:off x="438944" y="3546325"/>
            <a:ext cx="6145213" cy="5319486"/>
          </a:xfrm>
        </p:spPr>
        <p:txBody>
          <a:bodyPr/>
          <a:lstStyle/>
          <a:p>
            <a:pPr>
              <a:defRPr/>
            </a:pPr>
            <a:r>
              <a:rPr lang="en-US" i="1" dirty="0" smtClean="0"/>
              <a:t>Either play the video provided or use the sequence</a:t>
            </a:r>
            <a:r>
              <a:rPr lang="en-US" i="1" baseline="0" dirty="0" smtClean="0"/>
              <a:t> of animations and accompanying script on the next four “hidden” slides</a:t>
            </a:r>
            <a:r>
              <a:rPr lang="en-US" i="1" dirty="0" smtClean="0"/>
              <a:t>.</a:t>
            </a:r>
            <a:endParaRPr lang="en-US" i="1"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34</a:t>
            </a:fld>
            <a:endParaRPr lang="en-US" dirty="0"/>
          </a:p>
        </p:txBody>
      </p:sp>
      <p:sp>
        <p:nvSpPr>
          <p:cNvPr id="7" name="Notes Placeholder 1"/>
          <p:cNvSpPr txBox="1">
            <a:spLocks/>
          </p:cNvSpPr>
          <p:nvPr/>
        </p:nvSpPr>
        <p:spPr>
          <a:xfrm>
            <a:off x="4115811" y="709266"/>
            <a:ext cx="2553854" cy="2659742"/>
          </a:xfrm>
          <a:prstGeom prst="rect">
            <a:avLst/>
          </a:prstGeom>
        </p:spPr>
        <p:txBody>
          <a:bodyPr vert="horz" lIns="88275" tIns="44138" rIns="88275" bIns="44138"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700" dirty="0"/>
              <a:t>TIME ALLOTTED FOR THIS SLIDE:  	</a:t>
            </a:r>
          </a:p>
          <a:p>
            <a:r>
              <a:rPr lang="en-US" sz="1700" dirty="0"/>
              <a:t>	6 minutes</a:t>
            </a:r>
          </a:p>
          <a:p>
            <a:endParaRPr lang="en-US" sz="1700" dirty="0"/>
          </a:p>
          <a:p>
            <a:r>
              <a:rPr lang="en-US" sz="1700" dirty="0"/>
              <a:t>MATERIALS NEEDED:</a:t>
            </a:r>
          </a:p>
          <a:p>
            <a:pPr marL="442908" lvl="1" indent="-275859">
              <a:buFont typeface="Arial" pitchFamily="34" charset="0"/>
              <a:buChar char="•"/>
            </a:pPr>
            <a:r>
              <a:rPr lang="en-US" sz="1000" dirty="0"/>
              <a:t>CCSS Checklist for </a:t>
            </a:r>
            <a:r>
              <a:rPr lang="en-US" sz="1000" i="1" dirty="0"/>
              <a:t>A Story of Units</a:t>
            </a:r>
          </a:p>
        </p:txBody>
      </p:sp>
      <p:sp>
        <p:nvSpPr>
          <p:cNvPr id="4" name="Date Placeholder 3"/>
          <p:cNvSpPr>
            <a:spLocks noGrp="1"/>
          </p:cNvSpPr>
          <p:nvPr>
            <p:ph type="dt" idx="13"/>
          </p:nvPr>
        </p:nvSpPr>
        <p:spPr/>
        <p:txBody>
          <a:bodyPr/>
          <a:lstStyle/>
          <a:p>
            <a:pPr>
              <a:defRPr/>
            </a:pPr>
            <a:r>
              <a:rPr lang="en-US" dirty="0" smtClean="0"/>
              <a:t>February 2014</a:t>
            </a:r>
          </a:p>
          <a:p>
            <a:pPr>
              <a:defRPr/>
            </a:pPr>
            <a:r>
              <a:rPr lang="en-US" dirty="0" smtClean="0"/>
              <a:t>Network Team Institute</a:t>
            </a:r>
            <a:endParaRPr lang="en-US" dirty="0"/>
          </a:p>
        </p:txBody>
      </p:sp>
      <p:sp>
        <p:nvSpPr>
          <p:cNvPr id="5" name="Header Placeholder 4"/>
          <p:cNvSpPr>
            <a:spLocks noGrp="1"/>
          </p:cNvSpPr>
          <p:nvPr>
            <p:ph type="hdr" sz="quarter" idx="14"/>
          </p:nvPr>
        </p:nvSpPr>
        <p:spPr/>
        <p:txBody>
          <a:bodyPr/>
          <a:lstStyle/>
          <a:p>
            <a:pPr>
              <a:defRPr/>
            </a:pPr>
            <a:r>
              <a:rPr lang="en-US" baseline="0" dirty="0" smtClean="0">
                <a:latin typeface="+mn-lt"/>
              </a:rPr>
              <a:t>Implementation in a Transition Year</a:t>
            </a:r>
            <a:endParaRPr lang="en-US" baseline="0" dirty="0">
              <a:latin typeface="+mn-lt"/>
            </a:endParaRPr>
          </a:p>
        </p:txBody>
      </p:sp>
    </p:spTree>
    <p:extLst>
      <p:ext uri="{BB962C8B-B14F-4D97-AF65-F5344CB8AC3E}">
        <p14:creationId xmlns:p14="http://schemas.microsoft.com/office/powerpoint/2010/main" val="4165823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t>66</a:t>
            </a:fld>
            <a:endParaRPr lang="en-US" dirty="0"/>
          </a:p>
        </p:txBody>
      </p:sp>
    </p:spTree>
    <p:extLst>
      <p:ext uri="{BB962C8B-B14F-4D97-AF65-F5344CB8AC3E}">
        <p14:creationId xmlns:p14="http://schemas.microsoft.com/office/powerpoint/2010/main" val="1509185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9613"/>
            <a:ext cx="3548062" cy="2660650"/>
          </a:xfrm>
        </p:spPr>
      </p:sp>
      <p:sp>
        <p:nvSpPr>
          <p:cNvPr id="3" name="Notes Placeholder 2"/>
          <p:cNvSpPr>
            <a:spLocks noGrp="1"/>
          </p:cNvSpPr>
          <p:nvPr>
            <p:ph type="body" idx="1"/>
          </p:nvPr>
        </p:nvSpPr>
        <p:spPr/>
        <p:txBody>
          <a:bodyPr/>
          <a:lstStyle/>
          <a:p>
            <a:r>
              <a:rPr lang="en-US" i="1" dirty="0" smtClean="0"/>
              <a:t>Review</a:t>
            </a:r>
            <a:r>
              <a:rPr lang="en-US" i="1" baseline="0" dirty="0" smtClean="0"/>
              <a:t> the planning protocol.  If time allows, have participants go through the cycle again for the second lesson of the topic.</a:t>
            </a:r>
            <a:endParaRPr lang="en-US" i="1" dirty="0"/>
          </a:p>
        </p:txBody>
      </p:sp>
      <p:sp>
        <p:nvSpPr>
          <p:cNvPr id="6" name="Slide Number Placeholder 5"/>
          <p:cNvSpPr>
            <a:spLocks noGrp="1"/>
          </p:cNvSpPr>
          <p:nvPr>
            <p:ph type="sldNum" sz="quarter" idx="12"/>
          </p:nvPr>
        </p:nvSpPr>
        <p:spPr/>
        <p:txBody>
          <a:bodyPr/>
          <a:lstStyle/>
          <a:p>
            <a:pPr>
              <a:defRPr/>
            </a:pPr>
            <a:fld id="{E929375C-F076-478A-B9B0-5F9213CA33B4}" type="slidenum">
              <a:rPr lang="en-US" smtClean="0"/>
              <a:pPr>
                <a:defRPr/>
              </a:pPr>
              <a:t>35</a:t>
            </a:fld>
            <a:endParaRPr lang="en-US" dirty="0"/>
          </a:p>
        </p:txBody>
      </p:sp>
      <p:sp>
        <p:nvSpPr>
          <p:cNvPr id="7" name="Notes Placeholder 1"/>
          <p:cNvSpPr txBox="1">
            <a:spLocks/>
          </p:cNvSpPr>
          <p:nvPr/>
        </p:nvSpPr>
        <p:spPr>
          <a:xfrm>
            <a:off x="4115811" y="709266"/>
            <a:ext cx="2553854" cy="2659742"/>
          </a:xfrm>
          <a:prstGeom prst="rect">
            <a:avLst/>
          </a:prstGeom>
        </p:spPr>
        <p:txBody>
          <a:bodyPr vert="horz" lIns="88275" tIns="44138" rIns="88275" bIns="44138" rtlCol="0"/>
          <a:lstStyle>
            <a:lvl1pPr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Calibri"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a:lstStyle>
          <a:p>
            <a:r>
              <a:rPr lang="en-US" sz="1700" dirty="0"/>
              <a:t>TIME ALLOTTED FOR THIS SLIDE:  	</a:t>
            </a:r>
          </a:p>
          <a:p>
            <a:r>
              <a:rPr lang="en-US" sz="1700" dirty="0"/>
              <a:t>	5 minutes</a:t>
            </a:r>
          </a:p>
          <a:p>
            <a:endParaRPr lang="en-US" sz="1700" dirty="0"/>
          </a:p>
          <a:p>
            <a:r>
              <a:rPr lang="en-US" sz="1700" dirty="0"/>
              <a:t>MATERIALS NEEDED:</a:t>
            </a:r>
          </a:p>
          <a:p>
            <a:pPr marL="442908" lvl="1" indent="-275859">
              <a:buFont typeface="Arial" pitchFamily="34" charset="0"/>
              <a:buChar char="•"/>
            </a:pPr>
            <a:r>
              <a:rPr lang="en-US" sz="1000" dirty="0"/>
              <a:t>The preselected topic </a:t>
            </a:r>
          </a:p>
        </p:txBody>
      </p:sp>
      <p:sp>
        <p:nvSpPr>
          <p:cNvPr id="8" name="Date Placeholder 7"/>
          <p:cNvSpPr>
            <a:spLocks noGrp="1"/>
          </p:cNvSpPr>
          <p:nvPr>
            <p:ph type="dt" idx="13"/>
          </p:nvPr>
        </p:nvSpPr>
        <p:spPr/>
        <p:txBody>
          <a:bodyPr/>
          <a:lstStyle/>
          <a:p>
            <a:pPr>
              <a:defRPr/>
            </a:pPr>
            <a:r>
              <a:rPr lang="en-US" dirty="0" smtClean="0"/>
              <a:t>February 2014</a:t>
            </a:r>
          </a:p>
          <a:p>
            <a:pPr>
              <a:defRPr/>
            </a:pPr>
            <a:r>
              <a:rPr lang="en-US" dirty="0" smtClean="0"/>
              <a:t>Network Team Institute</a:t>
            </a:r>
            <a:endParaRPr lang="en-US" dirty="0"/>
          </a:p>
        </p:txBody>
      </p:sp>
      <p:sp>
        <p:nvSpPr>
          <p:cNvPr id="9" name="Header Placeholder 8"/>
          <p:cNvSpPr>
            <a:spLocks noGrp="1"/>
          </p:cNvSpPr>
          <p:nvPr>
            <p:ph type="hdr" sz="quarter" idx="14"/>
          </p:nvPr>
        </p:nvSpPr>
        <p:spPr/>
        <p:txBody>
          <a:bodyPr/>
          <a:lstStyle/>
          <a:p>
            <a:pPr>
              <a:defRPr/>
            </a:pPr>
            <a:r>
              <a:rPr lang="en-US" baseline="0" dirty="0" smtClean="0">
                <a:latin typeface="+mn-lt"/>
              </a:rPr>
              <a:t>Implementation in a Transition Year</a:t>
            </a:r>
            <a:endParaRPr lang="en-US" baseline="0" dirty="0">
              <a:latin typeface="+mn-lt"/>
            </a:endParaRPr>
          </a:p>
        </p:txBody>
      </p:sp>
    </p:spTree>
    <p:extLst>
      <p:ext uri="{BB962C8B-B14F-4D97-AF65-F5344CB8AC3E}">
        <p14:creationId xmlns:p14="http://schemas.microsoft.com/office/powerpoint/2010/main" val="104342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9714F8-B264-4F33-AC43-1042C4315482}"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65718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49714F8-B264-4F33-AC43-1042C4315482}"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1449629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C49714F8-B264-4F33-AC43-1042C4315482}"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185355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EE9C7E-4E1F-4344-9DC8-E124912CB6A0}" type="slidenum">
              <a:rPr lang="en-US" smtClean="0"/>
              <a:t>47</a:t>
            </a:fld>
            <a:endParaRPr lang="en-US" dirty="0"/>
          </a:p>
        </p:txBody>
      </p:sp>
    </p:spTree>
    <p:extLst>
      <p:ext uri="{BB962C8B-B14F-4D97-AF65-F5344CB8AC3E}">
        <p14:creationId xmlns:p14="http://schemas.microsoft.com/office/powerpoint/2010/main" val="1968630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1372E6-6513-4A2A-8F9E-C54C1223285A}"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2064215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where this vision came from. While it is Colleen and Jeff</a:t>
            </a:r>
            <a:r>
              <a:rPr lang="en-US" baseline="0" dirty="0" smtClean="0"/>
              <a:t> presenting, the Student Services committee and others have been visiting schools, talking about the future, and developing this vision. In the midst of all the compliance stuff like SLOs, and vested interest, and APPR, it’s been re-invigorating to think about the future and to think about our kids and their future. </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345233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all three of these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7217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610992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282525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457200" y="1089091"/>
            <a:ext cx="8229600" cy="824382"/>
          </a:xfrm>
        </p:spPr>
        <p:txBody>
          <a:bodyPr lIns="0" tIns="0" rIns="0" bIns="0" anchor="t">
            <a:noAutofit/>
          </a:bodyPr>
          <a:lstStyle>
            <a:lvl1pPr algn="l">
              <a:defRPr sz="3600" b="1">
                <a:solidFill>
                  <a:srgbClr val="7B083C"/>
                </a:solidFill>
                <a:latin typeface="Calibri"/>
                <a:cs typeface="Calibri"/>
              </a:defRPr>
            </a:lvl1p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8434949" y="6115471"/>
            <a:ext cx="496903" cy="366713"/>
          </a:xfrm>
        </p:spPr>
        <p:txBody>
          <a:bodyPr wrap="square" numCol="1" anchorCtr="0" compatLnSpc="1">
            <a:prstTxWarp prst="textNoShape">
              <a:avLst/>
            </a:prstTxWarp>
          </a:bodyPr>
          <a:lstStyle>
            <a:lvl1pPr algn="ctr" fontAlgn="base">
              <a:spcBef>
                <a:spcPct val="0"/>
              </a:spcBef>
              <a:spcAft>
                <a:spcPct val="0"/>
              </a:spcAft>
              <a:defRPr sz="1000" b="1">
                <a:solidFill>
                  <a:srgbClr val="7B083C"/>
                </a:solidFill>
                <a:latin typeface="Calibri"/>
                <a:ea typeface="Arial" charset="0"/>
                <a:cs typeface="Calibri"/>
              </a:defRPr>
            </a:lvl1pPr>
          </a:lstStyle>
          <a:p>
            <a:pPr>
              <a:defRPr/>
            </a:pPr>
            <a:fld id="{6F00AB01-4170-4D6E-91C0-E0BCC4030175}" type="slidenum">
              <a:rPr lang="en-US" smtClean="0"/>
              <a:pPr>
                <a:defRPr/>
              </a:pPr>
              <a:t>‹#›</a:t>
            </a:fld>
            <a:endParaRPr lang="en-US" dirty="0"/>
          </a:p>
        </p:txBody>
      </p:sp>
      <p:pic>
        <p:nvPicPr>
          <p:cNvPr id="2" name="Picture 1"/>
          <p:cNvPicPr>
            <a:picLocks noChangeAspect="1"/>
          </p:cNvPicPr>
          <p:nvPr userDrawn="1"/>
        </p:nvPicPr>
        <p:blipFill>
          <a:blip r:embed="rId2"/>
          <a:stretch>
            <a:fillRect/>
          </a:stretch>
        </p:blipFill>
        <p:spPr>
          <a:xfrm>
            <a:off x="457200" y="6298828"/>
            <a:ext cx="279400" cy="241300"/>
          </a:xfrm>
          <a:prstGeom prst="rect">
            <a:avLst/>
          </a:prstGeom>
        </p:spPr>
      </p:pic>
      <p:pic>
        <p:nvPicPr>
          <p:cNvPr id="6" name="Picture 5"/>
          <p:cNvPicPr>
            <a:picLocks noChangeAspect="1"/>
          </p:cNvPicPr>
          <p:nvPr userDrawn="1"/>
        </p:nvPicPr>
        <p:blipFill>
          <a:blip r:embed="rId3"/>
          <a:stretch>
            <a:fillRect/>
          </a:stretch>
        </p:blipFill>
        <p:spPr>
          <a:xfrm>
            <a:off x="812893" y="6292509"/>
            <a:ext cx="762000" cy="254000"/>
          </a:xfrm>
          <a:prstGeom prst="rect">
            <a:avLst/>
          </a:prstGeom>
        </p:spPr>
      </p:pic>
      <p:sp>
        <p:nvSpPr>
          <p:cNvPr id="10" name="TextBox 9"/>
          <p:cNvSpPr txBox="1"/>
          <p:nvPr userDrawn="1"/>
        </p:nvSpPr>
        <p:spPr>
          <a:xfrm>
            <a:off x="457200" y="6628163"/>
            <a:ext cx="5522098" cy="92333"/>
          </a:xfrm>
          <a:prstGeom prst="rect">
            <a:avLst/>
          </a:prstGeom>
          <a:noFill/>
        </p:spPr>
        <p:txBody>
          <a:bodyPr wrap="square" lIns="0" tIns="0" rIns="0" bIns="0" rtlCol="0">
            <a:spAutoFit/>
          </a:bodyPr>
          <a:lstStyle/>
          <a:p>
            <a:r>
              <a:rPr lang="en-US" sz="600" baseline="0" dirty="0" smtClean="0">
                <a:solidFill>
                  <a:schemeClr val="bg1">
                    <a:lumMod val="50000"/>
                  </a:schemeClr>
                </a:solidFill>
                <a:latin typeface="Calibri"/>
                <a:cs typeface="Calibri"/>
              </a:rPr>
              <a:t>© 2012 Common Core, Inc. All rights reserved. </a:t>
            </a:r>
            <a:r>
              <a:rPr lang="en-US" sz="600" b="1" baseline="0" dirty="0" smtClean="0">
                <a:solidFill>
                  <a:schemeClr val="bg1">
                    <a:lumMod val="50000"/>
                  </a:schemeClr>
                </a:solidFill>
                <a:latin typeface="Calibri"/>
                <a:cs typeface="Calibri"/>
              </a:rPr>
              <a:t>commoncore.org</a:t>
            </a:r>
            <a:endParaRPr lang="en-US" sz="600" b="1" baseline="0" dirty="0">
              <a:solidFill>
                <a:schemeClr val="bg1">
                  <a:lumMod val="50000"/>
                </a:schemeClr>
              </a:solidFill>
              <a:latin typeface="Calibri"/>
              <a:cs typeface="Calibri"/>
            </a:endParaRPr>
          </a:p>
        </p:txBody>
      </p:sp>
      <p:cxnSp>
        <p:nvCxnSpPr>
          <p:cNvPr id="12" name="Straight Connector 11"/>
          <p:cNvCxnSpPr/>
          <p:nvPr userDrawn="1"/>
        </p:nvCxnSpPr>
        <p:spPr>
          <a:xfrm>
            <a:off x="457200" y="6160595"/>
            <a:ext cx="7848121" cy="0"/>
          </a:xfrm>
          <a:prstGeom prst="line">
            <a:avLst/>
          </a:prstGeom>
          <a:ln w="5715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561315" y="6413332"/>
            <a:ext cx="252728" cy="0"/>
          </a:xfrm>
          <a:prstGeom prst="line">
            <a:avLst/>
          </a:prstGeom>
          <a:ln w="6350" cmpd="sng">
            <a:solidFill>
              <a:srgbClr val="B4695A"/>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engageny_logo_bw.jpg"/>
          <p:cNvPicPr>
            <a:picLocks noChangeAspect="1"/>
          </p:cNvPicPr>
          <p:nvPr userDrawn="1"/>
        </p:nvPicPr>
        <p:blipFill>
          <a:blip r:embed="rId4" cstate="print">
            <a:alphaModFix amt="48000"/>
            <a:extLst>
              <a:ext uri="{28A0092B-C50C-407E-A947-70E740481C1C}">
                <a14:useLocalDpi xmlns:a14="http://schemas.microsoft.com/office/drawing/2010/main" val="0"/>
              </a:ext>
            </a:extLst>
          </a:blip>
          <a:stretch>
            <a:fillRect/>
          </a:stretch>
        </p:blipFill>
        <p:spPr>
          <a:xfrm>
            <a:off x="7219093" y="6274470"/>
            <a:ext cx="1099054" cy="302472"/>
          </a:xfrm>
          <a:prstGeom prst="rect">
            <a:avLst/>
          </a:prstGeom>
        </p:spPr>
      </p:pic>
      <p:sp>
        <p:nvSpPr>
          <p:cNvPr id="20" name="Round Same Side Corner Rectangle 19"/>
          <p:cNvSpPr/>
          <p:nvPr userDrawn="1"/>
        </p:nvSpPr>
        <p:spPr>
          <a:xfrm>
            <a:off x="457200" y="309164"/>
            <a:ext cx="7848121" cy="369632"/>
          </a:xfrm>
          <a:prstGeom prst="round2SameRect">
            <a:avLst/>
          </a:prstGeom>
          <a:solidFill>
            <a:srgbClr val="0A668B">
              <a:alpha val="2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 Placeholder 2"/>
          <p:cNvSpPr>
            <a:spLocks noGrp="1"/>
          </p:cNvSpPr>
          <p:nvPr>
            <p:ph idx="1" hasCustomPrompt="1"/>
          </p:nvPr>
        </p:nvSpPr>
        <p:spPr bwMode="auto">
          <a:xfrm>
            <a:off x="457200" y="1913474"/>
            <a:ext cx="8229600" cy="40191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defRPr sz="2800">
                <a:latin typeface="Calibri"/>
                <a:cs typeface="Calibri"/>
              </a:defRPr>
            </a:lvl1pPr>
            <a:lvl2pPr>
              <a:defRPr sz="2400">
                <a:latin typeface="Calibri"/>
                <a:cs typeface="Calibri"/>
              </a:defRPr>
            </a:lvl2pPr>
            <a:lvl3pPr>
              <a:defRPr sz="2000">
                <a:latin typeface="Calibri"/>
                <a:cs typeface="Calibri"/>
              </a:defRPr>
            </a:lvl3pPr>
            <a:lvl4pPr>
              <a:defRPr sz="1800">
                <a:solidFill>
                  <a:srgbClr val="7B083C"/>
                </a:solidFill>
                <a:latin typeface="Calibri"/>
                <a:cs typeface="Calibri"/>
              </a:defRPr>
            </a:lvl4pPr>
            <a:lvl5pPr>
              <a:defRPr>
                <a:latin typeface="Calibri"/>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3" name="TextBox 12"/>
          <p:cNvSpPr txBox="1"/>
          <p:nvPr userDrawn="1"/>
        </p:nvSpPr>
        <p:spPr>
          <a:xfrm>
            <a:off x="507917" y="328903"/>
            <a:ext cx="5305715" cy="307777"/>
          </a:xfrm>
          <a:prstGeom prst="rect">
            <a:avLst/>
          </a:prstGeom>
          <a:noFill/>
        </p:spPr>
        <p:txBody>
          <a:bodyPr wrap="square" rtlCol="0">
            <a:spAutoFit/>
          </a:bodyPr>
          <a:lstStyle/>
          <a:p>
            <a:r>
              <a:rPr lang="en-US" sz="1400" b="1" spc="100" baseline="0" dirty="0" smtClean="0">
                <a:solidFill>
                  <a:srgbClr val="0A668B">
                    <a:alpha val="42000"/>
                  </a:srgbClr>
                </a:solidFill>
                <a:latin typeface="Calibri"/>
                <a:cs typeface="Calibri"/>
              </a:rPr>
              <a:t>NYS COMMON CORE MATHEMATICS CURRICULUM</a:t>
            </a:r>
            <a:endParaRPr lang="en-US" sz="1400" b="1" spc="100" baseline="0" dirty="0">
              <a:solidFill>
                <a:srgbClr val="0A668B">
                  <a:alpha val="42000"/>
                </a:srgbClr>
              </a:solidFill>
              <a:latin typeface="Calibri"/>
              <a:cs typeface="Calibri"/>
            </a:endParaRPr>
          </a:p>
        </p:txBody>
      </p:sp>
      <p:cxnSp>
        <p:nvCxnSpPr>
          <p:cNvPr id="19" name="Straight Connector 18"/>
          <p:cNvCxnSpPr/>
          <p:nvPr userDrawn="1"/>
        </p:nvCxnSpPr>
        <p:spPr>
          <a:xfrm>
            <a:off x="457200" y="720576"/>
            <a:ext cx="7848121" cy="0"/>
          </a:xfrm>
          <a:prstGeom prst="line">
            <a:avLst/>
          </a:prstGeom>
          <a:ln w="3175" cmpd="sng">
            <a:solidFill>
              <a:srgbClr val="C2CFDC"/>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userDrawn="1"/>
        </p:nvSpPr>
        <p:spPr>
          <a:xfrm>
            <a:off x="6795635" y="307265"/>
            <a:ext cx="1582778" cy="338554"/>
          </a:xfrm>
          <a:prstGeom prst="rect">
            <a:avLst/>
          </a:prstGeom>
          <a:noFill/>
        </p:spPr>
        <p:txBody>
          <a:bodyPr wrap="square" rtlCol="0">
            <a:spAutoFit/>
          </a:bodyPr>
          <a:lstStyle/>
          <a:p>
            <a:r>
              <a:rPr lang="en-US" sz="1600" b="0" i="1" spc="0" baseline="0" dirty="0" smtClean="0">
                <a:solidFill>
                  <a:schemeClr val="bg1"/>
                </a:solidFill>
                <a:effectLst/>
                <a:latin typeface="Calibri"/>
                <a:cs typeface="Calibri"/>
              </a:rPr>
              <a:t>A Story of Units</a:t>
            </a:r>
            <a:endParaRPr lang="en-US" sz="1600" b="0" i="1" spc="0" baseline="0" dirty="0">
              <a:solidFill>
                <a:schemeClr val="bg1"/>
              </a:solidFill>
              <a:effectLst/>
              <a:latin typeface="Calibri"/>
              <a:cs typeface="Calibri"/>
            </a:endParaRPr>
          </a:p>
        </p:txBody>
      </p:sp>
      <p:sp>
        <p:nvSpPr>
          <p:cNvPr id="4" name="Text Placeholder 3"/>
          <p:cNvSpPr>
            <a:spLocks noGrp="1"/>
          </p:cNvSpPr>
          <p:nvPr>
            <p:ph type="body" sz="quarter" idx="11" hasCustomPrompt="1"/>
          </p:nvPr>
        </p:nvSpPr>
        <p:spPr>
          <a:xfrm>
            <a:off x="457200" y="5439882"/>
            <a:ext cx="8229600" cy="825500"/>
          </a:xfrm>
        </p:spPr>
        <p:txBody>
          <a:bodyPr anchor="ctr" anchorCtr="0"/>
          <a:lstStyle>
            <a:lvl1pPr>
              <a:defRPr sz="2000">
                <a:solidFill>
                  <a:srgbClr val="7B083C"/>
                </a:solidFill>
              </a:defRPr>
            </a:lvl1pPr>
          </a:lstStyle>
          <a:p>
            <a:r>
              <a:rPr lang="en-US" sz="2400" b="0" baseline="0" dirty="0" smtClean="0"/>
              <a:t>Click to cite lesson/component</a:t>
            </a:r>
            <a:endParaRPr lang="en-US" sz="2400" b="0" baseline="0" dirty="0"/>
          </a:p>
        </p:txBody>
      </p:sp>
    </p:spTree>
    <p:extLst>
      <p:ext uri="{BB962C8B-B14F-4D97-AF65-F5344CB8AC3E}">
        <p14:creationId xmlns:p14="http://schemas.microsoft.com/office/powerpoint/2010/main" val="412378882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PP_Main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442330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5451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23539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57231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515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514846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12635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621818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72860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34725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437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671819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1767565"/>
            <a:ext cx="7772400" cy="1470025"/>
          </a:xfrm>
        </p:spPr>
        <p:txBody>
          <a:bodyPr>
            <a:normAutofit/>
          </a:bodyPr>
          <a:lstStyle>
            <a:lvl1pPr>
              <a:defRPr sz="4400" b="1" i="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23340"/>
            <a:ext cx="6400800" cy="1752600"/>
          </a:xfrm>
        </p:spPr>
        <p:txBody>
          <a:bodyPr/>
          <a:lstStyle>
            <a:lvl1pPr marL="0" indent="0" algn="ctr">
              <a:buNone/>
              <a:defRPr>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18519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690915"/>
            <a:ext cx="8229600"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2200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34832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353478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634690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47572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390357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024534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19522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35588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57200" y="456068"/>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781630"/>
            <a:ext cx="8229600" cy="4525963"/>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660113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4" y="0"/>
            <a:ext cx="9142571" cy="6858000"/>
          </a:xfrm>
          <a:prstGeom prst="rect">
            <a:avLst/>
          </a:prstGeom>
        </p:spPr>
      </p:pic>
      <p:sp>
        <p:nvSpPr>
          <p:cNvPr id="2" name="Vertical Title 1"/>
          <p:cNvSpPr>
            <a:spLocks noGrp="1"/>
          </p:cNvSpPr>
          <p:nvPr>
            <p:ph type="title" orient="vert"/>
          </p:nvPr>
        </p:nvSpPr>
        <p:spPr>
          <a:xfrm>
            <a:off x="6629400" y="456068"/>
            <a:ext cx="2057400" cy="5851525"/>
          </a:xfrm>
        </p:spPr>
        <p:txBody>
          <a:bodyPr vert="eaVert"/>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456068"/>
            <a:ext cx="6019800" cy="5851525"/>
          </a:xfrm>
        </p:spPr>
        <p:txBody>
          <a:bodyPr vert="eaVert"/>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5"/>
          <p:cNvSpPr>
            <a:spLocks noGrp="1"/>
          </p:cNvSpPr>
          <p:nvPr>
            <p:ph type="sldNum" sz="quarter" idx="12"/>
          </p:nvPr>
        </p:nvSpPr>
        <p:spPr>
          <a:xfrm>
            <a:off x="493488" y="6447065"/>
            <a:ext cx="2133600" cy="365125"/>
          </a:xfrm>
          <a:prstGeom prst="rect">
            <a:avLst/>
          </a:prstGeom>
        </p:spPr>
        <p:txBody>
          <a:bodyPr/>
          <a:lstStyle>
            <a:lvl1pPr algn="l">
              <a:defRPr>
                <a:solidFill>
                  <a:schemeClr val="bg1"/>
                </a:solidFill>
              </a:defRPr>
            </a:lvl1pPr>
          </a:lstStyle>
          <a:p>
            <a:fld id="{822ED5C8-A2B1-FE40-BE4F-E1B4E8067D5F}"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321519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00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027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60663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1876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68126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90915"/>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566413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815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565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997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413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30659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010086-79DA-438B-9207-728D38504C1F}" type="datetimeFigureOut">
              <a:rPr lang="en-US" smtClean="0">
                <a:solidFill>
                  <a:prstClr val="black">
                    <a:tint val="75000"/>
                  </a:prstClr>
                </a:solidFill>
              </a:rPr>
              <a:pPr/>
              <a:t>2/13/2014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182D18-A30B-4090-87C5-C527F11F509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13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25828"/>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74448"/>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625828"/>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5630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3814616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365353"/>
            <a:ext cx="8229600" cy="1143000"/>
          </a:xfrm>
        </p:spPr>
        <p:txBody>
          <a:bodyPr/>
          <a:lstStyle>
            <a:lvl1pPr>
              <a:defRPr>
                <a:latin typeface="Arial" pitchFamily="34" charset="0"/>
                <a:cs typeface="Arial" pitchFamily="34" charset="0"/>
              </a:defRPr>
            </a:lvl1pPr>
          </a:lstStyle>
          <a:p>
            <a:r>
              <a:rPr lang="en-US" smtClean="0"/>
              <a:t>Click to edit Master title style</a:t>
            </a:r>
            <a:endParaRPr lang="en-US" dirty="0"/>
          </a:p>
        </p:txBody>
      </p:sp>
      <p:sp>
        <p:nvSpPr>
          <p:cNvPr id="8"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515023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15167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454480"/>
            <a:ext cx="3008313" cy="1162050"/>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454480"/>
            <a:ext cx="5111750" cy="5853113"/>
          </a:xfrm>
        </p:spPr>
        <p:txBody>
          <a:bodyPr/>
          <a:lstStyle>
            <a:lvl1pPr>
              <a:defRPr sz="3200" b="1">
                <a:latin typeface="Arial" pitchFamily="34" charset="0"/>
                <a:cs typeface="Arial" pitchFamily="34" charset="0"/>
              </a:defRPr>
            </a:lvl1pPr>
            <a:lvl2pPr>
              <a:defRPr sz="2800">
                <a:latin typeface="Arial" pitchFamily="34" charset="0"/>
                <a:cs typeface="Arial" pitchFamily="34" charset="0"/>
              </a:defRPr>
            </a:lvl2pPr>
            <a:lvl3pPr>
              <a:defRPr sz="2400">
                <a:latin typeface="Arial" pitchFamily="34" charset="0"/>
                <a:cs typeface="Arial" pitchFamily="34" charset="0"/>
              </a:defRPr>
            </a:lvl3pPr>
            <a:lvl4pPr>
              <a:defRPr sz="2000">
                <a:latin typeface="Arial" pitchFamily="34" charset="0"/>
                <a:cs typeface="Arial" pitchFamily="34" charset="0"/>
              </a:defRPr>
            </a:lvl4pPr>
            <a:lvl5pP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16530"/>
            <a:ext cx="3008313" cy="46910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1566708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PP_BodyTemplate.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atin typeface="Arial" pitchFamily="34" charset="0"/>
                <a:cs typeface="Arial"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5"/>
          <p:cNvSpPr>
            <a:spLocks noGrp="1"/>
          </p:cNvSpPr>
          <p:nvPr>
            <p:ph type="sldNum" sz="quarter" idx="12"/>
          </p:nvPr>
        </p:nvSpPr>
        <p:spPr>
          <a:xfrm>
            <a:off x="493488" y="6447391"/>
            <a:ext cx="2133600" cy="365125"/>
          </a:xfrm>
          <a:prstGeom prst="rect">
            <a:avLst/>
          </a:prstGeom>
        </p:spPr>
        <p:txBody>
          <a:bodyPr/>
          <a:lstStyle>
            <a:lvl1pPr algn="l">
              <a:defRPr>
                <a:solidFill>
                  <a:schemeClr val="bg1"/>
                </a:solidFill>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61489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pPr/>
              <a:t>‹#›</a:t>
            </a:fld>
            <a:endParaRPr lang="en-US" dirty="0"/>
          </a:p>
        </p:txBody>
      </p:sp>
    </p:spTree>
    <p:extLst>
      <p:ext uri="{BB962C8B-B14F-4D97-AF65-F5344CB8AC3E}">
        <p14:creationId xmlns:p14="http://schemas.microsoft.com/office/powerpoint/2010/main" val="21657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752865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606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63487"/>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a:spLocks noGrp="1"/>
          </p:cNvSpPr>
          <p:nvPr>
            <p:ph type="sldNum" sz="quarter" idx="4"/>
          </p:nvPr>
        </p:nvSpPr>
        <p:spPr>
          <a:xfrm>
            <a:off x="493488" y="6447065"/>
            <a:ext cx="2133600" cy="365125"/>
          </a:xfrm>
          <a:prstGeom prst="rect">
            <a:avLst/>
          </a:prstGeom>
        </p:spPr>
        <p:txBody>
          <a:bodyPr/>
          <a:lstStyle>
            <a:lvl1pPr algn="l">
              <a:defRPr>
                <a:latin typeface="Arial" pitchFamily="34" charset="0"/>
                <a:cs typeface="Arial" pitchFamily="34" charset="0"/>
              </a:defRPr>
            </a:lvl1pPr>
          </a:lstStyle>
          <a:p>
            <a:fld id="{822ED5C8-A2B1-FE40-BE4F-E1B4E8067D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04545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C010086-79DA-438B-9207-728D38504C1F}" type="datetimeFigureOut">
              <a:rPr lang="en-US" smtClean="0">
                <a:solidFill>
                  <a:prstClr val="black">
                    <a:tint val="75000"/>
                  </a:prstClr>
                </a:solidFill>
              </a:rPr>
              <a:pPr defTabSz="914400"/>
              <a:t>2/13/2014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182D18-A30B-4090-87C5-C527F11F5092}"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8498680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refuseny.org/index.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itd.cnyric.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mylearningplan.com/WebReg/ActivityProfile.asp?D=15882&amp;I=1392418" TargetMode="External"/><Relationship Id="rId2" Type="http://schemas.openxmlformats.org/officeDocument/2006/relationships/hyperlink" Target="https://www.mylearningplan.com/WebReg/ActivityProfile.asp?D=15882&amp;I=1505820" TargetMode="Externa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hyperlink" Target="https://www.mylearningplan.com/WebReg/ActivityProfile.asp?D=15882&amp;I=1455868"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mylearningplan.com/WebReg/ActivityProfile.asp?D=15882&amp;I=1495201" TargetMode="External"/><Relationship Id="rId2" Type="http://schemas.openxmlformats.org/officeDocument/2006/relationships/hyperlink" Target="https://www.mylearningplan.com/WebReg/ActivityProfile.asp?D=15882&amp;I=149520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hyperlink" Target="http://www.ocmboces.org/teacherpage.cfm?teacher=123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www.engageny.org/resource/selection-of-authentic-texts-for-common-core-instruction-guidance-and-a-list-of-resourceshttp:/www.engageny.org/resource/selection-of-authentic-texts-for-common-core-instruction-guidance-and-a-list-of-resources" TargetMode="External"/><Relationship Id="rId7" Type="http://schemas.openxmlformats.org/officeDocument/2006/relationships/hyperlink" Target="http://www.engageny.org/resource/new-york-state-common-core-sample-questions" TargetMode="External"/><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hyperlink" Target="http://www.engageny.org/resource/new-york-state-item-review-criteria-for-grade-3-8-english-language-arts-tests" TargetMode="External"/><Relationship Id="rId5" Type="http://schemas.openxmlformats.org/officeDocument/2006/relationships/hyperlink" Target="http://www.engageny.org/sites/default/files/resource/attachments/passage_selection_guidelines_for_assessing_ccss_ela.pdf" TargetMode="External"/><Relationship Id="rId4" Type="http://schemas.openxmlformats.org/officeDocument/2006/relationships/hyperlink" Target="http://www.engageny.org/resource/selection-of-authentic-texts-for-common-core-instruction-guidance-and-a-list-of-resources"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commoncore.org/" TargetMode="External"/><Relationship Id="rId2" Type="http://schemas.openxmlformats.org/officeDocument/2006/relationships/hyperlink" Target="mailto:nyteacher@commoncore.or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mylearningplan.com/WebReg/ActivityProfile.asp?D=15882&amp;I=1375584" TargetMode="External"/><Relationship Id="rId2" Type="http://schemas.openxmlformats.org/officeDocument/2006/relationships/hyperlink" Target="https://www.mylearningplan.com/WebReg/ActivityProfile.asp?D=15882&amp;I=1471294" TargetMode="External"/><Relationship Id="rId1" Type="http://schemas.openxmlformats.org/officeDocument/2006/relationships/slideLayout" Target="../slideLayouts/slideLayout2.xml"/><Relationship Id="rId5" Type="http://schemas.openxmlformats.org/officeDocument/2006/relationships/hyperlink" Target="https://www.mylearningplan.com/WebReg/ActivityProfile.asp?D=15882&amp;I=1379423" TargetMode="External"/><Relationship Id="rId4" Type="http://schemas.openxmlformats.org/officeDocument/2006/relationships/hyperlink" Target="http://www.ocmboces.org/teacherpage.cfm?teacher=2298"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mylearningplan.com/WebReg/ActivityProfile.asp?D=15882&amp;I=150924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mylearningplan.com/WebReg/ActivityProfile.asp?D=15882&amp;I=1493276" TargetMode="External"/><Relationship Id="rId4" Type="http://schemas.openxmlformats.org/officeDocument/2006/relationships/hyperlink" Target="https://www.mylearningplan.com/WebReg/ActivityProfile.asp?D=15882&amp;I=1493269"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www.parcconline.org/samples/item-task-prototyp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youtube.com/v/W26g073Tu2U"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youtube.com/watch?v=oUwwZHdx6SU"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ocmboces.org/teacherpage.cfm?teacher=2423"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hyperlink" Target="https://docs.google.com/forms/d/13NkUPbSgWXWNh7gMbMhCuiidFYpqf5A88AD4FFfX39Q/viewform" TargetMode="Externa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www.engageny.org/resource/new-york-state-common-core-k-12-social-studies-framewor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February, 2014</a:t>
            </a:r>
            <a:endParaRPr lang="en-US" dirty="0"/>
          </a:p>
        </p:txBody>
      </p:sp>
    </p:spTree>
    <p:extLst>
      <p:ext uri="{BB962C8B-B14F-4D97-AF65-F5344CB8AC3E}">
        <p14:creationId xmlns:p14="http://schemas.microsoft.com/office/powerpoint/2010/main" val="3395094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Placement Decisions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Special AIS cut points will again be provided</a:t>
            </a:r>
          </a:p>
          <a:p>
            <a:r>
              <a:rPr lang="en-US" dirty="0" smtClean="0"/>
              <a:t>SED neither </a:t>
            </a:r>
            <a:r>
              <a:rPr lang="en-US" dirty="0"/>
              <a:t>requires nor encourages districts to make promotion or placement decisions using student performance on state assessments in grades </a:t>
            </a:r>
            <a:r>
              <a:rPr lang="en-US" dirty="0" smtClean="0"/>
              <a:t>3-8</a:t>
            </a:r>
          </a:p>
          <a:p>
            <a:r>
              <a:rPr lang="en-US" dirty="0"/>
              <a:t>M</a:t>
            </a:r>
            <a:r>
              <a:rPr lang="en-US" dirty="0" smtClean="0"/>
              <a:t>ake </a:t>
            </a:r>
            <a:r>
              <a:rPr lang="en-US" dirty="0"/>
              <a:t>adjustments to ensure students are not negatively impacted by the Common Core transition and </a:t>
            </a:r>
            <a:r>
              <a:rPr lang="en-US" dirty="0" smtClean="0"/>
              <a:t>use </a:t>
            </a:r>
            <a:r>
              <a:rPr lang="en-US" dirty="0"/>
              <a:t>multiple measures - not grades 3-8 state assessment results </a:t>
            </a:r>
            <a:r>
              <a:rPr lang="en-US" dirty="0" smtClean="0"/>
              <a:t>alone for AIS</a:t>
            </a:r>
          </a:p>
          <a:p>
            <a:endParaRPr lang="en-US" dirty="0"/>
          </a:p>
        </p:txBody>
      </p:sp>
    </p:spTree>
    <p:extLst>
      <p:ext uri="{BB962C8B-B14F-4D97-AF65-F5344CB8AC3E}">
        <p14:creationId xmlns:p14="http://schemas.microsoft.com/office/powerpoint/2010/main" val="5634723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43944" y="4509676"/>
            <a:ext cx="3414403" cy="3414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Accountability</a:t>
            </a:r>
            <a:endParaRPr lang="en-US" dirty="0"/>
          </a:p>
        </p:txBody>
      </p:sp>
      <p:sp>
        <p:nvSpPr>
          <p:cNvPr id="3" name="Content Placeholder 2"/>
          <p:cNvSpPr>
            <a:spLocks noGrp="1"/>
          </p:cNvSpPr>
          <p:nvPr>
            <p:ph idx="1"/>
          </p:nvPr>
        </p:nvSpPr>
        <p:spPr/>
        <p:txBody>
          <a:bodyPr>
            <a:normAutofit lnSpcReduction="10000"/>
          </a:bodyPr>
          <a:lstStyle/>
          <a:p>
            <a:r>
              <a:rPr lang="en-US" dirty="0"/>
              <a:t>12-year road map that requires </a:t>
            </a:r>
            <a:r>
              <a:rPr lang="en-US" dirty="0" smtClean="0"/>
              <a:t>student proficiency </a:t>
            </a:r>
            <a:r>
              <a:rPr lang="en-US" dirty="0"/>
              <a:t>on the Common Core Learning Standards (CCLS) for graduation </a:t>
            </a:r>
            <a:r>
              <a:rPr lang="en-US" dirty="0" smtClean="0"/>
              <a:t>purposes beginning </a:t>
            </a:r>
            <a:r>
              <a:rPr lang="en-US" dirty="0"/>
              <a:t>with the class of 2022</a:t>
            </a:r>
            <a:r>
              <a:rPr lang="en-US" dirty="0" smtClean="0"/>
              <a:t>?</a:t>
            </a:r>
          </a:p>
          <a:p>
            <a:r>
              <a:rPr lang="en-US" dirty="0" smtClean="0"/>
              <a:t>Exactly what this means </a:t>
            </a:r>
            <a:r>
              <a:rPr lang="en-US" dirty="0" smtClean="0"/>
              <a:t>is </a:t>
            </a:r>
            <a:r>
              <a:rPr lang="en-US" dirty="0" smtClean="0"/>
              <a:t>unclear. Until 2022 it means there will be a conversion from Common Core to the old levels. After that?</a:t>
            </a:r>
            <a:endParaRPr lang="en-US" dirty="0"/>
          </a:p>
        </p:txBody>
      </p:sp>
    </p:spTree>
    <p:extLst>
      <p:ext uri="{BB962C8B-B14F-4D97-AF65-F5344CB8AC3E}">
        <p14:creationId xmlns:p14="http://schemas.microsoft.com/office/powerpoint/2010/main" val="1843810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HOLD: Accountability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If </a:t>
            </a:r>
            <a:r>
              <a:rPr lang="en-US" dirty="0"/>
              <a:t>a school district seeks to terminate an educator based on an ineffective rating resulting from student performance on Common Core assessments administered in the 2012-13 and/or 2013-14 school years, he or she may raise as a defense an alleged failure by the board of education to timely implement the Common Core by providing adequate professional development, guidance on curriculum, or other necessary supports to the educator during those school </a:t>
            </a:r>
            <a:r>
              <a:rPr lang="en-US" dirty="0" smtClean="0"/>
              <a:t>years</a:t>
            </a:r>
            <a:endParaRPr lang="en-US" dirty="0"/>
          </a:p>
        </p:txBody>
      </p:sp>
      <p:sp>
        <p:nvSpPr>
          <p:cNvPr id="4" name="Oval 3"/>
          <p:cNvSpPr/>
          <p:nvPr/>
        </p:nvSpPr>
        <p:spPr>
          <a:xfrm>
            <a:off x="760021" y="396505"/>
            <a:ext cx="3348842" cy="969157"/>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0866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003609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19846" y="-37327"/>
            <a:ext cx="8229600" cy="1143000"/>
          </a:xfrm>
        </p:spPr>
        <p:txBody>
          <a:bodyPr/>
          <a:lstStyle/>
          <a:p>
            <a:r>
              <a:rPr lang="en-US" dirty="0" smtClean="0"/>
              <a:t>Political Updates</a:t>
            </a:r>
            <a:endParaRPr lang="en-US" dirty="0"/>
          </a:p>
        </p:txBody>
      </p:sp>
    </p:spTree>
    <p:extLst>
      <p:ext uri="{BB962C8B-B14F-4D97-AF65-F5344CB8AC3E}">
        <p14:creationId xmlns:p14="http://schemas.microsoft.com/office/powerpoint/2010/main" val="356837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Updates</a:t>
            </a:r>
            <a:endParaRPr lang="en-US" dirty="0"/>
          </a:p>
        </p:txBody>
      </p:sp>
      <p:sp>
        <p:nvSpPr>
          <p:cNvPr id="3" name="Content Placeholder 2"/>
          <p:cNvSpPr>
            <a:spLocks noGrp="1"/>
          </p:cNvSpPr>
          <p:nvPr>
            <p:ph idx="1"/>
          </p:nvPr>
        </p:nvSpPr>
        <p:spPr/>
        <p:txBody>
          <a:bodyPr>
            <a:normAutofit/>
          </a:bodyPr>
          <a:lstStyle/>
          <a:p>
            <a:r>
              <a:rPr lang="en-US" dirty="0"/>
              <a:t>Regents committee</a:t>
            </a:r>
          </a:p>
          <a:p>
            <a:r>
              <a:rPr lang="en-US" dirty="0"/>
              <a:t>Governor’s Committee</a:t>
            </a:r>
          </a:p>
          <a:p>
            <a:r>
              <a:rPr lang="en-US" dirty="0"/>
              <a:t>Governor's </a:t>
            </a:r>
            <a:r>
              <a:rPr lang="en-US" dirty="0" smtClean="0"/>
              <a:t>budget lower </a:t>
            </a:r>
            <a:r>
              <a:rPr lang="en-US" dirty="0"/>
              <a:t>than expected</a:t>
            </a:r>
          </a:p>
          <a:p>
            <a:r>
              <a:rPr lang="en-US" dirty="0"/>
              <a:t>Legislators </a:t>
            </a:r>
            <a:r>
              <a:rPr lang="en-US" dirty="0" smtClean="0"/>
              <a:t>urging more aid</a:t>
            </a:r>
          </a:p>
          <a:p>
            <a:r>
              <a:rPr lang="en-US" dirty="0" smtClean="0"/>
              <a:t>NYSUT civil war</a:t>
            </a:r>
            <a:endParaRPr lang="en-US" dirty="0"/>
          </a:p>
        </p:txBody>
      </p:sp>
    </p:spTree>
    <p:extLst>
      <p:ext uri="{BB962C8B-B14F-4D97-AF65-F5344CB8AC3E}">
        <p14:creationId xmlns:p14="http://schemas.microsoft.com/office/powerpoint/2010/main" val="1980444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17" t="17516" r="56184" b="15378"/>
          <a:stretch/>
        </p:blipFill>
        <p:spPr bwMode="auto">
          <a:xfrm>
            <a:off x="-24063" y="140535"/>
            <a:ext cx="9168063" cy="6545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5974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ITD</a:t>
            </a:r>
            <a:endParaRPr lang="en-US" dirty="0"/>
          </a:p>
        </p:txBody>
      </p:sp>
      <p:pic>
        <p:nvPicPr>
          <p:cNvPr id="1026" name="Picture 2">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10652" y="1285973"/>
            <a:ext cx="7329295" cy="50051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90748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CI&amp;A</a:t>
            </a:r>
            <a:endParaRPr lang="en-US" dirty="0"/>
          </a:p>
        </p:txBody>
      </p:sp>
      <p:sp>
        <p:nvSpPr>
          <p:cNvPr id="3" name="Content Placeholder 2"/>
          <p:cNvSpPr>
            <a:spLocks noGrp="1"/>
          </p:cNvSpPr>
          <p:nvPr>
            <p:ph idx="1"/>
          </p:nvPr>
        </p:nvSpPr>
        <p:spPr/>
        <p:txBody>
          <a:bodyPr>
            <a:normAutofit lnSpcReduction="10000"/>
          </a:bodyPr>
          <a:lstStyle/>
          <a:p>
            <a:r>
              <a:rPr lang="en-US" dirty="0"/>
              <a:t>Feb 25 is the </a:t>
            </a:r>
            <a:r>
              <a:rPr lang="en-US" dirty="0">
                <a:hlinkClick r:id="rId2"/>
              </a:rPr>
              <a:t>Participation in Government- F.O.C.U.S Interest Group.</a:t>
            </a:r>
            <a:endParaRPr lang="en-US" dirty="0"/>
          </a:p>
          <a:p>
            <a:r>
              <a:rPr lang="en-US" dirty="0"/>
              <a:t>Going Deeper into Literacy Shifts: </a:t>
            </a:r>
            <a:r>
              <a:rPr lang="en-US" dirty="0">
                <a:hlinkClick r:id="rId3"/>
              </a:rPr>
              <a:t>Informational Text</a:t>
            </a:r>
            <a:r>
              <a:rPr lang="en-US" dirty="0"/>
              <a:t>- Feb 27</a:t>
            </a:r>
          </a:p>
          <a:p>
            <a:r>
              <a:rPr lang="en-US" dirty="0">
                <a:hlinkClick r:id="rId4"/>
              </a:rPr>
              <a:t>Standards Based Planning for the 21</a:t>
            </a:r>
            <a:r>
              <a:rPr lang="en-US" baseline="30000" dirty="0">
                <a:hlinkClick r:id="rId4"/>
              </a:rPr>
              <a:t>st</a:t>
            </a:r>
            <a:r>
              <a:rPr lang="en-US" dirty="0">
                <a:hlinkClick r:id="rId4"/>
              </a:rPr>
              <a:t> Century: Instruction for All</a:t>
            </a:r>
            <a:r>
              <a:rPr lang="en-US" dirty="0"/>
              <a:t>- starts Feb 27</a:t>
            </a:r>
          </a:p>
          <a:p>
            <a:r>
              <a:rPr lang="en-US" dirty="0"/>
              <a:t>Project Based Learning- Next regional opportunity May- June and then </a:t>
            </a:r>
            <a:r>
              <a:rPr lang="en-US" dirty="0" smtClean="0"/>
              <a:t>July</a:t>
            </a:r>
            <a:br>
              <a:rPr lang="en-US" dirty="0" smtClean="0"/>
            </a:br>
            <a:r>
              <a:rPr lang="en-US" dirty="0" smtClean="0"/>
              <a:t>and </a:t>
            </a:r>
            <a:r>
              <a:rPr lang="en-US" dirty="0"/>
              <a:t>August sessions.</a:t>
            </a:r>
          </a:p>
        </p:txBody>
      </p:sp>
      <p:pic>
        <p:nvPicPr>
          <p:cNvPr id="4" name="Picture 3" descr="C:\Users\lradicel\AppData\Local\Microsoft\Windows\Temporary Internet Files\Content.IE5\7IEAGCBU\MC90006030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2400" y="4953000"/>
            <a:ext cx="1181405" cy="17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397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sz="half" idx="1"/>
          </p:nvPr>
        </p:nvSpPr>
        <p:spPr/>
        <p:txBody>
          <a:bodyPr/>
          <a:lstStyle/>
          <a:p>
            <a:r>
              <a:rPr lang="en-US" dirty="0" smtClean="0"/>
              <a:t>Summer- on MLP by mid-April (registration closes mid-June)</a:t>
            </a:r>
            <a:endParaRPr lang="en-US" dirty="0"/>
          </a:p>
        </p:txBody>
      </p:sp>
      <p:sp>
        <p:nvSpPr>
          <p:cNvPr id="4" name="Content Placeholder 3"/>
          <p:cNvSpPr>
            <a:spLocks noGrp="1"/>
          </p:cNvSpPr>
          <p:nvPr>
            <p:ph sz="half" idx="2"/>
          </p:nvPr>
        </p:nvSpPr>
        <p:spPr/>
        <p:txBody>
          <a:bodyPr/>
          <a:lstStyle/>
          <a:p>
            <a:r>
              <a:rPr lang="en-US" dirty="0" smtClean="0"/>
              <a:t>2014-15-  Surveys in March</a:t>
            </a:r>
            <a:endParaRPr lang="en-US" dirty="0"/>
          </a:p>
        </p:txBody>
      </p:sp>
      <p:pic>
        <p:nvPicPr>
          <p:cNvPr id="2050" name="Picture 2" descr="C:\Users\lradicel\AppData\Local\Microsoft\Windows\Temporary Internet Files\Content.IE5\Z2T2F5JB\MP90044248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048000"/>
            <a:ext cx="5029200" cy="3729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4476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RBERN Conference</a:t>
            </a:r>
            <a:endParaRPr lang="en-US" dirty="0"/>
          </a:p>
        </p:txBody>
      </p:sp>
      <p:sp>
        <p:nvSpPr>
          <p:cNvPr id="3" name="Content Placeholder 2"/>
          <p:cNvSpPr>
            <a:spLocks noGrp="1"/>
          </p:cNvSpPr>
          <p:nvPr>
            <p:ph idx="1"/>
          </p:nvPr>
        </p:nvSpPr>
        <p:spPr/>
        <p:txBody>
          <a:bodyPr/>
          <a:lstStyle/>
          <a:p>
            <a:r>
              <a:rPr lang="en-US" dirty="0" smtClean="0"/>
              <a:t>March 10: </a:t>
            </a:r>
            <a:r>
              <a:rPr lang="en-US" b="1" dirty="0" smtClean="0">
                <a:effectLst/>
                <a:hlinkClick r:id="rId2"/>
              </a:rPr>
              <a:t>Key Principles for ELL Instruction:</a:t>
            </a:r>
            <a:br>
              <a:rPr lang="en-US" b="1" dirty="0" smtClean="0">
                <a:effectLst/>
                <a:hlinkClick r:id="rId2"/>
              </a:rPr>
            </a:br>
            <a:r>
              <a:rPr lang="en-US" b="1" dirty="0" smtClean="0">
                <a:effectLst/>
                <a:hlinkClick r:id="rId2"/>
              </a:rPr>
              <a:t>What We All Need to Know &amp; Do</a:t>
            </a:r>
            <a:endParaRPr lang="en-US" b="1" dirty="0" smtClean="0">
              <a:effectLst/>
            </a:endParaRPr>
          </a:p>
          <a:p>
            <a:endParaRPr lang="en-US" b="1" dirty="0"/>
          </a:p>
          <a:p>
            <a:r>
              <a:rPr lang="en-US" b="1" dirty="0" smtClean="0"/>
              <a:t>March 11: </a:t>
            </a:r>
            <a:r>
              <a:rPr lang="en-US" b="1" dirty="0" smtClean="0">
                <a:effectLst/>
                <a:hlinkClick r:id="rId3"/>
              </a:rPr>
              <a:t>Building Coteachers'</a:t>
            </a:r>
            <a:r>
              <a:rPr lang="en-US" b="1" i="1" dirty="0" smtClean="0">
                <a:effectLst/>
                <a:hlinkClick r:id="rId3"/>
              </a:rPr>
              <a:t>Identities of Competence</a:t>
            </a:r>
            <a:endParaRPr lang="en-US" dirty="0"/>
          </a:p>
        </p:txBody>
      </p:sp>
    </p:spTree>
    <p:extLst>
      <p:ext uri="{BB962C8B-B14F-4D97-AF65-F5344CB8AC3E}">
        <p14:creationId xmlns:p14="http://schemas.microsoft.com/office/powerpoint/2010/main" val="7016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p:txBody>
          <a:bodyPr/>
          <a:lstStyle/>
          <a:p>
            <a:r>
              <a:rPr lang="en-US" dirty="0" smtClean="0"/>
              <a:t>Introductions</a:t>
            </a:r>
          </a:p>
          <a:p>
            <a:r>
              <a:rPr lang="en-US" dirty="0" smtClean="0"/>
              <a:t>Overview of Agenda</a:t>
            </a:r>
            <a:endParaRPr lang="en-US" dirty="0"/>
          </a:p>
        </p:txBody>
      </p:sp>
    </p:spTree>
    <p:extLst>
      <p:ext uri="{BB962C8B-B14F-4D97-AF65-F5344CB8AC3E}">
        <p14:creationId xmlns:p14="http://schemas.microsoft.com/office/powerpoint/2010/main" val="4228456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Centers</a:t>
            </a:r>
            <a:endParaRPr lang="en-US" dirty="0"/>
          </a:p>
        </p:txBody>
      </p:sp>
      <p:sp>
        <p:nvSpPr>
          <p:cNvPr id="3" name="Content Placeholder 2"/>
          <p:cNvSpPr>
            <a:spLocks noGrp="1"/>
          </p:cNvSpPr>
          <p:nvPr>
            <p:ph idx="1"/>
          </p:nvPr>
        </p:nvSpPr>
        <p:spPr>
          <a:xfrm>
            <a:off x="457200" y="1690915"/>
            <a:ext cx="8229600" cy="4525963"/>
          </a:xfrm>
        </p:spPr>
        <p:txBody>
          <a:bodyPr>
            <a:normAutofit/>
          </a:bodyPr>
          <a:lstStyle/>
          <a:p>
            <a:pPr marL="0" indent="0">
              <a:buNone/>
            </a:pPr>
            <a:endParaRPr lang="en-US" dirty="0" smtClean="0"/>
          </a:p>
        </p:txBody>
      </p:sp>
    </p:spTree>
    <p:extLst>
      <p:ext uri="{BB962C8B-B14F-4D97-AF65-F5344CB8AC3E}">
        <p14:creationId xmlns:p14="http://schemas.microsoft.com/office/powerpoint/2010/main" val="3841853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Higher Education</a:t>
            </a:r>
            <a:endParaRPr lang="en-US" dirty="0"/>
          </a:p>
        </p:txBody>
      </p:sp>
      <p:sp>
        <p:nvSpPr>
          <p:cNvPr id="3" name="Content Placeholder 2"/>
          <p:cNvSpPr>
            <a:spLocks noGrp="1"/>
          </p:cNvSpPr>
          <p:nvPr>
            <p:ph idx="1"/>
          </p:nvPr>
        </p:nvSpPr>
        <p:spPr>
          <a:xfrm>
            <a:off x="457200" y="1690915"/>
            <a:ext cx="8229600" cy="4525963"/>
          </a:xfrm>
        </p:spPr>
        <p:txBody>
          <a:bodyPr/>
          <a:lstStyle/>
          <a:p>
            <a:pPr marL="0" indent="0">
              <a:buNone/>
            </a:pPr>
            <a:endParaRPr lang="en-US" dirty="0" smtClean="0"/>
          </a:p>
        </p:txBody>
      </p:sp>
    </p:spTree>
    <p:extLst>
      <p:ext uri="{BB962C8B-B14F-4D97-AF65-F5344CB8AC3E}">
        <p14:creationId xmlns:p14="http://schemas.microsoft.com/office/powerpoint/2010/main" val="253626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CNY NYS ASCD</a:t>
            </a:r>
            <a:endParaRPr lang="en-US" dirty="0"/>
          </a:p>
        </p:txBody>
      </p:sp>
      <p:sp>
        <p:nvSpPr>
          <p:cNvPr id="3" name="Content Placeholder 2"/>
          <p:cNvSpPr>
            <a:spLocks noGrp="1"/>
          </p:cNvSpPr>
          <p:nvPr>
            <p:ph idx="1"/>
          </p:nvPr>
        </p:nvSpPr>
        <p:spPr>
          <a:xfrm>
            <a:off x="457200" y="1690915"/>
            <a:ext cx="8229600" cy="4525963"/>
          </a:xfrm>
        </p:spPr>
        <p:txBody>
          <a:bodyPr>
            <a:normAutofit fontScale="92500" lnSpcReduction="10000"/>
          </a:bodyPr>
          <a:lstStyle/>
          <a:p>
            <a:pPr marL="0" indent="0">
              <a:buNone/>
            </a:pPr>
            <a:r>
              <a:rPr lang="en-US" b="1" dirty="0" smtClean="0"/>
              <a:t>Data-Driven Instruction </a:t>
            </a:r>
            <a:r>
              <a:rPr lang="en-US" dirty="0" smtClean="0"/>
              <a:t>theme</a:t>
            </a:r>
          </a:p>
          <a:p>
            <a:r>
              <a:rPr lang="en-US" dirty="0" smtClean="0"/>
              <a:t>October 9: What’s a PLC, Really?</a:t>
            </a:r>
          </a:p>
          <a:p>
            <a:r>
              <a:rPr lang="en-US" dirty="0" smtClean="0"/>
              <a:t>December </a:t>
            </a:r>
            <a:r>
              <a:rPr lang="en-US" dirty="0"/>
              <a:t>10, 2013 – How To Talk (About Common Formative </a:t>
            </a:r>
            <a:r>
              <a:rPr lang="en-US" dirty="0" smtClean="0"/>
              <a:t>Assessments)</a:t>
            </a:r>
          </a:p>
          <a:p>
            <a:r>
              <a:rPr lang="en-US" dirty="0" smtClean="0"/>
              <a:t>February </a:t>
            </a:r>
            <a:r>
              <a:rPr lang="en-US" dirty="0"/>
              <a:t>27, 2014 – Now What? (Tier 1 Strategies</a:t>
            </a:r>
            <a:r>
              <a:rPr lang="en-US" dirty="0" smtClean="0"/>
              <a:t>)</a:t>
            </a:r>
            <a:endParaRPr lang="en-US" dirty="0"/>
          </a:p>
          <a:p>
            <a:r>
              <a:rPr lang="en-US" dirty="0"/>
              <a:t>March 19, 2014 – How Do I Teach Every Kid? (Meeting the Needs of Diverse Learners</a:t>
            </a:r>
            <a:r>
              <a:rPr lang="en-US" dirty="0" smtClean="0"/>
              <a:t>)</a:t>
            </a:r>
            <a:endParaRPr lang="en-US" dirty="0"/>
          </a:p>
          <a:p>
            <a:r>
              <a:rPr lang="en-US" dirty="0"/>
              <a:t>May 15, 2014 – Annual Meeting at Dinosaur </a:t>
            </a:r>
          </a:p>
          <a:p>
            <a:endParaRPr lang="en-US" dirty="0" smtClean="0"/>
          </a:p>
        </p:txBody>
      </p:sp>
      <p:sp>
        <p:nvSpPr>
          <p:cNvPr id="4" name="Oval 3"/>
          <p:cNvSpPr/>
          <p:nvPr/>
        </p:nvSpPr>
        <p:spPr>
          <a:xfrm>
            <a:off x="191069" y="3251594"/>
            <a:ext cx="8482083" cy="1579728"/>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892409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Regional Summer School</a:t>
            </a:r>
            <a:endParaRPr lang="en-US" dirty="0"/>
          </a:p>
        </p:txBody>
      </p:sp>
      <p:sp>
        <p:nvSpPr>
          <p:cNvPr id="3" name="Content Placeholder 2"/>
          <p:cNvSpPr>
            <a:spLocks noGrp="1"/>
          </p:cNvSpPr>
          <p:nvPr>
            <p:ph idx="1"/>
          </p:nvPr>
        </p:nvSpPr>
        <p:spPr/>
        <p:txBody>
          <a:bodyPr/>
          <a:lstStyle/>
          <a:p>
            <a:r>
              <a:rPr lang="en-US" dirty="0" smtClean="0"/>
              <a:t>Common Core-aligned</a:t>
            </a:r>
            <a:br>
              <a:rPr lang="en-US" dirty="0" smtClean="0"/>
            </a:br>
            <a:r>
              <a:rPr lang="en-US" dirty="0" smtClean="0"/>
              <a:t>curriculum transition</a:t>
            </a:r>
          </a:p>
          <a:p>
            <a:r>
              <a:rPr lang="en-US" dirty="0" smtClean="0"/>
              <a:t>Grade Policy Change</a:t>
            </a:r>
          </a:p>
          <a:p>
            <a:r>
              <a:rPr lang="en-US" dirty="0" smtClean="0"/>
              <a:t>Supporting SWDs</a:t>
            </a:r>
            <a:br>
              <a:rPr lang="en-US" dirty="0" smtClean="0"/>
            </a:br>
            <a:r>
              <a:rPr lang="en-US" dirty="0" smtClean="0"/>
              <a:t>and ELLS better</a:t>
            </a:r>
          </a:p>
          <a:p>
            <a:r>
              <a:rPr lang="en-US" dirty="0" smtClean="0"/>
              <a:t>This is a short summer!</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721" y="2041545"/>
            <a:ext cx="3699711" cy="2114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818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District Sharing</a:t>
            </a:r>
            <a:endParaRPr lang="en-US" dirty="0"/>
          </a:p>
        </p:txBody>
      </p:sp>
      <p:sp>
        <p:nvSpPr>
          <p:cNvPr id="4" name="Subtitle 3"/>
          <p:cNvSpPr>
            <a:spLocks noGrp="1"/>
          </p:cNvSpPr>
          <p:nvPr>
            <p:ph type="subTitle" idx="1"/>
          </p:nvPr>
        </p:nvSpPr>
        <p:spPr/>
        <p:txBody>
          <a:bodyPr/>
          <a:lstStyle/>
          <a:p>
            <a:r>
              <a:rPr lang="en-US" dirty="0" smtClean="0"/>
              <a:t>Marcellus Central School District</a:t>
            </a:r>
            <a:endParaRPr lang="en-US" dirty="0"/>
          </a:p>
        </p:txBody>
      </p:sp>
    </p:spTree>
    <p:extLst>
      <p:ext uri="{BB962C8B-B14F-4D97-AF65-F5344CB8AC3E}">
        <p14:creationId xmlns:p14="http://schemas.microsoft.com/office/powerpoint/2010/main" val="21524973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Marcellus</a:t>
            </a:r>
            <a:endParaRPr lang="en-US" dirty="0"/>
          </a:p>
        </p:txBody>
      </p:sp>
      <p:sp>
        <p:nvSpPr>
          <p:cNvPr id="3" name="Content Placeholder 2"/>
          <p:cNvSpPr>
            <a:spLocks noGrp="1"/>
          </p:cNvSpPr>
          <p:nvPr>
            <p:ph idx="1"/>
          </p:nvPr>
        </p:nvSpPr>
        <p:spPr/>
        <p:txBody>
          <a:bodyPr/>
          <a:lstStyle/>
          <a:p>
            <a:pPr marL="0" indent="0">
              <a:buNone/>
            </a:pPr>
            <a:r>
              <a:rPr lang="en-US" dirty="0" smtClean="0"/>
              <a:t>Using Bill Daggett’s message across the district.</a:t>
            </a:r>
            <a:endParaRPr lang="en-US" dirty="0"/>
          </a:p>
        </p:txBody>
      </p:sp>
    </p:spTree>
    <p:extLst>
      <p:ext uri="{BB962C8B-B14F-4D97-AF65-F5344CB8AC3E}">
        <p14:creationId xmlns:p14="http://schemas.microsoft.com/office/powerpoint/2010/main" val="1645278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month: Homer</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dirty="0" smtClean="0"/>
              <a:t>Chromebook</a:t>
            </a:r>
            <a:r>
              <a:rPr lang="en-US" dirty="0" smtClean="0"/>
              <a:t> classroom</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757" y="2415409"/>
            <a:ext cx="515302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5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Race To The Top</a:t>
            </a:r>
            <a:endParaRPr lang="en-US" dirty="0"/>
          </a:p>
        </p:txBody>
      </p:sp>
      <p:sp>
        <p:nvSpPr>
          <p:cNvPr id="3" name="Subtitle 2"/>
          <p:cNvSpPr>
            <a:spLocks noGrp="1"/>
          </p:cNvSpPr>
          <p:nvPr>
            <p:ph type="subTitle" idx="1"/>
          </p:nvPr>
        </p:nvSpPr>
        <p:spPr/>
        <p:txBody>
          <a:bodyPr/>
          <a:lstStyle/>
          <a:p>
            <a:r>
              <a:rPr lang="en-US" dirty="0" smtClean="0"/>
              <a:t>(the Regents Reform Agenda)</a:t>
            </a:r>
            <a:endParaRPr lang="en-US" dirty="0"/>
          </a:p>
        </p:txBody>
      </p:sp>
    </p:spTree>
    <p:extLst>
      <p:ext uri="{BB962C8B-B14F-4D97-AF65-F5344CB8AC3E}">
        <p14:creationId xmlns:p14="http://schemas.microsoft.com/office/powerpoint/2010/main" val="283402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CCLS Curriculum Conversation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At the mid-point of the year</a:t>
            </a:r>
          </a:p>
          <a:p>
            <a:r>
              <a:rPr lang="en-US" dirty="0" smtClean="0"/>
              <a:t>How’s it going?</a:t>
            </a:r>
          </a:p>
          <a:p>
            <a:r>
              <a:rPr lang="en-US" dirty="0" smtClean="0"/>
              <a:t>Modules?</a:t>
            </a:r>
          </a:p>
          <a:p>
            <a:r>
              <a:rPr lang="en-US" dirty="0" smtClean="0"/>
              <a:t>Other approaches?</a:t>
            </a:r>
          </a:p>
          <a:p>
            <a:r>
              <a:rPr lang="en-US" dirty="0" smtClean="0"/>
              <a:t>Textbook decisions?</a:t>
            </a:r>
          </a:p>
          <a:p>
            <a:endParaRPr lang="en-US" dirty="0"/>
          </a:p>
          <a:p>
            <a:pPr marL="0" indent="0">
              <a:buNone/>
            </a:pPr>
            <a:r>
              <a:rPr lang="en-US" b="1" dirty="0" smtClean="0"/>
              <a:t>Updating the curriculum and assessment </a:t>
            </a:r>
            <a:r>
              <a:rPr lang="en-US" b="1" dirty="0" smtClean="0">
                <a:hlinkClick r:id="rId2"/>
              </a:rPr>
              <a:t>chart</a:t>
            </a:r>
            <a:endParaRPr lang="en-US" b="1" dirty="0" smtClean="0"/>
          </a:p>
        </p:txBody>
      </p:sp>
    </p:spTree>
    <p:extLst>
      <p:ext uri="{BB962C8B-B14F-4D97-AF65-F5344CB8AC3E}">
        <p14:creationId xmlns:p14="http://schemas.microsoft.com/office/powerpoint/2010/main" val="3302307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1844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SED Update</a:t>
            </a:r>
            <a:endParaRPr lang="en-US" dirty="0"/>
          </a:p>
        </p:txBody>
      </p:sp>
      <p:sp>
        <p:nvSpPr>
          <p:cNvPr id="3" name="Subtitle 2"/>
          <p:cNvSpPr>
            <a:spLocks noGrp="1"/>
          </p:cNvSpPr>
          <p:nvPr>
            <p:ph type="subTitle" idx="1"/>
          </p:nvPr>
        </p:nvSpPr>
        <p:spPr/>
        <p:txBody>
          <a:bodyPr/>
          <a:lstStyle/>
          <a:p>
            <a:r>
              <a:rPr lang="en-US" dirty="0" smtClean="0"/>
              <a:t>February, 2014</a:t>
            </a:r>
            <a:endParaRPr lang="en-US" dirty="0"/>
          </a:p>
        </p:txBody>
      </p:sp>
    </p:spTree>
    <p:extLst>
      <p:ext uri="{BB962C8B-B14F-4D97-AF65-F5344CB8AC3E}">
        <p14:creationId xmlns:p14="http://schemas.microsoft.com/office/powerpoint/2010/main" val="3291145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0" dirty="0" smtClean="0">
                <a:effectLst/>
              </a:rPr>
              <a:t>Math Module Updates</a:t>
            </a:r>
            <a:endParaRPr lang="en-US" sz="6000" b="0" dirty="0">
              <a:effectLst/>
            </a:endParaRPr>
          </a:p>
        </p:txBody>
      </p:sp>
      <p:sp>
        <p:nvSpPr>
          <p:cNvPr id="3" name="Subtitle 2"/>
          <p:cNvSpPr>
            <a:spLocks noGrp="1"/>
          </p:cNvSpPr>
          <p:nvPr>
            <p:ph type="subTitle" idx="1"/>
          </p:nvPr>
        </p:nvSpPr>
        <p:spPr/>
        <p:txBody>
          <a:bodyPr/>
          <a:lstStyle/>
          <a:p>
            <a:r>
              <a:rPr lang="en-US" dirty="0" smtClean="0"/>
              <a:t>Adopt, Adapt, Refer</a:t>
            </a:r>
            <a:endParaRPr lang="en-US" dirty="0"/>
          </a:p>
        </p:txBody>
      </p:sp>
    </p:spTree>
    <p:extLst>
      <p:ext uri="{BB962C8B-B14F-4D97-AF65-F5344CB8AC3E}">
        <p14:creationId xmlns:p14="http://schemas.microsoft.com/office/powerpoint/2010/main" val="3209000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Module Updates</a:t>
            </a:r>
            <a:endParaRPr lang="en-US" dirty="0"/>
          </a:p>
        </p:txBody>
      </p:sp>
      <p:sp>
        <p:nvSpPr>
          <p:cNvPr id="2" name="Content Placeholder 1"/>
          <p:cNvSpPr>
            <a:spLocks noGrp="1"/>
          </p:cNvSpPr>
          <p:nvPr>
            <p:ph idx="1"/>
          </p:nvPr>
        </p:nvSpPr>
        <p:spPr>
          <a:xfrm>
            <a:off x="824567" y="1612100"/>
            <a:ext cx="7408333" cy="4038600"/>
          </a:xfrm>
        </p:spPr>
        <p:txBody>
          <a:bodyPr>
            <a:normAutofit lnSpcReduction="10000"/>
          </a:bodyPr>
          <a:lstStyle/>
          <a:p>
            <a:r>
              <a:rPr lang="en-US" sz="3200" b="1" dirty="0" smtClean="0"/>
              <a:t>Kindergarten	Modules 1-6</a:t>
            </a:r>
          </a:p>
          <a:p>
            <a:r>
              <a:rPr lang="en-US" sz="3200" b="1" dirty="0" smtClean="0"/>
              <a:t>1</a:t>
            </a:r>
            <a:r>
              <a:rPr lang="en-US" sz="3200" b="1" baseline="30000" dirty="0" smtClean="0"/>
              <a:t>st</a:t>
            </a:r>
            <a:r>
              <a:rPr lang="en-US" sz="3200" b="1" dirty="0" smtClean="0"/>
              <a:t> Grade		Modules 1-6</a:t>
            </a:r>
            <a:endParaRPr lang="en-US" sz="3200" b="1" dirty="0"/>
          </a:p>
          <a:p>
            <a:r>
              <a:rPr lang="en-US" sz="3200" b="1" dirty="0" smtClean="0"/>
              <a:t>2</a:t>
            </a:r>
            <a:r>
              <a:rPr lang="en-US" sz="3200" b="1" baseline="30000" dirty="0" smtClean="0"/>
              <a:t>nd</a:t>
            </a:r>
            <a:r>
              <a:rPr lang="en-US" sz="3200" b="1" dirty="0" smtClean="0"/>
              <a:t> Grade		</a:t>
            </a:r>
            <a:r>
              <a:rPr lang="en-US" sz="3200" b="1" dirty="0"/>
              <a:t>Modules </a:t>
            </a:r>
            <a:r>
              <a:rPr lang="en-US" sz="3200" b="1" dirty="0" smtClean="0"/>
              <a:t>1-8</a:t>
            </a:r>
            <a:endParaRPr lang="en-US" sz="3200" b="1" dirty="0"/>
          </a:p>
          <a:p>
            <a:r>
              <a:rPr lang="en-US" sz="3200" b="1" dirty="0" smtClean="0"/>
              <a:t>3</a:t>
            </a:r>
            <a:r>
              <a:rPr lang="en-US" sz="3200" b="1" baseline="30000" dirty="0" smtClean="0"/>
              <a:t>rd</a:t>
            </a:r>
            <a:r>
              <a:rPr lang="en-US" sz="3200" b="1" dirty="0" smtClean="0"/>
              <a:t> Grade		</a:t>
            </a:r>
            <a:r>
              <a:rPr lang="en-US" sz="3200" b="1" dirty="0"/>
              <a:t>Modules </a:t>
            </a:r>
            <a:r>
              <a:rPr lang="en-US" sz="3200" b="1" dirty="0" smtClean="0"/>
              <a:t>1-7</a:t>
            </a:r>
          </a:p>
          <a:p>
            <a:r>
              <a:rPr lang="en-US" sz="3200" b="1" dirty="0" smtClean="0"/>
              <a:t>4</a:t>
            </a:r>
            <a:r>
              <a:rPr lang="en-US" sz="3200" b="1" baseline="30000" dirty="0" smtClean="0"/>
              <a:t>th</a:t>
            </a:r>
            <a:r>
              <a:rPr lang="en-US" sz="3200" b="1" dirty="0" smtClean="0"/>
              <a:t> Grade		</a:t>
            </a:r>
            <a:r>
              <a:rPr lang="en-US" sz="3200" b="1" dirty="0"/>
              <a:t>Modules </a:t>
            </a:r>
            <a:r>
              <a:rPr lang="en-US" sz="3200" b="1" dirty="0" smtClean="0"/>
              <a:t>1-7</a:t>
            </a:r>
          </a:p>
          <a:p>
            <a:r>
              <a:rPr lang="en-US" sz="3200" b="1" dirty="0" smtClean="0"/>
              <a:t>5</a:t>
            </a:r>
            <a:r>
              <a:rPr lang="en-US" sz="3200" b="1" baseline="30000" dirty="0" smtClean="0"/>
              <a:t>th</a:t>
            </a:r>
            <a:r>
              <a:rPr lang="en-US" sz="3200" b="1" dirty="0" smtClean="0"/>
              <a:t> Grade		</a:t>
            </a:r>
            <a:r>
              <a:rPr lang="en-US" sz="3200" b="1" dirty="0"/>
              <a:t>Modules </a:t>
            </a:r>
            <a:r>
              <a:rPr lang="en-US" sz="3200" b="1" dirty="0" smtClean="0"/>
              <a:t>1-6</a:t>
            </a:r>
          </a:p>
          <a:p>
            <a:pPr marL="0" indent="0" algn="ctr">
              <a:buNone/>
            </a:pPr>
            <a:r>
              <a:rPr lang="en-US" sz="3200" b="1" dirty="0" smtClean="0">
                <a:solidFill>
                  <a:srgbClr val="FF0000"/>
                </a:solidFill>
              </a:rPr>
              <a:t>All modules are released at this time!</a:t>
            </a:r>
            <a:endParaRPr lang="en-US" sz="3200" b="1" dirty="0">
              <a:solidFill>
                <a:srgbClr val="FF0000"/>
              </a:solidFill>
            </a:endParaRPr>
          </a:p>
          <a:p>
            <a:endParaRPr lang="en-US" sz="3200" dirty="0"/>
          </a:p>
        </p:txBody>
      </p:sp>
    </p:spTree>
    <p:extLst>
      <p:ext uri="{BB962C8B-B14F-4D97-AF65-F5344CB8AC3E}">
        <p14:creationId xmlns:p14="http://schemas.microsoft.com/office/powerpoint/2010/main" val="2739349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Module Updates</a:t>
            </a:r>
          </a:p>
        </p:txBody>
      </p:sp>
      <p:sp>
        <p:nvSpPr>
          <p:cNvPr id="2" name="Content Placeholder 1"/>
          <p:cNvSpPr>
            <a:spLocks noGrp="1"/>
          </p:cNvSpPr>
          <p:nvPr>
            <p:ph idx="1"/>
          </p:nvPr>
        </p:nvSpPr>
        <p:spPr>
          <a:xfrm>
            <a:off x="860192" y="1588350"/>
            <a:ext cx="7408333" cy="3886200"/>
          </a:xfrm>
        </p:spPr>
        <p:txBody>
          <a:bodyPr>
            <a:normAutofit lnSpcReduction="10000"/>
          </a:bodyPr>
          <a:lstStyle/>
          <a:p>
            <a:r>
              <a:rPr lang="en-US" sz="3200" b="1" dirty="0" smtClean="0"/>
              <a:t>Grade 6</a:t>
            </a:r>
            <a:r>
              <a:rPr lang="en-US" sz="3200" b="1" dirty="0"/>
              <a:t>	</a:t>
            </a:r>
            <a:r>
              <a:rPr lang="en-US" sz="3200" b="1" dirty="0" smtClean="0"/>
              <a:t>		Modules </a:t>
            </a:r>
            <a:r>
              <a:rPr lang="en-US" sz="3200" b="1" dirty="0"/>
              <a:t>1-6</a:t>
            </a:r>
          </a:p>
          <a:p>
            <a:r>
              <a:rPr lang="en-US" sz="3200" b="1" dirty="0" smtClean="0"/>
              <a:t>Grade 7</a:t>
            </a:r>
            <a:r>
              <a:rPr lang="en-US" sz="3200" b="1" dirty="0"/>
              <a:t>		</a:t>
            </a:r>
            <a:r>
              <a:rPr lang="en-US" sz="3200" b="1" dirty="0" smtClean="0"/>
              <a:t>	Modules </a:t>
            </a:r>
            <a:r>
              <a:rPr lang="en-US" sz="3200" b="1" dirty="0"/>
              <a:t>1-6</a:t>
            </a:r>
          </a:p>
          <a:p>
            <a:r>
              <a:rPr lang="en-US" sz="3200" b="1" dirty="0" smtClean="0"/>
              <a:t>Grade 8</a:t>
            </a:r>
            <a:r>
              <a:rPr lang="en-US" sz="3200" b="1" dirty="0"/>
              <a:t>		</a:t>
            </a:r>
            <a:r>
              <a:rPr lang="en-US" sz="3200" b="1" dirty="0" smtClean="0"/>
              <a:t>	Modules 1-7</a:t>
            </a:r>
            <a:endParaRPr lang="en-US" sz="3200" b="1" dirty="0"/>
          </a:p>
          <a:p>
            <a:r>
              <a:rPr lang="en-US" sz="3200" b="1" dirty="0" smtClean="0"/>
              <a:t>Algebra I</a:t>
            </a:r>
            <a:r>
              <a:rPr lang="en-US" sz="3200" b="1" dirty="0"/>
              <a:t>		</a:t>
            </a:r>
            <a:r>
              <a:rPr lang="en-US" sz="3200" b="1" dirty="0" smtClean="0"/>
              <a:t>Modules 1-5</a:t>
            </a:r>
          </a:p>
          <a:p>
            <a:pPr marL="0" indent="0" algn="ctr">
              <a:buNone/>
            </a:pPr>
            <a:r>
              <a:rPr lang="en-US" sz="3200" b="1" dirty="0">
                <a:solidFill>
                  <a:srgbClr val="FF0000"/>
                </a:solidFill>
              </a:rPr>
              <a:t>All modules are released at this time!</a:t>
            </a:r>
          </a:p>
          <a:p>
            <a:pPr algn="ctr"/>
            <a:endParaRPr lang="en-US" sz="3200" b="1" dirty="0"/>
          </a:p>
          <a:p>
            <a:r>
              <a:rPr lang="en-US" sz="3200" b="1" dirty="0" smtClean="0"/>
              <a:t>Geometry</a:t>
            </a:r>
            <a:r>
              <a:rPr lang="en-US" sz="3200" b="1" dirty="0"/>
              <a:t>		</a:t>
            </a:r>
            <a:r>
              <a:rPr lang="en-US" sz="3200" b="1" dirty="0" smtClean="0"/>
              <a:t>Module 1 </a:t>
            </a:r>
            <a:r>
              <a:rPr lang="en-US" sz="3200" b="1" dirty="0" smtClean="0">
                <a:solidFill>
                  <a:srgbClr val="FF0000"/>
                </a:solidFill>
              </a:rPr>
              <a:t>ONLY</a:t>
            </a:r>
            <a:endParaRPr lang="en-US" sz="3200" b="1" dirty="0"/>
          </a:p>
          <a:p>
            <a:endParaRPr lang="en-US" sz="3200" b="1" dirty="0"/>
          </a:p>
          <a:p>
            <a:endParaRPr lang="en-US" dirty="0"/>
          </a:p>
        </p:txBody>
      </p:sp>
    </p:spTree>
    <p:extLst>
      <p:ext uri="{BB962C8B-B14F-4D97-AF65-F5344CB8AC3E}">
        <p14:creationId xmlns:p14="http://schemas.microsoft.com/office/powerpoint/2010/main" val="772951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15044"/>
            <a:ext cx="8701644" cy="4511119"/>
          </a:xfrm>
        </p:spPr>
        <p:txBody>
          <a:bodyPr>
            <a:normAutofit/>
          </a:bodyPr>
          <a:lstStyle/>
          <a:p>
            <a:pPr marL="0" indent="0">
              <a:buNone/>
            </a:pPr>
            <a:r>
              <a:rPr lang="en-US" sz="3600" b="1" dirty="0" smtClean="0"/>
              <a:t>PK-5 </a:t>
            </a:r>
            <a:r>
              <a:rPr lang="en-US" sz="3600" b="1" dirty="0"/>
              <a:t>	</a:t>
            </a:r>
            <a:r>
              <a:rPr lang="en-US" sz="3600" b="1" dirty="0" smtClean="0"/>
              <a:t>“A Story of Units”	   7/6/13</a:t>
            </a:r>
          </a:p>
          <a:p>
            <a:pPr marL="0" indent="0">
              <a:buNone/>
            </a:pPr>
            <a:endParaRPr lang="en-US" sz="3600" b="1" dirty="0" smtClean="0"/>
          </a:p>
          <a:p>
            <a:pPr marL="0" indent="0">
              <a:buNone/>
            </a:pPr>
            <a:r>
              <a:rPr lang="en-US" sz="3600" b="1" dirty="0" smtClean="0"/>
              <a:t>6-8</a:t>
            </a:r>
            <a:r>
              <a:rPr lang="en-US" sz="3600" b="1" dirty="0"/>
              <a:t>	</a:t>
            </a:r>
            <a:r>
              <a:rPr lang="en-US" sz="3600" b="1" dirty="0" smtClean="0"/>
              <a:t>	“A Story of Ratios”	   1/30/14</a:t>
            </a:r>
          </a:p>
          <a:p>
            <a:pPr marL="0" indent="0">
              <a:buNone/>
            </a:pPr>
            <a:endParaRPr lang="en-US" sz="3600" b="1" dirty="0" smtClean="0"/>
          </a:p>
          <a:p>
            <a:pPr marL="0" indent="0">
              <a:buNone/>
            </a:pPr>
            <a:r>
              <a:rPr lang="en-US" sz="3600" b="1" dirty="0" smtClean="0"/>
              <a:t>A1	   	“A Story of Functions”   1/30/14</a:t>
            </a:r>
            <a:endParaRPr lang="en-US" sz="3600" b="1" dirty="0"/>
          </a:p>
        </p:txBody>
      </p:sp>
      <p:sp>
        <p:nvSpPr>
          <p:cNvPr id="3" name="Title 2"/>
          <p:cNvSpPr>
            <a:spLocks noGrp="1"/>
          </p:cNvSpPr>
          <p:nvPr>
            <p:ph type="title"/>
          </p:nvPr>
        </p:nvSpPr>
        <p:spPr/>
        <p:txBody>
          <a:bodyPr>
            <a:normAutofit/>
          </a:bodyPr>
          <a:lstStyle/>
          <a:p>
            <a:r>
              <a:rPr lang="en-US" dirty="0" smtClean="0"/>
              <a:t>Module Checklists</a:t>
            </a:r>
            <a:endParaRPr lang="en-US" dirty="0"/>
          </a:p>
        </p:txBody>
      </p:sp>
    </p:spTree>
    <p:extLst>
      <p:ext uri="{BB962C8B-B14F-4D97-AF65-F5344CB8AC3E}">
        <p14:creationId xmlns:p14="http://schemas.microsoft.com/office/powerpoint/2010/main" val="19750427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CCLS Checklist for </a:t>
            </a:r>
            <a:r>
              <a:rPr lang="en-US" i="1" dirty="0" smtClean="0"/>
              <a:t>A Story of Units</a:t>
            </a:r>
            <a:endParaRPr lang="en-US" i="1" dirty="0"/>
          </a:p>
        </p:txBody>
      </p:sp>
      <p:sp>
        <p:nvSpPr>
          <p:cNvPr id="25" name="Slide Number Placeholder 24"/>
          <p:cNvSpPr>
            <a:spLocks noGrp="1"/>
          </p:cNvSpPr>
          <p:nvPr>
            <p:ph type="sldNum" sz="quarter" idx="10"/>
          </p:nvPr>
        </p:nvSpPr>
        <p:spPr/>
        <p:txBody>
          <a:bodyPr/>
          <a:lstStyle/>
          <a:p>
            <a:pPr>
              <a:defRPr/>
            </a:pPr>
            <a:fld id="{6F00AB01-4170-4D6E-91C0-E0BCC4030175}" type="slidenum">
              <a:rPr lang="en-US" smtClean="0"/>
              <a:pPr>
                <a:defRPr/>
              </a:pPr>
              <a:t>34</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0940" r="9627" b="9896"/>
          <a:stretch/>
        </p:blipFill>
        <p:spPr>
          <a:xfrm>
            <a:off x="2595741" y="1585749"/>
            <a:ext cx="3952519" cy="4480560"/>
          </a:xfrm>
          <a:prstGeom prst="rect">
            <a:avLst/>
          </a:prstGeom>
          <a:ln>
            <a:noFill/>
          </a:ln>
        </p:spPr>
      </p:pic>
    </p:spTree>
    <p:extLst>
      <p:ext uri="{BB962C8B-B14F-4D97-AF65-F5344CB8AC3E}">
        <p14:creationId xmlns:p14="http://schemas.microsoft.com/office/powerpoint/2010/main" val="29020312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Practice a Planning Protocol</a:t>
            </a:r>
            <a:endParaRPr lang="en-US" dirty="0"/>
          </a:p>
        </p:txBody>
      </p:sp>
      <p:sp>
        <p:nvSpPr>
          <p:cNvPr id="5" name="Slide Number Placeholder 4"/>
          <p:cNvSpPr>
            <a:spLocks noGrp="1"/>
          </p:cNvSpPr>
          <p:nvPr>
            <p:ph type="sldNum" sz="quarter" idx="10"/>
          </p:nvPr>
        </p:nvSpPr>
        <p:spPr/>
        <p:txBody>
          <a:bodyPr/>
          <a:lstStyle/>
          <a:p>
            <a:pPr>
              <a:defRPr/>
            </a:pPr>
            <a:fld id="{6F00AB01-4170-4D6E-91C0-E0BCC4030175}" type="slidenum">
              <a:rPr lang="en-US" smtClean="0"/>
              <a:pPr>
                <a:defRPr/>
              </a:pPr>
              <a:t>35</a:t>
            </a:fld>
            <a:endParaRPr lang="en-US" dirty="0"/>
          </a:p>
        </p:txBody>
      </p:sp>
      <p:sp>
        <p:nvSpPr>
          <p:cNvPr id="3" name="Content Placeholder 2"/>
          <p:cNvSpPr>
            <a:spLocks noGrp="1"/>
          </p:cNvSpPr>
          <p:nvPr>
            <p:ph idx="1"/>
          </p:nvPr>
        </p:nvSpPr>
        <p:spPr/>
        <p:txBody>
          <a:bodyPr>
            <a:normAutofit lnSpcReduction="10000"/>
          </a:bodyPr>
          <a:lstStyle/>
          <a:p>
            <a:pPr marL="0" indent="0"/>
            <a:r>
              <a:rPr lang="en-US" sz="2600" dirty="0" smtClean="0"/>
              <a:t>Repeat this process for each lesson.</a:t>
            </a:r>
          </a:p>
          <a:p>
            <a:pPr marL="803275" lvl="2" indent="-346075">
              <a:buFont typeface="Arial" panose="020B0604020202020204" pitchFamily="34" charset="0"/>
              <a:buChar char="•"/>
            </a:pPr>
            <a:r>
              <a:rPr lang="en-US" sz="2400" dirty="0" smtClean="0">
                <a:solidFill>
                  <a:srgbClr val="404040"/>
                </a:solidFill>
              </a:rPr>
              <a:t>Read lesson.</a:t>
            </a:r>
          </a:p>
          <a:p>
            <a:pPr marL="803275" lvl="2" indent="-346075">
              <a:buFont typeface="Arial" panose="020B0604020202020204" pitchFamily="34" charset="0"/>
              <a:buChar char="•"/>
            </a:pPr>
            <a:r>
              <a:rPr lang="en-US" sz="2400" dirty="0" smtClean="0">
                <a:solidFill>
                  <a:srgbClr val="404040"/>
                </a:solidFill>
              </a:rPr>
              <a:t>Study exit ticket. Identify critical portions of concept development and problem set.</a:t>
            </a:r>
          </a:p>
          <a:p>
            <a:pPr marL="803275" lvl="2" indent="-346075">
              <a:buFont typeface="Arial" panose="020B0604020202020204" pitchFamily="34" charset="0"/>
              <a:buChar char="•"/>
            </a:pPr>
            <a:r>
              <a:rPr lang="en-US" sz="2400" dirty="0" smtClean="0">
                <a:solidFill>
                  <a:srgbClr val="404040"/>
                </a:solidFill>
              </a:rPr>
              <a:t>Consider needs of specific students.</a:t>
            </a:r>
          </a:p>
          <a:p>
            <a:pPr marL="803275" lvl="2" indent="-346075">
              <a:buFont typeface="Arial" panose="020B0604020202020204" pitchFamily="34" charset="0"/>
              <a:buChar char="•"/>
            </a:pPr>
            <a:r>
              <a:rPr lang="en-US" sz="2400" dirty="0" smtClean="0">
                <a:solidFill>
                  <a:srgbClr val="404040"/>
                </a:solidFill>
              </a:rPr>
              <a:t>Refer to subsequent exit ticket. Revise implementation plan as needed.</a:t>
            </a:r>
          </a:p>
          <a:p>
            <a:pPr marL="803275" lvl="2" indent="-346075">
              <a:buFont typeface="Arial" panose="020B0604020202020204" pitchFamily="34" charset="0"/>
              <a:buChar char="•"/>
            </a:pPr>
            <a:r>
              <a:rPr lang="en-US" sz="2400" dirty="0" smtClean="0">
                <a:solidFill>
                  <a:srgbClr val="404040"/>
                </a:solidFill>
              </a:rPr>
              <a:t>Make adjustments to the student debrief as needed.</a:t>
            </a:r>
          </a:p>
          <a:p>
            <a:pPr marL="803275" lvl="2" indent="-346075">
              <a:buFont typeface="Arial" panose="020B0604020202020204" pitchFamily="34" charset="0"/>
              <a:buChar char="•"/>
            </a:pPr>
            <a:r>
              <a:rPr lang="en-US" sz="2400" dirty="0" smtClean="0">
                <a:solidFill>
                  <a:srgbClr val="404040"/>
                </a:solidFill>
              </a:rPr>
              <a:t>Consider the other lesson components, ensuring a balance of rigor.</a:t>
            </a:r>
            <a:endParaRPr lang="en-US" sz="2400" dirty="0">
              <a:solidFill>
                <a:srgbClr val="404040"/>
              </a:solidFill>
            </a:endParaRPr>
          </a:p>
        </p:txBody>
      </p:sp>
    </p:spTree>
    <p:extLst>
      <p:ext uri="{BB962C8B-B14F-4D97-AF65-F5344CB8AC3E}">
        <p14:creationId xmlns:p14="http://schemas.microsoft.com/office/powerpoint/2010/main" val="23177666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b="0" dirty="0" smtClean="0">
                <a:effectLst/>
              </a:rPr>
              <a:t>ELA Module Updates</a:t>
            </a:r>
            <a:endParaRPr lang="en-US" sz="6000" b="0" dirty="0">
              <a:effectLst/>
            </a:endParaRPr>
          </a:p>
        </p:txBody>
      </p:sp>
      <p:sp>
        <p:nvSpPr>
          <p:cNvPr id="3" name="Subtitle 2"/>
          <p:cNvSpPr>
            <a:spLocks noGrp="1"/>
          </p:cNvSpPr>
          <p:nvPr>
            <p:ph type="subTitle" idx="1"/>
          </p:nvPr>
        </p:nvSpPr>
        <p:spPr/>
        <p:txBody>
          <a:bodyPr/>
          <a:lstStyle/>
          <a:p>
            <a:r>
              <a:rPr lang="en-US" dirty="0" smtClean="0"/>
              <a:t>Adopt, Adapt, Refer</a:t>
            </a:r>
            <a:endParaRPr lang="en-US" dirty="0"/>
          </a:p>
        </p:txBody>
      </p:sp>
    </p:spTree>
    <p:extLst>
      <p:ext uri="{BB962C8B-B14F-4D97-AF65-F5344CB8AC3E}">
        <p14:creationId xmlns:p14="http://schemas.microsoft.com/office/powerpoint/2010/main" val="18990709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9.3 at a Glance</a:t>
            </a:r>
            <a:endParaRPr lang="en-US" dirty="0"/>
          </a:p>
        </p:txBody>
      </p:sp>
      <p:sp>
        <p:nvSpPr>
          <p:cNvPr id="3" name="Content Placeholder 2"/>
          <p:cNvSpPr>
            <a:spLocks noGrp="1"/>
          </p:cNvSpPr>
          <p:nvPr>
            <p:ph idx="1"/>
          </p:nvPr>
        </p:nvSpPr>
        <p:spPr>
          <a:xfrm>
            <a:off x="381000" y="1295400"/>
            <a:ext cx="8229600" cy="3962399"/>
          </a:xfrm>
        </p:spPr>
        <p:txBody>
          <a:bodyPr>
            <a:normAutofit lnSpcReduction="10000"/>
          </a:bodyPr>
          <a:lstStyle/>
          <a:p>
            <a:r>
              <a:rPr lang="en-US" sz="2800" dirty="0" smtClean="0"/>
              <a:t>Texts:</a:t>
            </a:r>
          </a:p>
          <a:p>
            <a:pPr lvl="1"/>
            <a:r>
              <a:rPr lang="en-US" sz="2100" dirty="0" smtClean="0"/>
              <a:t>	Unit 1: Seed Text as Springboard to Research</a:t>
            </a:r>
          </a:p>
          <a:p>
            <a:pPr lvl="2"/>
            <a:r>
              <a:rPr lang="en-US" sz="1700" i="1" dirty="0" smtClean="0"/>
              <a:t>Animals in Translation: Using the Mysteries of Autism to Decode Animal Behavior</a:t>
            </a:r>
            <a:r>
              <a:rPr lang="en-US" sz="1700" dirty="0" smtClean="0"/>
              <a:t>, Temple Grandin and Catherine Johnson</a:t>
            </a:r>
            <a:endParaRPr lang="en-US" sz="1700" i="1" dirty="0" smtClean="0"/>
          </a:p>
          <a:p>
            <a:pPr lvl="1"/>
            <a:r>
              <a:rPr lang="en-US" sz="2100" dirty="0" smtClean="0"/>
              <a:t>	Unit 2: The Research Process</a:t>
            </a:r>
          </a:p>
          <a:p>
            <a:pPr lvl="2"/>
            <a:r>
              <a:rPr lang="en-US" sz="1700" dirty="0" smtClean="0"/>
              <a:t>Selected informational texts/articles (National Geographic, New York Times, Wall St. Journal, Science Daily)</a:t>
            </a:r>
          </a:p>
          <a:p>
            <a:pPr lvl="1"/>
            <a:r>
              <a:rPr lang="en-US" sz="2100" dirty="0" smtClean="0"/>
              <a:t>	Unit 3: The Writing Process</a:t>
            </a:r>
          </a:p>
          <a:p>
            <a:pPr lvl="2"/>
            <a:r>
              <a:rPr lang="en-US" sz="1700" dirty="0" smtClean="0"/>
              <a:t>N/A</a:t>
            </a:r>
          </a:p>
          <a:p>
            <a:r>
              <a:rPr lang="en-US" sz="2800" dirty="0" smtClean="0"/>
              <a:t>Number of Lessons in Module:</a:t>
            </a:r>
          </a:p>
          <a:p>
            <a:pPr lvl="1"/>
            <a:r>
              <a:rPr lang="en-US" sz="2100" dirty="0" smtClean="0"/>
              <a:t>35 (including Module </a:t>
            </a:r>
            <a:r>
              <a:rPr lang="en-US" sz="2100" dirty="0"/>
              <a:t>P</a:t>
            </a:r>
            <a:r>
              <a:rPr lang="en-US" sz="2100" dirty="0" smtClean="0"/>
              <a:t>erformance </a:t>
            </a:r>
            <a:r>
              <a:rPr lang="en-US" sz="2100" dirty="0"/>
              <a:t>A</a:t>
            </a:r>
            <a:r>
              <a:rPr lang="en-US" sz="2100" dirty="0" smtClean="0"/>
              <a:t>ssessment)</a:t>
            </a:r>
          </a:p>
        </p:txBody>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prstClr val="white"/>
                </a:solidFill>
              </a:rPr>
              <a:t>EngageNY.org</a:t>
            </a:r>
            <a:endParaRPr lang="en-US" dirty="0">
              <a:solidFill>
                <a:prstClr val="white"/>
              </a:solidFill>
            </a:endParaRPr>
          </a:p>
        </p:txBody>
      </p:sp>
      <p:sp>
        <p:nvSpPr>
          <p:cNvPr id="6" name="Slide Number Placeholder 4"/>
          <p:cNvSpPr>
            <a:spLocks noGrp="1"/>
          </p:cNvSpPr>
          <p:nvPr>
            <p:ph type="sldNum" sz="quarter" idx="4294967295"/>
          </p:nvPr>
        </p:nvSpPr>
        <p:spPr>
          <a:xfrm>
            <a:off x="7010400" y="6553200"/>
            <a:ext cx="2133600" cy="304800"/>
          </a:xfrm>
          <a:prstGeom prst="rect">
            <a:avLst/>
          </a:prstGeom>
        </p:spPr>
        <p:txBody>
          <a:bodyPr/>
          <a:lstStyle/>
          <a:p>
            <a:fld id="{48E86C0A-A3AE-4325-8307-024137048729}" type="slidenum">
              <a:rPr lang="en-US" smtClean="0">
                <a:solidFill>
                  <a:prstClr val="white"/>
                </a:solidFill>
              </a:rPr>
              <a:pPr/>
              <a:t>37</a:t>
            </a:fld>
            <a:endParaRPr lang="en-US" dirty="0">
              <a:solidFill>
                <a:prstClr val="white"/>
              </a:solidFill>
            </a:endParaRPr>
          </a:p>
        </p:txBody>
      </p:sp>
    </p:spTree>
    <p:extLst>
      <p:ext uri="{BB962C8B-B14F-4D97-AF65-F5344CB8AC3E}">
        <p14:creationId xmlns:p14="http://schemas.microsoft.com/office/powerpoint/2010/main" val="310006931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10.1 at a Glance</a:t>
            </a:r>
            <a:endParaRPr lang="en-US" dirty="0"/>
          </a:p>
        </p:txBody>
      </p:sp>
      <p:sp>
        <p:nvSpPr>
          <p:cNvPr id="3" name="Content Placeholder 2"/>
          <p:cNvSpPr>
            <a:spLocks noGrp="1"/>
          </p:cNvSpPr>
          <p:nvPr>
            <p:ph idx="1"/>
          </p:nvPr>
        </p:nvSpPr>
        <p:spPr>
          <a:xfrm>
            <a:off x="381000" y="1295400"/>
            <a:ext cx="8458200" cy="5105400"/>
          </a:xfrm>
        </p:spPr>
        <p:txBody>
          <a:bodyPr/>
          <a:lstStyle/>
          <a:p>
            <a:r>
              <a:rPr lang="en-US" sz="2800" dirty="0" smtClean="0"/>
              <a:t>Texts:</a:t>
            </a:r>
          </a:p>
          <a:p>
            <a:pPr lvl="1"/>
            <a:r>
              <a:rPr lang="en-US" sz="2100" dirty="0" smtClean="0"/>
              <a:t>	Unit 1: </a:t>
            </a:r>
          </a:p>
          <a:p>
            <a:pPr lvl="2"/>
            <a:r>
              <a:rPr lang="en-US" sz="1700" dirty="0" smtClean="0"/>
              <a:t>“The Passionate Shepherd to His Love,” Christopher Marlowe</a:t>
            </a:r>
          </a:p>
          <a:p>
            <a:pPr lvl="2"/>
            <a:r>
              <a:rPr lang="en-US" sz="1700" dirty="0" smtClean="0"/>
              <a:t>“The Nymph’s Reply to the Shepherd,” Sir Walter Raleigh</a:t>
            </a:r>
          </a:p>
          <a:p>
            <a:pPr lvl="2"/>
            <a:r>
              <a:rPr lang="en-US" sz="1700" dirty="0" smtClean="0"/>
              <a:t>“Raleigh was Right,” William Carlos Williams</a:t>
            </a:r>
          </a:p>
          <a:p>
            <a:pPr lvl="1"/>
            <a:r>
              <a:rPr lang="en-US" sz="2100" dirty="0" smtClean="0"/>
              <a:t>	Unit 2:</a:t>
            </a:r>
          </a:p>
          <a:p>
            <a:pPr lvl="2"/>
            <a:r>
              <a:rPr lang="en-US" sz="1700" dirty="0" smtClean="0"/>
              <a:t> “The Palace Thief” from </a:t>
            </a:r>
            <a:r>
              <a:rPr lang="en-US" sz="1700" i="1" dirty="0" smtClean="0"/>
              <a:t>The Palace Thief</a:t>
            </a:r>
            <a:r>
              <a:rPr lang="en-US" sz="1700" dirty="0" smtClean="0"/>
              <a:t>, Ethan </a:t>
            </a:r>
            <a:r>
              <a:rPr lang="en-US" sz="1700" dirty="0" smtClean="0"/>
              <a:t>Canin</a:t>
            </a:r>
            <a:endParaRPr lang="en-US" sz="1700" dirty="0" smtClean="0"/>
          </a:p>
          <a:p>
            <a:pPr lvl="1"/>
            <a:r>
              <a:rPr lang="en-US" sz="2100" dirty="0" smtClean="0"/>
              <a:t>	Unit 3: </a:t>
            </a:r>
          </a:p>
          <a:p>
            <a:pPr lvl="2"/>
            <a:r>
              <a:rPr lang="en-US" sz="1700" dirty="0" smtClean="0"/>
              <a:t>“Rules of the Game” and “Two Kinds” from </a:t>
            </a:r>
            <a:r>
              <a:rPr lang="en-US" sz="1700" i="1" dirty="0" smtClean="0"/>
              <a:t>The Joy Luck Club</a:t>
            </a:r>
            <a:r>
              <a:rPr lang="en-US" sz="1700" dirty="0" smtClean="0"/>
              <a:t>, Amy Tan</a:t>
            </a:r>
            <a:endParaRPr lang="en-US" sz="1700" i="1" dirty="0" smtClean="0"/>
          </a:p>
          <a:p>
            <a:pPr lvl="2"/>
            <a:r>
              <a:rPr lang="en-US" sz="1700" dirty="0" smtClean="0"/>
              <a:t>“Dreaming of Heroes” from </a:t>
            </a:r>
            <a:r>
              <a:rPr lang="en-US" sz="1700" i="1" dirty="0" smtClean="0"/>
              <a:t>Friday Night Lights</a:t>
            </a:r>
            <a:r>
              <a:rPr lang="en-US" sz="1700" dirty="0" smtClean="0"/>
              <a:t>, H.G. </a:t>
            </a:r>
            <a:r>
              <a:rPr lang="en-US" sz="1700" dirty="0" smtClean="0"/>
              <a:t>Bissinger</a:t>
            </a:r>
            <a:endParaRPr lang="en-US" sz="1700" dirty="0" smtClean="0"/>
          </a:p>
          <a:p>
            <a:r>
              <a:rPr lang="en-US" sz="2800" dirty="0" smtClean="0"/>
              <a:t>Number of Lessons in Module:</a:t>
            </a:r>
          </a:p>
          <a:p>
            <a:pPr lvl="1"/>
            <a:r>
              <a:rPr lang="en-US" sz="2100" dirty="0"/>
              <a:t>39 (including Module Performance Assessment</a:t>
            </a:r>
            <a:r>
              <a:rPr lang="en-US" sz="2100" dirty="0" smtClean="0"/>
              <a:t>)</a:t>
            </a:r>
            <a:endParaRPr lang="en-US" sz="2100" dirty="0"/>
          </a:p>
        </p:txBody>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prstClr val="white"/>
                </a:solidFill>
              </a:rPr>
              <a:t>EngageNY.org</a:t>
            </a:r>
            <a:endParaRPr lang="en-US" dirty="0">
              <a:solidFill>
                <a:prstClr val="white"/>
              </a:solidFill>
            </a:endParaRPr>
          </a:p>
        </p:txBody>
      </p:sp>
      <p:sp>
        <p:nvSpPr>
          <p:cNvPr id="6" name="Slide Number Placeholder 4"/>
          <p:cNvSpPr>
            <a:spLocks noGrp="1"/>
          </p:cNvSpPr>
          <p:nvPr>
            <p:ph type="sldNum" sz="quarter" idx="4294967295"/>
          </p:nvPr>
        </p:nvSpPr>
        <p:spPr>
          <a:xfrm>
            <a:off x="7010400" y="6553200"/>
            <a:ext cx="2133600" cy="304800"/>
          </a:xfrm>
          <a:prstGeom prst="rect">
            <a:avLst/>
          </a:prstGeom>
        </p:spPr>
        <p:txBody>
          <a:bodyPr/>
          <a:lstStyle/>
          <a:p>
            <a:fld id="{48E86C0A-A3AE-4325-8307-024137048729}" type="slidenum">
              <a:rPr lang="en-US" smtClean="0">
                <a:solidFill>
                  <a:prstClr val="white"/>
                </a:solidFill>
              </a:rPr>
              <a:pPr/>
              <a:t>38</a:t>
            </a:fld>
            <a:endParaRPr lang="en-US" dirty="0">
              <a:solidFill>
                <a:prstClr val="white"/>
              </a:solidFill>
            </a:endParaRPr>
          </a:p>
        </p:txBody>
      </p:sp>
    </p:spTree>
    <p:extLst>
      <p:ext uri="{BB962C8B-B14F-4D97-AF65-F5344CB8AC3E}">
        <p14:creationId xmlns:p14="http://schemas.microsoft.com/office/powerpoint/2010/main" val="211997393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11.1 at a Glance</a:t>
            </a:r>
            <a:endParaRPr lang="en-US" dirty="0"/>
          </a:p>
        </p:txBody>
      </p:sp>
      <p:sp>
        <p:nvSpPr>
          <p:cNvPr id="3" name="Content Placeholder 2"/>
          <p:cNvSpPr>
            <a:spLocks noGrp="1"/>
          </p:cNvSpPr>
          <p:nvPr>
            <p:ph idx="1"/>
          </p:nvPr>
        </p:nvSpPr>
        <p:spPr>
          <a:xfrm>
            <a:off x="190500" y="1443038"/>
            <a:ext cx="8763000" cy="3962399"/>
          </a:xfrm>
        </p:spPr>
        <p:txBody>
          <a:bodyPr/>
          <a:lstStyle/>
          <a:p>
            <a:r>
              <a:rPr lang="en-US" sz="2800" dirty="0" smtClean="0"/>
              <a:t>Texts:</a:t>
            </a:r>
          </a:p>
          <a:p>
            <a:pPr lvl="1"/>
            <a:r>
              <a:rPr lang="en-US" sz="2100" dirty="0" smtClean="0"/>
              <a:t>	Unit 1: “My Last Duchess,” Robert Browning</a:t>
            </a:r>
          </a:p>
          <a:p>
            <a:pPr lvl="1"/>
            <a:r>
              <a:rPr lang="en-US" sz="2100" dirty="0" smtClean="0"/>
              <a:t>	Unit 2: Excerpts from </a:t>
            </a:r>
            <a:r>
              <a:rPr lang="en-US" sz="2100" i="1" dirty="0" smtClean="0"/>
              <a:t>Hamlet, </a:t>
            </a:r>
            <a:r>
              <a:rPr lang="en-US" sz="2100" dirty="0" smtClean="0"/>
              <a:t>William Shakespeare</a:t>
            </a:r>
          </a:p>
          <a:p>
            <a:pPr lvl="1"/>
            <a:r>
              <a:rPr lang="en-US" sz="2100" dirty="0" smtClean="0"/>
              <a:t>	Unit 3: Excerpt from </a:t>
            </a:r>
            <a:r>
              <a:rPr lang="en-US" sz="2100" i="1" dirty="0" smtClean="0"/>
              <a:t>A Room of One’s Own</a:t>
            </a:r>
            <a:r>
              <a:rPr lang="en-US" sz="2100" dirty="0" smtClean="0"/>
              <a:t>, Virginia Woolf</a:t>
            </a:r>
          </a:p>
          <a:p>
            <a:r>
              <a:rPr lang="en-US" sz="2800" dirty="0" smtClean="0"/>
              <a:t>Number of Lessons in Module:</a:t>
            </a:r>
          </a:p>
          <a:p>
            <a:pPr lvl="1"/>
            <a:r>
              <a:rPr lang="en-US" sz="2100" dirty="0" smtClean="0"/>
              <a:t>41 (including Module Performance Assessment)</a:t>
            </a:r>
          </a:p>
        </p:txBody>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prstClr val="white"/>
                </a:solidFill>
              </a:rPr>
              <a:t>EngageNY.org</a:t>
            </a:r>
            <a:endParaRPr lang="en-US" dirty="0">
              <a:solidFill>
                <a:prstClr val="white"/>
              </a:solidFill>
            </a:endParaRPr>
          </a:p>
        </p:txBody>
      </p:sp>
      <p:sp>
        <p:nvSpPr>
          <p:cNvPr id="6" name="Slide Number Placeholder 4"/>
          <p:cNvSpPr>
            <a:spLocks noGrp="1"/>
          </p:cNvSpPr>
          <p:nvPr>
            <p:ph type="sldNum" sz="quarter" idx="4294967295"/>
          </p:nvPr>
        </p:nvSpPr>
        <p:spPr>
          <a:xfrm>
            <a:off x="7010400" y="6553200"/>
            <a:ext cx="2133600" cy="304800"/>
          </a:xfrm>
          <a:prstGeom prst="rect">
            <a:avLst/>
          </a:prstGeom>
        </p:spPr>
        <p:txBody>
          <a:bodyPr/>
          <a:lstStyle/>
          <a:p>
            <a:fld id="{48E86C0A-A3AE-4325-8307-024137048729}" type="slidenum">
              <a:rPr lang="en-US" smtClean="0">
                <a:solidFill>
                  <a:prstClr val="white"/>
                </a:solidFill>
              </a:rPr>
              <a:pPr/>
              <a:t>39</a:t>
            </a:fld>
            <a:endParaRPr lang="en-US" dirty="0">
              <a:solidFill>
                <a:prstClr val="white"/>
              </a:solidFill>
            </a:endParaRPr>
          </a:p>
        </p:txBody>
      </p:sp>
    </p:spTree>
    <p:extLst>
      <p:ext uri="{BB962C8B-B14F-4D97-AF65-F5344CB8AC3E}">
        <p14:creationId xmlns:p14="http://schemas.microsoft.com/office/powerpoint/2010/main" val="8450353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893" y="-31531"/>
            <a:ext cx="5073044" cy="712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rot="5400000">
            <a:off x="5738651" y="2857500"/>
            <a:ext cx="5129033" cy="1143000"/>
          </a:xfrm>
        </p:spPr>
        <p:txBody>
          <a:bodyPr>
            <a:normAutofit/>
          </a:bodyPr>
          <a:lstStyle/>
          <a:p>
            <a:r>
              <a:rPr lang="en-US" dirty="0" smtClean="0">
                <a:solidFill>
                  <a:schemeClr val="bg1"/>
                </a:solidFill>
              </a:rPr>
              <a:t>SED Updates</a:t>
            </a:r>
            <a:endParaRPr lang="en-US" dirty="0">
              <a:solidFill>
                <a:schemeClr val="bg1"/>
              </a:solidFill>
            </a:endParaRPr>
          </a:p>
        </p:txBody>
      </p:sp>
    </p:spTree>
    <p:extLst>
      <p:ext uri="{BB962C8B-B14F-4D97-AF65-F5344CB8AC3E}">
        <p14:creationId xmlns:p14="http://schemas.microsoft.com/office/powerpoint/2010/main" val="22929728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Writing Instruction in Different Curriculum Modules</a:t>
            </a:r>
            <a:endParaRPr lang="en-US" sz="4000" dirty="0"/>
          </a:p>
        </p:txBody>
      </p:sp>
      <p:sp>
        <p:nvSpPr>
          <p:cNvPr id="3" name="Content Placeholder 2"/>
          <p:cNvSpPr>
            <a:spLocks noGrp="1"/>
          </p:cNvSpPr>
          <p:nvPr>
            <p:ph idx="1"/>
          </p:nvPr>
        </p:nvSpPr>
        <p:spPr/>
        <p:txBody>
          <a:bodyPr/>
          <a:lstStyle/>
          <a:p>
            <a:r>
              <a:rPr lang="en-US" dirty="0" smtClean="0"/>
              <a:t>Module 10.1</a:t>
            </a:r>
          </a:p>
          <a:p>
            <a:pPr lvl="1"/>
            <a:r>
              <a:rPr lang="en-US" dirty="0" smtClean="0"/>
              <a:t>Explanatory writing</a:t>
            </a:r>
          </a:p>
          <a:p>
            <a:pPr lvl="1"/>
            <a:r>
              <a:rPr lang="en-US" dirty="0" smtClean="0"/>
              <a:t>Identifying and using evidence</a:t>
            </a:r>
          </a:p>
          <a:p>
            <a:pPr lvl="1"/>
            <a:endParaRPr lang="en-US" dirty="0" smtClean="0"/>
          </a:p>
          <a:p>
            <a:r>
              <a:rPr lang="en-US" dirty="0" smtClean="0"/>
              <a:t>Module 9.3</a:t>
            </a:r>
          </a:p>
          <a:p>
            <a:pPr lvl="1"/>
            <a:r>
              <a:rPr lang="en-US" dirty="0" smtClean="0"/>
              <a:t>Writing to analyze sources</a:t>
            </a:r>
          </a:p>
          <a:p>
            <a:pPr lvl="1"/>
            <a:r>
              <a:rPr lang="en-US" dirty="0" smtClean="0"/>
              <a:t>Writing as a product of research</a:t>
            </a:r>
          </a:p>
          <a:p>
            <a:endParaRPr lang="en-US" dirty="0" smtClean="0"/>
          </a:p>
        </p:txBody>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srgbClr val="FFFFFF"/>
                </a:solidFill>
              </a:rPr>
              <a:t>EngageNY.org</a:t>
            </a:r>
            <a:endParaRPr lang="en-US" dirty="0">
              <a:solidFill>
                <a:srgbClr val="FFFFFF"/>
              </a:solidFill>
            </a:endParaRPr>
          </a:p>
        </p:txBody>
      </p:sp>
    </p:spTree>
    <p:extLst>
      <p:ext uri="{BB962C8B-B14F-4D97-AF65-F5344CB8AC3E}">
        <p14:creationId xmlns:p14="http://schemas.microsoft.com/office/powerpoint/2010/main" val="241086483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Module Overview</a:t>
            </a:r>
            <a:endParaRPr lang="en-US" dirty="0"/>
          </a:p>
        </p:txBody>
      </p:sp>
      <p:sp>
        <p:nvSpPr>
          <p:cNvPr id="10" name="Right Arrow 9"/>
          <p:cNvSpPr/>
          <p:nvPr/>
        </p:nvSpPr>
        <p:spPr>
          <a:xfrm>
            <a:off x="1074419" y="1600200"/>
            <a:ext cx="6995160" cy="4525962"/>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prstClr val="white"/>
                </a:solidFill>
              </a:rPr>
              <a:t>EngageNY.org</a:t>
            </a:r>
            <a:endParaRPr lang="en-US" dirty="0">
              <a:solidFill>
                <a:prstClr val="white"/>
              </a:solidFill>
            </a:endParaRPr>
          </a:p>
        </p:txBody>
      </p:sp>
      <p:grpSp>
        <p:nvGrpSpPr>
          <p:cNvPr id="11" name="Group 10"/>
          <p:cNvGrpSpPr/>
          <p:nvPr/>
        </p:nvGrpSpPr>
        <p:grpSpPr>
          <a:xfrm>
            <a:off x="1004776" y="2135064"/>
            <a:ext cx="1934765" cy="1569981"/>
            <a:chOff x="242775" y="1563625"/>
            <a:chExt cx="1934765" cy="1569981"/>
          </a:xfrm>
          <a:scene3d>
            <a:camera prst="orthographicFront"/>
            <a:lightRig rig="threePt" dir="t">
              <a:rot lat="0" lon="0" rev="7500000"/>
            </a:lightRig>
          </a:scene3d>
        </p:grpSpPr>
        <p:sp>
          <p:nvSpPr>
            <p:cNvPr id="27" name="Rounded Rectangle 26"/>
            <p:cNvSpPr/>
            <p:nvPr/>
          </p:nvSpPr>
          <p:spPr>
            <a:xfrm>
              <a:off x="242775" y="1563625"/>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8" name="Rounded Rectangle 4"/>
            <p:cNvSpPr/>
            <p:nvPr/>
          </p:nvSpPr>
          <p:spPr>
            <a:xfrm>
              <a:off x="288758" y="1609608"/>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b="1" dirty="0">
                  <a:solidFill>
                    <a:prstClr val="white"/>
                  </a:solidFill>
                </a:rPr>
                <a:t>Unit 1</a:t>
              </a:r>
              <a:r>
                <a:rPr lang="en-US" sz="1900" dirty="0">
                  <a:solidFill>
                    <a:prstClr val="white"/>
                  </a:solidFill>
                </a:rPr>
                <a:t>: </a:t>
              </a:r>
            </a:p>
            <a:p>
              <a:pPr algn="ctr" defTabSz="844550" fontAlgn="base">
                <a:lnSpc>
                  <a:spcPct val="90000"/>
                </a:lnSpc>
                <a:spcBef>
                  <a:spcPct val="0"/>
                </a:spcBef>
                <a:spcAft>
                  <a:spcPct val="35000"/>
                </a:spcAft>
              </a:pPr>
              <a:r>
                <a:rPr lang="en-US" sz="1900" dirty="0">
                  <a:solidFill>
                    <a:prstClr val="white"/>
                  </a:solidFill>
                </a:rPr>
                <a:t>Close Reading</a:t>
              </a:r>
            </a:p>
          </p:txBody>
        </p:sp>
      </p:grpSp>
      <p:grpSp>
        <p:nvGrpSpPr>
          <p:cNvPr id="12" name="Group 11"/>
          <p:cNvGrpSpPr/>
          <p:nvPr/>
        </p:nvGrpSpPr>
        <p:grpSpPr>
          <a:xfrm>
            <a:off x="1004776" y="3946581"/>
            <a:ext cx="1934765" cy="1569981"/>
            <a:chOff x="242775" y="3375142"/>
            <a:chExt cx="1934765" cy="1569981"/>
          </a:xfrm>
          <a:scene3d>
            <a:camera prst="orthographicFront"/>
            <a:lightRig rig="threePt" dir="t">
              <a:rot lat="0" lon="0" rev="7500000"/>
            </a:lightRig>
          </a:scene3d>
        </p:grpSpPr>
        <p:sp>
          <p:nvSpPr>
            <p:cNvPr id="25" name="Rounded Rectangle 24"/>
            <p:cNvSpPr/>
            <p:nvPr/>
          </p:nvSpPr>
          <p:spPr>
            <a:xfrm>
              <a:off x="242775" y="3375142"/>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ounded Rectangle 6"/>
            <p:cNvSpPr/>
            <p:nvPr/>
          </p:nvSpPr>
          <p:spPr>
            <a:xfrm>
              <a:off x="288758" y="3421125"/>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dirty="0">
                  <a:solidFill>
                    <a:prstClr val="white"/>
                  </a:solidFill>
                </a:rPr>
                <a:t>Using seed texts as springboards for exploring topics</a:t>
              </a:r>
            </a:p>
          </p:txBody>
        </p:sp>
      </p:grpSp>
      <p:grpSp>
        <p:nvGrpSpPr>
          <p:cNvPr id="13" name="Group 12"/>
          <p:cNvGrpSpPr/>
          <p:nvPr/>
        </p:nvGrpSpPr>
        <p:grpSpPr>
          <a:xfrm>
            <a:off x="3604618" y="2135064"/>
            <a:ext cx="1934765" cy="1569981"/>
            <a:chOff x="2842617" y="1563625"/>
            <a:chExt cx="1934765" cy="1569981"/>
          </a:xfrm>
          <a:scene3d>
            <a:camera prst="orthographicFront"/>
            <a:lightRig rig="threePt" dir="t">
              <a:rot lat="0" lon="0" rev="7500000"/>
            </a:lightRig>
          </a:scene3d>
        </p:grpSpPr>
        <p:sp>
          <p:nvSpPr>
            <p:cNvPr id="23" name="Rounded Rectangle 22"/>
            <p:cNvSpPr/>
            <p:nvPr/>
          </p:nvSpPr>
          <p:spPr>
            <a:xfrm>
              <a:off x="2842617" y="1563625"/>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ounded Rectangle 8"/>
            <p:cNvSpPr/>
            <p:nvPr/>
          </p:nvSpPr>
          <p:spPr>
            <a:xfrm>
              <a:off x="2888600" y="1609608"/>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b="1" dirty="0">
                  <a:solidFill>
                    <a:prstClr val="white"/>
                  </a:solidFill>
                </a:rPr>
                <a:t>Unit 2</a:t>
              </a:r>
              <a:r>
                <a:rPr lang="en-US" sz="1900" dirty="0">
                  <a:solidFill>
                    <a:prstClr val="white"/>
                  </a:solidFill>
                </a:rPr>
                <a:t>: </a:t>
              </a:r>
            </a:p>
            <a:p>
              <a:pPr algn="ctr" defTabSz="844550" fontAlgn="base">
                <a:lnSpc>
                  <a:spcPct val="90000"/>
                </a:lnSpc>
                <a:spcBef>
                  <a:spcPct val="0"/>
                </a:spcBef>
                <a:spcAft>
                  <a:spcPct val="35000"/>
                </a:spcAft>
              </a:pPr>
              <a:r>
                <a:rPr lang="en-US" sz="1900" dirty="0">
                  <a:solidFill>
                    <a:prstClr val="white"/>
                  </a:solidFill>
                </a:rPr>
                <a:t>The Research Process</a:t>
              </a:r>
            </a:p>
          </p:txBody>
        </p:sp>
      </p:grpSp>
      <p:grpSp>
        <p:nvGrpSpPr>
          <p:cNvPr id="14" name="Group 13"/>
          <p:cNvGrpSpPr/>
          <p:nvPr/>
        </p:nvGrpSpPr>
        <p:grpSpPr>
          <a:xfrm>
            <a:off x="3604618" y="3946581"/>
            <a:ext cx="1934765" cy="1569981"/>
            <a:chOff x="2842617" y="3375142"/>
            <a:chExt cx="1934765" cy="1569981"/>
          </a:xfrm>
          <a:scene3d>
            <a:camera prst="orthographicFront"/>
            <a:lightRig rig="threePt" dir="t">
              <a:rot lat="0" lon="0" rev="7500000"/>
            </a:lightRig>
          </a:scene3d>
        </p:grpSpPr>
        <p:sp>
          <p:nvSpPr>
            <p:cNvPr id="21" name="Rounded Rectangle 20"/>
            <p:cNvSpPr/>
            <p:nvPr/>
          </p:nvSpPr>
          <p:spPr>
            <a:xfrm>
              <a:off x="2842617" y="3375142"/>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ounded Rectangle 10"/>
            <p:cNvSpPr/>
            <p:nvPr/>
          </p:nvSpPr>
          <p:spPr>
            <a:xfrm>
              <a:off x="2888600" y="3421125"/>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dirty="0">
                  <a:solidFill>
                    <a:prstClr val="white"/>
                  </a:solidFill>
                </a:rPr>
                <a:t>Using inquiry to refine and deepen understanding around a topic</a:t>
              </a:r>
            </a:p>
          </p:txBody>
        </p:sp>
      </p:grpSp>
      <p:grpSp>
        <p:nvGrpSpPr>
          <p:cNvPr id="15" name="Group 14"/>
          <p:cNvGrpSpPr/>
          <p:nvPr/>
        </p:nvGrpSpPr>
        <p:grpSpPr>
          <a:xfrm>
            <a:off x="6204459" y="2135064"/>
            <a:ext cx="1934765" cy="1569981"/>
            <a:chOff x="5442458" y="1563625"/>
            <a:chExt cx="1934765" cy="1569981"/>
          </a:xfrm>
          <a:scene3d>
            <a:camera prst="orthographicFront"/>
            <a:lightRig rig="threePt" dir="t">
              <a:rot lat="0" lon="0" rev="7500000"/>
            </a:lightRig>
          </a:scene3d>
        </p:grpSpPr>
        <p:sp>
          <p:nvSpPr>
            <p:cNvPr id="19" name="Rounded Rectangle 18"/>
            <p:cNvSpPr/>
            <p:nvPr/>
          </p:nvSpPr>
          <p:spPr>
            <a:xfrm>
              <a:off x="5442458" y="1563625"/>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Rounded Rectangle 12"/>
            <p:cNvSpPr/>
            <p:nvPr/>
          </p:nvSpPr>
          <p:spPr>
            <a:xfrm>
              <a:off x="5488441" y="1609608"/>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b="1" dirty="0">
                  <a:solidFill>
                    <a:prstClr val="white"/>
                  </a:solidFill>
                </a:rPr>
                <a:t>Unit 3</a:t>
              </a:r>
              <a:r>
                <a:rPr lang="en-US" sz="1900" dirty="0">
                  <a:solidFill>
                    <a:prstClr val="white"/>
                  </a:solidFill>
                </a:rPr>
                <a:t>: </a:t>
              </a:r>
            </a:p>
            <a:p>
              <a:pPr algn="ctr" defTabSz="844550" fontAlgn="base">
                <a:lnSpc>
                  <a:spcPct val="90000"/>
                </a:lnSpc>
                <a:spcBef>
                  <a:spcPct val="0"/>
                </a:spcBef>
                <a:spcAft>
                  <a:spcPct val="35000"/>
                </a:spcAft>
              </a:pPr>
              <a:r>
                <a:rPr lang="en-US" sz="1900" dirty="0">
                  <a:solidFill>
                    <a:prstClr val="white"/>
                  </a:solidFill>
                </a:rPr>
                <a:t>The Writing Process</a:t>
              </a:r>
            </a:p>
          </p:txBody>
        </p:sp>
      </p:grpSp>
      <p:grpSp>
        <p:nvGrpSpPr>
          <p:cNvPr id="16" name="Group 15"/>
          <p:cNvGrpSpPr/>
          <p:nvPr/>
        </p:nvGrpSpPr>
        <p:grpSpPr>
          <a:xfrm>
            <a:off x="6204459" y="3946581"/>
            <a:ext cx="1934765" cy="1569981"/>
            <a:chOff x="5442458" y="3375142"/>
            <a:chExt cx="1934765" cy="1569981"/>
          </a:xfrm>
          <a:scene3d>
            <a:camera prst="orthographicFront"/>
            <a:lightRig rig="threePt" dir="t">
              <a:rot lat="0" lon="0" rev="7500000"/>
            </a:lightRig>
          </a:scene3d>
        </p:grpSpPr>
        <p:sp>
          <p:nvSpPr>
            <p:cNvPr id="17" name="Rounded Rectangle 16"/>
            <p:cNvSpPr/>
            <p:nvPr/>
          </p:nvSpPr>
          <p:spPr>
            <a:xfrm>
              <a:off x="5442458" y="3375142"/>
              <a:ext cx="1934765" cy="1569981"/>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Rounded Rectangle 14"/>
            <p:cNvSpPr/>
            <p:nvPr/>
          </p:nvSpPr>
          <p:spPr>
            <a:xfrm>
              <a:off x="5488441" y="3421125"/>
              <a:ext cx="1842799" cy="14780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algn="ctr" defTabSz="844550" fontAlgn="base">
                <a:lnSpc>
                  <a:spcPct val="90000"/>
                </a:lnSpc>
                <a:spcBef>
                  <a:spcPct val="0"/>
                </a:spcBef>
                <a:spcAft>
                  <a:spcPct val="35000"/>
                </a:spcAft>
              </a:pPr>
              <a:r>
                <a:rPr lang="en-US" sz="1900" dirty="0">
                  <a:solidFill>
                    <a:prstClr val="white"/>
                  </a:solidFill>
                </a:rPr>
                <a:t>Communicating research effectively through writing</a:t>
              </a:r>
            </a:p>
          </p:txBody>
        </p:sp>
      </p:grpSp>
    </p:spTree>
    <p:extLst>
      <p:ext uri="{BB962C8B-B14F-4D97-AF65-F5344CB8AC3E}">
        <p14:creationId xmlns:p14="http://schemas.microsoft.com/office/powerpoint/2010/main" val="495268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Modules’ Approach to Research</a:t>
            </a:r>
            <a:endParaRPr lang="en-US" sz="3600" dirty="0"/>
          </a:p>
        </p:txBody>
      </p:sp>
      <p:sp>
        <p:nvSpPr>
          <p:cNvPr id="3" name="Content Placeholder 2"/>
          <p:cNvSpPr>
            <a:spLocks noGrp="1"/>
          </p:cNvSpPr>
          <p:nvPr>
            <p:ph idx="1"/>
          </p:nvPr>
        </p:nvSpPr>
        <p:spPr/>
        <p:txBody>
          <a:bodyPr/>
          <a:lstStyle/>
          <a:p>
            <a:endParaRPr lang="en-US" dirty="0" smtClean="0"/>
          </a:p>
          <a:p>
            <a:endParaRPr lang="en-US" dirty="0"/>
          </a:p>
        </p:txBody>
      </p:sp>
      <p:graphicFrame>
        <p:nvGraphicFramePr>
          <p:cNvPr id="15" name="Diagram 14"/>
          <p:cNvGraphicFramePr/>
          <p:nvPr>
            <p:extLst>
              <p:ext uri="{D42A27DB-BD31-4B8C-83A1-F6EECF244321}">
                <p14:modId xmlns:p14="http://schemas.microsoft.com/office/powerpoint/2010/main" val="1347751078"/>
              </p:ext>
            </p:extLst>
          </p:nvPr>
        </p:nvGraphicFramePr>
        <p:xfrm>
          <a:off x="762000" y="1318825"/>
          <a:ext cx="76200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11690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Design</a:t>
            </a:r>
            <a:endParaRPr lang="en-US" dirty="0"/>
          </a:p>
        </p:txBody>
      </p:sp>
      <p:sp>
        <p:nvSpPr>
          <p:cNvPr id="4" name="Footer Placeholder 3"/>
          <p:cNvSpPr>
            <a:spLocks noGrp="1"/>
          </p:cNvSpPr>
          <p:nvPr>
            <p:ph type="ftr" sz="quarter" idx="4294967295"/>
          </p:nvPr>
        </p:nvSpPr>
        <p:spPr>
          <a:xfrm>
            <a:off x="0" y="6553200"/>
            <a:ext cx="9144000" cy="304800"/>
          </a:xfrm>
          <a:prstGeom prst="rect">
            <a:avLst/>
          </a:prstGeom>
        </p:spPr>
        <p:txBody>
          <a:bodyPr/>
          <a:lstStyle/>
          <a:p>
            <a:r>
              <a:rPr lang="en-US" dirty="0" smtClean="0">
                <a:solidFill>
                  <a:prstClr val="white"/>
                </a:solidFill>
              </a:rPr>
              <a:t>EngageNY.org</a:t>
            </a:r>
            <a:endParaRPr lang="en-US" dirty="0">
              <a:solidFill>
                <a:prstClr val="white"/>
              </a:solidFill>
            </a:endParaRP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6868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hlinkClick r:id="rId3"/>
          </p:cNvPr>
          <p:cNvSpPr txBox="1"/>
          <p:nvPr/>
        </p:nvSpPr>
        <p:spPr>
          <a:xfrm>
            <a:off x="5029200" y="1828800"/>
            <a:ext cx="3429000" cy="1077218"/>
          </a:xfrm>
          <a:prstGeom prst="rect">
            <a:avLst/>
          </a:prstGeom>
          <a:noFill/>
        </p:spPr>
        <p:txBody>
          <a:bodyPr wrap="square" rtlCol="0">
            <a:spAutoFit/>
          </a:bodyPr>
          <a:lstStyle/>
          <a:p>
            <a:r>
              <a:rPr lang="en-US" sz="1600" dirty="0">
                <a:solidFill>
                  <a:srgbClr val="002060"/>
                </a:solidFill>
                <a:hlinkClick r:id="rId4"/>
              </a:rPr>
              <a:t>http://www.engageny.org/resource/selection-of-authentic-texts-for-common-core-instruction-guidance-and-a-list-of-resources</a:t>
            </a:r>
            <a:endParaRPr lang="en-US" sz="1600" dirty="0">
              <a:solidFill>
                <a:srgbClr val="002060"/>
              </a:solidFill>
            </a:endParaRPr>
          </a:p>
        </p:txBody>
      </p:sp>
      <p:sp>
        <p:nvSpPr>
          <p:cNvPr id="6" name="TextBox 5">
            <a:hlinkClick r:id="rId5"/>
          </p:cNvPr>
          <p:cNvSpPr txBox="1"/>
          <p:nvPr/>
        </p:nvSpPr>
        <p:spPr>
          <a:xfrm>
            <a:off x="914400" y="1828800"/>
            <a:ext cx="2895600" cy="1077218"/>
          </a:xfrm>
          <a:prstGeom prst="rect">
            <a:avLst/>
          </a:prstGeom>
          <a:noFill/>
        </p:spPr>
        <p:txBody>
          <a:bodyPr wrap="square" rtlCol="0">
            <a:spAutoFit/>
          </a:bodyPr>
          <a:lstStyle/>
          <a:p>
            <a:r>
              <a:rPr lang="en-US" sz="1600" dirty="0">
                <a:solidFill>
                  <a:srgbClr val="002060"/>
                </a:solidFill>
                <a:hlinkClick r:id="rId4"/>
              </a:rPr>
              <a:t>http://www.engageny.org/resource/new-york-state-passage-selection-resources-for-grade-3-8-assessments</a:t>
            </a:r>
            <a:endParaRPr lang="en-US" sz="1600" dirty="0">
              <a:solidFill>
                <a:srgbClr val="002060"/>
              </a:solidFill>
            </a:endParaRPr>
          </a:p>
        </p:txBody>
      </p:sp>
      <p:sp>
        <p:nvSpPr>
          <p:cNvPr id="7" name="TextBox 6">
            <a:hlinkClick r:id="rId6"/>
          </p:cNvPr>
          <p:cNvSpPr txBox="1"/>
          <p:nvPr/>
        </p:nvSpPr>
        <p:spPr>
          <a:xfrm>
            <a:off x="914400" y="4495800"/>
            <a:ext cx="2895600" cy="1077218"/>
          </a:xfrm>
          <a:prstGeom prst="rect">
            <a:avLst/>
          </a:prstGeom>
          <a:noFill/>
        </p:spPr>
        <p:txBody>
          <a:bodyPr wrap="square" rtlCol="0">
            <a:spAutoFit/>
          </a:bodyPr>
          <a:lstStyle/>
          <a:p>
            <a:r>
              <a:rPr lang="en-US" sz="1600" dirty="0">
                <a:hlinkClick r:id="rId6"/>
              </a:rPr>
              <a:t>http://www.engageny.org/resource/new-york-state-item-review-criteria-for-grade-3-8-english-language-arts-tests</a:t>
            </a:r>
            <a:endParaRPr lang="en-US" sz="1600" dirty="0"/>
          </a:p>
        </p:txBody>
      </p:sp>
      <p:sp>
        <p:nvSpPr>
          <p:cNvPr id="8" name="TextBox 7">
            <a:hlinkClick r:id="rId7"/>
          </p:cNvPr>
          <p:cNvSpPr txBox="1"/>
          <p:nvPr/>
        </p:nvSpPr>
        <p:spPr>
          <a:xfrm>
            <a:off x="5323114" y="4648200"/>
            <a:ext cx="2971800" cy="830997"/>
          </a:xfrm>
          <a:prstGeom prst="rect">
            <a:avLst/>
          </a:prstGeom>
          <a:noFill/>
        </p:spPr>
        <p:txBody>
          <a:bodyPr wrap="square" rtlCol="0">
            <a:spAutoFit/>
          </a:bodyPr>
          <a:lstStyle/>
          <a:p>
            <a:r>
              <a:rPr lang="en-US" sz="1600" dirty="0">
                <a:hlinkClick r:id="rId7"/>
              </a:rPr>
              <a:t>http://www.engageny.org/resource/new-york-state-common-core-sample-questions</a:t>
            </a:r>
            <a:endParaRPr lang="en-US" sz="1600" dirty="0"/>
          </a:p>
        </p:txBody>
      </p:sp>
    </p:spTree>
    <p:extLst>
      <p:ext uri="{BB962C8B-B14F-4D97-AF65-F5344CB8AC3E}">
        <p14:creationId xmlns:p14="http://schemas.microsoft.com/office/powerpoint/2010/main" val="4281121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Resources</a:t>
            </a:r>
            <a:endParaRPr lang="en-US" b="1" dirty="0"/>
          </a:p>
        </p:txBody>
      </p:sp>
      <p:sp>
        <p:nvSpPr>
          <p:cNvPr id="2" name="Content Placeholder 1"/>
          <p:cNvSpPr>
            <a:spLocks noGrp="1"/>
          </p:cNvSpPr>
          <p:nvPr>
            <p:ph idx="1"/>
          </p:nvPr>
        </p:nvSpPr>
        <p:spPr>
          <a:xfrm>
            <a:off x="457200" y="1650670"/>
            <a:ext cx="8229599" cy="4902530"/>
          </a:xfrm>
        </p:spPr>
        <p:txBody>
          <a:bodyPr>
            <a:normAutofit fontScale="85000" lnSpcReduction="20000"/>
          </a:bodyPr>
          <a:lstStyle/>
          <a:p>
            <a:pPr marL="0" indent="0">
              <a:buNone/>
            </a:pPr>
            <a:r>
              <a:rPr lang="en-US" dirty="0" smtClean="0"/>
              <a:t>The module writers are encouraging teachers to send corrections, comments, and suggestions to them at:</a:t>
            </a:r>
          </a:p>
          <a:p>
            <a:pPr marL="0" indent="0">
              <a:buNone/>
            </a:pPr>
            <a:r>
              <a:rPr lang="en-US" dirty="0"/>
              <a:t>	</a:t>
            </a:r>
            <a:r>
              <a:rPr lang="en-US" dirty="0" smtClean="0">
                <a:hlinkClick r:id="rId2"/>
              </a:rPr>
              <a:t>nyteacher@commoncore.org</a:t>
            </a:r>
            <a:endParaRPr lang="en-US" dirty="0" smtClean="0"/>
          </a:p>
          <a:p>
            <a:pPr marL="0" indent="0">
              <a:buNone/>
            </a:pPr>
            <a:endParaRPr lang="en-US" dirty="0" smtClean="0"/>
          </a:p>
          <a:p>
            <a:pPr marL="0" indent="0">
              <a:buNone/>
            </a:pPr>
            <a:r>
              <a:rPr lang="en-US" dirty="0" smtClean="0"/>
              <a:t>Districts and schools can order Student Handbooks and Teacher Manuals from the writers of the modules at:</a:t>
            </a:r>
          </a:p>
          <a:p>
            <a:pPr marL="0" indent="0">
              <a:buNone/>
            </a:pPr>
            <a:r>
              <a:rPr lang="en-US" dirty="0"/>
              <a:t>	</a:t>
            </a:r>
            <a:r>
              <a:rPr lang="en-US" dirty="0" smtClean="0">
                <a:hlinkClick r:id="rId3"/>
              </a:rPr>
              <a:t>www.CommonCore.org</a:t>
            </a:r>
            <a:endParaRPr lang="en-US" dirty="0" smtClean="0"/>
          </a:p>
          <a:p>
            <a:pPr marL="0" indent="0">
              <a:buNone/>
            </a:pPr>
            <a:endParaRPr lang="en-US" dirty="0" smtClean="0"/>
          </a:p>
          <a:p>
            <a:pPr marL="0" indent="0">
              <a:buNone/>
            </a:pPr>
            <a:r>
              <a:rPr lang="en-US" dirty="0" smtClean="0"/>
              <a:t>They are also working on Parent Newsletters for every module.</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9077764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Team- Regional</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a:t>Math</a:t>
            </a:r>
          </a:p>
          <a:p>
            <a:pPr lvl="1"/>
            <a:r>
              <a:rPr lang="en-US" dirty="0"/>
              <a:t>CCLS- Math </a:t>
            </a:r>
            <a:r>
              <a:rPr lang="en-US" dirty="0">
                <a:hlinkClick r:id="rId2"/>
              </a:rPr>
              <a:t>Digging Deeper into Geometry</a:t>
            </a:r>
            <a:r>
              <a:rPr lang="en-US" dirty="0"/>
              <a:t>-Feb 27, March 20, April 3, May 8</a:t>
            </a:r>
          </a:p>
          <a:p>
            <a:pPr lvl="1"/>
            <a:r>
              <a:rPr lang="en-US" dirty="0">
                <a:hlinkClick r:id="rId3"/>
              </a:rPr>
              <a:t>CCLS-Math Digging Deeper into Algebra </a:t>
            </a:r>
            <a:r>
              <a:rPr lang="en-US" dirty="0"/>
              <a:t>Modules- Feb 13, April 10, May 16, May 22</a:t>
            </a:r>
          </a:p>
          <a:p>
            <a:pPr lvl="1"/>
            <a:r>
              <a:rPr lang="en-US" dirty="0">
                <a:hlinkClick r:id="rId4"/>
              </a:rPr>
              <a:t>CCLS Math: </a:t>
            </a:r>
            <a:r>
              <a:rPr lang="en-US" dirty="0"/>
              <a:t>Digging Deeper into K-5 Modules- March 5 (north) and March 6 (south) and for grades 6-8 -March 13 (south) and March 18(north)</a:t>
            </a:r>
          </a:p>
          <a:p>
            <a:pPr lvl="1"/>
            <a:r>
              <a:rPr lang="en-US" dirty="0">
                <a:hlinkClick r:id="rId5"/>
              </a:rPr>
              <a:t>Math Networking for K-2 </a:t>
            </a:r>
            <a:r>
              <a:rPr lang="en-US" dirty="0"/>
              <a:t>– March 17 and May 19</a:t>
            </a:r>
          </a:p>
          <a:p>
            <a:pPr lvl="1"/>
            <a:r>
              <a:rPr lang="en-US" dirty="0">
                <a:hlinkClick r:id="rId4"/>
              </a:rPr>
              <a:t>CCLS in Math</a:t>
            </a:r>
            <a:r>
              <a:rPr lang="en-US" dirty="0"/>
              <a:t>: Working with Fractions, Ratio, Proportions, and Scale March 24</a:t>
            </a:r>
          </a:p>
        </p:txBody>
      </p:sp>
    </p:spTree>
    <p:extLst>
      <p:ext uri="{BB962C8B-B14F-4D97-AF65-F5344CB8AC3E}">
        <p14:creationId xmlns:p14="http://schemas.microsoft.com/office/powerpoint/2010/main" val="2695434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Team- Regional</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New Math Addition (ha-ha):</a:t>
            </a:r>
            <a:endParaRPr lang="en-US" dirty="0"/>
          </a:p>
          <a:p>
            <a:pPr lvl="1"/>
            <a:r>
              <a:rPr lang="en-US" dirty="0" smtClean="0"/>
              <a:t>Networking for 6-8 Accelerated Math teachers: 3.14.14, 4.2.14, 5.21.14</a:t>
            </a:r>
          </a:p>
          <a:p>
            <a:pPr lvl="1"/>
            <a:endParaRPr lang="en-US" dirty="0"/>
          </a:p>
          <a:p>
            <a:pPr lvl="1"/>
            <a:r>
              <a:rPr lang="en-US" dirty="0" smtClean="0"/>
              <a:t>This came from the last middle-level principals meeting.</a:t>
            </a:r>
            <a:endParaRPr lang="en-US" dirty="0"/>
          </a:p>
        </p:txBody>
      </p:sp>
    </p:spTree>
    <p:extLst>
      <p:ext uri="{BB962C8B-B14F-4D97-AF65-F5344CB8AC3E}">
        <p14:creationId xmlns:p14="http://schemas.microsoft.com/office/powerpoint/2010/main" val="3908562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Team- Regional</a:t>
            </a:r>
            <a:endParaRPr lang="en-US" dirty="0"/>
          </a:p>
        </p:txBody>
      </p:sp>
      <p:sp>
        <p:nvSpPr>
          <p:cNvPr id="3" name="Content Placeholder 2"/>
          <p:cNvSpPr>
            <a:spLocks noGrp="1"/>
          </p:cNvSpPr>
          <p:nvPr>
            <p:ph idx="1"/>
          </p:nvPr>
        </p:nvSpPr>
        <p:spPr/>
        <p:txBody>
          <a:bodyPr>
            <a:normAutofit/>
          </a:bodyPr>
          <a:lstStyle/>
          <a:p>
            <a:pPr marL="0" indent="0">
              <a:buNone/>
            </a:pPr>
            <a:r>
              <a:rPr lang="en-US" dirty="0"/>
              <a:t>ELA</a:t>
            </a:r>
          </a:p>
          <a:p>
            <a:pPr lvl="1"/>
            <a:r>
              <a:rPr lang="en-US" dirty="0"/>
              <a:t>Feb 24 and March 19--- </a:t>
            </a:r>
            <a:r>
              <a:rPr lang="en-US" dirty="0">
                <a:hlinkClick r:id="rId3"/>
              </a:rPr>
              <a:t>Literacy Leadership Network</a:t>
            </a:r>
            <a:endParaRPr lang="en-US" dirty="0"/>
          </a:p>
          <a:p>
            <a:pPr lvl="1"/>
            <a:r>
              <a:rPr lang="en-US" dirty="0">
                <a:hlinkClick r:id="rId4"/>
              </a:rPr>
              <a:t>Making Evidence Based Claims</a:t>
            </a:r>
            <a:r>
              <a:rPr lang="en-US" dirty="0"/>
              <a:t>- Feb 28</a:t>
            </a:r>
          </a:p>
          <a:p>
            <a:pPr lvl="1"/>
            <a:r>
              <a:rPr lang="en-US" dirty="0">
                <a:hlinkClick r:id="rId5"/>
              </a:rPr>
              <a:t>Researching to Deepen Understanding</a:t>
            </a:r>
            <a:r>
              <a:rPr lang="en-US" dirty="0"/>
              <a:t>- March 17</a:t>
            </a:r>
          </a:p>
        </p:txBody>
      </p:sp>
    </p:spTree>
    <p:extLst>
      <p:ext uri="{BB962C8B-B14F-4D97-AF65-F5344CB8AC3E}">
        <p14:creationId xmlns:p14="http://schemas.microsoft.com/office/powerpoint/2010/main" val="3927565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767565"/>
            <a:ext cx="9144000" cy="1470025"/>
          </a:xfrm>
        </p:spPr>
        <p:txBody>
          <a:bodyPr/>
          <a:lstStyle/>
          <a:p>
            <a:r>
              <a:rPr lang="en-US" dirty="0" smtClean="0"/>
              <a:t>Data-Driven Instruction</a:t>
            </a:r>
            <a:endParaRPr lang="en-US" dirty="0"/>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3653206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PLCs at Work</a:t>
            </a:r>
            <a:endParaRPr lang="en-US" dirty="0"/>
          </a:p>
        </p:txBody>
      </p:sp>
      <p:sp>
        <p:nvSpPr>
          <p:cNvPr id="3" name="Content Placeholder 2"/>
          <p:cNvSpPr>
            <a:spLocks noGrp="1"/>
          </p:cNvSpPr>
          <p:nvPr>
            <p:ph idx="1"/>
          </p:nvPr>
        </p:nvSpPr>
        <p:spPr/>
        <p:txBody>
          <a:bodyPr>
            <a:normAutofit/>
          </a:bodyPr>
          <a:lstStyle/>
          <a:p>
            <a:r>
              <a:rPr lang="en-US" dirty="0" smtClean="0"/>
              <a:t>Follow-up sessions</a:t>
            </a:r>
          </a:p>
          <a:p>
            <a:r>
              <a:rPr lang="en-US" dirty="0" smtClean="0"/>
              <a:t>Coaching available</a:t>
            </a:r>
          </a:p>
          <a:p>
            <a:r>
              <a:rPr lang="en-US" dirty="0" smtClean="0"/>
              <a:t>CNY NYS ASCD Focus</a:t>
            </a:r>
          </a:p>
          <a:p>
            <a:r>
              <a:rPr lang="en-US" b="1" dirty="0" smtClean="0"/>
              <a:t>Still working out August 12-14, 2015, to host the real thing in Syracuse. What kind of interest do we have (we have to make a big commitment)?</a:t>
            </a:r>
          </a:p>
          <a:p>
            <a:pPr marL="0" indent="0">
              <a:buNone/>
            </a:pPr>
            <a:endParaRPr lang="en-US" dirty="0"/>
          </a:p>
        </p:txBody>
      </p:sp>
      <p:sp>
        <p:nvSpPr>
          <p:cNvPr id="4" name="Oval 3"/>
          <p:cNvSpPr/>
          <p:nvPr/>
        </p:nvSpPr>
        <p:spPr>
          <a:xfrm>
            <a:off x="191069" y="2601311"/>
            <a:ext cx="8482083" cy="337382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4125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pPr fontAlgn="base"/>
            <a:r>
              <a:rPr lang="en-US" dirty="0"/>
              <a:t>Middle-Level double testing issue</a:t>
            </a:r>
          </a:p>
          <a:p>
            <a:pPr fontAlgn="base"/>
            <a:r>
              <a:rPr lang="en-US" dirty="0"/>
              <a:t>A1 and Integrated Algebra </a:t>
            </a:r>
            <a:r>
              <a:rPr lang="en-US" dirty="0" smtClean="0"/>
              <a:t>doubling-up</a:t>
            </a:r>
          </a:p>
          <a:p>
            <a:pPr fontAlgn="base"/>
            <a:r>
              <a:rPr lang="en-US" dirty="0" smtClean="0"/>
              <a:t>Allow for Geometry doubling-up (through June 2016)</a:t>
            </a:r>
            <a:endParaRPr lang="en-US" dirty="0"/>
          </a:p>
          <a:p>
            <a:pPr fontAlgn="base"/>
            <a:r>
              <a:rPr lang="en-US" dirty="0"/>
              <a:t>Some PARCC piloting going on (</a:t>
            </a:r>
            <a:r>
              <a:rPr lang="en-US" u="sng" dirty="0">
                <a:hlinkClick r:id="rId2"/>
              </a:rPr>
              <a:t>samples</a:t>
            </a:r>
            <a:r>
              <a:rPr lang="en-US" dirty="0" smtClean="0"/>
              <a:t>)</a:t>
            </a:r>
          </a:p>
          <a:p>
            <a:pPr fontAlgn="base"/>
            <a:r>
              <a:rPr lang="en-US" dirty="0" smtClean="0"/>
              <a:t>K-2 standardized testing prohibited</a:t>
            </a:r>
          </a:p>
          <a:p>
            <a:pPr fontAlgn="base"/>
            <a:r>
              <a:rPr lang="en-US" dirty="0" smtClean="0"/>
              <a:t>Time limit on assessments for APPR</a:t>
            </a:r>
            <a:endParaRPr lang="en-US" dirty="0"/>
          </a:p>
        </p:txBody>
      </p:sp>
      <p:sp>
        <p:nvSpPr>
          <p:cNvPr id="4" name="Oval 3"/>
          <p:cNvSpPr/>
          <p:nvPr/>
        </p:nvSpPr>
        <p:spPr>
          <a:xfrm>
            <a:off x="237507" y="4334493"/>
            <a:ext cx="7718961" cy="1555667"/>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68769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302219" y="1167200"/>
            <a:ext cx="5937316" cy="533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Turn Your RtI Upside Down</a:t>
            </a:r>
            <a:endParaRPr lang="en-US" dirty="0"/>
          </a:p>
        </p:txBody>
      </p:sp>
      <p:sp>
        <p:nvSpPr>
          <p:cNvPr id="3" name="Content Placeholder 2"/>
          <p:cNvSpPr>
            <a:spLocks noGrp="1"/>
          </p:cNvSpPr>
          <p:nvPr>
            <p:ph idx="1"/>
          </p:nvPr>
        </p:nvSpPr>
        <p:spPr/>
        <p:txBody>
          <a:bodyPr>
            <a:normAutofit/>
          </a:bodyPr>
          <a:lstStyle/>
          <a:p>
            <a:r>
              <a:rPr lang="en-US" b="1" dirty="0" smtClean="0">
                <a:hlinkClick r:id="rId3"/>
              </a:rPr>
              <a:t>Mike Mattos </a:t>
            </a:r>
            <a:endParaRPr lang="en-US" dirty="0" smtClean="0"/>
          </a:p>
          <a:p>
            <a:r>
              <a:rPr lang="en-US" dirty="0" smtClean="0"/>
              <a:t>October 24, 2014</a:t>
            </a:r>
            <a:endParaRPr lang="en-US" dirty="0"/>
          </a:p>
          <a:p>
            <a:r>
              <a:rPr lang="en-US" dirty="0" smtClean="0"/>
              <a:t>On BOCES</a:t>
            </a:r>
            <a:br>
              <a:rPr lang="en-US" dirty="0" smtClean="0"/>
            </a:br>
            <a:r>
              <a:rPr lang="en-US" dirty="0" smtClean="0"/>
              <a:t>calendar</a:t>
            </a:r>
          </a:p>
          <a:p>
            <a:r>
              <a:rPr lang="en-US" dirty="0" smtClean="0"/>
              <a:t>SRC Arena</a:t>
            </a:r>
            <a:br>
              <a:rPr lang="en-US" dirty="0" smtClean="0"/>
            </a:br>
            <a:r>
              <a:rPr lang="en-US" dirty="0" smtClean="0"/>
              <a:t>is reserved</a:t>
            </a:r>
          </a:p>
          <a:p>
            <a:r>
              <a:rPr lang="en-US" dirty="0" smtClean="0"/>
              <a:t>What do you</a:t>
            </a:r>
            <a:br>
              <a:rPr lang="en-US" dirty="0" smtClean="0"/>
            </a:br>
            <a:r>
              <a:rPr lang="en-US" dirty="0" smtClean="0"/>
              <a:t>think?</a:t>
            </a:r>
          </a:p>
          <a:p>
            <a:endParaRPr lang="en-US" dirty="0"/>
          </a:p>
        </p:txBody>
      </p:sp>
    </p:spTree>
    <p:extLst>
      <p:ext uri="{BB962C8B-B14F-4D97-AF65-F5344CB8AC3E}">
        <p14:creationId xmlns:p14="http://schemas.microsoft.com/office/powerpoint/2010/main" val="12812509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Professional Practice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 Evaluator Training</a:t>
            </a:r>
            <a:endParaRPr lang="en-US" dirty="0"/>
          </a:p>
        </p:txBody>
      </p:sp>
      <p:sp>
        <p:nvSpPr>
          <p:cNvPr id="3" name="Content Placeholder 2"/>
          <p:cNvSpPr>
            <a:spLocks noGrp="1"/>
          </p:cNvSpPr>
          <p:nvPr>
            <p:ph idx="1"/>
          </p:nvPr>
        </p:nvSpPr>
        <p:spPr>
          <a:xfrm>
            <a:off x="457200" y="1499844"/>
            <a:ext cx="8229600" cy="5358156"/>
          </a:xfrm>
        </p:spPr>
        <p:txBody>
          <a:bodyPr>
            <a:normAutofit/>
          </a:bodyPr>
          <a:lstStyle/>
          <a:p>
            <a:r>
              <a:rPr lang="en-US" dirty="0"/>
              <a:t>From the Review Room: “Describe the process by which evaluators will be trained and the process for how the district will certify and re-certify lead evaluators. Describe the process for ensuring inter-rater reliability. Describe the duration and nature of such training.”</a:t>
            </a:r>
          </a:p>
          <a:p>
            <a:r>
              <a:rPr lang="en-US" dirty="0" smtClean="0"/>
              <a:t>Make sure all of your Lead Evaluators</a:t>
            </a:r>
            <a:br>
              <a:rPr lang="en-US" dirty="0" smtClean="0"/>
            </a:br>
            <a:r>
              <a:rPr lang="en-US" dirty="0" smtClean="0"/>
              <a:t>are getting their required training to be</a:t>
            </a:r>
            <a:br>
              <a:rPr lang="en-US" dirty="0" smtClean="0"/>
            </a:br>
            <a:r>
              <a:rPr lang="en-US" dirty="0" smtClean="0"/>
              <a:t>re-certified</a:t>
            </a:r>
            <a:endParaRPr lang="en-US" dirty="0"/>
          </a:p>
        </p:txBody>
      </p:sp>
    </p:spTree>
    <p:extLst>
      <p:ext uri="{BB962C8B-B14F-4D97-AF65-F5344CB8AC3E}">
        <p14:creationId xmlns:p14="http://schemas.microsoft.com/office/powerpoint/2010/main" val="3947839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Culture</a:t>
            </a:r>
            <a:endParaRPr lang="en-US" dirty="0"/>
          </a:p>
        </p:txBody>
      </p:sp>
    </p:spTree>
    <p:extLst>
      <p:ext uri="{BB962C8B-B14F-4D97-AF65-F5344CB8AC3E}">
        <p14:creationId xmlns:p14="http://schemas.microsoft.com/office/powerpoint/2010/main" val="29860729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Assessment &amp; Systems Thinking</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37956077"/>
              </p:ext>
            </p:extLst>
          </p:nvPr>
        </p:nvGraphicFramePr>
        <p:xfrm>
          <a:off x="193168" y="1327631"/>
          <a:ext cx="8726133" cy="5211763"/>
        </p:xfrm>
        <a:graphic>
          <a:graphicData uri="http://schemas.openxmlformats.org/drawingml/2006/table">
            <a:tbl>
              <a:tblPr/>
              <a:tblGrid>
                <a:gridCol w="1208787"/>
                <a:gridCol w="1252891"/>
                <a:gridCol w="1252891"/>
                <a:gridCol w="1252891"/>
                <a:gridCol w="1252891"/>
                <a:gridCol w="1252891"/>
                <a:gridCol w="1252891"/>
              </a:tblGrid>
              <a:tr h="1055988">
                <a:tc>
                  <a:txBody>
                    <a:bodyPr/>
                    <a:lstStyle/>
                    <a:p>
                      <a:pPr marR="0" indent="0" algn="ctr" rtl="0">
                        <a:lnSpc>
                          <a:spcPct val="114000"/>
                        </a:lnSpc>
                        <a:spcBef>
                          <a:spcPts val="0"/>
                        </a:spcBef>
                        <a:spcAft>
                          <a:spcPts val="0"/>
                        </a:spcAft>
                      </a:pPr>
                      <a:r>
                        <a:rPr lang="en-US" sz="1200" kern="1400" dirty="0">
                          <a:solidFill>
                            <a:srgbClr val="000000"/>
                          </a:solidFill>
                          <a:effectLst/>
                          <a:latin typeface="Rockwell"/>
                        </a:rPr>
                        <a:t> </a:t>
                      </a: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gridSpan="2">
                  <a:txBody>
                    <a:bodyPr/>
                    <a:lstStyle/>
                    <a:p>
                      <a:pPr marR="0" indent="0" algn="ctr" rtl="0">
                        <a:lnSpc>
                          <a:spcPct val="114000"/>
                        </a:lnSpc>
                        <a:spcBef>
                          <a:spcPts val="0"/>
                        </a:spcBef>
                        <a:spcAft>
                          <a:spcPts val="0"/>
                        </a:spcAft>
                      </a:pPr>
                      <a:r>
                        <a:rPr lang="en-US" sz="1200" kern="1400" dirty="0">
                          <a:solidFill>
                            <a:srgbClr val="000000"/>
                          </a:solidFill>
                          <a:effectLst/>
                          <a:latin typeface="Rockwell"/>
                        </a:rPr>
                        <a:t>  </a:t>
                      </a:r>
                      <a:r>
                        <a:rPr lang="en-US" sz="1500" kern="1400" dirty="0">
                          <a:solidFill>
                            <a:srgbClr val="6D0000"/>
                          </a:solidFill>
                          <a:effectLst/>
                          <a:latin typeface="Rockwell"/>
                        </a:rPr>
                        <a:t>Classroom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hMerge="1">
                  <a:txBody>
                    <a:bodyPr/>
                    <a:lstStyle/>
                    <a:p>
                      <a:endParaRPr lang="en-US"/>
                    </a:p>
                  </a:txBody>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Common Formative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Common Interim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Student Learning Objectives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c>
                  <a:txBody>
                    <a:bodyPr/>
                    <a:lstStyle/>
                    <a:p>
                      <a:pPr marR="0" indent="0" algn="ctr" rtl="0">
                        <a:lnSpc>
                          <a:spcPct val="114000"/>
                        </a:lnSpc>
                        <a:spcBef>
                          <a:spcPts val="0"/>
                        </a:spcBef>
                        <a:spcAft>
                          <a:spcPts val="0"/>
                        </a:spcAft>
                      </a:pPr>
                      <a:r>
                        <a:rPr lang="en-US" sz="1500" kern="1400" dirty="0">
                          <a:solidFill>
                            <a:srgbClr val="6D0000"/>
                          </a:solidFill>
                          <a:effectLst/>
                          <a:latin typeface="Rockwell"/>
                        </a:rPr>
                        <a:t>External Assessments</a:t>
                      </a:r>
                      <a:endParaRPr lang="en-US" sz="1200" kern="1400" dirty="0">
                        <a:solidFill>
                          <a:srgbClr val="000000"/>
                        </a:solidFill>
                        <a:effectLst/>
                        <a:latin typeface="Rockwell"/>
                      </a:endParaRPr>
                    </a:p>
                  </a:txBody>
                  <a:tcPr marL="65125" marR="651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9370"/>
                    </a:solidFill>
                  </a:tcPr>
                </a:tc>
              </a:tr>
              <a:tr h="1203460">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Examples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Worksheets, classroom response, whiteboards, exit tickets, conferences, student self-assessment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Chapter/unit tests, final projects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Common tasks and prompts assessed with rubric, quizzes </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Performances, tests, or writing prompts given every 6-8 weeks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Growth measures designed for use with the APPR growth and local achievement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3-8 tests, Regents exams, SAT, AP</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951547">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Format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Very formative; can be diagnostic if used prior to instruction</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Mostly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Formative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Formative and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Very summative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1002464">
                <a:tc>
                  <a:txBody>
                    <a:bodyPr/>
                    <a:lstStyle/>
                    <a:p>
                      <a:pPr marR="0" indent="0" algn="r" rtl="0">
                        <a:lnSpc>
                          <a:spcPct val="114000"/>
                        </a:lnSpc>
                        <a:spcBef>
                          <a:spcPts val="0"/>
                        </a:spcBef>
                        <a:spcAft>
                          <a:spcPts val="0"/>
                        </a:spcAft>
                      </a:pPr>
                      <a:r>
                        <a:rPr lang="en-US" sz="1200" kern="1400" dirty="0">
                          <a:solidFill>
                            <a:srgbClr val="6D0000"/>
                          </a:solidFill>
                          <a:effectLst/>
                          <a:latin typeface="Rockwell"/>
                        </a:rPr>
                        <a:t>Responsibility</a:t>
                      </a:r>
                      <a:endParaRPr lang="en-US" sz="105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Classroom teachers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Classroom teachers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gridSpan="2">
                  <a:txBody>
                    <a:bodyPr/>
                    <a:lstStyle/>
                    <a:p>
                      <a:pPr marR="0" indent="0" algn="l" rtl="0">
                        <a:lnSpc>
                          <a:spcPct val="114000"/>
                        </a:lnSpc>
                        <a:spcBef>
                          <a:spcPts val="0"/>
                        </a:spcBef>
                        <a:spcAft>
                          <a:spcPts val="0"/>
                        </a:spcAft>
                      </a:pPr>
                      <a:r>
                        <a:rPr lang="en-US" sz="900" kern="1400" dirty="0">
                          <a:solidFill>
                            <a:srgbClr val="585858"/>
                          </a:solidFill>
                          <a:effectLst/>
                          <a:latin typeface="Arial"/>
                        </a:rPr>
                        <a:t>Grade level/discipline teams of teachers working together. District teams of representative  teachers may also look at the data</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hMerge="1">
                  <a:txBody>
                    <a:bodyPr/>
                    <a:lstStyle/>
                    <a:p>
                      <a:endParaRPr lang="en-US"/>
                    </a:p>
                  </a:txBody>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Teachers and lead evaluators/principals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An external group of “experts”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r h="998304">
                <a:tc>
                  <a:txBody>
                    <a:bodyPr/>
                    <a:lstStyle/>
                    <a:p>
                      <a:pPr marR="0" indent="0" algn="r" rtl="0">
                        <a:lnSpc>
                          <a:spcPct val="114000"/>
                        </a:lnSpc>
                        <a:spcBef>
                          <a:spcPts val="0"/>
                        </a:spcBef>
                        <a:spcAft>
                          <a:spcPts val="0"/>
                        </a:spcAft>
                      </a:pPr>
                      <a:r>
                        <a:rPr lang="en-US" sz="1500" kern="1400" dirty="0">
                          <a:solidFill>
                            <a:srgbClr val="6D0000"/>
                          </a:solidFill>
                          <a:effectLst/>
                          <a:latin typeface="Rockwell"/>
                        </a:rPr>
                        <a:t>Purpose</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Provides immediate feedback and guides instructional decisions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Provision of grades</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gridSpan="2">
                  <a:txBody>
                    <a:bodyPr/>
                    <a:lstStyle/>
                    <a:p>
                      <a:pPr marR="0" indent="0" algn="l" rtl="0">
                        <a:lnSpc>
                          <a:spcPct val="114000"/>
                        </a:lnSpc>
                        <a:spcBef>
                          <a:spcPts val="0"/>
                        </a:spcBef>
                        <a:spcAft>
                          <a:spcPts val="0"/>
                        </a:spcAft>
                      </a:pPr>
                      <a:r>
                        <a:rPr lang="en-US" sz="900" kern="1400" dirty="0">
                          <a:solidFill>
                            <a:srgbClr val="585858"/>
                          </a:solidFill>
                          <a:effectLst/>
                          <a:latin typeface="Arial"/>
                        </a:rPr>
                        <a:t>To assess student learning in order to make instructional decisions. Also serves to assess curriculum, instruction, and pacing.</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hMerge="1">
                  <a:txBody>
                    <a:bodyPr/>
                    <a:lstStyle/>
                    <a:p>
                      <a:endParaRPr lang="en-US"/>
                    </a:p>
                  </a:txBody>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Conversion to scores for use in teacher and principal evaluation</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c>
                  <a:txBody>
                    <a:bodyPr/>
                    <a:lstStyle/>
                    <a:p>
                      <a:pPr marR="0" indent="0" algn="l" rtl="0">
                        <a:lnSpc>
                          <a:spcPct val="114000"/>
                        </a:lnSpc>
                        <a:spcBef>
                          <a:spcPts val="0"/>
                        </a:spcBef>
                        <a:spcAft>
                          <a:spcPts val="0"/>
                        </a:spcAft>
                      </a:pPr>
                      <a:r>
                        <a:rPr lang="en-US" sz="900" kern="1400" dirty="0">
                          <a:solidFill>
                            <a:srgbClr val="585858"/>
                          </a:solidFill>
                          <a:effectLst/>
                          <a:latin typeface="Arial"/>
                        </a:rPr>
                        <a:t>Accountability and placement</a:t>
                      </a:r>
                      <a:endParaRPr lang="en-US" sz="1200" kern="1400" dirty="0">
                        <a:solidFill>
                          <a:srgbClr val="000000"/>
                        </a:solidFill>
                        <a:effectLst/>
                        <a:latin typeface="Rockwell"/>
                      </a:endParaRPr>
                    </a:p>
                  </a:txBody>
                  <a:tcPr marL="65125" marR="65125" marT="0" marB="0" anchor="ctr">
                    <a:lnL w="12700" cap="flat" cmpd="sng" algn="ctr">
                      <a:solidFill>
                        <a:srgbClr val="A69370"/>
                      </a:solidFill>
                      <a:prstDash val="solid"/>
                      <a:round/>
                      <a:headEnd type="none" w="med" len="med"/>
                      <a:tailEnd type="none" w="med" len="med"/>
                    </a:lnL>
                    <a:lnR w="12700" cap="flat" cmpd="sng" algn="ctr">
                      <a:solidFill>
                        <a:srgbClr val="A69370"/>
                      </a:solidFill>
                      <a:prstDash val="solid"/>
                      <a:round/>
                      <a:headEnd type="none" w="med" len="med"/>
                      <a:tailEnd type="none" w="med" len="med"/>
                    </a:lnR>
                    <a:lnT w="12700" cap="flat" cmpd="sng" algn="ctr">
                      <a:solidFill>
                        <a:srgbClr val="A69370"/>
                      </a:solidFill>
                      <a:prstDash val="solid"/>
                      <a:round/>
                      <a:headEnd type="none" w="med" len="med"/>
                      <a:tailEnd type="none" w="med" len="med"/>
                    </a:lnT>
                    <a:lnB w="12700" cap="flat" cmpd="sng" algn="ctr">
                      <a:solidFill>
                        <a:srgbClr val="A69370"/>
                      </a:solidFill>
                      <a:prstDash val="solid"/>
                      <a:round/>
                      <a:headEnd type="none" w="med" len="med"/>
                      <a:tailEnd type="none" w="med" len="med"/>
                    </a:lnB>
                    <a:solidFill>
                      <a:srgbClr val="EFEACC"/>
                    </a:solidFill>
                  </a:tcPr>
                </a:tc>
              </a:tr>
            </a:tbl>
          </a:graphicData>
        </a:graphic>
      </p:graphicFrame>
    </p:spTree>
    <p:extLst>
      <p:ext uri="{BB962C8B-B14F-4D97-AF65-F5344CB8AC3E}">
        <p14:creationId xmlns:p14="http://schemas.microsoft.com/office/powerpoint/2010/main" val="2976739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Assessment &amp; Systems Thinking</a:t>
            </a:r>
          </a:p>
        </p:txBody>
      </p:sp>
      <p:sp>
        <p:nvSpPr>
          <p:cNvPr id="3" name="Content Placeholder 2"/>
          <p:cNvSpPr>
            <a:spLocks noGrp="1"/>
          </p:cNvSpPr>
          <p:nvPr>
            <p:ph idx="1"/>
          </p:nvPr>
        </p:nvSpPr>
        <p:spPr/>
        <p:txBody>
          <a:bodyPr/>
          <a:lstStyle/>
          <a:p>
            <a:pPr marL="0" indent="0">
              <a:buNone/>
            </a:pPr>
            <a:r>
              <a:rPr lang="en-US" dirty="0" smtClean="0"/>
              <a:t>Possible regional RFP</a:t>
            </a:r>
          </a:p>
          <a:p>
            <a:r>
              <a:rPr lang="en-US" dirty="0" smtClean="0"/>
              <a:t>Districts audit their assessments</a:t>
            </a:r>
          </a:p>
          <a:p>
            <a:r>
              <a:rPr lang="en-US" dirty="0" smtClean="0"/>
              <a:t>Create action plan</a:t>
            </a:r>
          </a:p>
          <a:p>
            <a:r>
              <a:rPr lang="en-US" dirty="0" smtClean="0"/>
              <a:t>Work on assessments</a:t>
            </a:r>
          </a:p>
          <a:p>
            <a:endParaRPr lang="en-US" dirty="0"/>
          </a:p>
          <a:p>
            <a:pPr marL="0" indent="0">
              <a:buNone/>
            </a:pPr>
            <a:r>
              <a:rPr lang="en-US" dirty="0" smtClean="0"/>
              <a:t>Giselle Martin-</a:t>
            </a:r>
            <a:r>
              <a:rPr lang="en-US" dirty="0" smtClean="0"/>
              <a:t>Kneip</a:t>
            </a:r>
            <a:r>
              <a:rPr lang="en-US" dirty="0" smtClean="0"/>
              <a:t> is on board, waiting for SED…</a:t>
            </a:r>
            <a:endParaRPr lang="en-US" dirty="0"/>
          </a:p>
        </p:txBody>
      </p:sp>
    </p:spTree>
    <p:extLst>
      <p:ext uri="{BB962C8B-B14F-4D97-AF65-F5344CB8AC3E}">
        <p14:creationId xmlns:p14="http://schemas.microsoft.com/office/powerpoint/2010/main" val="1956253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Long Term Planning</a:t>
            </a:r>
            <a:endParaRPr lang="en-US" dirty="0"/>
          </a:p>
        </p:txBody>
      </p:sp>
    </p:spTree>
    <p:extLst>
      <p:ext uri="{BB962C8B-B14F-4D97-AF65-F5344CB8AC3E}">
        <p14:creationId xmlns:p14="http://schemas.microsoft.com/office/powerpoint/2010/main" val="23275873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RTTT Reporting</a:t>
            </a:r>
            <a:endParaRPr lang="en-US" dirty="0"/>
          </a:p>
        </p:txBody>
      </p:sp>
    </p:spTree>
    <p:extLst>
      <p:ext uri="{BB962C8B-B14F-4D97-AF65-F5344CB8AC3E}">
        <p14:creationId xmlns:p14="http://schemas.microsoft.com/office/powerpoint/2010/main" val="31573367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RTTT and Network Teams</a:t>
            </a:r>
            <a:endParaRPr lang="en-US" dirty="0"/>
          </a:p>
        </p:txBody>
      </p:sp>
      <p:sp>
        <p:nvSpPr>
          <p:cNvPr id="3" name="Content Placeholder 2"/>
          <p:cNvSpPr>
            <a:spLocks noGrp="1"/>
          </p:cNvSpPr>
          <p:nvPr>
            <p:ph idx="1"/>
          </p:nvPr>
        </p:nvSpPr>
        <p:spPr/>
        <p:txBody>
          <a:bodyPr/>
          <a:lstStyle/>
          <a:p>
            <a:r>
              <a:rPr lang="en-US" dirty="0" smtClean="0"/>
              <a:t>No cost extension</a:t>
            </a:r>
          </a:p>
          <a:p>
            <a:r>
              <a:rPr lang="en-US" dirty="0" smtClean="0"/>
              <a:t>Billing to start up again soon (explanation will come)</a:t>
            </a:r>
          </a:p>
          <a:p>
            <a:r>
              <a:rPr lang="en-US" dirty="0" smtClean="0"/>
              <a:t>Beyond next year?</a:t>
            </a:r>
          </a:p>
          <a:p>
            <a:endParaRPr lang="en-US" dirty="0"/>
          </a:p>
        </p:txBody>
      </p:sp>
    </p:spTree>
    <p:extLst>
      <p:ext uri="{BB962C8B-B14F-4D97-AF65-F5344CB8AC3E}">
        <p14:creationId xmlns:p14="http://schemas.microsoft.com/office/powerpoint/2010/main" val="2890636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Regional Vision</a:t>
            </a:r>
            <a:endParaRPr lang="en-US" dirty="0"/>
          </a:p>
        </p:txBody>
      </p:sp>
    </p:spTree>
    <p:extLst>
      <p:ext uri="{BB962C8B-B14F-4D97-AF65-F5344CB8AC3E}">
        <p14:creationId xmlns:p14="http://schemas.microsoft.com/office/powerpoint/2010/main" val="2506916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CCLS Regents 5 Levels</a:t>
            </a:r>
            <a:endParaRPr lang="en-US" dirty="0"/>
          </a:p>
        </p:txBody>
      </p:sp>
      <p:sp>
        <p:nvSpPr>
          <p:cNvPr id="3" name="Content Placeholder 2"/>
          <p:cNvSpPr>
            <a:spLocks noGrp="1"/>
          </p:cNvSpPr>
          <p:nvPr>
            <p:ph idx="1"/>
          </p:nvPr>
        </p:nvSpPr>
        <p:spPr>
          <a:xfrm>
            <a:off x="457200" y="1330037"/>
            <a:ext cx="8229600" cy="4886842"/>
          </a:xfrm>
        </p:spPr>
        <p:txBody>
          <a:bodyPr>
            <a:noAutofit/>
          </a:bodyPr>
          <a:lstStyle/>
          <a:p>
            <a:pPr marL="0" indent="0">
              <a:spcBef>
                <a:spcPts val="0"/>
              </a:spcBef>
              <a:buNone/>
            </a:pPr>
            <a:r>
              <a:rPr lang="en-US" sz="1800" dirty="0"/>
              <a:t>NYS Level 5</a:t>
            </a:r>
          </a:p>
          <a:p>
            <a:pPr>
              <a:spcBef>
                <a:spcPts val="0"/>
              </a:spcBef>
            </a:pPr>
            <a:r>
              <a:rPr lang="en-US" sz="1800" dirty="0" smtClean="0"/>
              <a:t>Analogous </a:t>
            </a:r>
            <a:r>
              <a:rPr lang="en-US" sz="1800" dirty="0"/>
              <a:t>to current Mastery Level</a:t>
            </a:r>
          </a:p>
          <a:p>
            <a:pPr>
              <a:spcBef>
                <a:spcPts val="0"/>
              </a:spcBef>
            </a:pPr>
            <a:r>
              <a:rPr lang="en-US" sz="1800" dirty="0" smtClean="0"/>
              <a:t>Students </a:t>
            </a:r>
            <a:r>
              <a:rPr lang="en-US" sz="1800" dirty="0"/>
              <a:t>exceed Common Core grade-level expectations</a:t>
            </a:r>
          </a:p>
          <a:p>
            <a:pPr marL="0" indent="0">
              <a:spcBef>
                <a:spcPts val="0"/>
              </a:spcBef>
              <a:buNone/>
            </a:pPr>
            <a:r>
              <a:rPr lang="en-US" sz="1800" dirty="0"/>
              <a:t>NYS Level 4</a:t>
            </a:r>
          </a:p>
          <a:p>
            <a:pPr>
              <a:spcBef>
                <a:spcPts val="0"/>
              </a:spcBef>
            </a:pPr>
            <a:r>
              <a:rPr lang="en-US" sz="1800" dirty="0" smtClean="0"/>
              <a:t>Analogous </a:t>
            </a:r>
            <a:r>
              <a:rPr lang="en-US" sz="1800" dirty="0"/>
              <a:t>to current 75/80</a:t>
            </a:r>
          </a:p>
          <a:p>
            <a:pPr>
              <a:spcBef>
                <a:spcPts val="0"/>
              </a:spcBef>
            </a:pPr>
            <a:r>
              <a:rPr lang="en-US" sz="1800" dirty="0" smtClean="0"/>
              <a:t>Aspirational </a:t>
            </a:r>
            <a:r>
              <a:rPr lang="en-US" sz="1800" dirty="0"/>
              <a:t>Performance Measure</a:t>
            </a:r>
          </a:p>
          <a:p>
            <a:pPr>
              <a:spcBef>
                <a:spcPts val="0"/>
              </a:spcBef>
            </a:pPr>
            <a:r>
              <a:rPr lang="en-US" sz="1800" dirty="0" smtClean="0"/>
              <a:t>Students </a:t>
            </a:r>
            <a:r>
              <a:rPr lang="en-US" sz="1800" dirty="0"/>
              <a:t>meet Common Core grade-level expectations</a:t>
            </a:r>
          </a:p>
          <a:p>
            <a:pPr marL="0" indent="0">
              <a:spcBef>
                <a:spcPts val="0"/>
              </a:spcBef>
              <a:buNone/>
            </a:pPr>
            <a:r>
              <a:rPr lang="en-US" sz="1800" dirty="0"/>
              <a:t>NYS Level 3</a:t>
            </a:r>
          </a:p>
          <a:p>
            <a:pPr>
              <a:spcBef>
                <a:spcPts val="0"/>
              </a:spcBef>
            </a:pPr>
            <a:r>
              <a:rPr lang="en-US" sz="1800" dirty="0" smtClean="0"/>
              <a:t>Analogous </a:t>
            </a:r>
            <a:r>
              <a:rPr lang="en-US" sz="1800" dirty="0"/>
              <a:t>to current 65</a:t>
            </a:r>
          </a:p>
          <a:p>
            <a:pPr>
              <a:spcBef>
                <a:spcPts val="0"/>
              </a:spcBef>
            </a:pPr>
            <a:r>
              <a:rPr lang="en-US" sz="1800" dirty="0" smtClean="0"/>
              <a:t>Graduation </a:t>
            </a:r>
            <a:r>
              <a:rPr lang="en-US" sz="1800" dirty="0"/>
              <a:t>and Credit Proficiency</a:t>
            </a:r>
          </a:p>
          <a:p>
            <a:pPr>
              <a:spcBef>
                <a:spcPts val="0"/>
              </a:spcBef>
            </a:pPr>
            <a:r>
              <a:rPr lang="en-US" sz="1800" dirty="0" smtClean="0"/>
              <a:t>Students </a:t>
            </a:r>
            <a:r>
              <a:rPr lang="en-US" sz="1800" dirty="0"/>
              <a:t>partially meet Common Core grade-level expectations</a:t>
            </a:r>
          </a:p>
          <a:p>
            <a:pPr marL="0" indent="0">
              <a:spcBef>
                <a:spcPts val="0"/>
              </a:spcBef>
              <a:buNone/>
            </a:pPr>
            <a:r>
              <a:rPr lang="en-US" sz="1800" dirty="0"/>
              <a:t>NYS Level 2</a:t>
            </a:r>
          </a:p>
          <a:p>
            <a:pPr>
              <a:spcBef>
                <a:spcPts val="0"/>
              </a:spcBef>
            </a:pPr>
            <a:r>
              <a:rPr lang="en-US" sz="1800" dirty="0" smtClean="0"/>
              <a:t>Analogous </a:t>
            </a:r>
            <a:r>
              <a:rPr lang="en-US" sz="1800" dirty="0"/>
              <a:t>to current 55</a:t>
            </a:r>
          </a:p>
          <a:p>
            <a:pPr>
              <a:spcBef>
                <a:spcPts val="0"/>
              </a:spcBef>
            </a:pPr>
            <a:r>
              <a:rPr lang="en-US" sz="1800" dirty="0" smtClean="0"/>
              <a:t>Safety </a:t>
            </a:r>
            <a:r>
              <a:rPr lang="en-US" sz="1800" dirty="0"/>
              <a:t>Net for students with disabilities</a:t>
            </a:r>
          </a:p>
          <a:p>
            <a:pPr>
              <a:spcBef>
                <a:spcPts val="0"/>
              </a:spcBef>
            </a:pPr>
            <a:r>
              <a:rPr lang="en-US" sz="1800" dirty="0" smtClean="0"/>
              <a:t>Not </a:t>
            </a:r>
            <a:r>
              <a:rPr lang="en-US" sz="1800" dirty="0"/>
              <a:t>proficient on Common Core grade-level expectations</a:t>
            </a:r>
          </a:p>
          <a:p>
            <a:pPr marL="0" indent="0">
              <a:spcBef>
                <a:spcPts val="0"/>
              </a:spcBef>
              <a:buNone/>
            </a:pPr>
            <a:r>
              <a:rPr lang="en-US" sz="1800" dirty="0"/>
              <a:t>NYS Level 1</a:t>
            </a:r>
          </a:p>
          <a:p>
            <a:pPr>
              <a:spcBef>
                <a:spcPts val="0"/>
              </a:spcBef>
            </a:pPr>
            <a:r>
              <a:rPr lang="en-US" sz="1800" dirty="0" smtClean="0"/>
              <a:t>Does </a:t>
            </a:r>
            <a:r>
              <a:rPr lang="en-US" sz="1800" dirty="0"/>
              <a:t>not demonstrate knowledge and skills sufficient for Level 2</a:t>
            </a:r>
          </a:p>
        </p:txBody>
      </p:sp>
      <p:sp>
        <p:nvSpPr>
          <p:cNvPr id="4" name="Oval 3"/>
          <p:cNvSpPr/>
          <p:nvPr/>
        </p:nvSpPr>
        <p:spPr>
          <a:xfrm>
            <a:off x="-142504" y="3135085"/>
            <a:ext cx="8467107" cy="1448790"/>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23597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19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7" t="14556" r="50362" b="14885"/>
          <a:stretch/>
        </p:blipFill>
        <p:spPr bwMode="auto">
          <a:xfrm>
            <a:off x="0" y="920023"/>
            <a:ext cx="9192127" cy="533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64986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spTree>
    <p:extLst>
      <p:ext uri="{BB962C8B-B14F-4D97-AF65-F5344CB8AC3E}">
        <p14:creationId xmlns:p14="http://schemas.microsoft.com/office/powerpoint/2010/main" val="1434648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3657600" y="685800"/>
              <a:ext cx="4876800" cy="2743200"/>
              <a:chOff x="3657600" y="685800"/>
              <a:chExt cx="48768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657600" y="838200"/>
                <a:ext cx="4724400" cy="371897"/>
              </a:xfrm>
              <a:prstGeom prst="rect">
                <a:avLst/>
              </a:prstGeom>
              <a:noFill/>
            </p:spPr>
            <p:txBody>
              <a:bodyPr wrap="square" rtlCol="0">
                <a:spAutoFit/>
              </a:bodyPr>
              <a:lstStyle/>
              <a:p>
                <a:pPr algn="r"/>
                <a:r>
                  <a:rPr lang="en-US" sz="2400" spc="-150" dirty="0" smtClean="0">
                    <a:solidFill>
                      <a:prstClr val="white"/>
                    </a:solidFill>
                  </a:rPr>
                  <a:t>Early College and Dual Enrollment</a:t>
                </a:r>
                <a:endParaRPr lang="en-US" sz="2400" spc="-150"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371897"/>
              </a:xfrm>
              <a:prstGeom prst="rect">
                <a:avLst/>
              </a:prstGeom>
              <a:noFill/>
            </p:spPr>
            <p:txBody>
              <a:bodyPr wrap="square" rtlCol="0">
                <a:spAutoFit/>
              </a:bodyPr>
              <a:lstStyle/>
              <a:p>
                <a:r>
                  <a:rPr lang="en-US" sz="2400" dirty="0" smtClean="0">
                    <a:solidFill>
                      <a:prstClr val="white"/>
                    </a:solidFill>
                  </a:rPr>
                  <a:t>Pre-Service Teacher Training</a:t>
                </a:r>
                <a:endParaRPr lang="en-US" sz="2400"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371897"/>
              </a:xfrm>
              <a:prstGeom prst="rect">
                <a:avLst/>
              </a:prstGeom>
              <a:noFill/>
            </p:spPr>
            <p:txBody>
              <a:bodyPr wrap="square" rtlCol="0">
                <a:spAutoFit/>
              </a:bodyPr>
              <a:lstStyle/>
              <a:p>
                <a:pPr algn="r"/>
                <a:r>
                  <a:rPr lang="en-US" sz="2400" dirty="0" smtClean="0">
                    <a:solidFill>
                      <a:prstClr val="white"/>
                    </a:solidFill>
                  </a:rPr>
                  <a:t>Business Partnerships</a:t>
                </a:r>
                <a:endParaRPr lang="en-US" sz="2400"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48768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2276487499"/>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3139321"/>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p>
          <a:p>
            <a:pPr marL="115888" indent="-115888">
              <a:buFont typeface="Arial" pitchFamily="34" charset="0"/>
              <a:buChar char="•"/>
            </a:pPr>
            <a:r>
              <a:rPr lang="en-US" dirty="0" smtClean="0">
                <a:solidFill>
                  <a:prstClr val="white"/>
                </a:solidFill>
              </a:rPr>
              <a:t>PBL</a:t>
            </a:r>
            <a:r>
              <a:rPr lang="en-US" baseline="30000" dirty="0" smtClean="0">
                <a:solidFill>
                  <a:prstClr val="white"/>
                </a:solidFill>
              </a:rPr>
              <a:t>NY</a:t>
            </a:r>
            <a:endParaRPr lang="en-US" baseline="30000" dirty="0">
              <a:solidFill>
                <a:prstClr val="white"/>
              </a:solidFill>
            </a:endParaRPr>
          </a:p>
        </p:txBody>
      </p:sp>
    </p:spTree>
    <p:extLst>
      <p:ext uri="{BB962C8B-B14F-4D97-AF65-F5344CB8AC3E}">
        <p14:creationId xmlns:p14="http://schemas.microsoft.com/office/powerpoint/2010/main" val="6702068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fontScale="90000"/>
          </a:bodyPr>
          <a:lstStyle/>
          <a:p>
            <a:r>
              <a:rPr lang="en-US" dirty="0" smtClean="0"/>
              <a:t>Central New York New Tech High School</a:t>
            </a:r>
            <a:endParaRPr lang="en-US" dirty="0"/>
          </a:p>
        </p:txBody>
      </p:sp>
      <p:sp>
        <p:nvSpPr>
          <p:cNvPr id="3" name="Content Placeholder 2"/>
          <p:cNvSpPr>
            <a:spLocks noGrp="1"/>
          </p:cNvSpPr>
          <p:nvPr>
            <p:ph idx="1"/>
          </p:nvPr>
        </p:nvSpPr>
        <p:spPr/>
        <p:txBody>
          <a:bodyPr/>
          <a:lstStyle/>
          <a:p>
            <a:r>
              <a:rPr lang="en-US" dirty="0" smtClean="0"/>
              <a:t>Multiple districts</a:t>
            </a:r>
          </a:p>
          <a:p>
            <a:r>
              <a:rPr lang="en-US" dirty="0" smtClean="0"/>
              <a:t>Location TBD</a:t>
            </a:r>
          </a:p>
          <a:p>
            <a:r>
              <a:rPr lang="en-US" dirty="0" smtClean="0"/>
              <a:t>September 2015</a:t>
            </a:r>
          </a:p>
          <a:p>
            <a:r>
              <a:rPr lang="en-US" dirty="0" smtClean="0"/>
              <a:t>Begin with grades 9 &amp; 10</a:t>
            </a:r>
            <a:endParaRPr lang="en-US" dirty="0"/>
          </a:p>
        </p:txBody>
      </p:sp>
      <p:sp>
        <p:nvSpPr>
          <p:cNvPr id="4" name="TextBox 3"/>
          <p:cNvSpPr txBox="1"/>
          <p:nvPr/>
        </p:nvSpPr>
        <p:spPr>
          <a:xfrm rot="20749844">
            <a:off x="1828800" y="3807540"/>
            <a:ext cx="6400800" cy="1569660"/>
          </a:xfrm>
          <a:prstGeom prst="rect">
            <a:avLst/>
          </a:prstGeom>
          <a:noFill/>
        </p:spPr>
        <p:txBody>
          <a:bodyPr wrap="square" rtlCol="0">
            <a:spAutoFit/>
          </a:bodyPr>
          <a:lstStyle/>
          <a:p>
            <a:pPr algn="ctr"/>
            <a:r>
              <a:rPr lang="en-US" sz="9600" dirty="0" smtClean="0">
                <a:solidFill>
                  <a:srgbClr val="0070C0"/>
                </a:solidFill>
                <a:latin typeface="Franklin Gothic Medium Cond" panose="020B0606030402020204" pitchFamily="34" charset="0"/>
              </a:rPr>
              <a:t>NTH@CNY</a:t>
            </a:r>
            <a:endParaRPr lang="en-US" sz="9600" dirty="0">
              <a:solidFill>
                <a:srgbClr val="0070C0"/>
              </a:solidFill>
              <a:latin typeface="Franklin Gothic Medium Cond" panose="020B0606030402020204" pitchFamily="34" charset="0"/>
            </a:endParaRPr>
          </a:p>
        </p:txBody>
      </p:sp>
    </p:spTree>
    <p:extLst>
      <p:ext uri="{BB962C8B-B14F-4D97-AF65-F5344CB8AC3E}">
        <p14:creationId xmlns:p14="http://schemas.microsoft.com/office/powerpoint/2010/main" val="2074799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rmAutofit/>
          </a:bodyPr>
          <a:lstStyle/>
          <a:p>
            <a:r>
              <a:rPr lang="en-US" dirty="0" smtClean="0"/>
              <a:t>Baldwinsville New Tech</a:t>
            </a:r>
            <a:endParaRPr lang="en-US" dirty="0"/>
          </a:p>
        </p:txBody>
      </p:sp>
      <p:sp>
        <p:nvSpPr>
          <p:cNvPr id="3" name="Content Placeholder 2"/>
          <p:cNvSpPr>
            <a:spLocks noGrp="1"/>
          </p:cNvSpPr>
          <p:nvPr>
            <p:ph idx="1"/>
          </p:nvPr>
        </p:nvSpPr>
        <p:spPr/>
        <p:txBody>
          <a:bodyPr/>
          <a:lstStyle/>
          <a:p>
            <a:r>
              <a:rPr lang="en-US" dirty="0" smtClean="0"/>
              <a:t>School-within-a-School (shared campus)</a:t>
            </a:r>
          </a:p>
          <a:p>
            <a:r>
              <a:rPr lang="en-US" dirty="0" smtClean="0"/>
              <a:t>September 2015</a:t>
            </a:r>
          </a:p>
          <a:p>
            <a:r>
              <a:rPr lang="en-US" dirty="0" smtClean="0"/>
              <a:t>Begin with grade 10</a:t>
            </a:r>
            <a:endParaRPr lang="en-US" dirty="0"/>
          </a:p>
        </p:txBody>
      </p:sp>
    </p:spTree>
    <p:extLst>
      <p:ext uri="{BB962C8B-B14F-4D97-AF65-F5344CB8AC3E}">
        <p14:creationId xmlns:p14="http://schemas.microsoft.com/office/powerpoint/2010/main" val="64490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Transformation of the Career Academy</a:t>
            </a:r>
          </a:p>
          <a:p>
            <a:r>
              <a:rPr lang="en-US" dirty="0" smtClean="0"/>
              <a:t>September 2014</a:t>
            </a:r>
          </a:p>
          <a:p>
            <a:r>
              <a:rPr lang="en-US" dirty="0" smtClean="0"/>
              <a:t>Begin with grades 9 &amp; 10</a:t>
            </a:r>
          </a:p>
          <a:p>
            <a:r>
              <a:rPr lang="en-US" dirty="0" smtClean="0"/>
              <a:t>Students in grades 11 &amp; 12 complete the Career Academy program, including CTE</a:t>
            </a:r>
          </a:p>
          <a:p>
            <a:r>
              <a:rPr lang="en-US" dirty="0" smtClean="0"/>
              <a:t>Summer 2014-Redesign space to support Innovation Tech model</a:t>
            </a:r>
          </a:p>
          <a:p>
            <a:r>
              <a:rPr lang="en-US" dirty="0" smtClean="0"/>
              <a:t>InnovationTech.us</a:t>
            </a:r>
          </a:p>
          <a:p>
            <a:pPr marL="0" indent="0">
              <a:buNone/>
            </a:pPr>
            <a:endParaRPr lang="en-US" dirty="0"/>
          </a:p>
        </p:txBody>
      </p:sp>
      <p:pic>
        <p:nvPicPr>
          <p:cNvPr id="3076" name="Picture 4" descr="Innovative Tech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193" y="195618"/>
            <a:ext cx="5715000"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242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Vision for Education in CNY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93802734"/>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424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1"/>
          <p:cNvSpPr>
            <a:spLocks noChangeArrowheads="1"/>
          </p:cNvSpPr>
          <p:nvPr/>
        </p:nvSpPr>
        <p:spPr bwMode="auto">
          <a:xfrm>
            <a:off x="1714500" y="3203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18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64" t="14309" r="60526" b="10938"/>
          <a:stretch/>
        </p:blipFill>
        <p:spPr bwMode="auto">
          <a:xfrm>
            <a:off x="1239252" y="57847"/>
            <a:ext cx="6665496" cy="680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87800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Based Learning</a:t>
            </a:r>
            <a:endParaRPr lang="en-US" dirty="0"/>
          </a:p>
        </p:txBody>
      </p:sp>
      <p:sp>
        <p:nvSpPr>
          <p:cNvPr id="3" name="Content Placeholder 2"/>
          <p:cNvSpPr>
            <a:spLocks noGrp="1"/>
          </p:cNvSpPr>
          <p:nvPr>
            <p:ph idx="1"/>
          </p:nvPr>
        </p:nvSpPr>
        <p:spPr/>
        <p:txBody>
          <a:bodyPr/>
          <a:lstStyle/>
          <a:p>
            <a:endParaRPr lang="en-US" dirty="0"/>
          </a:p>
        </p:txBody>
      </p:sp>
      <p:pic>
        <p:nvPicPr>
          <p:cNvPr id="2052" name="Picture 4" descr="PBL Graph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6825" y="1741981"/>
            <a:ext cx="4762500" cy="474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187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in Your Program?</a:t>
            </a:r>
            <a:endParaRPr lang="en-US" dirty="0"/>
          </a:p>
        </p:txBody>
      </p:sp>
      <p:sp>
        <p:nvSpPr>
          <p:cNvPr id="3" name="Content Placeholder 2"/>
          <p:cNvSpPr>
            <a:spLocks noGrp="1"/>
          </p:cNvSpPr>
          <p:nvPr>
            <p:ph idx="1"/>
          </p:nvPr>
        </p:nvSpPr>
        <p:spPr/>
        <p:txBody>
          <a:bodyPr/>
          <a:lstStyle/>
          <a:p>
            <a:endParaRPr lang="en-US" dirty="0"/>
          </a:p>
        </p:txBody>
      </p:sp>
      <p:pic>
        <p:nvPicPr>
          <p:cNvPr id="4" name="Picture 3" descr="Screen Shot 2013-06-11 at 11.18.1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354976">
            <a:off x="1351941" y="1403216"/>
            <a:ext cx="6515843" cy="4847733"/>
          </a:xfrm>
          <a:prstGeom prst="rect">
            <a:avLst/>
          </a:prstGeom>
          <a:ln>
            <a:solidFill>
              <a:schemeClr val="tx1">
                <a:lumMod val="65000"/>
                <a:lumOff val="35000"/>
              </a:schemeClr>
            </a:solidFill>
          </a:ln>
        </p:spPr>
      </p:pic>
    </p:spTree>
    <p:extLst>
      <p:ext uri="{BB962C8B-B14F-4D97-AF65-F5344CB8AC3E}">
        <p14:creationId xmlns:p14="http://schemas.microsoft.com/office/powerpoint/2010/main" val="3167351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71" t="46629" r="11579" b="8717"/>
          <a:stretch/>
        </p:blipFill>
        <p:spPr bwMode="auto">
          <a:xfrm>
            <a:off x="710332" y="1111900"/>
            <a:ext cx="7828027" cy="5326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365353"/>
            <a:ext cx="8229600" cy="1143000"/>
          </a:xfrm>
          <a:prstGeom prst="rect">
            <a:avLst/>
          </a:prstGeom>
        </p:spPr>
        <p:txBody>
          <a:bodyPr/>
          <a:lstStyle>
            <a:lvl1pPr algn="ctr" defTabSz="457200" rtl="0" eaLnBrk="1" latinLnBrk="0" hangingPunct="1">
              <a:spcBef>
                <a:spcPct val="0"/>
              </a:spcBef>
              <a:buNone/>
              <a:defRPr sz="4400" b="1" i="0" kern="1200">
                <a:solidFill>
                  <a:schemeClr val="tx1"/>
                </a:solidFill>
                <a:latin typeface="Arial"/>
                <a:ea typeface="+mj-ea"/>
                <a:cs typeface="Arial"/>
              </a:defRPr>
            </a:lvl1pPr>
          </a:lstStyle>
          <a:p>
            <a:r>
              <a:rPr lang="en-US" dirty="0" smtClean="0"/>
              <a:t>4 to 5 Performance Levels</a:t>
            </a:r>
            <a:endParaRPr lang="en-US" dirty="0"/>
          </a:p>
        </p:txBody>
      </p:sp>
      <p:sp>
        <p:nvSpPr>
          <p:cNvPr id="2" name="Oval 1"/>
          <p:cNvSpPr/>
          <p:nvPr/>
        </p:nvSpPr>
        <p:spPr>
          <a:xfrm>
            <a:off x="3705101" y="3325091"/>
            <a:ext cx="5130141" cy="1282535"/>
          </a:xfrm>
          <a:prstGeom prst="ellipse">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2678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Assessment</a:t>
            </a:r>
            <a:endParaRPr lang="en-US" dirty="0"/>
          </a:p>
        </p:txBody>
      </p:sp>
    </p:spTree>
    <p:extLst>
      <p:ext uri="{BB962C8B-B14F-4D97-AF65-F5344CB8AC3E}">
        <p14:creationId xmlns:p14="http://schemas.microsoft.com/office/powerpoint/2010/main" val="272539862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3-8 Scoring</a:t>
            </a:r>
            <a:endParaRPr lang="en-US" dirty="0"/>
          </a:p>
        </p:txBody>
      </p:sp>
      <p:sp>
        <p:nvSpPr>
          <p:cNvPr id="3" name="Content Placeholder 2"/>
          <p:cNvSpPr>
            <a:spLocks noGrp="1"/>
          </p:cNvSpPr>
          <p:nvPr>
            <p:ph sz="half" idx="1"/>
          </p:nvPr>
        </p:nvSpPr>
        <p:spPr/>
        <p:txBody>
          <a:bodyPr>
            <a:normAutofit/>
          </a:bodyPr>
          <a:lstStyle/>
          <a:p>
            <a:r>
              <a:rPr lang="en-US" sz="3200" dirty="0" smtClean="0"/>
              <a:t>Eastside</a:t>
            </a:r>
          </a:p>
          <a:p>
            <a:pPr lvl="1"/>
            <a:r>
              <a:rPr lang="en-US" sz="2800" dirty="0" smtClean="0"/>
              <a:t>ESM</a:t>
            </a:r>
          </a:p>
          <a:p>
            <a:pPr lvl="1"/>
            <a:r>
              <a:rPr lang="en-US" sz="2800" dirty="0" smtClean="0"/>
              <a:t>FM</a:t>
            </a:r>
          </a:p>
          <a:p>
            <a:pPr lvl="1"/>
            <a:r>
              <a:rPr lang="en-US" sz="2800" dirty="0" smtClean="0"/>
              <a:t>JD</a:t>
            </a:r>
          </a:p>
          <a:p>
            <a:pPr lvl="1"/>
            <a:r>
              <a:rPr lang="en-US" sz="2800" dirty="0" smtClean="0"/>
              <a:t>Cazenovia</a:t>
            </a:r>
          </a:p>
          <a:p>
            <a:pPr lvl="1"/>
            <a:r>
              <a:rPr lang="en-US" sz="2800" dirty="0" smtClean="0"/>
              <a:t>Chittenango</a:t>
            </a:r>
          </a:p>
          <a:p>
            <a:pPr lvl="1"/>
            <a:r>
              <a:rPr lang="en-US" sz="2800" dirty="0" smtClean="0"/>
              <a:t>OCM</a:t>
            </a:r>
            <a:endParaRPr lang="en-US" sz="2800" dirty="0"/>
          </a:p>
        </p:txBody>
      </p:sp>
      <p:sp>
        <p:nvSpPr>
          <p:cNvPr id="4" name="Content Placeholder 3"/>
          <p:cNvSpPr>
            <a:spLocks noGrp="1"/>
          </p:cNvSpPr>
          <p:nvPr>
            <p:ph sz="half" idx="2"/>
          </p:nvPr>
        </p:nvSpPr>
        <p:spPr/>
        <p:txBody>
          <a:bodyPr>
            <a:normAutofit/>
          </a:bodyPr>
          <a:lstStyle/>
          <a:p>
            <a:r>
              <a:rPr lang="en-US" sz="3200" dirty="0" smtClean="0"/>
              <a:t>South</a:t>
            </a:r>
          </a:p>
          <a:p>
            <a:pPr lvl="1"/>
            <a:r>
              <a:rPr lang="en-US" sz="2800" dirty="0" smtClean="0"/>
              <a:t>LaFayette</a:t>
            </a:r>
          </a:p>
          <a:p>
            <a:pPr lvl="1"/>
            <a:r>
              <a:rPr lang="en-US" sz="2800" i="1" dirty="0" smtClean="0"/>
              <a:t>McGraw</a:t>
            </a:r>
            <a:endParaRPr lang="en-US" sz="2800" i="1" dirty="0"/>
          </a:p>
          <a:p>
            <a:pPr lvl="1"/>
            <a:r>
              <a:rPr lang="en-US" sz="2800" i="1" dirty="0" smtClean="0"/>
              <a:t>Potential site: McEvoy</a:t>
            </a:r>
            <a:endParaRPr lang="en-US" sz="2800" i="1" dirty="0"/>
          </a:p>
        </p:txBody>
      </p:sp>
    </p:spTree>
    <p:extLst>
      <p:ext uri="{BB962C8B-B14F-4D97-AF65-F5344CB8AC3E}">
        <p14:creationId xmlns:p14="http://schemas.microsoft.com/office/powerpoint/2010/main" val="704690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June Regional Regents Scoring</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May meeting for scoring leaders</a:t>
            </a:r>
          </a:p>
          <a:p>
            <a:r>
              <a:rPr lang="en-US" dirty="0" smtClean="0"/>
              <a:t>Anticipate advance training for ELA-Common Core scoring leaders</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Commitment to regional scoring and information sent Jan 28.</a:t>
            </a:r>
          </a:p>
          <a:p>
            <a:r>
              <a:rPr lang="en-US" dirty="0" smtClean="0"/>
              <a:t>Please respond by March 3.</a:t>
            </a:r>
          </a:p>
          <a:p>
            <a:endParaRPr lang="en-US" dirty="0"/>
          </a:p>
          <a:p>
            <a:r>
              <a:rPr lang="en-US" dirty="0" smtClean="0"/>
              <a:t>Here is </a:t>
            </a:r>
            <a:r>
              <a:rPr lang="en-US" dirty="0" smtClean="0">
                <a:hlinkClick r:id="rId2"/>
              </a:rPr>
              <a:t>the link </a:t>
            </a:r>
            <a:r>
              <a:rPr lang="en-US" dirty="0" smtClean="0"/>
              <a:t>to the form: </a:t>
            </a:r>
            <a:r>
              <a:rPr lang="en-US" dirty="0"/>
              <a:t>https://docs.google.com/forms/d/13NkUPbSgWXWNh7gMbMhCuiidFYpqf5A88AD4FFfX39Q/viewform</a:t>
            </a:r>
          </a:p>
        </p:txBody>
      </p:sp>
    </p:spTree>
    <p:extLst>
      <p:ext uri="{BB962C8B-B14F-4D97-AF65-F5344CB8AC3E}">
        <p14:creationId xmlns:p14="http://schemas.microsoft.com/office/powerpoint/2010/main" val="299808565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Double-Testing Discussion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21036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6096000" cy="915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11272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074" name="Picture 2" descr="http://img.gawkerassets.com/img/18tonr8wgg9vkjpg/ku-x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124" y="-511120"/>
            <a:ext cx="6096000" cy="915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12086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8" y="-252256"/>
            <a:ext cx="5953125" cy="893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2109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BCIC Meeting</a:t>
            </a:r>
            <a:endParaRPr lang="en-US" dirty="0"/>
          </a:p>
        </p:txBody>
      </p:sp>
      <p:sp>
        <p:nvSpPr>
          <p:cNvPr id="3" name="Subtitle 2"/>
          <p:cNvSpPr>
            <a:spLocks noGrp="1"/>
          </p:cNvSpPr>
          <p:nvPr>
            <p:ph type="subTitle" idx="1"/>
          </p:nvPr>
        </p:nvSpPr>
        <p:spPr/>
        <p:txBody>
          <a:bodyPr/>
          <a:lstStyle/>
          <a:p>
            <a:r>
              <a:rPr lang="en-US" dirty="0" smtClean="0"/>
              <a:t>March 20, 2014</a:t>
            </a:r>
          </a:p>
          <a:p>
            <a:r>
              <a:rPr lang="en-US" dirty="0" smtClean="0"/>
              <a:t>Henry </a:t>
            </a:r>
            <a:r>
              <a:rPr lang="en-US" dirty="0"/>
              <a:t>L</a:t>
            </a:r>
            <a:r>
              <a:rPr lang="en-US" dirty="0" smtClean="0"/>
              <a:t>arge Conference Room</a:t>
            </a:r>
            <a:endParaRPr lang="en-US" dirty="0"/>
          </a:p>
        </p:txBody>
      </p:sp>
      <p:sp>
        <p:nvSpPr>
          <p:cNvPr id="4" name="TextBox 3"/>
          <p:cNvSpPr txBox="1"/>
          <p:nvPr/>
        </p:nvSpPr>
        <p:spPr>
          <a:xfrm rot="19993139">
            <a:off x="1623849" y="1718441"/>
            <a:ext cx="2112579" cy="769441"/>
          </a:xfrm>
          <a:prstGeom prst="rect">
            <a:avLst/>
          </a:prstGeom>
          <a:noFill/>
        </p:spPr>
        <p:txBody>
          <a:bodyPr wrap="square" rtlCol="0">
            <a:spAutoFit/>
          </a:bodyPr>
          <a:lstStyle/>
          <a:p>
            <a:pPr algn="ctr"/>
            <a:r>
              <a:rPr lang="en-US" sz="4400" dirty="0" smtClean="0">
                <a:solidFill>
                  <a:srgbClr val="FFFF00"/>
                </a:solidFill>
                <a:latin typeface="Stencil" panose="040409050D0802020404" pitchFamily="82" charset="0"/>
              </a:rPr>
              <a:t>NEXT</a:t>
            </a:r>
            <a:endParaRPr lang="en-US" sz="4400" dirty="0">
              <a:solidFill>
                <a:srgbClr val="FFFF00"/>
              </a:solidFill>
              <a:latin typeface="Stencil" panose="040409050D0802020404" pitchFamily="82" charset="0"/>
            </a:endParaRPr>
          </a:p>
        </p:txBody>
      </p:sp>
    </p:spTree>
    <p:extLst>
      <p:ext uri="{BB962C8B-B14F-4D97-AF65-F5344CB8AC3E}">
        <p14:creationId xmlns:p14="http://schemas.microsoft.com/office/powerpoint/2010/main" val="4261613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and Standards</a:t>
            </a:r>
            <a:endParaRPr lang="en-US" dirty="0"/>
          </a:p>
        </p:txBody>
      </p:sp>
      <p:sp>
        <p:nvSpPr>
          <p:cNvPr id="3" name="Content Placeholder 2"/>
          <p:cNvSpPr>
            <a:spLocks noGrp="1"/>
          </p:cNvSpPr>
          <p:nvPr>
            <p:ph idx="1"/>
          </p:nvPr>
        </p:nvSpPr>
        <p:spPr/>
        <p:txBody>
          <a:bodyPr>
            <a:normAutofit/>
          </a:bodyPr>
          <a:lstStyle/>
          <a:p>
            <a:pPr fontAlgn="base"/>
            <a:r>
              <a:rPr lang="en-US" dirty="0"/>
              <a:t>Research </a:t>
            </a:r>
            <a:r>
              <a:rPr lang="en-US" dirty="0" smtClean="0"/>
              <a:t>paper requirement </a:t>
            </a:r>
            <a:r>
              <a:rPr lang="en-US" dirty="0"/>
              <a:t>on hold</a:t>
            </a:r>
          </a:p>
          <a:p>
            <a:pPr fontAlgn="base"/>
            <a:r>
              <a:rPr lang="en-US" dirty="0"/>
              <a:t>Next Generation Science Standards on hold</a:t>
            </a:r>
          </a:p>
          <a:p>
            <a:pPr fontAlgn="base"/>
            <a:r>
              <a:rPr lang="en-US" dirty="0"/>
              <a:t>Social Studies Frameworks </a:t>
            </a:r>
            <a:r>
              <a:rPr lang="en-US" u="sng" dirty="0">
                <a:hlinkClick r:id="rId2"/>
              </a:rPr>
              <a:t>draft</a:t>
            </a:r>
            <a:endParaRPr lang="en-US" dirty="0"/>
          </a:p>
        </p:txBody>
      </p:sp>
    </p:spTree>
    <p:extLst>
      <p:ext uri="{BB962C8B-B14F-4D97-AF65-F5344CB8AC3E}">
        <p14:creationId xmlns:p14="http://schemas.microsoft.com/office/powerpoint/2010/main" val="934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a:t>
            </a:r>
            <a:endParaRPr lang="en-US" dirty="0"/>
          </a:p>
        </p:txBody>
      </p:sp>
      <p:sp>
        <p:nvSpPr>
          <p:cNvPr id="3" name="Content Placeholder 2"/>
          <p:cNvSpPr>
            <a:spLocks noGrp="1"/>
          </p:cNvSpPr>
          <p:nvPr>
            <p:ph idx="1"/>
          </p:nvPr>
        </p:nvSpPr>
        <p:spPr/>
        <p:txBody>
          <a:bodyPr/>
          <a:lstStyle/>
          <a:p>
            <a:r>
              <a:rPr lang="en-US" dirty="0" smtClean="0"/>
              <a:t>Data portal on hold</a:t>
            </a:r>
          </a:p>
          <a:p>
            <a:endParaRPr lang="en-US" dirty="0"/>
          </a:p>
        </p:txBody>
      </p:sp>
    </p:spTree>
    <p:extLst>
      <p:ext uri="{BB962C8B-B14F-4D97-AF65-F5344CB8AC3E}">
        <p14:creationId xmlns:p14="http://schemas.microsoft.com/office/powerpoint/2010/main" val="2911680055"/>
      </p:ext>
    </p:extLst>
  </p:cSld>
  <p:clrMapOvr>
    <a:masterClrMapping/>
  </p:clrMapOvr>
</p:sld>
</file>

<file path=ppt/theme/theme1.xml><?xml version="1.0" encoding="utf-8"?>
<a:theme xmlns:a="http://schemas.openxmlformats.org/drawingml/2006/main" name="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I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211_sc_pp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3273</TotalTime>
  <Words>1749</Words>
  <Application>Microsoft Office PowerPoint</Application>
  <PresentationFormat>On-screen Show (4:3)</PresentationFormat>
  <Paragraphs>392</Paragraphs>
  <Slides>77</Slides>
  <Notes>10</Notes>
  <HiddenSlides>1</HiddenSlides>
  <MMClips>0</MMClips>
  <ScaleCrop>false</ScaleCrop>
  <HeadingPairs>
    <vt:vector size="4" baseType="variant">
      <vt:variant>
        <vt:lpstr>Theme</vt:lpstr>
      </vt:variant>
      <vt:variant>
        <vt:i4>4</vt:i4>
      </vt:variant>
      <vt:variant>
        <vt:lpstr>Slide Titles</vt:lpstr>
      </vt:variant>
      <vt:variant>
        <vt:i4>77</vt:i4>
      </vt:variant>
    </vt:vector>
  </HeadingPairs>
  <TitlesOfParts>
    <vt:vector size="81" baseType="lpstr">
      <vt:lpstr>IS_template</vt:lpstr>
      <vt:lpstr>1_IS_template</vt:lpstr>
      <vt:lpstr>1211_sc_pptemplate</vt:lpstr>
      <vt:lpstr>1_Office Theme</vt:lpstr>
      <vt:lpstr>BCIC Meeting</vt:lpstr>
      <vt:lpstr>Welcome</vt:lpstr>
      <vt:lpstr>SED Update</vt:lpstr>
      <vt:lpstr>SED Updates</vt:lpstr>
      <vt:lpstr>Assessment</vt:lpstr>
      <vt:lpstr>CCLS Regents 5 Levels</vt:lpstr>
      <vt:lpstr>PowerPoint Presentation</vt:lpstr>
      <vt:lpstr>Curriculum and Standards</vt:lpstr>
      <vt:lpstr>Data</vt:lpstr>
      <vt:lpstr>Placement Decisions</vt:lpstr>
      <vt:lpstr>Accountability</vt:lpstr>
      <vt:lpstr>ON HOLD: Accountability</vt:lpstr>
      <vt:lpstr>Political Updates</vt:lpstr>
      <vt:lpstr>Political Updates</vt:lpstr>
      <vt:lpstr>PowerPoint Presentation</vt:lpstr>
      <vt:lpstr>ITD</vt:lpstr>
      <vt:lpstr>CI&amp;A</vt:lpstr>
      <vt:lpstr>Upcoming</vt:lpstr>
      <vt:lpstr>RBERN Conference</vt:lpstr>
      <vt:lpstr>Teacher Centers</vt:lpstr>
      <vt:lpstr>Higher Education</vt:lpstr>
      <vt:lpstr>CNY NYS ASCD</vt:lpstr>
      <vt:lpstr>Regional Summer School</vt:lpstr>
      <vt:lpstr>District Sharing</vt:lpstr>
      <vt:lpstr>Marcellus</vt:lpstr>
      <vt:lpstr>Next month: Homer</vt:lpstr>
      <vt:lpstr>Race To The Top</vt:lpstr>
      <vt:lpstr>CCLS Curriculum Conversation</vt:lpstr>
      <vt:lpstr>PowerPoint Presentation</vt:lpstr>
      <vt:lpstr>Math Module Updates</vt:lpstr>
      <vt:lpstr>Module Updates</vt:lpstr>
      <vt:lpstr>Module Updates</vt:lpstr>
      <vt:lpstr>Module Checklists</vt:lpstr>
      <vt:lpstr>CCLS Checklist for A Story of Units</vt:lpstr>
      <vt:lpstr>Practice a Planning Protocol</vt:lpstr>
      <vt:lpstr>ELA Module Updates</vt:lpstr>
      <vt:lpstr>Module 9.3 at a Glance</vt:lpstr>
      <vt:lpstr>Module 10.1 at a Glance</vt:lpstr>
      <vt:lpstr>Module 11.1 at a Glance</vt:lpstr>
      <vt:lpstr>Writing Instruction in Different Curriculum Modules</vt:lpstr>
      <vt:lpstr>Research Module Overview</vt:lpstr>
      <vt:lpstr>Modules’ Approach to Research</vt:lpstr>
      <vt:lpstr>Assessment Design</vt:lpstr>
      <vt:lpstr>Resources</vt:lpstr>
      <vt:lpstr>Network Team- Regional</vt:lpstr>
      <vt:lpstr>Network Team- Regional</vt:lpstr>
      <vt:lpstr>Network Team- Regional</vt:lpstr>
      <vt:lpstr>Data-Driven Instruction</vt:lpstr>
      <vt:lpstr>PLCs at Work</vt:lpstr>
      <vt:lpstr>Turn Your RtI Upside Down</vt:lpstr>
      <vt:lpstr>Professional Practice</vt:lpstr>
      <vt:lpstr>Lead Evaluator Training</vt:lpstr>
      <vt:lpstr>Culture</vt:lpstr>
      <vt:lpstr>Assessment &amp; Systems Thinking</vt:lpstr>
      <vt:lpstr>Assessment &amp; Systems Thinking</vt:lpstr>
      <vt:lpstr>Long Term Planning</vt:lpstr>
      <vt:lpstr>RTTT Reporting</vt:lpstr>
      <vt:lpstr>RTTT and Network Teams</vt:lpstr>
      <vt:lpstr>Regional Vision</vt:lpstr>
      <vt:lpstr>PowerPoint Presentation</vt:lpstr>
      <vt:lpstr>A Vision for Education in Central New York</vt:lpstr>
      <vt:lpstr>PowerPoint Presentation</vt:lpstr>
      <vt:lpstr>Central New York New Tech High School</vt:lpstr>
      <vt:lpstr>Baldwinsville New Tech</vt:lpstr>
      <vt:lpstr>PowerPoint Presentation</vt:lpstr>
      <vt:lpstr>A Vision for Education in CNY</vt:lpstr>
      <vt:lpstr>PowerPoint Presentation</vt:lpstr>
      <vt:lpstr>Project Based Learning</vt:lpstr>
      <vt:lpstr>Where in Your Program?</vt:lpstr>
      <vt:lpstr>Assessment</vt:lpstr>
      <vt:lpstr>3-8 Scoring</vt:lpstr>
      <vt:lpstr>June Regional Regents Scoring</vt:lpstr>
      <vt:lpstr>Double-Testing Discussion</vt:lpstr>
      <vt:lpstr>PowerPoint Presentation</vt:lpstr>
      <vt:lpstr>PowerPoint Presentation</vt:lpstr>
      <vt:lpstr>PowerPoint Presentation</vt:lpstr>
      <vt:lpstr>BCIC Meeting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Craig</dc:creator>
  <cp:lastModifiedBy>Jeff Craig</cp:lastModifiedBy>
  <cp:revision>317</cp:revision>
  <cp:lastPrinted>2013-12-13T17:20:07Z</cp:lastPrinted>
  <dcterms:created xsi:type="dcterms:W3CDTF">2012-08-15T11:27:34Z</dcterms:created>
  <dcterms:modified xsi:type="dcterms:W3CDTF">2014-02-13T12:26:50Z</dcterms:modified>
</cp:coreProperties>
</file>