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5"/>
  </p:notesMasterIdLst>
  <p:handoutMasterIdLst>
    <p:handoutMasterId r:id="rId16"/>
  </p:handoutMasterIdLst>
  <p:sldIdLst>
    <p:sldId id="664" r:id="rId2"/>
    <p:sldId id="665" r:id="rId3"/>
    <p:sldId id="666" r:id="rId4"/>
    <p:sldId id="667" r:id="rId5"/>
    <p:sldId id="668" r:id="rId6"/>
    <p:sldId id="669" r:id="rId7"/>
    <p:sldId id="670" r:id="rId8"/>
    <p:sldId id="672" r:id="rId9"/>
    <p:sldId id="671" r:id="rId10"/>
    <p:sldId id="674" r:id="rId11"/>
    <p:sldId id="675" r:id="rId12"/>
    <p:sldId id="678" r:id="rId13"/>
    <p:sldId id="677" r:id="rId14"/>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5388"/>
    <a:srgbClr val="5C6884"/>
    <a:srgbClr val="008FC5"/>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92" autoAdjust="0"/>
    <p:restoredTop sz="86131" autoAdjust="0"/>
  </p:normalViewPr>
  <p:slideViewPr>
    <p:cSldViewPr snapToGrid="0" snapToObjects="1">
      <p:cViewPr>
        <p:scale>
          <a:sx n="70" d="100"/>
          <a:sy n="70" d="100"/>
        </p:scale>
        <p:origin x="-2010" y="-5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EB87B02C-B21B-4BF0-AE9C-BF7BFFED64FA}" type="datetimeFigureOut">
              <a:rPr lang="en-US" smtClean="0"/>
              <a:t>1/18/2014</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FEA955AC-4B03-4A78-A9E2-A36BAA9743E0}" type="slidenum">
              <a:rPr lang="en-US" smtClean="0"/>
              <a:t>‹#›</a:t>
            </a:fld>
            <a:endParaRPr lang="en-US" dirty="0"/>
          </a:p>
        </p:txBody>
      </p:sp>
    </p:spTree>
    <p:extLst>
      <p:ext uri="{BB962C8B-B14F-4D97-AF65-F5344CB8AC3E}">
        <p14:creationId xmlns:p14="http://schemas.microsoft.com/office/powerpoint/2010/main" val="2015693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a:defRPr sz="1200"/>
            </a:lvl1pPr>
          </a:lstStyle>
          <a:p>
            <a:fld id="{7DD0274B-D6C0-4EEB-90AC-61756667238E}" type="datetimeFigureOut">
              <a:rPr lang="en-US" smtClean="0"/>
              <a:t>1/18/2014</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a:defRPr sz="1200"/>
            </a:lvl1pPr>
          </a:lstStyle>
          <a:p>
            <a:fld id="{D6EE9C7E-4E1F-4344-9DC8-E124912CB6A0}" type="slidenum">
              <a:rPr lang="en-US" smtClean="0"/>
              <a:t>‹#›</a:t>
            </a:fld>
            <a:endParaRPr lang="en-US" dirty="0"/>
          </a:p>
        </p:txBody>
      </p:sp>
    </p:spTree>
    <p:extLst>
      <p:ext uri="{BB962C8B-B14F-4D97-AF65-F5344CB8AC3E}">
        <p14:creationId xmlns:p14="http://schemas.microsoft.com/office/powerpoint/2010/main" val="83801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PP_Main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685800" y="1767565"/>
            <a:ext cx="7772400" cy="1470025"/>
          </a:xfrm>
        </p:spPr>
        <p:txBody>
          <a:bodyPr>
            <a:normAutofit/>
          </a:bodyPr>
          <a:lstStyle>
            <a:lvl1pPr>
              <a:defRPr sz="4400" b="1" i="0" cap="none" spc="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23340"/>
            <a:ext cx="6400800" cy="1752600"/>
          </a:xfrm>
        </p:spPr>
        <p:txBody>
          <a:bodyPr/>
          <a:lstStyle>
            <a:lvl1pPr marL="0" indent="0" algn="ctr">
              <a:buNone/>
              <a:defRPr>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42330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6068"/>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781630"/>
            <a:ext cx="8229600" cy="4525963"/>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4375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629400" y="456068"/>
            <a:ext cx="2057400" cy="5851525"/>
          </a:xfrm>
        </p:spPr>
        <p:txBody>
          <a:bodyPr vert="eaVert"/>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456068"/>
            <a:ext cx="6019800" cy="5851525"/>
          </a:xfrm>
        </p:spPr>
        <p:txBody>
          <a:bodyPr vert="eaVert"/>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5"/>
          <p:cNvSpPr>
            <a:spLocks noGrp="1"/>
          </p:cNvSpPr>
          <p:nvPr>
            <p:ph type="sldNum" sz="quarter" idx="12"/>
          </p:nvPr>
        </p:nvSpPr>
        <p:spPr>
          <a:xfrm>
            <a:off x="493488" y="6447065"/>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718194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90915"/>
            <a:ext cx="8229600" cy="4525963"/>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54510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722313" y="4406900"/>
            <a:ext cx="7772400" cy="1362075"/>
          </a:xfrm>
        </p:spPr>
        <p:txBody>
          <a:bodyPr anchor="t"/>
          <a:lstStyle>
            <a:lvl1pPr algn="l">
              <a:defRPr sz="4000" b="1" cap="all">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35397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90915"/>
            <a:ext cx="4038600" cy="4525963"/>
          </a:xfrm>
        </p:spPr>
        <p:txBody>
          <a:bodyPr/>
          <a:lstStyle>
            <a:lvl1pPr>
              <a:defRPr sz="2800">
                <a:latin typeface="Arial" pitchFamily="34" charset="0"/>
                <a:cs typeface="Arial" pitchFamily="34" charset="0"/>
              </a:defRPr>
            </a:lvl1pPr>
            <a:lvl2pPr>
              <a:defRPr sz="24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57231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25828"/>
            <a:ext cx="4040188"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4448"/>
            <a:ext cx="4040188"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625828"/>
            <a:ext cx="4041775" cy="639762"/>
          </a:xfrm>
        </p:spPr>
        <p:txBody>
          <a:bodyPr anchor="b"/>
          <a:lstStyle>
            <a:lvl1pPr marL="0" indent="0">
              <a:buNone/>
              <a:defRPr sz="24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56305"/>
            <a:ext cx="4041775" cy="3951288"/>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95151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365353"/>
            <a:ext cx="8229600" cy="1143000"/>
          </a:xfrm>
        </p:spPr>
        <p:txBody>
          <a:bodyPr/>
          <a:lstStyle>
            <a:lvl1pPr>
              <a:defRPr>
                <a:latin typeface="Arial" pitchFamily="34" charset="0"/>
                <a:cs typeface="Arial" pitchFamily="34" charset="0"/>
              </a:defRPr>
            </a:lvl1pPr>
          </a:lstStyle>
          <a:p>
            <a:r>
              <a:rPr lang="en-US" smtClean="0"/>
              <a:t>Click to edit Master title style</a:t>
            </a:r>
            <a:endParaRPr lang="en-US" dirty="0"/>
          </a:p>
        </p:txBody>
      </p:sp>
      <p:sp>
        <p:nvSpPr>
          <p:cNvPr id="8"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148461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12635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57200" y="454480"/>
            <a:ext cx="3008313" cy="1162050"/>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4480"/>
            <a:ext cx="5111750" cy="5853113"/>
          </a:xfrm>
        </p:spPr>
        <p:txBody>
          <a:bodyPr/>
          <a:lstStyle>
            <a:lvl1pPr>
              <a:defRPr sz="3200" b="1">
                <a:latin typeface="Arial" pitchFamily="34" charset="0"/>
                <a:cs typeface="Arial" pitchFamily="34" charset="0"/>
              </a:defRPr>
            </a:lvl1pPr>
            <a:lvl2pPr>
              <a:defRPr sz="2800">
                <a:latin typeface="Arial" pitchFamily="34" charset="0"/>
                <a:cs typeface="Arial" pitchFamily="34" charset="0"/>
              </a:defRPr>
            </a:lvl2pPr>
            <a:lvl3pPr>
              <a:defRPr sz="2400">
                <a:latin typeface="Arial" pitchFamily="34" charset="0"/>
                <a:cs typeface="Arial" pitchFamily="34" charset="0"/>
              </a:defRPr>
            </a:lvl3pPr>
            <a:lvl4pPr>
              <a:defRPr sz="2000">
                <a:latin typeface="Arial" pitchFamily="34" charset="0"/>
                <a:cs typeface="Arial" pitchFamily="34" charset="0"/>
              </a:defRPr>
            </a:lvl4pPr>
            <a:lvl5pPr>
              <a:defRPr sz="2000">
                <a:latin typeface="Arial" pitchFamily="34" charset="0"/>
                <a:cs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16530"/>
            <a:ext cx="3008313" cy="4691063"/>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2860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PP_BodyTemplate.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792288" y="4800600"/>
            <a:ext cx="5486400" cy="566738"/>
          </a:xfrm>
        </p:spPr>
        <p:txBody>
          <a:bodyPr anchor="b"/>
          <a:lstStyle>
            <a:lvl1pPr algn="l">
              <a:defRPr sz="2000" b="1">
                <a:latin typeface="Arial" pitchFamily="34" charset="0"/>
                <a:cs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Arial" pitchFamily="34" charset="0"/>
                <a:cs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Slide Number Placeholder 5"/>
          <p:cNvSpPr>
            <a:spLocks noGrp="1"/>
          </p:cNvSpPr>
          <p:nvPr>
            <p:ph type="sldNum" sz="quarter" idx="12"/>
          </p:nvPr>
        </p:nvSpPr>
        <p:spPr>
          <a:xfrm>
            <a:off x="493488" y="6447391"/>
            <a:ext cx="2133600" cy="365125"/>
          </a:xfrm>
          <a:prstGeom prst="rect">
            <a:avLst/>
          </a:prstGeom>
        </p:spPr>
        <p:txBody>
          <a:bodyPr/>
          <a:lstStyle>
            <a:lvl1pPr algn="l">
              <a:defRPr>
                <a:solidFill>
                  <a:schemeClr val="bg1"/>
                </a:solidFill>
              </a:defRPr>
            </a:lvl1pPr>
          </a:lstStyle>
          <a:p>
            <a:fld id="{822ED5C8-A2B1-FE40-BE4F-E1B4E8067D5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34725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606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763487"/>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Slide Number Placeholder 5"/>
          <p:cNvSpPr>
            <a:spLocks noGrp="1"/>
          </p:cNvSpPr>
          <p:nvPr>
            <p:ph type="sldNum" sz="quarter" idx="4"/>
          </p:nvPr>
        </p:nvSpPr>
        <p:spPr>
          <a:xfrm>
            <a:off x="493488" y="6447065"/>
            <a:ext cx="2133600" cy="365125"/>
          </a:xfrm>
          <a:prstGeom prst="rect">
            <a:avLst/>
          </a:prstGeom>
        </p:spPr>
        <p:txBody>
          <a:bodyPr/>
          <a:lstStyle>
            <a:lvl1pPr algn="l">
              <a:defRPr>
                <a:latin typeface="Arial" pitchFamily="34" charset="0"/>
                <a:cs typeface="Arial" pitchFamily="34" charset="0"/>
              </a:defRPr>
            </a:lvl1pPr>
          </a:lstStyle>
          <a:p>
            <a:fld id="{822ED5C8-A2B1-FE40-BE4F-E1B4E8067D5F}"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7752865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b="1" i="0" kern="1200">
          <a:solidFill>
            <a:schemeClr val="tx1"/>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Arial"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Arial"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Double-Testing Discussion</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921036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Double-Testing</a:t>
            </a:r>
            <a:endParaRPr lang="en-US" dirty="0"/>
          </a:p>
        </p:txBody>
      </p:sp>
      <p:sp>
        <p:nvSpPr>
          <p:cNvPr id="3" name="Content Placeholder 2"/>
          <p:cNvSpPr>
            <a:spLocks noGrp="1"/>
          </p:cNvSpPr>
          <p:nvPr>
            <p:ph idx="1"/>
          </p:nvPr>
        </p:nvSpPr>
        <p:spPr/>
        <p:txBody>
          <a:bodyPr>
            <a:normAutofit/>
          </a:bodyPr>
          <a:lstStyle/>
          <a:p>
            <a:pPr marL="0" indent="0">
              <a:lnSpc>
                <a:spcPct val="120000"/>
              </a:lnSpc>
              <a:buNone/>
            </a:pPr>
            <a:r>
              <a:rPr lang="en-US" sz="2800" dirty="0" smtClean="0"/>
              <a:t>Those </a:t>
            </a:r>
            <a:r>
              <a:rPr lang="en-US" sz="2800" dirty="0"/>
              <a:t>districts that wish to have seventh or eighth grade students take only the Regents Examination in mathematics will need to make a material change to their approved APPR plan in the State-provided Growth and Other Comparable Measures subcomponent (Task 2), as well as the Locally-Selected Measures subcomponent (Task 3), as applicable.</a:t>
            </a:r>
          </a:p>
        </p:txBody>
      </p:sp>
    </p:spTree>
    <p:extLst>
      <p:ext uri="{BB962C8B-B14F-4D97-AF65-F5344CB8AC3E}">
        <p14:creationId xmlns:p14="http://schemas.microsoft.com/office/powerpoint/2010/main" val="24264351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Double-Testing</a:t>
            </a:r>
            <a:endParaRPr lang="en-US" dirty="0"/>
          </a:p>
        </p:txBody>
      </p:sp>
      <p:sp>
        <p:nvSpPr>
          <p:cNvPr id="3" name="Content Placeholder 2"/>
          <p:cNvSpPr>
            <a:spLocks noGrp="1"/>
          </p:cNvSpPr>
          <p:nvPr>
            <p:ph idx="1"/>
          </p:nvPr>
        </p:nvSpPr>
        <p:spPr/>
        <p:txBody>
          <a:bodyPr>
            <a:normAutofit/>
          </a:bodyPr>
          <a:lstStyle/>
          <a:p>
            <a:pPr marL="0" indent="0">
              <a:lnSpc>
                <a:spcPct val="120000"/>
              </a:lnSpc>
              <a:buNone/>
            </a:pPr>
            <a:r>
              <a:rPr lang="en-US" sz="2800" dirty="0"/>
              <a:t>If any material changes are made to an approved APPR plan, the school district or BOCES must submit the material changes on a form prescribed by the Commissioner, to the Commissioner for approval.  The Commissioner has the authority to reject the plan if any of the changes do not rigorously adhere to the law and </a:t>
            </a:r>
            <a:r>
              <a:rPr lang="en-US" sz="2800" dirty="0" smtClean="0"/>
              <a:t>regulations.</a:t>
            </a:r>
            <a:endParaRPr lang="en-US" sz="2800" dirty="0"/>
          </a:p>
        </p:txBody>
      </p:sp>
    </p:spTree>
    <p:extLst>
      <p:ext uri="{BB962C8B-B14F-4D97-AF65-F5344CB8AC3E}">
        <p14:creationId xmlns:p14="http://schemas.microsoft.com/office/powerpoint/2010/main" val="36104781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Double-Testing</a:t>
            </a:r>
            <a:endParaRPr lang="en-US" dirty="0"/>
          </a:p>
        </p:txBody>
      </p:sp>
      <p:sp>
        <p:nvSpPr>
          <p:cNvPr id="3" name="Content Placeholder 2"/>
          <p:cNvSpPr>
            <a:spLocks noGrp="1"/>
          </p:cNvSpPr>
          <p:nvPr>
            <p:ph idx="1"/>
          </p:nvPr>
        </p:nvSpPr>
        <p:spPr/>
        <p:txBody>
          <a:bodyPr>
            <a:normAutofit/>
          </a:bodyPr>
          <a:lstStyle/>
          <a:p>
            <a:pPr marL="0" indent="0">
              <a:lnSpc>
                <a:spcPct val="120000"/>
              </a:lnSpc>
              <a:buNone/>
            </a:pPr>
            <a:r>
              <a:rPr lang="en-US" sz="2800" dirty="0" smtClean="0"/>
              <a:t>Unofficial communication with SED says:</a:t>
            </a:r>
          </a:p>
          <a:p>
            <a:pPr>
              <a:lnSpc>
                <a:spcPct val="120000"/>
              </a:lnSpc>
            </a:pPr>
            <a:r>
              <a:rPr lang="en-US" sz="2800" dirty="0" smtClean="0"/>
              <a:t>Additional guidance coming</a:t>
            </a:r>
          </a:p>
          <a:p>
            <a:pPr>
              <a:lnSpc>
                <a:spcPct val="120000"/>
              </a:lnSpc>
            </a:pPr>
            <a:r>
              <a:rPr lang="en-US" sz="2800" dirty="0" smtClean="0"/>
              <a:t>Narrowing/clarifying specific impact</a:t>
            </a:r>
          </a:p>
          <a:p>
            <a:pPr>
              <a:lnSpc>
                <a:spcPct val="120000"/>
              </a:lnSpc>
            </a:pPr>
            <a:r>
              <a:rPr lang="en-US" sz="2800" dirty="0" smtClean="0"/>
              <a:t>“Form” being developed for those who would have to go in to Review Room</a:t>
            </a:r>
            <a:endParaRPr lang="en-US" sz="2800" dirty="0"/>
          </a:p>
        </p:txBody>
      </p:sp>
    </p:spTree>
    <p:extLst>
      <p:ext uri="{BB962C8B-B14F-4D97-AF65-F5344CB8AC3E}">
        <p14:creationId xmlns:p14="http://schemas.microsoft.com/office/powerpoint/2010/main" val="12691134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Double-Testing</a:t>
            </a:r>
            <a:endParaRPr lang="en-US" dirty="0"/>
          </a:p>
        </p:txBody>
      </p:sp>
      <p:sp>
        <p:nvSpPr>
          <p:cNvPr id="3" name="Content Placeholder 2"/>
          <p:cNvSpPr>
            <a:spLocks noGrp="1"/>
          </p:cNvSpPr>
          <p:nvPr>
            <p:ph idx="1"/>
          </p:nvPr>
        </p:nvSpPr>
        <p:spPr/>
        <p:txBody>
          <a:bodyPr>
            <a:normAutofit/>
          </a:bodyPr>
          <a:lstStyle/>
          <a:p>
            <a:pPr marL="0" indent="0">
              <a:lnSpc>
                <a:spcPct val="120000"/>
              </a:lnSpc>
              <a:buNone/>
            </a:pPr>
            <a:r>
              <a:rPr lang="en-US" sz="2800" dirty="0" smtClean="0"/>
              <a:t>Consider Public Perception</a:t>
            </a:r>
          </a:p>
          <a:p>
            <a:pPr>
              <a:lnSpc>
                <a:spcPct val="120000"/>
              </a:lnSpc>
            </a:pPr>
            <a:r>
              <a:rPr lang="en-US" sz="2800" dirty="0" smtClean="0"/>
              <a:t>Pressure on district</a:t>
            </a:r>
          </a:p>
          <a:p>
            <a:pPr>
              <a:lnSpc>
                <a:spcPct val="120000"/>
              </a:lnSpc>
            </a:pPr>
            <a:r>
              <a:rPr lang="en-US" sz="2800" dirty="0" smtClean="0"/>
              <a:t>More media</a:t>
            </a:r>
            <a:br>
              <a:rPr lang="en-US" sz="2800" dirty="0" smtClean="0"/>
            </a:br>
            <a:r>
              <a:rPr lang="en-US" sz="2800" dirty="0" smtClean="0"/>
              <a:t>coverage?</a:t>
            </a:r>
          </a:p>
          <a:p>
            <a:pPr>
              <a:lnSpc>
                <a:spcPct val="120000"/>
              </a:lnSpc>
            </a:pPr>
            <a:r>
              <a:rPr lang="en-US" sz="2800" dirty="0" smtClean="0"/>
              <a:t>Messaging</a:t>
            </a:r>
            <a:br>
              <a:rPr lang="en-US" sz="2800" dirty="0" smtClean="0"/>
            </a:br>
            <a:r>
              <a:rPr lang="en-US" sz="2800" dirty="0" smtClean="0"/>
              <a:t>(remember Bill</a:t>
            </a:r>
            <a:br>
              <a:rPr lang="en-US" sz="2800" dirty="0" smtClean="0"/>
            </a:br>
            <a:r>
              <a:rPr lang="en-US" sz="2800" dirty="0" smtClean="0"/>
              <a:t>Daggett)</a:t>
            </a:r>
            <a:endParaRPr lang="en-US" sz="28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21652"/>
          <a:stretch/>
        </p:blipFill>
        <p:spPr bwMode="auto">
          <a:xfrm>
            <a:off x="3739487" y="2825088"/>
            <a:ext cx="5029536" cy="36109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9393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Double-Testing</a:t>
            </a:r>
            <a:endParaRPr lang="en-US" dirty="0"/>
          </a:p>
        </p:txBody>
      </p:sp>
      <p:sp>
        <p:nvSpPr>
          <p:cNvPr id="3" name="Content Placeholder 2"/>
          <p:cNvSpPr>
            <a:spLocks noGrp="1"/>
          </p:cNvSpPr>
          <p:nvPr>
            <p:ph idx="1"/>
          </p:nvPr>
        </p:nvSpPr>
        <p:spPr/>
        <p:txBody>
          <a:bodyPr>
            <a:normAutofit/>
          </a:bodyPr>
          <a:lstStyle/>
          <a:p>
            <a:pPr marL="0" indent="0">
              <a:lnSpc>
                <a:spcPct val="120000"/>
              </a:lnSpc>
              <a:buNone/>
            </a:pPr>
            <a:r>
              <a:rPr lang="en-US" sz="2800" dirty="0" smtClean="0"/>
              <a:t>If </a:t>
            </a:r>
            <a:r>
              <a:rPr lang="en-US" sz="2800" dirty="0"/>
              <a:t>a district opts to have accelerated students take the NYS Grade 7 or 8 Common Core Mathematics Test in addition to one or both Regents Examinations in Algebra, the results from the NYS Grade 7 or 8 Common Core Mathematics Test will be used for institutional accountability purposes rather than the results from a Regents Examination in mathematics</a:t>
            </a:r>
            <a:r>
              <a:rPr lang="en-US" sz="2800" dirty="0" smtClean="0"/>
              <a:t>.</a:t>
            </a:r>
            <a:endParaRPr lang="en-US" sz="2800" dirty="0"/>
          </a:p>
        </p:txBody>
      </p:sp>
    </p:spTree>
    <p:extLst>
      <p:ext uri="{BB962C8B-B14F-4D97-AF65-F5344CB8AC3E}">
        <p14:creationId xmlns:p14="http://schemas.microsoft.com/office/powerpoint/2010/main" val="6287453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Double-Testing</a:t>
            </a:r>
            <a:endParaRPr lang="en-US" dirty="0"/>
          </a:p>
        </p:txBody>
      </p:sp>
      <p:sp>
        <p:nvSpPr>
          <p:cNvPr id="3" name="Content Placeholder 2"/>
          <p:cNvSpPr>
            <a:spLocks noGrp="1"/>
          </p:cNvSpPr>
          <p:nvPr>
            <p:ph idx="1"/>
          </p:nvPr>
        </p:nvSpPr>
        <p:spPr/>
        <p:txBody>
          <a:bodyPr>
            <a:normAutofit/>
          </a:bodyPr>
          <a:lstStyle/>
          <a:p>
            <a:pPr marL="0" indent="0">
              <a:lnSpc>
                <a:spcPct val="120000"/>
              </a:lnSpc>
              <a:buNone/>
            </a:pPr>
            <a:r>
              <a:rPr lang="en-US" sz="2800" dirty="0" smtClean="0"/>
              <a:t>Students </a:t>
            </a:r>
            <a:r>
              <a:rPr lang="en-US" sz="2800" dirty="0"/>
              <a:t>who take the Regents Examination in Algebra I (Common Core) in grade 7 or 8 will be counted as participants when determining the participation rate in mathematics for the school they attend in grade 7 or 8. </a:t>
            </a:r>
          </a:p>
        </p:txBody>
      </p:sp>
    </p:spTree>
    <p:extLst>
      <p:ext uri="{BB962C8B-B14F-4D97-AF65-F5344CB8AC3E}">
        <p14:creationId xmlns:p14="http://schemas.microsoft.com/office/powerpoint/2010/main" val="1471679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Double-Testing</a:t>
            </a:r>
            <a:endParaRPr lang="en-US" dirty="0"/>
          </a:p>
        </p:txBody>
      </p:sp>
      <p:sp>
        <p:nvSpPr>
          <p:cNvPr id="3" name="Content Placeholder 2"/>
          <p:cNvSpPr>
            <a:spLocks noGrp="1"/>
          </p:cNvSpPr>
          <p:nvPr>
            <p:ph idx="1"/>
          </p:nvPr>
        </p:nvSpPr>
        <p:spPr/>
        <p:txBody>
          <a:bodyPr>
            <a:normAutofit/>
          </a:bodyPr>
          <a:lstStyle/>
          <a:p>
            <a:pPr marL="0" indent="0">
              <a:lnSpc>
                <a:spcPct val="120000"/>
              </a:lnSpc>
              <a:buNone/>
            </a:pPr>
            <a:r>
              <a:rPr lang="en-US" sz="2800" dirty="0" smtClean="0"/>
              <a:t>The </a:t>
            </a:r>
            <a:r>
              <a:rPr lang="en-US" sz="2800" dirty="0"/>
              <a:t>result on the Regents Examination in Algebra I (Common Core) taken in grade 7 or 8 will not count towards the participation rate in mathematics for the high school in which they later enroll. </a:t>
            </a:r>
          </a:p>
        </p:txBody>
      </p:sp>
    </p:spTree>
    <p:extLst>
      <p:ext uri="{BB962C8B-B14F-4D97-AF65-F5344CB8AC3E}">
        <p14:creationId xmlns:p14="http://schemas.microsoft.com/office/powerpoint/2010/main" val="3978370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Double-Testing</a:t>
            </a:r>
            <a:endParaRPr lang="en-US" dirty="0"/>
          </a:p>
        </p:txBody>
      </p:sp>
      <p:sp>
        <p:nvSpPr>
          <p:cNvPr id="3" name="Content Placeholder 2"/>
          <p:cNvSpPr>
            <a:spLocks noGrp="1"/>
          </p:cNvSpPr>
          <p:nvPr>
            <p:ph idx="1"/>
          </p:nvPr>
        </p:nvSpPr>
        <p:spPr/>
        <p:txBody>
          <a:bodyPr>
            <a:normAutofit/>
          </a:bodyPr>
          <a:lstStyle/>
          <a:p>
            <a:pPr marL="0" indent="0">
              <a:lnSpc>
                <a:spcPct val="120000"/>
              </a:lnSpc>
              <a:buNone/>
            </a:pPr>
            <a:r>
              <a:rPr lang="en-US" sz="2800" dirty="0" smtClean="0"/>
              <a:t>The </a:t>
            </a:r>
            <a:r>
              <a:rPr lang="en-US" sz="2800" dirty="0"/>
              <a:t>same rule would apply for any students who take the Regents Examination in Geometry in grade 7 or 8. </a:t>
            </a:r>
          </a:p>
        </p:txBody>
      </p:sp>
    </p:spTree>
    <p:extLst>
      <p:ext uri="{BB962C8B-B14F-4D97-AF65-F5344CB8AC3E}">
        <p14:creationId xmlns:p14="http://schemas.microsoft.com/office/powerpoint/2010/main" val="806674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Double-Testing</a:t>
            </a:r>
            <a:endParaRPr lang="en-US" dirty="0"/>
          </a:p>
        </p:txBody>
      </p:sp>
      <p:sp>
        <p:nvSpPr>
          <p:cNvPr id="3" name="Content Placeholder 2"/>
          <p:cNvSpPr>
            <a:spLocks noGrp="1"/>
          </p:cNvSpPr>
          <p:nvPr>
            <p:ph idx="1"/>
          </p:nvPr>
        </p:nvSpPr>
        <p:spPr/>
        <p:txBody>
          <a:bodyPr>
            <a:normAutofit fontScale="92500" lnSpcReduction="10000"/>
          </a:bodyPr>
          <a:lstStyle/>
          <a:p>
            <a:pPr marL="0" indent="0">
              <a:lnSpc>
                <a:spcPct val="120000"/>
              </a:lnSpc>
              <a:buNone/>
            </a:pPr>
            <a:r>
              <a:rPr lang="en-US" sz="2800" dirty="0" smtClean="0"/>
              <a:t>Results </a:t>
            </a:r>
            <a:r>
              <a:rPr lang="en-US" sz="2800" dirty="0"/>
              <a:t>for students who take only the Regents Examination in Algebra I (Common Core) in grade 7 or 8 will be incorporated into the Performance Index for the school in which the student is enrolled. Grade 7 or 8 students who accelerate and obtain, at a minimum, the score on the Regents Examination in Algebra I (Common Core) necessary to meet Regents Diploma requirements will, for the purposes of calculating a school’s or a district’s Performance Index, be counted at the “full credit” level. </a:t>
            </a:r>
          </a:p>
        </p:txBody>
      </p:sp>
    </p:spTree>
    <p:extLst>
      <p:ext uri="{BB962C8B-B14F-4D97-AF65-F5344CB8AC3E}">
        <p14:creationId xmlns:p14="http://schemas.microsoft.com/office/powerpoint/2010/main" val="2241905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Double-Testing</a:t>
            </a:r>
            <a:endParaRPr lang="en-US" dirty="0"/>
          </a:p>
        </p:txBody>
      </p:sp>
      <p:sp>
        <p:nvSpPr>
          <p:cNvPr id="3" name="Content Placeholder 2"/>
          <p:cNvSpPr>
            <a:spLocks noGrp="1"/>
          </p:cNvSpPr>
          <p:nvPr>
            <p:ph idx="1"/>
          </p:nvPr>
        </p:nvSpPr>
        <p:spPr/>
        <p:txBody>
          <a:bodyPr>
            <a:normAutofit/>
          </a:bodyPr>
          <a:lstStyle/>
          <a:p>
            <a:pPr marL="0" indent="0">
              <a:lnSpc>
                <a:spcPct val="120000"/>
              </a:lnSpc>
              <a:buNone/>
            </a:pPr>
            <a:r>
              <a:rPr lang="en-US" sz="2800" dirty="0" smtClean="0"/>
              <a:t>Grade </a:t>
            </a:r>
            <a:r>
              <a:rPr lang="en-US" sz="2800" dirty="0"/>
              <a:t>7 or 8 students who do not obtain scores on the Regents Examination in Algebra I (Common Core) necessary to meet Regents Diploma requirements will earn the school or district ”no credit” for the student’s performance. The same rule will apply to seventh and eighth grade students who take another Regents Examination in mathematics (e.g., Geometry). </a:t>
            </a:r>
          </a:p>
        </p:txBody>
      </p:sp>
    </p:spTree>
    <p:extLst>
      <p:ext uri="{BB962C8B-B14F-4D97-AF65-F5344CB8AC3E}">
        <p14:creationId xmlns:p14="http://schemas.microsoft.com/office/powerpoint/2010/main" val="431369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Double-Testing</a:t>
            </a:r>
            <a:endParaRPr lang="en-US" dirty="0"/>
          </a:p>
        </p:txBody>
      </p:sp>
      <p:sp>
        <p:nvSpPr>
          <p:cNvPr id="3" name="Content Placeholder 2"/>
          <p:cNvSpPr>
            <a:spLocks noGrp="1"/>
          </p:cNvSpPr>
          <p:nvPr>
            <p:ph idx="1"/>
          </p:nvPr>
        </p:nvSpPr>
        <p:spPr/>
        <p:txBody>
          <a:bodyPr>
            <a:normAutofit/>
          </a:bodyPr>
          <a:lstStyle/>
          <a:p>
            <a:pPr marL="0" indent="0">
              <a:lnSpc>
                <a:spcPct val="120000"/>
              </a:lnSpc>
              <a:buNone/>
            </a:pPr>
            <a:r>
              <a:rPr lang="en-US" sz="2800" dirty="0" smtClean="0"/>
              <a:t>The </a:t>
            </a:r>
            <a:r>
              <a:rPr lang="en-US" sz="2800" dirty="0"/>
              <a:t>waiver and proposed regulatory amendments pertain to institutional accountability requirements, not to the requirements that individual students must meet in order to graduate from high school. The waiver does not change (i.e., the waiver neither increases nor decreases) the requirements students must currently meet in order to obtain a diploma</a:t>
            </a:r>
            <a:r>
              <a:rPr lang="en-US" sz="2800" dirty="0" smtClean="0"/>
              <a:t>.</a:t>
            </a:r>
            <a:endParaRPr lang="en-US" sz="2800" dirty="0"/>
          </a:p>
        </p:txBody>
      </p:sp>
    </p:spTree>
    <p:extLst>
      <p:ext uri="{BB962C8B-B14F-4D97-AF65-F5344CB8AC3E}">
        <p14:creationId xmlns:p14="http://schemas.microsoft.com/office/powerpoint/2010/main" val="3753445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Double-Testing</a:t>
            </a:r>
            <a:endParaRPr lang="en-US" dirty="0"/>
          </a:p>
        </p:txBody>
      </p:sp>
      <p:sp>
        <p:nvSpPr>
          <p:cNvPr id="3" name="Content Placeholder 2"/>
          <p:cNvSpPr>
            <a:spLocks noGrp="1"/>
          </p:cNvSpPr>
          <p:nvPr>
            <p:ph idx="1"/>
          </p:nvPr>
        </p:nvSpPr>
        <p:spPr/>
        <p:txBody>
          <a:bodyPr>
            <a:normAutofit/>
          </a:bodyPr>
          <a:lstStyle/>
          <a:p>
            <a:pPr marL="0" indent="0">
              <a:lnSpc>
                <a:spcPct val="120000"/>
              </a:lnSpc>
              <a:buNone/>
            </a:pPr>
            <a:r>
              <a:rPr lang="en-US" sz="2800" dirty="0" smtClean="0"/>
              <a:t>However</a:t>
            </a:r>
            <a:r>
              <a:rPr lang="en-US" sz="2800" dirty="0"/>
              <a:t>, for institutional accountability, high schools will only get credit in the Performance Index for Regents exams or their equivalents that are taken after a student first enters ninth grade, even if students have taken Regents exams in math or their equivalents in grade 7 or 8. </a:t>
            </a:r>
          </a:p>
        </p:txBody>
      </p:sp>
    </p:spTree>
    <p:extLst>
      <p:ext uri="{BB962C8B-B14F-4D97-AF65-F5344CB8AC3E}">
        <p14:creationId xmlns:p14="http://schemas.microsoft.com/office/powerpoint/2010/main" val="2456550156"/>
      </p:ext>
    </p:extLst>
  </p:cSld>
  <p:clrMapOvr>
    <a:masterClrMapping/>
  </p:clrMapOvr>
</p:sld>
</file>

<file path=ppt/theme/theme1.xml><?xml version="1.0" encoding="utf-8"?>
<a:theme xmlns:a="http://schemas.openxmlformats.org/drawingml/2006/main" name="1_IS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2936</TotalTime>
  <Words>597</Words>
  <Application>Microsoft Office PowerPoint</Application>
  <PresentationFormat>On-screen Show (4:3)</PresentationFormat>
  <Paragraphs>31</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1_IS_template</vt:lpstr>
      <vt:lpstr>Double-Testing Discussion</vt:lpstr>
      <vt:lpstr>Double-Testing</vt:lpstr>
      <vt:lpstr>Double-Testing</vt:lpstr>
      <vt:lpstr>Double-Testing</vt:lpstr>
      <vt:lpstr>Double-Testing</vt:lpstr>
      <vt:lpstr>Double-Testing</vt:lpstr>
      <vt:lpstr>Double-Testing</vt:lpstr>
      <vt:lpstr>Double-Testing</vt:lpstr>
      <vt:lpstr>Double-Testing</vt:lpstr>
      <vt:lpstr>Double-Testing</vt:lpstr>
      <vt:lpstr>Double-Testing</vt:lpstr>
      <vt:lpstr>Double-Testing</vt:lpstr>
      <vt:lpstr>Double-Testing</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Craig</dc:creator>
  <cp:lastModifiedBy>jcraig</cp:lastModifiedBy>
  <cp:revision>286</cp:revision>
  <cp:lastPrinted>2013-12-13T17:20:07Z</cp:lastPrinted>
  <dcterms:created xsi:type="dcterms:W3CDTF">2012-08-15T11:27:34Z</dcterms:created>
  <dcterms:modified xsi:type="dcterms:W3CDTF">2014-01-18T13:08:51Z</dcterms:modified>
</cp:coreProperties>
</file>