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6" r:id="rId4"/>
    <p:sldMasterId id="2147483708" r:id="rId5"/>
  </p:sldMasterIdLst>
  <p:notesMasterIdLst>
    <p:notesMasterId r:id="rId70"/>
  </p:notesMasterIdLst>
  <p:handoutMasterIdLst>
    <p:handoutMasterId r:id="rId71"/>
  </p:handoutMasterIdLst>
  <p:sldIdLst>
    <p:sldId id="256" r:id="rId6"/>
    <p:sldId id="257" r:id="rId7"/>
    <p:sldId id="499" r:id="rId8"/>
    <p:sldId id="566" r:id="rId9"/>
    <p:sldId id="585" r:id="rId10"/>
    <p:sldId id="586" r:id="rId11"/>
    <p:sldId id="587" r:id="rId12"/>
    <p:sldId id="500" r:id="rId13"/>
    <p:sldId id="657" r:id="rId14"/>
    <p:sldId id="656" r:id="rId15"/>
    <p:sldId id="278" r:id="rId16"/>
    <p:sldId id="658" r:id="rId17"/>
    <p:sldId id="659" r:id="rId18"/>
    <p:sldId id="279" r:id="rId19"/>
    <p:sldId id="489" r:id="rId20"/>
    <p:sldId id="515" r:id="rId21"/>
    <p:sldId id="551" r:id="rId22"/>
    <p:sldId id="615" r:id="rId23"/>
    <p:sldId id="627" r:id="rId24"/>
    <p:sldId id="626" r:id="rId25"/>
    <p:sldId id="285" r:id="rId26"/>
    <p:sldId id="613" r:id="rId27"/>
    <p:sldId id="612" r:id="rId28"/>
    <p:sldId id="577" r:id="rId29"/>
    <p:sldId id="660" r:id="rId30"/>
    <p:sldId id="530" r:id="rId31"/>
    <p:sldId id="520" r:id="rId32"/>
    <p:sldId id="614" r:id="rId33"/>
    <p:sldId id="485" r:id="rId34"/>
    <p:sldId id="552" r:id="rId35"/>
    <p:sldId id="417" r:id="rId36"/>
    <p:sldId id="663" r:id="rId37"/>
    <p:sldId id="445" r:id="rId38"/>
    <p:sldId id="487" r:id="rId39"/>
    <p:sldId id="444" r:id="rId40"/>
    <p:sldId id="555" r:id="rId41"/>
    <p:sldId id="534" r:id="rId42"/>
    <p:sldId id="535" r:id="rId43"/>
    <p:sldId id="536" r:id="rId44"/>
    <p:sldId id="537" r:id="rId45"/>
    <p:sldId id="676" r:id="rId46"/>
    <p:sldId id="559" r:id="rId47"/>
    <p:sldId id="628" r:id="rId48"/>
    <p:sldId id="649" r:id="rId49"/>
    <p:sldId id="651" r:id="rId50"/>
    <p:sldId id="653" r:id="rId51"/>
    <p:sldId id="652" r:id="rId52"/>
    <p:sldId id="655" r:id="rId53"/>
    <p:sldId id="538" r:id="rId54"/>
    <p:sldId id="661" r:id="rId55"/>
    <p:sldId id="662" r:id="rId56"/>
    <p:sldId id="664" r:id="rId57"/>
    <p:sldId id="665" r:id="rId58"/>
    <p:sldId id="666" r:id="rId59"/>
    <p:sldId id="667" r:id="rId60"/>
    <p:sldId id="668" r:id="rId61"/>
    <p:sldId id="669" r:id="rId62"/>
    <p:sldId id="670" r:id="rId63"/>
    <p:sldId id="672" r:id="rId64"/>
    <p:sldId id="671" r:id="rId65"/>
    <p:sldId id="674" r:id="rId66"/>
    <p:sldId id="675" r:id="rId67"/>
    <p:sldId id="677" r:id="rId68"/>
    <p:sldId id="540" r:id="rId6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2" autoAdjust="0"/>
    <p:restoredTop sz="86131" autoAdjust="0"/>
  </p:normalViewPr>
  <p:slideViewPr>
    <p:cSldViewPr snapToGrid="0" snapToObjects="1">
      <p:cViewPr>
        <p:scale>
          <a:sx n="70" d="100"/>
          <a:sy n="70" d="100"/>
        </p:scale>
        <p:origin x="-408"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r>
            <a:rPr lang="en-US" sz="1800" dirty="0" smtClean="0"/>
            <a:t>CNY New Tech High School in Cortland County</a:t>
          </a:r>
          <a:endParaRPr lang="en-US" sz="18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a:t>
          </a:r>
          <a:endParaRPr lang="en-US" sz="18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dgm:spPr/>
      <dgm:t>
        <a:bodyPr/>
        <a:lstStyle/>
        <a:p>
          <a:r>
            <a:rPr lang="en-US" dirty="0" smtClean="0"/>
            <a:t>Integrated PBL Courses</a:t>
          </a:r>
          <a:endParaRPr lang="en-US"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dgm:spPr/>
      <dgm:t>
        <a:bodyPr/>
        <a:lstStyle/>
        <a:p>
          <a:r>
            <a:rPr lang="en-US" dirty="0" smtClean="0"/>
            <a:t>Baldwinsville School-</a:t>
          </a:r>
          <a:br>
            <a:rPr lang="en-US" dirty="0" smtClean="0"/>
          </a:br>
          <a:r>
            <a:rPr lang="en-US" dirty="0" smtClean="0"/>
            <a:t>within-a-School</a:t>
          </a:r>
          <a:endParaRPr lang="en-US"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7DA6D987-6261-4EA0-9D6A-5ADBB19027D6}" srcId="{7B795F7A-BE04-49E6-B067-075BAE36CAD4}" destId="{DA07C296-A53A-4B3F-B810-2FB339E651BB}" srcOrd="1" destOrd="0" parTransId="{98E45879-E648-4FFD-9203-BB22F5099C25}" sibTransId="{270938EA-A251-4A24-8FBA-46692A959FE3}"/>
    <dgm:cxn modelId="{B78A93B9-77DD-47C5-B64F-67DEF3F27E28}" srcId="{B0B4A088-CE6A-43E1-AC19-AA5753B070FE}" destId="{15E3CACE-96D5-4A11-8DEA-7F5BBFB31C59}" srcOrd="0" destOrd="0" parTransId="{D930A7DE-B055-4119-B987-721D0A711A02}" sibTransId="{F3E7E626-09E1-496F-B8C7-F56F1AB6AC1B}"/>
    <dgm:cxn modelId="{BBF9E519-AED6-41BB-9EA3-4C04933DA844}" type="presOf" srcId="{DA07C296-A53A-4B3F-B810-2FB339E651BB}" destId="{4D31BCA0-C8DD-4D51-95FA-78FFAF6CC42C}" srcOrd="1" destOrd="0" presId="urn:microsoft.com/office/officeart/2005/8/layout/lProcess2"/>
    <dgm:cxn modelId="{4EE50CB6-BAA2-4988-881D-98F2D52357FE}" type="presOf" srcId="{B0B4A088-CE6A-43E1-AC19-AA5753B070FE}" destId="{C4CBDE6C-B320-4257-B1EF-05F53616A086}" srcOrd="1" destOrd="0" presId="urn:microsoft.com/office/officeart/2005/8/layout/lProcess2"/>
    <dgm:cxn modelId="{DBD6744A-8A9C-464B-A0A1-8E1855A2288C}" type="presOf" srcId="{738B1193-443A-4A1D-8145-505C46FAAE82}" destId="{31C3F820-0901-425D-8FCD-EEE0B47AC6AD}" srcOrd="0" destOrd="0" presId="urn:microsoft.com/office/officeart/2005/8/layout/lProcess2"/>
    <dgm:cxn modelId="{3EBC74A9-9E96-45B4-BB3F-06FE75C9C2AC}" type="presOf" srcId="{738B1193-443A-4A1D-8145-505C46FAAE82}" destId="{7198E9DC-875F-4BE2-817D-B13776C1B0B9}" srcOrd="1" destOrd="0" presId="urn:microsoft.com/office/officeart/2005/8/layout/lProcess2"/>
    <dgm:cxn modelId="{E840F403-C4BD-4A8F-BF41-CC71BF6C7698}" srcId="{738B1193-443A-4A1D-8145-505C46FAAE82}" destId="{8C224967-E907-41A5-A5C6-BE1EA52918DF}" srcOrd="1" destOrd="0" parTransId="{1CD74A48-144C-4A67-A515-5766B05DE7AF}" sibTransId="{BD812FB2-214B-490E-92CC-D49D98CB16AC}"/>
    <dgm:cxn modelId="{5ED5CFD1-6B38-43DC-813D-4B49044DDE99}" srcId="{738B1193-443A-4A1D-8145-505C46FAAE82}" destId="{7726EA1F-609F-4A30-B634-22368272C805}" srcOrd="0" destOrd="0" parTransId="{A4EC540E-872D-4370-BAFE-ABB9E5DCEDEC}" sibTransId="{B236DAA9-6516-49B2-AC7C-E7A89439AAB1}"/>
    <dgm:cxn modelId="{CD78A286-79C1-4C77-B8C6-EB1EB1951BAB}" srcId="{7B795F7A-BE04-49E6-B067-075BAE36CAD4}" destId="{B0B4A088-CE6A-43E1-AC19-AA5753B070FE}" srcOrd="0" destOrd="0" parTransId="{6AA00011-BFEE-4343-8D13-A597F659CB1E}" sibTransId="{A820E71E-492F-4A3A-8950-EE71DCC965F0}"/>
    <dgm:cxn modelId="{176D4428-F642-4D2B-BB8E-D5CE72979AD0}" type="presOf" srcId="{B0B4A088-CE6A-43E1-AC19-AA5753B070FE}" destId="{F4567CED-D56B-442D-8A9A-00FFEDE1361D}" srcOrd="0" destOrd="0" presId="urn:microsoft.com/office/officeart/2005/8/layout/lProcess2"/>
    <dgm:cxn modelId="{E2D38460-16BB-436F-93DF-FE26E17AA085}" type="presOf" srcId="{7726EA1F-609F-4A30-B634-22368272C805}" destId="{FB4750C2-7BBE-49DE-BEC7-C1503DD3ADE9}" srcOrd="0" destOrd="0" presId="urn:microsoft.com/office/officeart/2005/8/layout/lProcess2"/>
    <dgm:cxn modelId="{25EADDB2-2589-4866-B74A-3D8BBF3D23E7}" type="presOf" srcId="{DA07C296-A53A-4B3F-B810-2FB339E651BB}" destId="{F2F890CB-F360-4C3C-B782-BCC6488BCC18}" srcOrd="0" destOrd="0" presId="urn:microsoft.com/office/officeart/2005/8/layout/lProcess2"/>
    <dgm:cxn modelId="{7422453C-8C45-4215-A006-201360699EE2}" type="presOf" srcId="{03622AAD-D08A-48E5-B4B6-19CEE9A2C457}" destId="{AD8DB558-52F6-409E-B32D-EC6917C2022F}" srcOrd="0" destOrd="0" presId="urn:microsoft.com/office/officeart/2005/8/layout/lProcess2"/>
    <dgm:cxn modelId="{641EA767-2CA5-4EF6-A26C-EE4D6162E5F0}" type="presOf" srcId="{7B795F7A-BE04-49E6-B067-075BAE36CAD4}" destId="{986A6B43-BE83-4938-B2C5-1B7B8B8136F9}" srcOrd="0" destOrd="0" presId="urn:microsoft.com/office/officeart/2005/8/layout/lProcess2"/>
    <dgm:cxn modelId="{E10768FC-EE33-42B8-B08E-BC1DC0532C7D}" srcId="{7B795F7A-BE04-49E6-B067-075BAE36CAD4}" destId="{738B1193-443A-4A1D-8145-505C46FAAE82}" srcOrd="2" destOrd="0" parTransId="{90A1FBF6-C047-4090-AA67-BF945B2E00DA}" sibTransId="{127B2FC7-AD10-4161-B182-868D3772D334}"/>
    <dgm:cxn modelId="{8446FDF3-7E9F-4657-8685-667D52D29811}" type="presOf" srcId="{15E3CACE-96D5-4A11-8DEA-7F5BBFB31C59}" destId="{24D0780B-02BC-4063-92C5-762CEA7602C1}" srcOrd="0" destOrd="0" presId="urn:microsoft.com/office/officeart/2005/8/layout/lProcess2"/>
    <dgm:cxn modelId="{981DF9D7-CC4F-4E87-B24B-C4F0B93D5A3E}" srcId="{DA07C296-A53A-4B3F-B810-2FB339E651BB}" destId="{03622AAD-D08A-48E5-B4B6-19CEE9A2C457}" srcOrd="0" destOrd="0" parTransId="{8C9F428E-F51A-4953-93F5-B6A2FDDD2325}" sibTransId="{06D6EB88-7ABB-46DE-8F19-3CA04053C068}"/>
    <dgm:cxn modelId="{B1FF6375-A22E-440A-A469-BAC0988FC8DC}" type="presOf" srcId="{8C224967-E907-41A5-A5C6-BE1EA52918DF}" destId="{B86FED4C-1FBE-43DE-85B3-387D00E8EB31}" srcOrd="0" destOrd="0" presId="urn:microsoft.com/office/officeart/2005/8/layout/lProcess2"/>
    <dgm:cxn modelId="{01B9853A-2DE4-4462-9E87-3ECBA356D3C7}" type="presParOf" srcId="{986A6B43-BE83-4938-B2C5-1B7B8B8136F9}" destId="{1A5DF7C9-7E9E-4E54-AA68-2D5F9C6D14ED}" srcOrd="0" destOrd="0" presId="urn:microsoft.com/office/officeart/2005/8/layout/lProcess2"/>
    <dgm:cxn modelId="{43A596AA-8018-4556-AAA0-5B1C83236C25}" type="presParOf" srcId="{1A5DF7C9-7E9E-4E54-AA68-2D5F9C6D14ED}" destId="{F4567CED-D56B-442D-8A9A-00FFEDE1361D}" srcOrd="0" destOrd="0" presId="urn:microsoft.com/office/officeart/2005/8/layout/lProcess2"/>
    <dgm:cxn modelId="{B90A43AA-723F-4887-AD27-F7BF14A98366}" type="presParOf" srcId="{1A5DF7C9-7E9E-4E54-AA68-2D5F9C6D14ED}" destId="{C4CBDE6C-B320-4257-B1EF-05F53616A086}" srcOrd="1" destOrd="0" presId="urn:microsoft.com/office/officeart/2005/8/layout/lProcess2"/>
    <dgm:cxn modelId="{5E10B79E-FF9C-44DC-8F0D-526F1535B8F7}" type="presParOf" srcId="{1A5DF7C9-7E9E-4E54-AA68-2D5F9C6D14ED}" destId="{8203C983-39A6-4951-A689-76FD716DB27B}" srcOrd="2" destOrd="0" presId="urn:microsoft.com/office/officeart/2005/8/layout/lProcess2"/>
    <dgm:cxn modelId="{FCD399DE-4964-449F-A948-F79106893326}" type="presParOf" srcId="{8203C983-39A6-4951-A689-76FD716DB27B}" destId="{66EFF7F6-87DB-4DC1-BD95-A603987CA4D0}" srcOrd="0" destOrd="0" presId="urn:microsoft.com/office/officeart/2005/8/layout/lProcess2"/>
    <dgm:cxn modelId="{3997173A-F380-4C7A-BECC-3BD2A536DD53}" type="presParOf" srcId="{66EFF7F6-87DB-4DC1-BD95-A603987CA4D0}" destId="{24D0780B-02BC-4063-92C5-762CEA7602C1}" srcOrd="0" destOrd="0" presId="urn:microsoft.com/office/officeart/2005/8/layout/lProcess2"/>
    <dgm:cxn modelId="{6CAAD6B4-6EFD-441C-99FD-EEE2751ADFC1}" type="presParOf" srcId="{986A6B43-BE83-4938-B2C5-1B7B8B8136F9}" destId="{05367EC5-D262-4CA8-AD6A-B55D1AE36836}" srcOrd="1" destOrd="0" presId="urn:microsoft.com/office/officeart/2005/8/layout/lProcess2"/>
    <dgm:cxn modelId="{5FE94526-C3E8-4B3A-8CE8-D98494BDFC99}" type="presParOf" srcId="{986A6B43-BE83-4938-B2C5-1B7B8B8136F9}" destId="{1AD4F6FE-E512-481F-AF92-B7EA8C414B75}" srcOrd="2" destOrd="0" presId="urn:microsoft.com/office/officeart/2005/8/layout/lProcess2"/>
    <dgm:cxn modelId="{3A3617F0-141F-44DA-B326-866C170D219D}" type="presParOf" srcId="{1AD4F6FE-E512-481F-AF92-B7EA8C414B75}" destId="{F2F890CB-F360-4C3C-B782-BCC6488BCC18}" srcOrd="0" destOrd="0" presId="urn:microsoft.com/office/officeart/2005/8/layout/lProcess2"/>
    <dgm:cxn modelId="{26B79E52-01D4-40C2-8886-EF1008217B1C}" type="presParOf" srcId="{1AD4F6FE-E512-481F-AF92-B7EA8C414B75}" destId="{4D31BCA0-C8DD-4D51-95FA-78FFAF6CC42C}" srcOrd="1" destOrd="0" presId="urn:microsoft.com/office/officeart/2005/8/layout/lProcess2"/>
    <dgm:cxn modelId="{2417519E-B341-4244-8DF2-E887ED4E666F}" type="presParOf" srcId="{1AD4F6FE-E512-481F-AF92-B7EA8C414B75}" destId="{19371445-EC5B-4457-8783-4CA53F785988}" srcOrd="2" destOrd="0" presId="urn:microsoft.com/office/officeart/2005/8/layout/lProcess2"/>
    <dgm:cxn modelId="{DE415FFA-BCB3-4408-8859-601685137122}" type="presParOf" srcId="{19371445-EC5B-4457-8783-4CA53F785988}" destId="{365229EB-0D05-47F7-A32C-E5EB43CC1C71}" srcOrd="0" destOrd="0" presId="urn:microsoft.com/office/officeart/2005/8/layout/lProcess2"/>
    <dgm:cxn modelId="{9BE97994-B5B7-4D94-A289-6F51A2E2C750}" type="presParOf" srcId="{365229EB-0D05-47F7-A32C-E5EB43CC1C71}" destId="{AD8DB558-52F6-409E-B32D-EC6917C2022F}" srcOrd="0" destOrd="0" presId="urn:microsoft.com/office/officeart/2005/8/layout/lProcess2"/>
    <dgm:cxn modelId="{229C201A-ABB1-4B0F-AD24-6C43F1E4552F}" type="presParOf" srcId="{986A6B43-BE83-4938-B2C5-1B7B8B8136F9}" destId="{AB123D44-7348-49F7-9096-2343C874B9D3}" srcOrd="3" destOrd="0" presId="urn:microsoft.com/office/officeart/2005/8/layout/lProcess2"/>
    <dgm:cxn modelId="{4C40417E-6967-446E-B0F0-1E5E7DCF938B}" type="presParOf" srcId="{986A6B43-BE83-4938-B2C5-1B7B8B8136F9}" destId="{56AAB5E6-4DAC-4453-A4C4-67C8A8163C36}" srcOrd="4" destOrd="0" presId="urn:microsoft.com/office/officeart/2005/8/layout/lProcess2"/>
    <dgm:cxn modelId="{2C0F46BA-C653-4422-89BE-E1CA7EEB2ABD}" type="presParOf" srcId="{56AAB5E6-4DAC-4453-A4C4-67C8A8163C36}" destId="{31C3F820-0901-425D-8FCD-EEE0B47AC6AD}" srcOrd="0" destOrd="0" presId="urn:microsoft.com/office/officeart/2005/8/layout/lProcess2"/>
    <dgm:cxn modelId="{6E41CDB8-0815-41F0-B9A9-FCCF9304F210}" type="presParOf" srcId="{56AAB5E6-4DAC-4453-A4C4-67C8A8163C36}" destId="{7198E9DC-875F-4BE2-817D-B13776C1B0B9}" srcOrd="1" destOrd="0" presId="urn:microsoft.com/office/officeart/2005/8/layout/lProcess2"/>
    <dgm:cxn modelId="{C97EAECF-6F52-46F0-AD96-008898724125}" type="presParOf" srcId="{56AAB5E6-4DAC-4453-A4C4-67C8A8163C36}" destId="{12E5F7C9-5046-491B-8E3E-C8233F280405}" srcOrd="2" destOrd="0" presId="urn:microsoft.com/office/officeart/2005/8/layout/lProcess2"/>
    <dgm:cxn modelId="{932F7E5E-5884-4054-9CAB-278EB4E89762}" type="presParOf" srcId="{12E5F7C9-5046-491B-8E3E-C8233F280405}" destId="{4839C975-5B7D-40AB-9E8E-D167FE52D4AD}" srcOrd="0" destOrd="0" presId="urn:microsoft.com/office/officeart/2005/8/layout/lProcess2"/>
    <dgm:cxn modelId="{D0C38CB9-DF7B-48CD-99FF-44C216F99DEE}" type="presParOf" srcId="{4839C975-5B7D-40AB-9E8E-D167FE52D4AD}" destId="{FB4750C2-7BBE-49DE-BEC7-C1503DD3ADE9}" srcOrd="0" destOrd="0" presId="urn:microsoft.com/office/officeart/2005/8/layout/lProcess2"/>
    <dgm:cxn modelId="{EA2D0B46-5BF2-4523-8D8E-DBE60050AA1B}" type="presParOf" srcId="{4839C975-5B7D-40AB-9E8E-D167FE52D4AD}" destId="{3717B387-03C8-48CE-A9F2-0122A7A3E41E}" srcOrd="1" destOrd="0" presId="urn:microsoft.com/office/officeart/2005/8/layout/lProcess2"/>
    <dgm:cxn modelId="{EBA75F4C-9427-4590-A176-C57617DE415A}"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45CC58-0B05-4FE6-B155-005E50FB40FC}" type="doc">
      <dgm:prSet loTypeId="urn:microsoft.com/office/officeart/2005/8/layout/hList7" loCatId="relationship" qsTypeId="urn:microsoft.com/office/officeart/2005/8/quickstyle/simple1" qsCatId="simple" csTypeId="urn:microsoft.com/office/officeart/2005/8/colors/accent1_2" csCatId="accent1" phldr="1"/>
      <dgm:spPr/>
    </dgm:pt>
    <dgm:pt modelId="{F5B3007C-AA27-41B7-862B-C12CEE7A2B8B}">
      <dgm:prSet phldrT="[Text]"/>
      <dgm:spPr/>
      <dgm:t>
        <a:bodyPr/>
        <a:lstStyle/>
        <a:p>
          <a:r>
            <a:rPr lang="en-US" dirty="0" smtClean="0"/>
            <a:t>Teaching that Engages</a:t>
          </a:r>
          <a:endParaRPr lang="en-US" dirty="0"/>
        </a:p>
      </dgm:t>
    </dgm:pt>
    <dgm:pt modelId="{26C7B56A-DA8A-4236-B4B7-AFC8967A02CD}" type="parTrans" cxnId="{C4CD6399-D8B0-4B3D-BBAF-922307917F7A}">
      <dgm:prSet/>
      <dgm:spPr/>
      <dgm:t>
        <a:bodyPr/>
        <a:lstStyle/>
        <a:p>
          <a:endParaRPr lang="en-US"/>
        </a:p>
      </dgm:t>
    </dgm:pt>
    <dgm:pt modelId="{7487CE59-9DBC-4395-911F-738CBDA8B282}" type="sibTrans" cxnId="{C4CD6399-D8B0-4B3D-BBAF-922307917F7A}">
      <dgm:prSet/>
      <dgm:spPr/>
      <dgm:t>
        <a:bodyPr/>
        <a:lstStyle/>
        <a:p>
          <a:endParaRPr lang="en-US"/>
        </a:p>
      </dgm:t>
    </dgm:pt>
    <dgm:pt modelId="{38F6DB1A-73E7-497A-9F18-81E4AC253452}">
      <dgm:prSet phldrT="[Text]"/>
      <dgm:spPr/>
      <dgm:t>
        <a:bodyPr/>
        <a:lstStyle/>
        <a:p>
          <a:r>
            <a:rPr lang="en-US" dirty="0" smtClean="0"/>
            <a:t>Culture that Empowers</a:t>
          </a:r>
          <a:endParaRPr lang="en-US" dirty="0"/>
        </a:p>
      </dgm:t>
    </dgm:pt>
    <dgm:pt modelId="{7150DE87-1F64-4B0C-A5E8-5D645BBD1899}" type="parTrans" cxnId="{DD698685-2F2C-4847-9811-BA56260DDF65}">
      <dgm:prSet/>
      <dgm:spPr/>
      <dgm:t>
        <a:bodyPr/>
        <a:lstStyle/>
        <a:p>
          <a:endParaRPr lang="en-US"/>
        </a:p>
      </dgm:t>
    </dgm:pt>
    <dgm:pt modelId="{092E1C46-B2A7-4174-917F-0E4236ACCC08}" type="sibTrans" cxnId="{DD698685-2F2C-4847-9811-BA56260DDF65}">
      <dgm:prSet/>
      <dgm:spPr/>
      <dgm:t>
        <a:bodyPr/>
        <a:lstStyle/>
        <a:p>
          <a:endParaRPr lang="en-US"/>
        </a:p>
      </dgm:t>
    </dgm:pt>
    <dgm:pt modelId="{CC360C8A-D2B7-400E-8876-2A109DDF57CA}">
      <dgm:prSet phldrT="[Text]"/>
      <dgm:spPr/>
      <dgm:t>
        <a:bodyPr/>
        <a:lstStyle/>
        <a:p>
          <a:r>
            <a:rPr lang="en-US" dirty="0" smtClean="0"/>
            <a:t>Technology that Enables</a:t>
          </a:r>
          <a:endParaRPr lang="en-US" dirty="0"/>
        </a:p>
      </dgm:t>
    </dgm:pt>
    <dgm:pt modelId="{81528EA4-9939-4368-86ED-29449E91AD04}" type="parTrans" cxnId="{DDFEB35C-B2E3-4BB1-BA43-75A432EF3141}">
      <dgm:prSet/>
      <dgm:spPr/>
      <dgm:t>
        <a:bodyPr/>
        <a:lstStyle/>
        <a:p>
          <a:endParaRPr lang="en-US"/>
        </a:p>
      </dgm:t>
    </dgm:pt>
    <dgm:pt modelId="{6CC6486E-CE15-4D98-9586-8BF632C8A6CE}" type="sibTrans" cxnId="{DDFEB35C-B2E3-4BB1-BA43-75A432EF3141}">
      <dgm:prSet/>
      <dgm:spPr/>
      <dgm:t>
        <a:bodyPr/>
        <a:lstStyle/>
        <a:p>
          <a:endParaRPr lang="en-US"/>
        </a:p>
      </dgm:t>
    </dgm:pt>
    <dgm:pt modelId="{D17E8B71-9E48-45B4-AF65-6615AD0178C1}" type="pres">
      <dgm:prSet presAssocID="{3845CC58-0B05-4FE6-B155-005E50FB40FC}" presName="Name0" presStyleCnt="0">
        <dgm:presLayoutVars>
          <dgm:dir/>
          <dgm:resizeHandles val="exact"/>
        </dgm:presLayoutVars>
      </dgm:prSet>
      <dgm:spPr/>
    </dgm:pt>
    <dgm:pt modelId="{35F62321-672B-4E51-A946-BECA99E9519E}" type="pres">
      <dgm:prSet presAssocID="{3845CC58-0B05-4FE6-B155-005E50FB40FC}" presName="fgShape" presStyleLbl="fgShp" presStyleIdx="0" presStyleCnt="1"/>
      <dgm:spPr/>
    </dgm:pt>
    <dgm:pt modelId="{BE37B1CD-D4A3-41BC-8F2A-81E82ADBFF04}" type="pres">
      <dgm:prSet presAssocID="{3845CC58-0B05-4FE6-B155-005E50FB40FC}" presName="linComp" presStyleCnt="0"/>
      <dgm:spPr/>
    </dgm:pt>
    <dgm:pt modelId="{1EE2B5A9-E4BB-485A-B6FE-72B073FDA2B2}" type="pres">
      <dgm:prSet presAssocID="{F5B3007C-AA27-41B7-862B-C12CEE7A2B8B}" presName="compNode" presStyleCnt="0"/>
      <dgm:spPr/>
    </dgm:pt>
    <dgm:pt modelId="{18937CDA-FC51-471A-9EFC-AC7FEBEC33C8}" type="pres">
      <dgm:prSet presAssocID="{F5B3007C-AA27-41B7-862B-C12CEE7A2B8B}" presName="bkgdShape" presStyleLbl="node1" presStyleIdx="0" presStyleCnt="3"/>
      <dgm:spPr/>
      <dgm:t>
        <a:bodyPr/>
        <a:lstStyle/>
        <a:p>
          <a:endParaRPr lang="en-US"/>
        </a:p>
      </dgm:t>
    </dgm:pt>
    <dgm:pt modelId="{7FE09279-ED51-44E9-8657-04775114263B}" type="pres">
      <dgm:prSet presAssocID="{F5B3007C-AA27-41B7-862B-C12CEE7A2B8B}" presName="nodeTx" presStyleLbl="node1" presStyleIdx="0" presStyleCnt="3">
        <dgm:presLayoutVars>
          <dgm:bulletEnabled val="1"/>
        </dgm:presLayoutVars>
      </dgm:prSet>
      <dgm:spPr/>
      <dgm:t>
        <a:bodyPr/>
        <a:lstStyle/>
        <a:p>
          <a:endParaRPr lang="en-US"/>
        </a:p>
      </dgm:t>
    </dgm:pt>
    <dgm:pt modelId="{54FEA64A-FA25-4ADB-A357-CB7E514A7D48}" type="pres">
      <dgm:prSet presAssocID="{F5B3007C-AA27-41B7-862B-C12CEE7A2B8B}" presName="invisiNode" presStyleLbl="node1" presStyleIdx="0" presStyleCnt="3"/>
      <dgm:spPr/>
    </dgm:pt>
    <dgm:pt modelId="{9332E01C-E8EC-41EF-80AE-F9E743835228}" type="pres">
      <dgm:prSet presAssocID="{F5B3007C-AA27-41B7-862B-C12CEE7A2B8B}" presName="imagNode"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dgm:spPr>
    </dgm:pt>
    <dgm:pt modelId="{95F200D4-6A33-4A40-B9DC-2C678111790C}" type="pres">
      <dgm:prSet presAssocID="{7487CE59-9DBC-4395-911F-738CBDA8B282}" presName="sibTrans" presStyleLbl="sibTrans2D1" presStyleIdx="0" presStyleCnt="0"/>
      <dgm:spPr/>
      <dgm:t>
        <a:bodyPr/>
        <a:lstStyle/>
        <a:p>
          <a:endParaRPr lang="en-US"/>
        </a:p>
      </dgm:t>
    </dgm:pt>
    <dgm:pt modelId="{BD27BC21-54B6-4AD1-8F85-79B0DC917E3D}" type="pres">
      <dgm:prSet presAssocID="{38F6DB1A-73E7-497A-9F18-81E4AC253452}" presName="compNode" presStyleCnt="0"/>
      <dgm:spPr/>
    </dgm:pt>
    <dgm:pt modelId="{1F12BF5E-07A6-401C-92B9-9C0DD5E57E79}" type="pres">
      <dgm:prSet presAssocID="{38F6DB1A-73E7-497A-9F18-81E4AC253452}" presName="bkgdShape" presStyleLbl="node1" presStyleIdx="1" presStyleCnt="3"/>
      <dgm:spPr/>
      <dgm:t>
        <a:bodyPr/>
        <a:lstStyle/>
        <a:p>
          <a:endParaRPr lang="en-US"/>
        </a:p>
      </dgm:t>
    </dgm:pt>
    <dgm:pt modelId="{C5C7F777-B699-4CF3-98F8-AE36C380CBDE}" type="pres">
      <dgm:prSet presAssocID="{38F6DB1A-73E7-497A-9F18-81E4AC253452}" presName="nodeTx" presStyleLbl="node1" presStyleIdx="1" presStyleCnt="3">
        <dgm:presLayoutVars>
          <dgm:bulletEnabled val="1"/>
        </dgm:presLayoutVars>
      </dgm:prSet>
      <dgm:spPr/>
      <dgm:t>
        <a:bodyPr/>
        <a:lstStyle/>
        <a:p>
          <a:endParaRPr lang="en-US"/>
        </a:p>
      </dgm:t>
    </dgm:pt>
    <dgm:pt modelId="{BD6E959A-FAF7-4F15-93A7-BFF165BFB38F}" type="pres">
      <dgm:prSet presAssocID="{38F6DB1A-73E7-497A-9F18-81E4AC253452}" presName="invisiNode" presStyleLbl="node1" presStyleIdx="1" presStyleCnt="3"/>
      <dgm:spPr/>
    </dgm:pt>
    <dgm:pt modelId="{E54D6E19-1CDE-4C56-8BA3-603B921465F5}" type="pres">
      <dgm:prSet presAssocID="{38F6DB1A-73E7-497A-9F18-81E4AC253452}" presName="imagNode"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dgm:spPr>
    </dgm:pt>
    <dgm:pt modelId="{46BCAA51-00AC-40BD-9E7D-289F4C24F76E}" type="pres">
      <dgm:prSet presAssocID="{092E1C46-B2A7-4174-917F-0E4236ACCC08}" presName="sibTrans" presStyleLbl="sibTrans2D1" presStyleIdx="0" presStyleCnt="0"/>
      <dgm:spPr/>
      <dgm:t>
        <a:bodyPr/>
        <a:lstStyle/>
        <a:p>
          <a:endParaRPr lang="en-US"/>
        </a:p>
      </dgm:t>
    </dgm:pt>
    <dgm:pt modelId="{8F5B45F8-82E8-40A1-A754-7DEB81AE73C4}" type="pres">
      <dgm:prSet presAssocID="{CC360C8A-D2B7-400E-8876-2A109DDF57CA}" presName="compNode" presStyleCnt="0"/>
      <dgm:spPr/>
    </dgm:pt>
    <dgm:pt modelId="{7D18CD00-73F0-47EE-ADCF-A414732385D1}" type="pres">
      <dgm:prSet presAssocID="{CC360C8A-D2B7-400E-8876-2A109DDF57CA}" presName="bkgdShape" presStyleLbl="node1" presStyleIdx="2" presStyleCnt="3"/>
      <dgm:spPr/>
      <dgm:t>
        <a:bodyPr/>
        <a:lstStyle/>
        <a:p>
          <a:endParaRPr lang="en-US"/>
        </a:p>
      </dgm:t>
    </dgm:pt>
    <dgm:pt modelId="{BD66D26C-7D22-4141-A170-FD1030BC2A57}" type="pres">
      <dgm:prSet presAssocID="{CC360C8A-D2B7-400E-8876-2A109DDF57CA}" presName="nodeTx" presStyleLbl="node1" presStyleIdx="2" presStyleCnt="3">
        <dgm:presLayoutVars>
          <dgm:bulletEnabled val="1"/>
        </dgm:presLayoutVars>
      </dgm:prSet>
      <dgm:spPr/>
      <dgm:t>
        <a:bodyPr/>
        <a:lstStyle/>
        <a:p>
          <a:endParaRPr lang="en-US"/>
        </a:p>
      </dgm:t>
    </dgm:pt>
    <dgm:pt modelId="{0C6E1D0D-51C1-4C0E-9D32-82FA0215B730}" type="pres">
      <dgm:prSet presAssocID="{CC360C8A-D2B7-400E-8876-2A109DDF57CA}" presName="invisiNode" presStyleLbl="node1" presStyleIdx="2" presStyleCnt="3"/>
      <dgm:spPr/>
    </dgm:pt>
    <dgm:pt modelId="{2F7D043B-88EB-4147-9B35-9F0B344D3C68}" type="pres">
      <dgm:prSet presAssocID="{CC360C8A-D2B7-400E-8876-2A109DDF57CA}" presName="imagNode" presStyleLbl="fgImgPlace1" presStyleIdx="2" presStyleCnt="3"/>
      <dgm:spPr>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dgm:spPr>
    </dgm:pt>
  </dgm:ptLst>
  <dgm:cxnLst>
    <dgm:cxn modelId="{CA3F19EF-7858-4EF6-A344-78F380FCF71F}" type="presOf" srcId="{38F6DB1A-73E7-497A-9F18-81E4AC253452}" destId="{1F12BF5E-07A6-401C-92B9-9C0DD5E57E79}" srcOrd="0" destOrd="0" presId="urn:microsoft.com/office/officeart/2005/8/layout/hList7"/>
    <dgm:cxn modelId="{84A2A402-1968-409A-9A05-FDC94207D5AC}" type="presOf" srcId="{38F6DB1A-73E7-497A-9F18-81E4AC253452}" destId="{C5C7F777-B699-4CF3-98F8-AE36C380CBDE}" srcOrd="1" destOrd="0" presId="urn:microsoft.com/office/officeart/2005/8/layout/hList7"/>
    <dgm:cxn modelId="{72A713AD-F282-40B7-B1EE-66E67ACA3B7A}" type="presOf" srcId="{7487CE59-9DBC-4395-911F-738CBDA8B282}" destId="{95F200D4-6A33-4A40-B9DC-2C678111790C}" srcOrd="0" destOrd="0" presId="urn:microsoft.com/office/officeart/2005/8/layout/hList7"/>
    <dgm:cxn modelId="{49722E9D-A4EF-4BAD-AE41-E17BA868F74C}" type="presOf" srcId="{F5B3007C-AA27-41B7-862B-C12CEE7A2B8B}" destId="{7FE09279-ED51-44E9-8657-04775114263B}" srcOrd="1" destOrd="0" presId="urn:microsoft.com/office/officeart/2005/8/layout/hList7"/>
    <dgm:cxn modelId="{60D5399F-6B75-4807-BA66-B0BD2FC50DD2}" type="presOf" srcId="{092E1C46-B2A7-4174-917F-0E4236ACCC08}" destId="{46BCAA51-00AC-40BD-9E7D-289F4C24F76E}" srcOrd="0" destOrd="0" presId="urn:microsoft.com/office/officeart/2005/8/layout/hList7"/>
    <dgm:cxn modelId="{DD698685-2F2C-4847-9811-BA56260DDF65}" srcId="{3845CC58-0B05-4FE6-B155-005E50FB40FC}" destId="{38F6DB1A-73E7-497A-9F18-81E4AC253452}" srcOrd="1" destOrd="0" parTransId="{7150DE87-1F64-4B0C-A5E8-5D645BBD1899}" sibTransId="{092E1C46-B2A7-4174-917F-0E4236ACCC08}"/>
    <dgm:cxn modelId="{C4CD6399-D8B0-4B3D-BBAF-922307917F7A}" srcId="{3845CC58-0B05-4FE6-B155-005E50FB40FC}" destId="{F5B3007C-AA27-41B7-862B-C12CEE7A2B8B}" srcOrd="0" destOrd="0" parTransId="{26C7B56A-DA8A-4236-B4B7-AFC8967A02CD}" sibTransId="{7487CE59-9DBC-4395-911F-738CBDA8B282}"/>
    <dgm:cxn modelId="{13A195E5-70F1-4158-866F-1BBDF441AC4A}" type="presOf" srcId="{CC360C8A-D2B7-400E-8876-2A109DDF57CA}" destId="{BD66D26C-7D22-4141-A170-FD1030BC2A57}" srcOrd="1" destOrd="0" presId="urn:microsoft.com/office/officeart/2005/8/layout/hList7"/>
    <dgm:cxn modelId="{DDFEB35C-B2E3-4BB1-BA43-75A432EF3141}" srcId="{3845CC58-0B05-4FE6-B155-005E50FB40FC}" destId="{CC360C8A-D2B7-400E-8876-2A109DDF57CA}" srcOrd="2" destOrd="0" parTransId="{81528EA4-9939-4368-86ED-29449E91AD04}" sibTransId="{6CC6486E-CE15-4D98-9586-8BF632C8A6CE}"/>
    <dgm:cxn modelId="{28318311-9C81-4352-B9B2-3D72173741CE}" type="presOf" srcId="{F5B3007C-AA27-41B7-862B-C12CEE7A2B8B}" destId="{18937CDA-FC51-471A-9EFC-AC7FEBEC33C8}" srcOrd="0" destOrd="0" presId="urn:microsoft.com/office/officeart/2005/8/layout/hList7"/>
    <dgm:cxn modelId="{3CA5267E-74DA-4D38-8486-5A12837AD4F3}" type="presOf" srcId="{3845CC58-0B05-4FE6-B155-005E50FB40FC}" destId="{D17E8B71-9E48-45B4-AF65-6615AD0178C1}" srcOrd="0" destOrd="0" presId="urn:microsoft.com/office/officeart/2005/8/layout/hList7"/>
    <dgm:cxn modelId="{5111303F-DA29-40C2-A886-A9A040882A41}" type="presOf" srcId="{CC360C8A-D2B7-400E-8876-2A109DDF57CA}" destId="{7D18CD00-73F0-47EE-ADCF-A414732385D1}" srcOrd="0" destOrd="0" presId="urn:microsoft.com/office/officeart/2005/8/layout/hList7"/>
    <dgm:cxn modelId="{61328E07-918D-48A8-918A-FA9011A3875F}" type="presParOf" srcId="{D17E8B71-9E48-45B4-AF65-6615AD0178C1}" destId="{35F62321-672B-4E51-A946-BECA99E9519E}" srcOrd="0" destOrd="0" presId="urn:microsoft.com/office/officeart/2005/8/layout/hList7"/>
    <dgm:cxn modelId="{5BDB3125-D919-4098-8435-42CAA40A118D}" type="presParOf" srcId="{D17E8B71-9E48-45B4-AF65-6615AD0178C1}" destId="{BE37B1CD-D4A3-41BC-8F2A-81E82ADBFF04}" srcOrd="1" destOrd="0" presId="urn:microsoft.com/office/officeart/2005/8/layout/hList7"/>
    <dgm:cxn modelId="{BA9BE2BD-99F4-42B9-B57A-603217372876}" type="presParOf" srcId="{BE37B1CD-D4A3-41BC-8F2A-81E82ADBFF04}" destId="{1EE2B5A9-E4BB-485A-B6FE-72B073FDA2B2}" srcOrd="0" destOrd="0" presId="urn:microsoft.com/office/officeart/2005/8/layout/hList7"/>
    <dgm:cxn modelId="{82D77078-0C33-4BE4-AA80-188AAD3FA310}" type="presParOf" srcId="{1EE2B5A9-E4BB-485A-B6FE-72B073FDA2B2}" destId="{18937CDA-FC51-471A-9EFC-AC7FEBEC33C8}" srcOrd="0" destOrd="0" presId="urn:microsoft.com/office/officeart/2005/8/layout/hList7"/>
    <dgm:cxn modelId="{0E09ACE2-1623-48BA-AB2B-2CE05ABB571E}" type="presParOf" srcId="{1EE2B5A9-E4BB-485A-B6FE-72B073FDA2B2}" destId="{7FE09279-ED51-44E9-8657-04775114263B}" srcOrd="1" destOrd="0" presId="urn:microsoft.com/office/officeart/2005/8/layout/hList7"/>
    <dgm:cxn modelId="{49A48B47-F329-4EC0-BB37-1738F230A484}" type="presParOf" srcId="{1EE2B5A9-E4BB-485A-B6FE-72B073FDA2B2}" destId="{54FEA64A-FA25-4ADB-A357-CB7E514A7D48}" srcOrd="2" destOrd="0" presId="urn:microsoft.com/office/officeart/2005/8/layout/hList7"/>
    <dgm:cxn modelId="{BA08A7E1-A436-4721-9F61-74CF9C18C21F}" type="presParOf" srcId="{1EE2B5A9-E4BB-485A-B6FE-72B073FDA2B2}" destId="{9332E01C-E8EC-41EF-80AE-F9E743835228}" srcOrd="3" destOrd="0" presId="urn:microsoft.com/office/officeart/2005/8/layout/hList7"/>
    <dgm:cxn modelId="{E3033AA9-AEE1-4850-B31B-DDDEF94FA9A9}" type="presParOf" srcId="{BE37B1CD-D4A3-41BC-8F2A-81E82ADBFF04}" destId="{95F200D4-6A33-4A40-B9DC-2C678111790C}" srcOrd="1" destOrd="0" presId="urn:microsoft.com/office/officeart/2005/8/layout/hList7"/>
    <dgm:cxn modelId="{C9C70346-2867-469C-9ECB-5A06C7932B00}" type="presParOf" srcId="{BE37B1CD-D4A3-41BC-8F2A-81E82ADBFF04}" destId="{BD27BC21-54B6-4AD1-8F85-79B0DC917E3D}" srcOrd="2" destOrd="0" presId="urn:microsoft.com/office/officeart/2005/8/layout/hList7"/>
    <dgm:cxn modelId="{5767394A-38C6-47F6-91C9-5265E05642B2}" type="presParOf" srcId="{BD27BC21-54B6-4AD1-8F85-79B0DC917E3D}" destId="{1F12BF5E-07A6-401C-92B9-9C0DD5E57E79}" srcOrd="0" destOrd="0" presId="urn:microsoft.com/office/officeart/2005/8/layout/hList7"/>
    <dgm:cxn modelId="{7C110CAB-9AAF-467F-81A7-63000E6973CC}" type="presParOf" srcId="{BD27BC21-54B6-4AD1-8F85-79B0DC917E3D}" destId="{C5C7F777-B699-4CF3-98F8-AE36C380CBDE}" srcOrd="1" destOrd="0" presId="urn:microsoft.com/office/officeart/2005/8/layout/hList7"/>
    <dgm:cxn modelId="{491CC647-0805-41B1-B62E-CB9DE796F8BD}" type="presParOf" srcId="{BD27BC21-54B6-4AD1-8F85-79B0DC917E3D}" destId="{BD6E959A-FAF7-4F15-93A7-BFF165BFB38F}" srcOrd="2" destOrd="0" presId="urn:microsoft.com/office/officeart/2005/8/layout/hList7"/>
    <dgm:cxn modelId="{65D7913F-9457-42D2-ACE7-19C9D26202BD}" type="presParOf" srcId="{BD27BC21-54B6-4AD1-8F85-79B0DC917E3D}" destId="{E54D6E19-1CDE-4C56-8BA3-603B921465F5}" srcOrd="3" destOrd="0" presId="urn:microsoft.com/office/officeart/2005/8/layout/hList7"/>
    <dgm:cxn modelId="{0821ECDD-7E4A-41E6-ABE2-8E5CFA10D945}" type="presParOf" srcId="{BE37B1CD-D4A3-41BC-8F2A-81E82ADBFF04}" destId="{46BCAA51-00AC-40BD-9E7D-289F4C24F76E}" srcOrd="3" destOrd="0" presId="urn:microsoft.com/office/officeart/2005/8/layout/hList7"/>
    <dgm:cxn modelId="{0E171835-5897-4DF9-B60F-DABAA5158077}" type="presParOf" srcId="{BE37B1CD-D4A3-41BC-8F2A-81E82ADBFF04}" destId="{8F5B45F8-82E8-40A1-A754-7DEB81AE73C4}" srcOrd="4" destOrd="0" presId="urn:microsoft.com/office/officeart/2005/8/layout/hList7"/>
    <dgm:cxn modelId="{7C777F1B-1F7A-4BBF-B026-BB526477FFA8}" type="presParOf" srcId="{8F5B45F8-82E8-40A1-A754-7DEB81AE73C4}" destId="{7D18CD00-73F0-47EE-ADCF-A414732385D1}" srcOrd="0" destOrd="0" presId="urn:microsoft.com/office/officeart/2005/8/layout/hList7"/>
    <dgm:cxn modelId="{8191A4C2-B678-4148-BB07-4C36C7C8676E}" type="presParOf" srcId="{8F5B45F8-82E8-40A1-A754-7DEB81AE73C4}" destId="{BD66D26C-7D22-4141-A170-FD1030BC2A57}" srcOrd="1" destOrd="0" presId="urn:microsoft.com/office/officeart/2005/8/layout/hList7"/>
    <dgm:cxn modelId="{859C936A-5D1A-4BB4-A2FC-505AF391F3DF}" type="presParOf" srcId="{8F5B45F8-82E8-40A1-A754-7DEB81AE73C4}" destId="{0C6E1D0D-51C1-4C0E-9D32-82FA0215B730}" srcOrd="2" destOrd="0" presId="urn:microsoft.com/office/officeart/2005/8/layout/hList7"/>
    <dgm:cxn modelId="{3F89991D-FA38-44B3-8DF0-A57E9E9A413F}" type="presParOf" srcId="{8F5B45F8-82E8-40A1-A754-7DEB81AE73C4}" destId="{2F7D043B-88EB-4147-9B35-9F0B344D3C6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7CED-D56B-442D-8A9A-00FFEDE1361D}">
      <dsp:nvSpPr>
        <dsp:cNvPr id="0" name=""/>
        <dsp:cNvSpPr/>
      </dsp:nvSpPr>
      <dsp:spPr>
        <a:xfrm>
          <a:off x="562"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Tech High School</a:t>
          </a:r>
          <a:endParaRPr lang="en-US" sz="1600" kern="1200" dirty="0"/>
        </a:p>
      </dsp:txBody>
      <dsp:txXfrm>
        <a:off x="562" y="0"/>
        <a:ext cx="1463166" cy="882650"/>
      </dsp:txXfrm>
    </dsp:sp>
    <dsp:sp modelId="{24D0780B-02BC-4063-92C5-762CEA7602C1}">
      <dsp:nvSpPr>
        <dsp:cNvPr id="0" name=""/>
        <dsp:cNvSpPr/>
      </dsp:nvSpPr>
      <dsp:spPr>
        <a:xfrm>
          <a:off x="146879" y="882650"/>
          <a:ext cx="1170533" cy="1912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CNY New Tech High School in Cortland County</a:t>
          </a:r>
          <a:endParaRPr lang="en-US" sz="1800" kern="1200" dirty="0"/>
        </a:p>
      </dsp:txBody>
      <dsp:txXfrm>
        <a:off x="181163" y="916934"/>
        <a:ext cx="1101965" cy="1843841"/>
      </dsp:txXfrm>
    </dsp:sp>
    <dsp:sp modelId="{F2F890CB-F360-4C3C-B782-BCC6488BCC18}">
      <dsp:nvSpPr>
        <dsp:cNvPr id="0" name=""/>
        <dsp:cNvSpPr/>
      </dsp:nvSpPr>
      <dsp:spPr>
        <a:xfrm>
          <a:off x="1573466"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OCM BOCES Programs</a:t>
          </a:r>
          <a:endParaRPr lang="en-US" sz="1600" kern="1200" dirty="0"/>
        </a:p>
      </dsp:txBody>
      <dsp:txXfrm>
        <a:off x="1573466" y="0"/>
        <a:ext cx="1463166" cy="882650"/>
      </dsp:txXfrm>
    </dsp:sp>
    <dsp:sp modelId="{AD8DB558-52F6-409E-B32D-EC6917C2022F}">
      <dsp:nvSpPr>
        <dsp:cNvPr id="0" name=""/>
        <dsp:cNvSpPr/>
      </dsp:nvSpPr>
      <dsp:spPr>
        <a:xfrm>
          <a:off x="1719783" y="882650"/>
          <a:ext cx="1170533" cy="1912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Innovation Tech at the Career Academy</a:t>
          </a:r>
          <a:endParaRPr lang="en-US" sz="1800" kern="1200" dirty="0"/>
        </a:p>
      </dsp:txBody>
      <dsp:txXfrm>
        <a:off x="1754067" y="916934"/>
        <a:ext cx="1101965" cy="1843841"/>
      </dsp:txXfrm>
    </dsp:sp>
    <dsp:sp modelId="{31C3F820-0901-425D-8FCD-EEE0B47AC6AD}">
      <dsp:nvSpPr>
        <dsp:cNvPr id="0" name=""/>
        <dsp:cNvSpPr/>
      </dsp:nvSpPr>
      <dsp:spPr>
        <a:xfrm>
          <a:off x="3146370"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District/School-Based</a:t>
          </a:r>
          <a:endParaRPr lang="en-US" sz="1600" kern="1200" dirty="0"/>
        </a:p>
      </dsp:txBody>
      <dsp:txXfrm>
        <a:off x="3146370" y="0"/>
        <a:ext cx="1463166" cy="882650"/>
      </dsp:txXfrm>
    </dsp:sp>
    <dsp:sp modelId="{FB4750C2-7BBE-49DE-BEC7-C1503DD3ADE9}">
      <dsp:nvSpPr>
        <dsp:cNvPr id="0" name=""/>
        <dsp:cNvSpPr/>
      </dsp:nvSpPr>
      <dsp:spPr>
        <a:xfrm>
          <a:off x="3292687" y="883512"/>
          <a:ext cx="1170533" cy="8871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Integrated PBL Courses</a:t>
          </a:r>
          <a:endParaRPr lang="en-US" sz="1400" kern="1200" dirty="0"/>
        </a:p>
      </dsp:txBody>
      <dsp:txXfrm>
        <a:off x="3318669" y="909494"/>
        <a:ext cx="1118569" cy="835139"/>
      </dsp:txXfrm>
    </dsp:sp>
    <dsp:sp modelId="{B86FED4C-1FBE-43DE-85B3-387D00E8EB31}">
      <dsp:nvSpPr>
        <dsp:cNvPr id="0" name=""/>
        <dsp:cNvSpPr/>
      </dsp:nvSpPr>
      <dsp:spPr>
        <a:xfrm>
          <a:off x="3292687" y="1907093"/>
          <a:ext cx="1170533" cy="8871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Baldwinsville School-</a:t>
          </a:r>
          <a:br>
            <a:rPr lang="en-US" sz="1400" kern="1200" dirty="0" smtClean="0"/>
          </a:br>
          <a:r>
            <a:rPr lang="en-US" sz="1400" kern="1200" dirty="0" smtClean="0"/>
            <a:t>within-a-School</a:t>
          </a:r>
          <a:endParaRPr lang="en-US" sz="1400" kern="1200" dirty="0"/>
        </a:p>
      </dsp:txBody>
      <dsp:txXfrm>
        <a:off x="3318669" y="1933075"/>
        <a:ext cx="1118569" cy="835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7CDA-FC51-471A-9EFC-AC7FEBEC33C8}">
      <dsp:nvSpPr>
        <dsp:cNvPr id="0" name=""/>
        <dsp:cNvSpPr/>
      </dsp:nvSpPr>
      <dsp:spPr>
        <a:xfrm>
          <a:off x="1727"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Teaching that Engages</a:t>
          </a:r>
          <a:endParaRPr lang="en-US" sz="3300" kern="1200" dirty="0"/>
        </a:p>
      </dsp:txBody>
      <dsp:txXfrm>
        <a:off x="1727" y="1810385"/>
        <a:ext cx="2688282" cy="1810385"/>
      </dsp:txXfrm>
    </dsp:sp>
    <dsp:sp modelId="{9332E01C-E8EC-41EF-80AE-F9E743835228}">
      <dsp:nvSpPr>
        <dsp:cNvPr id="0" name=""/>
        <dsp:cNvSpPr/>
      </dsp:nvSpPr>
      <dsp:spPr>
        <a:xfrm>
          <a:off x="592296" y="271557"/>
          <a:ext cx="1507145" cy="150714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2BF5E-07A6-401C-92B9-9C0DD5E57E79}">
      <dsp:nvSpPr>
        <dsp:cNvPr id="0" name=""/>
        <dsp:cNvSpPr/>
      </dsp:nvSpPr>
      <dsp:spPr>
        <a:xfrm>
          <a:off x="2770658"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Culture that Empowers</a:t>
          </a:r>
          <a:endParaRPr lang="en-US" sz="3300" kern="1200" dirty="0"/>
        </a:p>
      </dsp:txBody>
      <dsp:txXfrm>
        <a:off x="2770658" y="1810385"/>
        <a:ext cx="2688282" cy="1810385"/>
      </dsp:txXfrm>
    </dsp:sp>
    <dsp:sp modelId="{E54D6E19-1CDE-4C56-8BA3-603B921465F5}">
      <dsp:nvSpPr>
        <dsp:cNvPr id="0" name=""/>
        <dsp:cNvSpPr/>
      </dsp:nvSpPr>
      <dsp:spPr>
        <a:xfrm>
          <a:off x="3361227" y="271557"/>
          <a:ext cx="1507145" cy="1507145"/>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18CD00-73F0-47EE-ADCF-A414732385D1}">
      <dsp:nvSpPr>
        <dsp:cNvPr id="0" name=""/>
        <dsp:cNvSpPr/>
      </dsp:nvSpPr>
      <dsp:spPr>
        <a:xfrm>
          <a:off x="5539589"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Technology that Enables</a:t>
          </a:r>
          <a:endParaRPr lang="en-US" sz="3300" kern="1200" dirty="0"/>
        </a:p>
      </dsp:txBody>
      <dsp:txXfrm>
        <a:off x="5539589" y="1810385"/>
        <a:ext cx="2688282" cy="1810385"/>
      </dsp:txXfrm>
    </dsp:sp>
    <dsp:sp modelId="{2F7D043B-88EB-4147-9B35-9F0B344D3C68}">
      <dsp:nvSpPr>
        <dsp:cNvPr id="0" name=""/>
        <dsp:cNvSpPr/>
      </dsp:nvSpPr>
      <dsp:spPr>
        <a:xfrm>
          <a:off x="6130158" y="271557"/>
          <a:ext cx="1507145" cy="1507145"/>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F62321-672B-4E51-A946-BECA99E9519E}">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1/16/2014</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1/16/2014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Highlighted points</a:t>
            </a:r>
            <a:endParaRPr lang="en-US" dirty="0"/>
          </a:p>
        </p:txBody>
      </p:sp>
      <p:sp>
        <p:nvSpPr>
          <p:cNvPr id="4" name="Slide Number Placeholder 3"/>
          <p:cNvSpPr>
            <a:spLocks noGrp="1"/>
          </p:cNvSpPr>
          <p:nvPr>
            <p:ph type="sldNum" sz="quarter" idx="10"/>
          </p:nvPr>
        </p:nvSpPr>
        <p:spPr/>
        <p:txBody>
          <a:bodyPr/>
          <a:lstStyle/>
          <a:p>
            <a:fld id="{16403F71-0379-4ADE-BD23-AA9391BFDAF4}" type="slidenum">
              <a:rPr lang="en-US" smtClean="0"/>
              <a:t>19</a:t>
            </a:fld>
            <a:endParaRPr lang="en-US" dirty="0"/>
          </a:p>
        </p:txBody>
      </p:sp>
    </p:spTree>
    <p:extLst>
      <p:ext uri="{BB962C8B-B14F-4D97-AF65-F5344CB8AC3E}">
        <p14:creationId xmlns:p14="http://schemas.microsoft.com/office/powerpoint/2010/main" val="28162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the details of the referendum</a:t>
            </a:r>
            <a:endParaRPr lang="en-US" dirty="0"/>
          </a:p>
        </p:txBody>
      </p:sp>
      <p:sp>
        <p:nvSpPr>
          <p:cNvPr id="4" name="Slide Number Placeholder 3"/>
          <p:cNvSpPr>
            <a:spLocks noGrp="1"/>
          </p:cNvSpPr>
          <p:nvPr>
            <p:ph type="sldNum" sz="quarter" idx="10"/>
          </p:nvPr>
        </p:nvSpPr>
        <p:spPr/>
        <p:txBody>
          <a:bodyPr/>
          <a:lstStyle/>
          <a:p>
            <a:fld id="{16403F71-0379-4ADE-BD23-AA9391BFDAF4}" type="slidenum">
              <a:rPr lang="en-US" smtClean="0"/>
              <a:t>20</a:t>
            </a:fld>
            <a:endParaRPr lang="en-US" dirty="0"/>
          </a:p>
        </p:txBody>
      </p:sp>
    </p:spTree>
    <p:extLst>
      <p:ext uri="{BB962C8B-B14F-4D97-AF65-F5344CB8AC3E}">
        <p14:creationId xmlns:p14="http://schemas.microsoft.com/office/powerpoint/2010/main" val="314013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26</a:t>
            </a:fld>
            <a:endParaRPr lang="en-US" dirty="0"/>
          </a:p>
        </p:txBody>
      </p:sp>
    </p:spTree>
    <p:extLst>
      <p:ext uri="{BB962C8B-B14F-4D97-AF65-F5344CB8AC3E}">
        <p14:creationId xmlns:p14="http://schemas.microsoft.com/office/powerpoint/2010/main" val="319887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6421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where this vision came from. While it is Colleen and Jeff</a:t>
            </a:r>
            <a:r>
              <a:rPr lang="en-US" baseline="0" dirty="0" smtClean="0"/>
              <a:t> presenting, the Student Services committee and others have been visiting schools, talking about the future, and developing this vision. In the midst of all the compliance stuff like SLOs, and vested interest, and APPR, it’s been re-invigorating to think about the future and to think about our kids and their future. </a:t>
            </a:r>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45233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on all three of these</a:t>
            </a:r>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08080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t>48</a:t>
            </a:fld>
            <a:endParaRPr lang="en-US" dirty="0"/>
          </a:p>
        </p:txBody>
      </p:sp>
    </p:spTree>
    <p:extLst>
      <p:ext uri="{BB962C8B-B14F-4D97-AF65-F5344CB8AC3E}">
        <p14:creationId xmlns:p14="http://schemas.microsoft.com/office/powerpoint/2010/main" val="1509185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19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20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8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534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469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72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45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952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558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01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151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8A4652-6D78-441C-BEA5-89E9866C3B34}" type="datetimeFigureOut">
              <a:rPr lang="en-US" smtClean="0">
                <a:solidFill>
                  <a:prstClr val="black">
                    <a:tint val="75000"/>
                  </a:prstClr>
                </a:solidFill>
              </a:rPr>
              <a:pPr/>
              <a:t>1/16/2014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1DDF65-3784-48B6-9A94-A67F1AB643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8108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A4652-6D78-441C-BEA5-89E9866C3B34}" type="datetimeFigureOut">
              <a:rPr lang="en-US" smtClean="0">
                <a:solidFill>
                  <a:prstClr val="black">
                    <a:tint val="75000"/>
                  </a:prstClr>
                </a:solidFill>
              </a:rPr>
              <a:pPr/>
              <a:t>1/16/2014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1DDF65-3784-48B6-9A94-A67F1AB643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220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8A4652-6D78-441C-BEA5-89E9866C3B34}" type="datetimeFigureOut">
              <a:rPr lang="en-US" smtClean="0">
                <a:solidFill>
                  <a:prstClr val="black">
                    <a:tint val="75000"/>
                  </a:prstClr>
                </a:solidFill>
              </a:rPr>
              <a:pPr/>
              <a:t>1/16/2014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1DDF65-3784-48B6-9A94-A67F1AB643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9992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8A4652-6D78-441C-BEA5-89E9866C3B34}" type="datetimeFigureOut">
              <a:rPr lang="en-US" smtClean="0">
                <a:solidFill>
                  <a:prstClr val="black">
                    <a:tint val="75000"/>
                  </a:prstClr>
                </a:solidFill>
              </a:rPr>
              <a:pPr/>
              <a:t>1/16/2014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1DDF65-3784-48B6-9A94-A67F1AB643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4182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8A4652-6D78-441C-BEA5-89E9866C3B34}" type="datetimeFigureOut">
              <a:rPr lang="en-US" smtClean="0">
                <a:solidFill>
                  <a:prstClr val="black">
                    <a:tint val="75000"/>
                  </a:prstClr>
                </a:solidFill>
              </a:rPr>
              <a:pPr/>
              <a:t>1/16/2014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91DDF65-3784-48B6-9A94-A67F1AB643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3708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8A4652-6D78-441C-BEA5-89E9866C3B34}" type="datetimeFigureOut">
              <a:rPr lang="en-US" smtClean="0">
                <a:solidFill>
                  <a:prstClr val="black">
                    <a:tint val="75000"/>
                  </a:prstClr>
                </a:solidFill>
              </a:rPr>
              <a:pPr/>
              <a:t>1/16/2014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91DDF65-3784-48B6-9A94-A67F1AB643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261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A4652-6D78-441C-BEA5-89E9866C3B34}" type="datetimeFigureOut">
              <a:rPr lang="en-US" smtClean="0">
                <a:solidFill>
                  <a:prstClr val="black">
                    <a:tint val="75000"/>
                  </a:prstClr>
                </a:solidFill>
              </a:rPr>
              <a:pPr/>
              <a:t>1/16/2014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91DDF65-3784-48B6-9A94-A67F1AB643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1096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A4652-6D78-441C-BEA5-89E9866C3B34}" type="datetimeFigureOut">
              <a:rPr lang="en-US" smtClean="0">
                <a:solidFill>
                  <a:prstClr val="black">
                    <a:tint val="75000"/>
                  </a:prstClr>
                </a:solidFill>
              </a:rPr>
              <a:pPr/>
              <a:t>1/16/2014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1DDF65-3784-48B6-9A94-A67F1AB643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3546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A4652-6D78-441C-BEA5-89E9866C3B34}" type="datetimeFigureOut">
              <a:rPr lang="en-US" smtClean="0">
                <a:solidFill>
                  <a:prstClr val="black">
                    <a:tint val="75000"/>
                  </a:prstClr>
                </a:solidFill>
              </a:rPr>
              <a:pPr/>
              <a:t>1/16/2014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1DDF65-3784-48B6-9A94-A67F1AB643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4936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A4652-6D78-441C-BEA5-89E9866C3B34}" type="datetimeFigureOut">
              <a:rPr lang="en-US" smtClean="0">
                <a:solidFill>
                  <a:prstClr val="black">
                    <a:tint val="75000"/>
                  </a:prstClr>
                </a:solidFill>
              </a:rPr>
              <a:pPr/>
              <a:t>1/16/2014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1DDF65-3784-48B6-9A94-A67F1AB643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7899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A4652-6D78-441C-BEA5-89E9866C3B34}" type="datetimeFigureOut">
              <a:rPr lang="en-US" smtClean="0">
                <a:solidFill>
                  <a:prstClr val="black">
                    <a:tint val="75000"/>
                  </a:prstClr>
                </a:solidFill>
              </a:rPr>
              <a:pPr/>
              <a:t>1/16/2014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1DDF65-3784-48B6-9A94-A67F1AB643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5845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0057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02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663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1/16/2014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187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10086-79DA-438B-9207-728D38504C1F}" type="datetimeFigureOut">
              <a:rPr lang="en-US" smtClean="0">
                <a:solidFill>
                  <a:prstClr val="black">
                    <a:tint val="75000"/>
                  </a:prstClr>
                </a:solidFill>
              </a:rPr>
              <a:pPr/>
              <a:t>1/16/2014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681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10086-79DA-438B-9207-728D38504C1F}" type="datetimeFigureOut">
              <a:rPr lang="en-US" smtClean="0">
                <a:solidFill>
                  <a:prstClr val="black">
                    <a:tint val="75000"/>
                  </a:prstClr>
                </a:solidFill>
              </a:rPr>
              <a:pPr/>
              <a:t>1/16/2014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481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10086-79DA-438B-9207-728D38504C1F}" type="datetimeFigureOut">
              <a:rPr lang="en-US" smtClean="0">
                <a:solidFill>
                  <a:prstClr val="black">
                    <a:tint val="75000"/>
                  </a:prstClr>
                </a:solidFill>
              </a:rPr>
              <a:pPr/>
              <a:t>1/16/2014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565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1/16/2014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699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1/16/2014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41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65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3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454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38A4652-6D78-441C-BEA5-89E9866C3B34}" type="datetimeFigureOut">
              <a:rPr lang="en-US" smtClean="0">
                <a:solidFill>
                  <a:prstClr val="black">
                    <a:tint val="75000"/>
                  </a:prstClr>
                </a:solidFill>
              </a:rPr>
              <a:pPr defTabSz="914400"/>
              <a:t>1/16/2014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91DDF65-3784-48B6-9A94-A67F1AB6431D}"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9498713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010086-79DA-438B-9207-728D38504C1F}" type="datetimeFigureOut">
              <a:rPr lang="en-US" smtClean="0">
                <a:solidFill>
                  <a:prstClr val="black">
                    <a:tint val="75000"/>
                  </a:prstClr>
                </a:solidFill>
              </a:rPr>
              <a:pPr defTabSz="914400"/>
              <a:t>1/16/2014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2182D18-A30B-4090-87C5-C527F11F5092}"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8498680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td.cnyric.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mylearningplan.com/WebReg/ActivityProfile.asp?D=15882&amp;I=1455868" TargetMode="External"/><Relationship Id="rId3" Type="http://schemas.openxmlformats.org/officeDocument/2006/relationships/hyperlink" Target="https://www.mylearningplan.com/WebReg/ActivityProfile.asp?D=15882&amp;I=1451695" TargetMode="External"/><Relationship Id="rId7" Type="http://schemas.openxmlformats.org/officeDocument/2006/relationships/hyperlink" Target="https://www.mylearningplan.com/WebReg/ActivityProfile.asp?D=15882&amp;I=1392418" TargetMode="External"/><Relationship Id="rId2" Type="http://schemas.openxmlformats.org/officeDocument/2006/relationships/hyperlink" Target="https://www.mylearningplan.com/WebReg/ActivityProfile.asp?D=15882&amp;I=1458619" TargetMode="External"/><Relationship Id="rId1" Type="http://schemas.openxmlformats.org/officeDocument/2006/relationships/slideLayout" Target="../slideLayouts/slideLayout2.xml"/><Relationship Id="rId6" Type="http://schemas.openxmlformats.org/officeDocument/2006/relationships/hyperlink" Target="https://www.mylearningplan.com/WebReg/ActivityProfile.asp?D=15882&amp;I=1391241" TargetMode="External"/><Relationship Id="rId5" Type="http://schemas.openxmlformats.org/officeDocument/2006/relationships/hyperlink" Target="https://www.mylearningplan.com/WebReg/ActivityProfile.asp?D=15882&amp;I=1391227" TargetMode="External"/><Relationship Id="rId4" Type="http://schemas.openxmlformats.org/officeDocument/2006/relationships/hyperlink" Target="http://www.mylearningplan.com/WebReg/ActivityProfile.asp?D=15882&amp;I=139298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mylearningplan.com/WebReg/ActivityProfile.asp?D=15882&amp;I=1495201" TargetMode="External"/><Relationship Id="rId2" Type="http://schemas.openxmlformats.org/officeDocument/2006/relationships/hyperlink" Target="https://www.mylearningplan.com/WebReg/ActivityProfile.asp?D=15882&amp;I=149520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mylearningplan.com/WebReg/ActivityProfile.asp?D=15882&amp;I=1493309" TargetMode="External"/><Relationship Id="rId3" Type="http://schemas.openxmlformats.org/officeDocument/2006/relationships/hyperlink" Target="https://www.mylearningplan.com/WebReg/ActivityProfile.asp?D=15882&amp;I=1379423" TargetMode="External"/><Relationship Id="rId7" Type="http://schemas.openxmlformats.org/officeDocument/2006/relationships/hyperlink" Target="https://www.mylearningplan.com/WebReg/ActivityProfile.asp?D=15882&amp;I=1493299" TargetMode="External"/><Relationship Id="rId2" Type="http://schemas.openxmlformats.org/officeDocument/2006/relationships/hyperlink" Target="https://www.mylearningplan.com/WebReg/ActivityProfile.asp?D=15882&amp;I=1471294" TargetMode="External"/><Relationship Id="rId1" Type="http://schemas.openxmlformats.org/officeDocument/2006/relationships/slideLayout" Target="../slideLayouts/slideLayout2.xml"/><Relationship Id="rId6" Type="http://schemas.openxmlformats.org/officeDocument/2006/relationships/hyperlink" Target="https://www.mylearningplan.com/WebReg/ActivityProfile.asp?D=15882&amp;I=1493290" TargetMode="External"/><Relationship Id="rId5" Type="http://schemas.openxmlformats.org/officeDocument/2006/relationships/hyperlink" Target="https://www.mylearningplan.com/WebReg/ActivityProfile.asp?D=15882&amp;I=1493248" TargetMode="External"/><Relationship Id="rId4" Type="http://schemas.openxmlformats.org/officeDocument/2006/relationships/hyperlink" Target="https://www.mylearningplan.com/WebReg/ActivityProfile.asp?D=15882&amp;I=1375584" TargetMode="External"/><Relationship Id="rId9" Type="http://schemas.openxmlformats.org/officeDocument/2006/relationships/hyperlink" Target="https://www.mylearningplan.com/WebReg/ActivityProfile.asp?D=15882&amp;I=1493269"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ocmboces.org/teacherpage.cfm?teacher=243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iwsqFR5bh6Q"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v/W26g073Tu2U"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December, 2013</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Updates</a:t>
            </a:r>
            <a:endParaRPr lang="en-US" dirty="0"/>
          </a:p>
        </p:txBody>
      </p:sp>
      <p:sp>
        <p:nvSpPr>
          <p:cNvPr id="3" name="Content Placeholder 2"/>
          <p:cNvSpPr>
            <a:spLocks noGrp="1"/>
          </p:cNvSpPr>
          <p:nvPr>
            <p:ph idx="1"/>
          </p:nvPr>
        </p:nvSpPr>
        <p:spPr/>
        <p:txBody>
          <a:bodyPr/>
          <a:lstStyle/>
          <a:p>
            <a:r>
              <a:rPr lang="en-US" dirty="0" smtClean="0"/>
              <a:t>Flanagan’s report</a:t>
            </a:r>
          </a:p>
          <a:p>
            <a:pPr lvl="1"/>
            <a:r>
              <a:rPr lang="en-US" dirty="0" smtClean="0"/>
              <a:t>More $ for PD</a:t>
            </a:r>
          </a:p>
          <a:p>
            <a:pPr lvl="1"/>
            <a:r>
              <a:rPr lang="en-US" dirty="0" smtClean="0"/>
              <a:t>Delay assessments and data portal</a:t>
            </a:r>
          </a:p>
          <a:p>
            <a:pPr lvl="1"/>
            <a:r>
              <a:rPr lang="en-US" dirty="0" smtClean="0"/>
              <a:t>Testing and privacy laws</a:t>
            </a:r>
          </a:p>
          <a:p>
            <a:r>
              <a:rPr lang="en-US" dirty="0" smtClean="0"/>
              <a:t>Silver’s threat</a:t>
            </a:r>
          </a:p>
          <a:p>
            <a:r>
              <a:rPr lang="en-US" dirty="0" smtClean="0"/>
              <a:t>More $</a:t>
            </a:r>
            <a:endParaRPr lang="en-US" dirty="0"/>
          </a:p>
        </p:txBody>
      </p:sp>
    </p:spTree>
    <p:extLst>
      <p:ext uri="{BB962C8B-B14F-4D97-AF65-F5344CB8AC3E}">
        <p14:creationId xmlns:p14="http://schemas.microsoft.com/office/powerpoint/2010/main" val="270568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pic>
        <p:nvPicPr>
          <p:cNvPr id="1026" name="Picture 2">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0652" y="1285973"/>
            <a:ext cx="7329295" cy="5005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90748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CI&amp;A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hlinkClick r:id="rId2"/>
              </a:rPr>
              <a:t>PBL 101- </a:t>
            </a:r>
            <a:r>
              <a:rPr lang="en-US" dirty="0" smtClean="0"/>
              <a:t>Feb 3</a:t>
            </a:r>
          </a:p>
          <a:p>
            <a:r>
              <a:rPr lang="en-US" dirty="0" smtClean="0">
                <a:hlinkClick r:id="rId3"/>
              </a:rPr>
              <a:t>Developing Collaborative Groups:  Adaptive Schools- </a:t>
            </a:r>
            <a:r>
              <a:rPr lang="en-US" dirty="0" smtClean="0"/>
              <a:t>Feb 4</a:t>
            </a:r>
          </a:p>
          <a:p>
            <a:r>
              <a:rPr lang="en-US" dirty="0" smtClean="0"/>
              <a:t>Feb 4- </a:t>
            </a:r>
            <a:r>
              <a:rPr lang="en-US" dirty="0" smtClean="0">
                <a:hlinkClick r:id="rId4"/>
              </a:rPr>
              <a:t>Differentiated Instruction</a:t>
            </a:r>
            <a:endParaRPr lang="en-US" dirty="0" smtClean="0"/>
          </a:p>
          <a:p>
            <a:r>
              <a:rPr lang="en-US" dirty="0" smtClean="0">
                <a:hlinkClick r:id="rId5"/>
              </a:rPr>
              <a:t>Students from Poverty</a:t>
            </a:r>
            <a:r>
              <a:rPr lang="en-US" dirty="0" smtClean="0"/>
              <a:t>- Feb 11</a:t>
            </a:r>
          </a:p>
          <a:p>
            <a:r>
              <a:rPr lang="en-US" dirty="0" smtClean="0">
                <a:hlinkClick r:id="rId6"/>
              </a:rPr>
              <a:t>Instructional Strategies for Students from Poverty</a:t>
            </a:r>
            <a:r>
              <a:rPr lang="en-US" dirty="0" smtClean="0"/>
              <a:t>-Feb 12</a:t>
            </a:r>
          </a:p>
          <a:p>
            <a:r>
              <a:rPr lang="en-US" dirty="0" smtClean="0"/>
              <a:t>Going Deeper into Literacy Shifts: </a:t>
            </a:r>
            <a:r>
              <a:rPr lang="en-US" dirty="0" smtClean="0">
                <a:hlinkClick r:id="rId7"/>
              </a:rPr>
              <a:t>Informational Text</a:t>
            </a:r>
            <a:r>
              <a:rPr lang="en-US" dirty="0" smtClean="0"/>
              <a:t>- Feb 27</a:t>
            </a:r>
          </a:p>
          <a:p>
            <a:r>
              <a:rPr lang="en-US" dirty="0" smtClean="0">
                <a:hlinkClick r:id="rId8"/>
              </a:rPr>
              <a:t>Standards Based Planning for the 21</a:t>
            </a:r>
            <a:r>
              <a:rPr lang="en-US" baseline="30000" dirty="0" smtClean="0">
                <a:hlinkClick r:id="rId8"/>
              </a:rPr>
              <a:t>st</a:t>
            </a:r>
            <a:r>
              <a:rPr lang="en-US" dirty="0" smtClean="0">
                <a:hlinkClick r:id="rId8"/>
              </a:rPr>
              <a:t> Century: Instruction for All</a:t>
            </a:r>
            <a:r>
              <a:rPr lang="en-US" dirty="0" smtClean="0"/>
              <a:t>- starts Feb 27</a:t>
            </a:r>
            <a:endParaRPr lang="en-US" dirty="0"/>
          </a:p>
        </p:txBody>
      </p:sp>
    </p:spTree>
    <p:extLst>
      <p:ext uri="{BB962C8B-B14F-4D97-AF65-F5344CB8AC3E}">
        <p14:creationId xmlns:p14="http://schemas.microsoft.com/office/powerpoint/2010/main" val="1891397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RBERN Conference</a:t>
            </a:r>
            <a:endParaRPr lang="en-US" dirty="0"/>
          </a:p>
        </p:txBody>
      </p:sp>
      <p:sp>
        <p:nvSpPr>
          <p:cNvPr id="3" name="Content Placeholder 2"/>
          <p:cNvSpPr>
            <a:spLocks noGrp="1"/>
          </p:cNvSpPr>
          <p:nvPr>
            <p:ph idx="1"/>
          </p:nvPr>
        </p:nvSpPr>
        <p:spPr/>
        <p:txBody>
          <a:bodyPr/>
          <a:lstStyle/>
          <a:p>
            <a:r>
              <a:rPr lang="en-US" dirty="0" smtClean="0"/>
              <a:t>March 10: </a:t>
            </a:r>
            <a:r>
              <a:rPr lang="en-US" b="1" dirty="0" smtClean="0">
                <a:effectLst/>
                <a:hlinkClick r:id="rId2"/>
              </a:rPr>
              <a:t>Key Principles for ELL Instruction:</a:t>
            </a:r>
            <a:br>
              <a:rPr lang="en-US" b="1" dirty="0" smtClean="0">
                <a:effectLst/>
                <a:hlinkClick r:id="rId2"/>
              </a:rPr>
            </a:br>
            <a:r>
              <a:rPr lang="en-US" b="1" dirty="0" smtClean="0">
                <a:effectLst/>
                <a:hlinkClick r:id="rId2"/>
              </a:rPr>
              <a:t>What We All Need to Know &amp; Do</a:t>
            </a:r>
            <a:endParaRPr lang="en-US" b="1" dirty="0" smtClean="0">
              <a:effectLst/>
            </a:endParaRPr>
          </a:p>
          <a:p>
            <a:endParaRPr lang="en-US" b="1" dirty="0"/>
          </a:p>
          <a:p>
            <a:r>
              <a:rPr lang="en-US" b="1" dirty="0" smtClean="0"/>
              <a:t>March 11: </a:t>
            </a:r>
            <a:r>
              <a:rPr lang="en-US" b="1" dirty="0" smtClean="0">
                <a:effectLst/>
                <a:hlinkClick r:id="rId3"/>
              </a:rPr>
              <a:t>Building Coteachers'</a:t>
            </a:r>
            <a:r>
              <a:rPr lang="en-US" b="1" i="1" dirty="0" smtClean="0">
                <a:effectLst/>
                <a:hlinkClick r:id="rId3"/>
              </a:rPr>
              <a:t>Identities of Competence</a:t>
            </a:r>
            <a:endParaRPr lang="en-US" dirty="0"/>
          </a:p>
        </p:txBody>
      </p:sp>
    </p:spTree>
    <p:extLst>
      <p:ext uri="{BB962C8B-B14F-4D97-AF65-F5344CB8AC3E}">
        <p14:creationId xmlns:p14="http://schemas.microsoft.com/office/powerpoint/2010/main" val="7016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endParaRPr lang="en-US" dirty="0" smtClean="0"/>
          </a:p>
        </p:txBody>
      </p:sp>
    </p:spTree>
    <p:extLst>
      <p:ext uri="{BB962C8B-B14F-4D97-AF65-F5344CB8AC3E}">
        <p14:creationId xmlns:p14="http://schemas.microsoft.com/office/powerpoint/2010/main" val="384185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3" name="Content Placeholder 2"/>
          <p:cNvSpPr>
            <a:spLocks noGrp="1"/>
          </p:cNvSpPr>
          <p:nvPr>
            <p:ph idx="1"/>
          </p:nvPr>
        </p:nvSpPr>
        <p:spPr>
          <a:xfrm>
            <a:off x="457200" y="1690915"/>
            <a:ext cx="8229600" cy="4525963"/>
          </a:xfrm>
        </p:spPr>
        <p:txBody>
          <a:bodyPr/>
          <a:lstStyle/>
          <a:p>
            <a:pPr marL="0" indent="0">
              <a:buNone/>
            </a:pPr>
            <a:endParaRPr lang="en-US" dirty="0" smtClean="0"/>
          </a:p>
        </p:txBody>
      </p:sp>
    </p:spTree>
    <p:extLst>
      <p:ext uri="{BB962C8B-B14F-4D97-AF65-F5344CB8AC3E}">
        <p14:creationId xmlns:p14="http://schemas.microsoft.com/office/powerpoint/2010/main" val="253626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NYS ASCD</a:t>
            </a:r>
            <a:endParaRPr lang="en-US" dirty="0"/>
          </a:p>
        </p:txBody>
      </p:sp>
      <p:sp>
        <p:nvSpPr>
          <p:cNvPr id="3" name="Content Placeholder 2"/>
          <p:cNvSpPr>
            <a:spLocks noGrp="1"/>
          </p:cNvSpPr>
          <p:nvPr>
            <p:ph idx="1"/>
          </p:nvPr>
        </p:nvSpPr>
        <p:spPr>
          <a:xfrm>
            <a:off x="457200" y="1690915"/>
            <a:ext cx="8229600" cy="4525963"/>
          </a:xfrm>
        </p:spPr>
        <p:txBody>
          <a:bodyPr>
            <a:normAutofit fontScale="92500" lnSpcReduction="10000"/>
          </a:bodyPr>
          <a:lstStyle/>
          <a:p>
            <a:pPr marL="0" indent="0">
              <a:buNone/>
            </a:pPr>
            <a:r>
              <a:rPr lang="en-US" b="1" dirty="0" smtClean="0"/>
              <a:t>Data-Driven Instruction </a:t>
            </a:r>
            <a:r>
              <a:rPr lang="en-US" dirty="0" smtClean="0"/>
              <a:t>theme</a:t>
            </a:r>
          </a:p>
          <a:p>
            <a:r>
              <a:rPr lang="en-US" dirty="0" smtClean="0"/>
              <a:t>October 9: What’s a PLC, Really?</a:t>
            </a:r>
          </a:p>
          <a:p>
            <a:r>
              <a:rPr lang="en-US" dirty="0" smtClean="0"/>
              <a:t>December </a:t>
            </a:r>
            <a:r>
              <a:rPr lang="en-US" dirty="0"/>
              <a:t>10, 2013 – How To Talk (About Common Formative </a:t>
            </a:r>
            <a:r>
              <a:rPr lang="en-US" dirty="0" smtClean="0"/>
              <a:t>Assessments)</a:t>
            </a:r>
          </a:p>
          <a:p>
            <a:r>
              <a:rPr lang="en-US" dirty="0" smtClean="0"/>
              <a:t>February </a:t>
            </a:r>
            <a:r>
              <a:rPr lang="en-US" dirty="0"/>
              <a:t>27, 2014 – Now What? (Tier 1 Strategies</a:t>
            </a:r>
            <a:r>
              <a:rPr lang="en-US" dirty="0" smtClean="0"/>
              <a:t>)</a:t>
            </a:r>
            <a:endParaRPr lang="en-US" dirty="0"/>
          </a:p>
          <a:p>
            <a:r>
              <a:rPr lang="en-US" dirty="0"/>
              <a:t>March 19, 2014 – How Do I Teach Every Kid? (Meeting the Needs of Diverse Learners</a:t>
            </a:r>
            <a:r>
              <a:rPr lang="en-US" dirty="0" smtClean="0"/>
              <a:t>)</a:t>
            </a:r>
            <a:endParaRPr lang="en-US" dirty="0"/>
          </a:p>
          <a:p>
            <a:r>
              <a:rPr lang="en-US" dirty="0"/>
              <a:t>May 15, 2014 – Annual Meeting at Dinosaur </a:t>
            </a:r>
          </a:p>
          <a:p>
            <a:endParaRPr lang="en-US" dirty="0" smtClean="0"/>
          </a:p>
        </p:txBody>
      </p:sp>
      <p:sp>
        <p:nvSpPr>
          <p:cNvPr id="4" name="Oval 3"/>
          <p:cNvSpPr/>
          <p:nvPr/>
        </p:nvSpPr>
        <p:spPr>
          <a:xfrm>
            <a:off x="191069" y="3251594"/>
            <a:ext cx="8482083" cy="1579728"/>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9240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78334" y="914389"/>
            <a:ext cx="41148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680" y="914389"/>
            <a:ext cx="41148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553195" y="365353"/>
            <a:ext cx="4132614" cy="774678"/>
          </a:xfrm>
          <a:prstGeom prst="rect">
            <a:avLst/>
          </a:prstGeom>
          <a:solidFill>
            <a:schemeClr val="bg1"/>
          </a:solidFill>
        </p:spPr>
        <p:txBody>
          <a:bodyPr/>
          <a:lstStyle>
            <a:lvl1pPr algn="ctr" defTabSz="457200" rtl="0" eaLnBrk="1" latinLnBrk="0" hangingPunct="1">
              <a:spcBef>
                <a:spcPct val="0"/>
              </a:spcBef>
              <a:buNone/>
              <a:defRPr sz="4400" b="1" i="0" kern="1200">
                <a:solidFill>
                  <a:schemeClr val="tx1"/>
                </a:solidFill>
                <a:latin typeface="Arial"/>
                <a:ea typeface="+mj-ea"/>
                <a:cs typeface="Arial"/>
              </a:defRPr>
            </a:lvl1pPr>
          </a:lstStyle>
          <a:p>
            <a:r>
              <a:rPr lang="en-US" dirty="0" smtClean="0"/>
              <a:t>BOCES IS app</a:t>
            </a:r>
            <a:endParaRPr lang="en-US" dirty="0"/>
          </a:p>
        </p:txBody>
      </p:sp>
    </p:spTree>
    <p:extLst>
      <p:ext uri="{BB962C8B-B14F-4D97-AF65-F5344CB8AC3E}">
        <p14:creationId xmlns:p14="http://schemas.microsoft.com/office/powerpoint/2010/main" val="969532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7565"/>
            <a:ext cx="7772400" cy="1051835"/>
          </a:xfrm>
        </p:spPr>
        <p:txBody>
          <a:bodyPr>
            <a:normAutofit/>
          </a:bodyPr>
          <a:lstStyle/>
          <a:p>
            <a:r>
              <a:rPr lang="en-US" dirty="0"/>
              <a:t>OCM BOCES </a:t>
            </a:r>
            <a:r>
              <a:rPr lang="en-US" dirty="0" smtClean="0"/>
              <a:t>Facilities</a:t>
            </a:r>
            <a:endParaRPr lang="en-US" dirty="0"/>
          </a:p>
        </p:txBody>
      </p:sp>
      <p:sp>
        <p:nvSpPr>
          <p:cNvPr id="3" name="Subtitle 2"/>
          <p:cNvSpPr>
            <a:spLocks noGrp="1"/>
          </p:cNvSpPr>
          <p:nvPr>
            <p:ph type="subTitle" idx="1"/>
          </p:nvPr>
        </p:nvSpPr>
        <p:spPr>
          <a:xfrm>
            <a:off x="1371600" y="2590800"/>
            <a:ext cx="6400800" cy="1752600"/>
          </a:xfrm>
        </p:spPr>
        <p:txBody>
          <a:bodyPr>
            <a:normAutofit/>
          </a:bodyPr>
          <a:lstStyle/>
          <a:p>
            <a:r>
              <a:rPr lang="en-US" sz="4400" dirty="0"/>
              <a:t>Responsible Planning</a:t>
            </a:r>
            <a:br>
              <a:rPr lang="en-US" sz="4400" dirty="0"/>
            </a:br>
            <a:r>
              <a:rPr lang="en-US" sz="4400" dirty="0"/>
              <a:t>for the Future</a:t>
            </a:r>
          </a:p>
        </p:txBody>
      </p:sp>
    </p:spTree>
    <p:extLst>
      <p:ext uri="{BB962C8B-B14F-4D97-AF65-F5344CB8AC3E}">
        <p14:creationId xmlns:p14="http://schemas.microsoft.com/office/powerpoint/2010/main" val="3011027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lvl="0"/>
            <a:r>
              <a:rPr lang="en-US" dirty="0"/>
              <a:t>Improved </a:t>
            </a:r>
            <a:r>
              <a:rPr lang="en-US" dirty="0" smtClean="0"/>
              <a:t>facilities </a:t>
            </a:r>
            <a:r>
              <a:rPr lang="en-US" dirty="0"/>
              <a:t>for our </a:t>
            </a:r>
            <a:r>
              <a:rPr lang="en-US" dirty="0" smtClean="0"/>
              <a:t>students</a:t>
            </a:r>
          </a:p>
          <a:p>
            <a:pPr lvl="0"/>
            <a:endParaRPr lang="en-US" sz="1000" dirty="0"/>
          </a:p>
          <a:p>
            <a:r>
              <a:rPr lang="en-US" dirty="0" smtClean="0"/>
              <a:t>Purchase an existing </a:t>
            </a:r>
            <a:r>
              <a:rPr lang="en-US" dirty="0"/>
              <a:t>facility and convert it to our </a:t>
            </a:r>
            <a:r>
              <a:rPr lang="en-US" dirty="0" smtClean="0"/>
              <a:t>use</a:t>
            </a:r>
          </a:p>
          <a:p>
            <a:pPr marL="0" indent="0">
              <a:buNone/>
            </a:pPr>
            <a:endParaRPr lang="en-US" sz="1000" dirty="0" smtClean="0"/>
          </a:p>
          <a:p>
            <a:r>
              <a:rPr lang="en-US" dirty="0"/>
              <a:t>Discontinue some leases, moving those programs to the purchased </a:t>
            </a:r>
            <a:r>
              <a:rPr lang="en-US" dirty="0" smtClean="0"/>
              <a:t>facility</a:t>
            </a:r>
          </a:p>
          <a:p>
            <a:pPr marL="0" indent="0">
              <a:buNone/>
            </a:pPr>
            <a:endParaRPr lang="en-US" sz="1000" dirty="0" smtClean="0"/>
          </a:p>
          <a:p>
            <a:r>
              <a:rPr lang="en-US" dirty="0" smtClean="0"/>
              <a:t>Reallocate funds, net cost ≈ $0</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376211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a:t>
            </a:r>
            <a:endParaRPr lang="en-US" dirty="0"/>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Referendum Details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799" y="2438400"/>
            <a:ext cx="2613319" cy="371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5-Point Star 4"/>
          <p:cNvSpPr/>
          <p:nvPr/>
        </p:nvSpPr>
        <p:spPr>
          <a:xfrm>
            <a:off x="6842150" y="2895600"/>
            <a:ext cx="228600" cy="22860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6" name="5-Point Star 5"/>
          <p:cNvSpPr/>
          <p:nvPr/>
        </p:nvSpPr>
        <p:spPr>
          <a:xfrm>
            <a:off x="7315200" y="3124200"/>
            <a:ext cx="228600" cy="22860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7" name="5-Point Star 6"/>
          <p:cNvSpPr/>
          <p:nvPr/>
        </p:nvSpPr>
        <p:spPr>
          <a:xfrm>
            <a:off x="6934200" y="5181600"/>
            <a:ext cx="228600" cy="22860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r>
              <a:rPr lang="en-US" dirty="0"/>
              <a:t>Thursday, January 23, </a:t>
            </a:r>
            <a:r>
              <a:rPr lang="en-US" dirty="0" smtClean="0"/>
              <a:t>2014</a:t>
            </a:r>
          </a:p>
          <a:p>
            <a:r>
              <a:rPr lang="en-US" dirty="0" smtClean="0"/>
              <a:t>10am – 8pm</a:t>
            </a:r>
          </a:p>
          <a:p>
            <a:r>
              <a:rPr lang="en-US" dirty="0" smtClean="0"/>
              <a:t>Three BOCES locations:</a:t>
            </a:r>
          </a:p>
          <a:p>
            <a:pPr lvl="1"/>
            <a:r>
              <a:rPr lang="en-US" dirty="0" smtClean="0"/>
              <a:t>CTC, Liverpool </a:t>
            </a:r>
            <a:r>
              <a:rPr lang="en-US" sz="1800" dirty="0" smtClean="0"/>
              <a:t>(Main </a:t>
            </a:r>
            <a:r>
              <a:rPr lang="en-US" sz="1800" dirty="0"/>
              <a:t>E</a:t>
            </a:r>
            <a:r>
              <a:rPr lang="en-US" sz="1800" dirty="0" smtClean="0"/>
              <a:t>ntrance)</a:t>
            </a:r>
            <a:endParaRPr lang="en-US" dirty="0" smtClean="0"/>
          </a:p>
          <a:p>
            <a:pPr lvl="1"/>
            <a:r>
              <a:rPr lang="en-US" dirty="0" smtClean="0"/>
              <a:t>Henry Campus, Thompson Rd</a:t>
            </a:r>
          </a:p>
          <a:p>
            <a:pPr marL="457200" lvl="1" indent="0">
              <a:buNone/>
            </a:pPr>
            <a:r>
              <a:rPr lang="en-US" sz="1800" dirty="0"/>
              <a:t>	</a:t>
            </a:r>
            <a:r>
              <a:rPr lang="en-US" sz="1800" dirty="0" smtClean="0"/>
              <a:t>(Administration </a:t>
            </a:r>
            <a:r>
              <a:rPr lang="en-US" sz="1800" dirty="0"/>
              <a:t>B</a:t>
            </a:r>
            <a:r>
              <a:rPr lang="en-US" sz="1800" dirty="0" smtClean="0"/>
              <a:t>uilding)</a:t>
            </a:r>
          </a:p>
          <a:p>
            <a:pPr lvl="1">
              <a:spcBef>
                <a:spcPts val="1200"/>
              </a:spcBef>
            </a:pPr>
            <a:r>
              <a:rPr lang="en-US" dirty="0" smtClean="0"/>
              <a:t>McEvoy Center, Cortland</a:t>
            </a:r>
          </a:p>
          <a:p>
            <a:pPr marL="457200" lvl="1" indent="0">
              <a:spcBef>
                <a:spcPts val="0"/>
              </a:spcBef>
              <a:buNone/>
            </a:pPr>
            <a:r>
              <a:rPr lang="en-US" dirty="0" smtClean="0"/>
              <a:t>  	</a:t>
            </a:r>
            <a:r>
              <a:rPr lang="en-US" sz="1800" dirty="0" smtClean="0"/>
              <a:t>(Adult Education Entrance)</a:t>
            </a:r>
            <a:endParaRPr lang="en-US" sz="1800" dirty="0"/>
          </a:p>
        </p:txBody>
      </p:sp>
    </p:spTree>
    <p:extLst>
      <p:ext uri="{BB962C8B-B14F-4D97-AF65-F5344CB8AC3E}">
        <p14:creationId xmlns:p14="http://schemas.microsoft.com/office/powerpoint/2010/main" val="3155639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 Sharing</a:t>
            </a:r>
            <a:endParaRPr lang="en-US" dirty="0"/>
          </a:p>
        </p:txBody>
      </p:sp>
      <p:sp>
        <p:nvSpPr>
          <p:cNvPr id="4" name="Subtitle 3"/>
          <p:cNvSpPr>
            <a:spLocks noGrp="1"/>
          </p:cNvSpPr>
          <p:nvPr>
            <p:ph type="subTitle" idx="1"/>
          </p:nvPr>
        </p:nvSpPr>
        <p:spPr/>
        <p:txBody>
          <a:bodyPr/>
          <a:lstStyle/>
          <a:p>
            <a:r>
              <a:rPr lang="en-US" dirty="0" smtClean="0"/>
              <a:t>Onondaga Central School District</a:t>
            </a:r>
            <a:endParaRPr lang="en-US" dirty="0"/>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561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Race To The Top</a:t>
            </a:r>
            <a:endParaRPr lang="en-US" dirty="0"/>
          </a:p>
        </p:txBody>
      </p:sp>
      <p:sp>
        <p:nvSpPr>
          <p:cNvPr id="3" name="Subtitle 2"/>
          <p:cNvSpPr>
            <a:spLocks noGrp="1"/>
          </p:cNvSpPr>
          <p:nvPr>
            <p:ph type="subTitle" idx="1"/>
          </p:nvPr>
        </p:nvSpPr>
        <p:spPr/>
        <p:txBody>
          <a:bodyPr/>
          <a:lstStyle/>
          <a:p>
            <a:r>
              <a:rPr lang="en-US" dirty="0" smtClean="0"/>
              <a:t>(the Regents Reform Agenda)</a:t>
            </a:r>
            <a:endParaRPr lang="en-US" dirty="0"/>
          </a:p>
        </p:txBody>
      </p:sp>
    </p:spTree>
    <p:extLst>
      <p:ext uri="{BB962C8B-B14F-4D97-AF65-F5344CB8AC3E}">
        <p14:creationId xmlns:p14="http://schemas.microsoft.com/office/powerpoint/2010/main" val="283402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Change</a:t>
            </a:r>
            <a:endParaRPr lang="en-US" dirty="0"/>
          </a:p>
        </p:txBody>
      </p:sp>
      <p:sp>
        <p:nvSpPr>
          <p:cNvPr id="3" name="Content Placeholder 2"/>
          <p:cNvSpPr>
            <a:spLocks noGrp="1"/>
          </p:cNvSpPr>
          <p:nvPr>
            <p:ph idx="1"/>
          </p:nvPr>
        </p:nvSpPr>
        <p:spPr/>
        <p:txBody>
          <a:bodyPr/>
          <a:lstStyle/>
          <a:p>
            <a:r>
              <a:rPr lang="en-US" dirty="0" smtClean="0"/>
              <a:t>Bill Daggett</a:t>
            </a:r>
          </a:p>
          <a:p>
            <a:r>
              <a:rPr lang="en-US" dirty="0" smtClean="0"/>
              <a:t>January 9</a:t>
            </a:r>
            <a:endParaRPr lang="en-US" dirty="0"/>
          </a:p>
          <a:p>
            <a:r>
              <a:rPr lang="en-US" dirty="0" smtClean="0"/>
              <a:t>Summary?</a:t>
            </a:r>
          </a:p>
          <a:p>
            <a:r>
              <a:rPr lang="en-US" dirty="0" smtClean="0"/>
              <a:t>Feedback?</a:t>
            </a:r>
          </a:p>
          <a:p>
            <a:r>
              <a:rPr lang="en-US" dirty="0" smtClean="0"/>
              <a:t>Next Steps?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10334" y="2222643"/>
            <a:ext cx="4572000"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307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Team- Regional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CCLS- Math </a:t>
            </a:r>
            <a:r>
              <a:rPr lang="en-US" dirty="0" smtClean="0">
                <a:hlinkClick r:id="rId2"/>
              </a:rPr>
              <a:t>Digging Deeper into Geometry</a:t>
            </a:r>
            <a:r>
              <a:rPr lang="en-US" dirty="0" smtClean="0"/>
              <a:t>-Jan 23 and Feb 7 and Feb 27</a:t>
            </a:r>
          </a:p>
          <a:p>
            <a:r>
              <a:rPr lang="en-US" dirty="0" smtClean="0">
                <a:hlinkClick r:id="rId3"/>
              </a:rPr>
              <a:t>Math Networking for K-2 </a:t>
            </a:r>
            <a:r>
              <a:rPr lang="en-US" dirty="0" smtClean="0"/>
              <a:t>– Jan 27</a:t>
            </a:r>
          </a:p>
          <a:p>
            <a:r>
              <a:rPr lang="en-US" dirty="0" smtClean="0">
                <a:hlinkClick r:id="rId4"/>
              </a:rPr>
              <a:t>CCLS-Math Digging Deeper into Algebra </a:t>
            </a:r>
            <a:r>
              <a:rPr lang="en-US" dirty="0" smtClean="0"/>
              <a:t>Modules- Feb 13</a:t>
            </a:r>
          </a:p>
          <a:p>
            <a:endParaRPr lang="en-US" dirty="0" smtClean="0"/>
          </a:p>
          <a:p>
            <a:r>
              <a:rPr lang="en-US" dirty="0" smtClean="0">
                <a:hlinkClick r:id="rId5"/>
              </a:rPr>
              <a:t>Reading Closely for Textual Details</a:t>
            </a:r>
            <a:r>
              <a:rPr lang="en-US" dirty="0" smtClean="0"/>
              <a:t>- Jan 27</a:t>
            </a:r>
          </a:p>
          <a:p>
            <a:r>
              <a:rPr lang="en-US" dirty="0" smtClean="0"/>
              <a:t>Core Research:  </a:t>
            </a:r>
            <a:r>
              <a:rPr lang="en-US" dirty="0" smtClean="0">
                <a:hlinkClick r:id="rId6"/>
              </a:rPr>
              <a:t>Elementary teams- Jan 31 </a:t>
            </a:r>
            <a:r>
              <a:rPr lang="en-US" dirty="0" smtClean="0"/>
              <a:t>and </a:t>
            </a:r>
            <a:r>
              <a:rPr lang="en-US" dirty="0" smtClean="0">
                <a:hlinkClick r:id="rId7"/>
              </a:rPr>
              <a:t>Middle and High School- Feb 3</a:t>
            </a:r>
            <a:endParaRPr lang="en-US" dirty="0" smtClean="0"/>
          </a:p>
          <a:p>
            <a:r>
              <a:rPr lang="en-US" dirty="0" smtClean="0"/>
              <a:t>Core Research:  </a:t>
            </a:r>
            <a:r>
              <a:rPr lang="en-US" dirty="0" smtClean="0">
                <a:hlinkClick r:id="rId8"/>
              </a:rPr>
              <a:t>Overview for Administrators</a:t>
            </a:r>
            <a:r>
              <a:rPr lang="en-US" dirty="0" smtClean="0"/>
              <a:t>-Feb 12</a:t>
            </a:r>
          </a:p>
          <a:p>
            <a:r>
              <a:rPr lang="en-US" dirty="0" smtClean="0">
                <a:hlinkClick r:id="rId9"/>
              </a:rPr>
              <a:t>Making Evidence Based Claims</a:t>
            </a:r>
            <a:r>
              <a:rPr lang="en-US" dirty="0" smtClean="0"/>
              <a:t>- Feb 28</a:t>
            </a:r>
          </a:p>
        </p:txBody>
      </p:sp>
    </p:spTree>
    <p:extLst>
      <p:ext uri="{BB962C8B-B14F-4D97-AF65-F5344CB8AC3E}">
        <p14:creationId xmlns:p14="http://schemas.microsoft.com/office/powerpoint/2010/main" val="2695434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16567" y="998084"/>
            <a:ext cx="8650705" cy="48618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3189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0" dirty="0" smtClean="0">
                <a:effectLst/>
              </a:rPr>
              <a:t>Core Research</a:t>
            </a:r>
            <a:br>
              <a:rPr lang="en-US" sz="6000" b="0" dirty="0" smtClean="0">
                <a:effectLst/>
              </a:rPr>
            </a:br>
            <a:r>
              <a:rPr lang="en-US" sz="3100" b="0" dirty="0" smtClean="0">
                <a:effectLst/>
              </a:rPr>
              <a:t>Research </a:t>
            </a:r>
            <a:r>
              <a:rPr lang="en-US" sz="3100" b="0" dirty="0">
                <a:effectLst/>
              </a:rPr>
              <a:t>and the </a:t>
            </a:r>
            <a:r>
              <a:rPr lang="en-US" sz="3100" b="0" dirty="0" smtClean="0">
                <a:effectLst/>
              </a:rPr>
              <a:t/>
            </a:r>
            <a:br>
              <a:rPr lang="en-US" sz="3100" b="0" dirty="0" smtClean="0">
                <a:effectLst/>
              </a:rPr>
            </a:br>
            <a:r>
              <a:rPr lang="en-US" sz="3100" b="0" dirty="0" smtClean="0">
                <a:effectLst/>
              </a:rPr>
              <a:t>Common </a:t>
            </a:r>
            <a:r>
              <a:rPr lang="en-US" sz="3100" b="0" dirty="0">
                <a:effectLst/>
              </a:rPr>
              <a:t>Core Learning Standards (CCLS)</a:t>
            </a:r>
            <a:endParaRPr lang="en-US" sz="3100" b="0" dirty="0"/>
          </a:p>
        </p:txBody>
      </p:sp>
    </p:spTree>
    <p:extLst>
      <p:ext uri="{BB962C8B-B14F-4D97-AF65-F5344CB8AC3E}">
        <p14:creationId xmlns:p14="http://schemas.microsoft.com/office/powerpoint/2010/main" val="704784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Research:</a:t>
            </a:r>
            <a:endParaRPr lang="en-US" dirty="0"/>
          </a:p>
        </p:txBody>
      </p:sp>
      <p:sp>
        <p:nvSpPr>
          <p:cNvPr id="3" name="Content Placeholder 2"/>
          <p:cNvSpPr>
            <a:spLocks noGrp="1"/>
          </p:cNvSpPr>
          <p:nvPr>
            <p:ph idx="1"/>
          </p:nvPr>
        </p:nvSpPr>
        <p:spPr/>
        <p:txBody>
          <a:bodyPr/>
          <a:lstStyle/>
          <a:p>
            <a:r>
              <a:rPr lang="en-US" dirty="0" smtClean="0"/>
              <a:t>January 31</a:t>
            </a:r>
            <a:r>
              <a:rPr lang="en-US" baseline="30000" dirty="0" smtClean="0"/>
              <a:t>st</a:t>
            </a:r>
            <a:r>
              <a:rPr lang="en-US" dirty="0" smtClean="0"/>
              <a:t> for Elementary</a:t>
            </a:r>
          </a:p>
          <a:p>
            <a:r>
              <a:rPr lang="en-US" dirty="0" smtClean="0"/>
              <a:t>February 3</a:t>
            </a:r>
            <a:r>
              <a:rPr lang="en-US" baseline="30000" dirty="0" smtClean="0"/>
              <a:t>rd</a:t>
            </a:r>
            <a:r>
              <a:rPr lang="en-US" dirty="0" smtClean="0"/>
              <a:t> for Middle</a:t>
            </a:r>
            <a:br>
              <a:rPr lang="en-US" dirty="0" smtClean="0"/>
            </a:br>
            <a:r>
              <a:rPr lang="en-US" dirty="0" smtClean="0"/>
              <a:t>and Secondary Levels</a:t>
            </a:r>
          </a:p>
          <a:p>
            <a:r>
              <a:rPr lang="en-US" dirty="0" smtClean="0"/>
              <a:t>At McEvoy </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724" t="23191" r="12368" b="8223"/>
          <a:stretch/>
        </p:blipFill>
        <p:spPr bwMode="auto">
          <a:xfrm rot="605025">
            <a:off x="5432326" y="2475623"/>
            <a:ext cx="3089745" cy="38691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2933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7565"/>
            <a:ext cx="9144000" cy="1470025"/>
          </a:xfrm>
        </p:spPr>
        <p:txBody>
          <a:bodyPr/>
          <a:lstStyle/>
          <a:p>
            <a:r>
              <a:rPr lang="en-US" dirty="0" smtClean="0"/>
              <a:t>Data-Driven Instruction</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5320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12" r="8543"/>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412672"/>
            <a:ext cx="5129033" cy="1143000"/>
          </a:xfrm>
        </p:spPr>
        <p:txBody>
          <a:bodyPr>
            <a:normAutofit/>
          </a:bodyPr>
          <a:lstStyle/>
          <a:p>
            <a:r>
              <a:rPr lang="en-US" dirty="0" smtClean="0">
                <a:solidFill>
                  <a:schemeClr val="bg1"/>
                </a:solidFill>
              </a:rPr>
              <a:t>SED Updates</a:t>
            </a:r>
            <a:endParaRPr lang="en-US" dirty="0">
              <a:solidFill>
                <a:schemeClr val="bg1"/>
              </a:solidFill>
            </a:endParaRPr>
          </a:p>
        </p:txBody>
      </p:sp>
    </p:spTree>
    <p:extLst>
      <p:ext uri="{BB962C8B-B14F-4D97-AF65-F5344CB8AC3E}">
        <p14:creationId xmlns:p14="http://schemas.microsoft.com/office/powerpoint/2010/main" val="2292972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PLCs at Work</a:t>
            </a:r>
            <a:endParaRPr lang="en-US" dirty="0"/>
          </a:p>
        </p:txBody>
      </p:sp>
      <p:sp>
        <p:nvSpPr>
          <p:cNvPr id="3" name="Content Placeholder 2"/>
          <p:cNvSpPr>
            <a:spLocks noGrp="1"/>
          </p:cNvSpPr>
          <p:nvPr>
            <p:ph idx="1"/>
          </p:nvPr>
        </p:nvSpPr>
        <p:spPr/>
        <p:txBody>
          <a:bodyPr>
            <a:normAutofit/>
          </a:bodyPr>
          <a:lstStyle/>
          <a:p>
            <a:r>
              <a:rPr lang="en-US" dirty="0" smtClean="0"/>
              <a:t>Follow-up sessions</a:t>
            </a:r>
          </a:p>
          <a:p>
            <a:r>
              <a:rPr lang="en-US" dirty="0" smtClean="0"/>
              <a:t>Coaching available</a:t>
            </a:r>
          </a:p>
          <a:p>
            <a:r>
              <a:rPr lang="en-US" dirty="0" smtClean="0"/>
              <a:t>CNY NYS ASCD Focus</a:t>
            </a:r>
          </a:p>
          <a:p>
            <a:r>
              <a:rPr lang="en-US" b="1" dirty="0" smtClean="0"/>
              <a:t>Still working out August 12-14, 2015, to host the real thing in Syracuse. What kind of interest do we have (we have to make a big commitment)?</a:t>
            </a:r>
          </a:p>
          <a:p>
            <a:pPr marL="0" indent="0">
              <a:buNone/>
            </a:pPr>
            <a:endParaRPr lang="en-US" dirty="0"/>
          </a:p>
        </p:txBody>
      </p:sp>
      <p:sp>
        <p:nvSpPr>
          <p:cNvPr id="4" name="Oval 3"/>
          <p:cNvSpPr/>
          <p:nvPr/>
        </p:nvSpPr>
        <p:spPr>
          <a:xfrm>
            <a:off x="191069" y="2601311"/>
            <a:ext cx="8482083" cy="3373820"/>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4125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302219" y="1167200"/>
            <a:ext cx="5937316" cy="533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Turn Your RtI Upside Down</a:t>
            </a:r>
            <a:endParaRPr lang="en-US" dirty="0"/>
          </a:p>
        </p:txBody>
      </p:sp>
      <p:sp>
        <p:nvSpPr>
          <p:cNvPr id="3" name="Content Placeholder 2"/>
          <p:cNvSpPr>
            <a:spLocks noGrp="1"/>
          </p:cNvSpPr>
          <p:nvPr>
            <p:ph idx="1"/>
          </p:nvPr>
        </p:nvSpPr>
        <p:spPr/>
        <p:txBody>
          <a:bodyPr>
            <a:normAutofit/>
          </a:bodyPr>
          <a:lstStyle/>
          <a:p>
            <a:r>
              <a:rPr lang="en-US" b="1" dirty="0" smtClean="0">
                <a:hlinkClick r:id="rId3"/>
              </a:rPr>
              <a:t>Mike Mattos </a:t>
            </a:r>
            <a:endParaRPr lang="en-US" dirty="0" smtClean="0"/>
          </a:p>
          <a:p>
            <a:r>
              <a:rPr lang="en-US" dirty="0" smtClean="0"/>
              <a:t>October 24, 2014</a:t>
            </a:r>
            <a:endParaRPr lang="en-US" dirty="0"/>
          </a:p>
          <a:p>
            <a:r>
              <a:rPr lang="en-US" dirty="0" smtClean="0"/>
              <a:t>On BOCES</a:t>
            </a:r>
            <a:br>
              <a:rPr lang="en-US" dirty="0" smtClean="0"/>
            </a:br>
            <a:r>
              <a:rPr lang="en-US" dirty="0" smtClean="0"/>
              <a:t>calendar</a:t>
            </a:r>
          </a:p>
          <a:p>
            <a:r>
              <a:rPr lang="en-US" dirty="0" smtClean="0"/>
              <a:t>SRC Arena</a:t>
            </a:r>
            <a:br>
              <a:rPr lang="en-US" dirty="0" smtClean="0"/>
            </a:br>
            <a:r>
              <a:rPr lang="en-US" dirty="0" smtClean="0"/>
              <a:t>is reserved</a:t>
            </a:r>
          </a:p>
          <a:p>
            <a:r>
              <a:rPr lang="en-US" dirty="0" smtClean="0"/>
              <a:t>What do you</a:t>
            </a:r>
            <a:br>
              <a:rPr lang="en-US" dirty="0" smtClean="0"/>
            </a:br>
            <a:r>
              <a:rPr lang="en-US" dirty="0" smtClean="0"/>
              <a:t>think?</a:t>
            </a:r>
          </a:p>
          <a:p>
            <a:endParaRPr lang="en-US" dirty="0"/>
          </a:p>
        </p:txBody>
      </p:sp>
    </p:spTree>
    <p:extLst>
      <p:ext uri="{BB962C8B-B14F-4D97-AF65-F5344CB8AC3E}">
        <p14:creationId xmlns:p14="http://schemas.microsoft.com/office/powerpoint/2010/main" val="1281250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RtI Presents from RSE TASC</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547" y="2011197"/>
            <a:ext cx="252412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624" y="2106447"/>
            <a:ext cx="2524125" cy="3600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22003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r>
              <a:rPr lang="en-US" dirty="0"/>
              <a:t>From the Review Room: “Describe the process by which evaluators will be trained and the process for how the district will certify and re-certify lead evaluators. Describe the process for ensuring inter-rater reliability. Describe the duration and nature of such training.”</a:t>
            </a:r>
          </a:p>
          <a:p>
            <a:r>
              <a:rPr lang="en-US" dirty="0" smtClean="0"/>
              <a:t>Make sure all of your Lead Evaluators</a:t>
            </a:r>
            <a:br>
              <a:rPr lang="en-US" dirty="0" smtClean="0"/>
            </a:br>
            <a:r>
              <a:rPr lang="en-US" dirty="0" smtClean="0"/>
              <a:t>are getting their required training to be</a:t>
            </a:r>
            <a:br>
              <a:rPr lang="en-US" dirty="0" smtClean="0"/>
            </a:br>
            <a:r>
              <a:rPr lang="en-US" dirty="0" smtClean="0"/>
              <a:t>re-certified</a:t>
            </a:r>
            <a:endParaRPr lang="en-US" dirty="0"/>
          </a:p>
        </p:txBody>
      </p:sp>
    </p:spTree>
    <p:extLst>
      <p:ext uri="{BB962C8B-B14F-4D97-AF65-F5344CB8AC3E}">
        <p14:creationId xmlns:p14="http://schemas.microsoft.com/office/powerpoint/2010/main" val="394783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&amp; Systems Thinking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37956077"/>
              </p:ext>
            </p:extLst>
          </p:nvPr>
        </p:nvGraphicFramePr>
        <p:xfrm>
          <a:off x="193168" y="1327631"/>
          <a:ext cx="8726133" cy="5211763"/>
        </p:xfrm>
        <a:graphic>
          <a:graphicData uri="http://schemas.openxmlformats.org/drawingml/2006/table">
            <a:tbl>
              <a:tblPr/>
              <a:tblGrid>
                <a:gridCol w="1208787"/>
                <a:gridCol w="1252891"/>
                <a:gridCol w="1252891"/>
                <a:gridCol w="1252891"/>
                <a:gridCol w="1252891"/>
                <a:gridCol w="1252891"/>
                <a:gridCol w="1252891"/>
              </a:tblGrid>
              <a:tr h="1055988">
                <a:tc>
                  <a:txBody>
                    <a:bodyPr/>
                    <a:lstStyle/>
                    <a:p>
                      <a:pPr marR="0" indent="0" algn="ctr" rtl="0">
                        <a:lnSpc>
                          <a:spcPct val="114000"/>
                        </a:lnSpc>
                        <a:spcBef>
                          <a:spcPts val="0"/>
                        </a:spcBef>
                        <a:spcAft>
                          <a:spcPts val="0"/>
                        </a:spcAft>
                      </a:pPr>
                      <a:r>
                        <a:rPr lang="en-US" sz="1200" kern="1400" dirty="0">
                          <a:solidFill>
                            <a:srgbClr val="000000"/>
                          </a:solidFill>
                          <a:effectLst/>
                          <a:latin typeface="Rockwell"/>
                        </a:rPr>
                        <a:t> </a:t>
                      </a:r>
                    </a:p>
                  </a:txBody>
                  <a:tcPr marL="65125" marR="65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gridSpan="2">
                  <a:txBody>
                    <a:bodyPr/>
                    <a:lstStyle/>
                    <a:p>
                      <a:pPr marR="0" indent="0" algn="ctr" rtl="0">
                        <a:lnSpc>
                          <a:spcPct val="114000"/>
                        </a:lnSpc>
                        <a:spcBef>
                          <a:spcPts val="0"/>
                        </a:spcBef>
                        <a:spcAft>
                          <a:spcPts val="0"/>
                        </a:spcAft>
                      </a:pPr>
                      <a:r>
                        <a:rPr lang="en-US" sz="1200" kern="1400" dirty="0">
                          <a:solidFill>
                            <a:srgbClr val="000000"/>
                          </a:solidFill>
                          <a:effectLst/>
                          <a:latin typeface="Rockwell"/>
                        </a:rPr>
                        <a:t>  </a:t>
                      </a:r>
                      <a:r>
                        <a:rPr lang="en-US" sz="1500" kern="1400" dirty="0">
                          <a:solidFill>
                            <a:srgbClr val="6D0000"/>
                          </a:solidFill>
                          <a:effectLst/>
                          <a:latin typeface="Rockwell"/>
                        </a:rPr>
                        <a:t>Classroom Assessments</a:t>
                      </a:r>
                      <a:endParaRPr lang="en-US" sz="1200" kern="1400" dirty="0">
                        <a:solidFill>
                          <a:srgbClr val="000000"/>
                        </a:solidFill>
                        <a:effectLst/>
                        <a:latin typeface="Rockwell"/>
                      </a:endParaRPr>
                    </a:p>
                  </a:txBody>
                  <a:tcPr marL="65125" marR="65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hMerge="1">
                  <a:txBody>
                    <a:bodyPr/>
                    <a:lstStyle/>
                    <a:p>
                      <a:endParaRPr lang="en-US"/>
                    </a:p>
                  </a:txBody>
                  <a:tcPr/>
                </a:tc>
                <a:tc>
                  <a:txBody>
                    <a:bodyPr/>
                    <a:lstStyle/>
                    <a:p>
                      <a:pPr marR="0" indent="0" algn="ctr" rtl="0">
                        <a:lnSpc>
                          <a:spcPct val="114000"/>
                        </a:lnSpc>
                        <a:spcBef>
                          <a:spcPts val="0"/>
                        </a:spcBef>
                        <a:spcAft>
                          <a:spcPts val="0"/>
                        </a:spcAft>
                      </a:pPr>
                      <a:r>
                        <a:rPr lang="en-US" sz="1500" kern="1400" dirty="0">
                          <a:solidFill>
                            <a:srgbClr val="6D0000"/>
                          </a:solidFill>
                          <a:effectLst/>
                          <a:latin typeface="Rockwell"/>
                        </a:rPr>
                        <a:t>Common Formative Assessments</a:t>
                      </a:r>
                      <a:endParaRPr lang="en-US" sz="1200" kern="1400" dirty="0">
                        <a:solidFill>
                          <a:srgbClr val="000000"/>
                        </a:solidFill>
                        <a:effectLst/>
                        <a:latin typeface="Rockwell"/>
                      </a:endParaRPr>
                    </a:p>
                  </a:txBody>
                  <a:tcPr marL="65125" marR="65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ctr" rtl="0">
                        <a:lnSpc>
                          <a:spcPct val="114000"/>
                        </a:lnSpc>
                        <a:spcBef>
                          <a:spcPts val="0"/>
                        </a:spcBef>
                        <a:spcAft>
                          <a:spcPts val="0"/>
                        </a:spcAft>
                      </a:pPr>
                      <a:r>
                        <a:rPr lang="en-US" sz="1500" kern="1400" dirty="0">
                          <a:solidFill>
                            <a:srgbClr val="6D0000"/>
                          </a:solidFill>
                          <a:effectLst/>
                          <a:latin typeface="Rockwell"/>
                        </a:rPr>
                        <a:t>Common Interim Assessments</a:t>
                      </a:r>
                      <a:endParaRPr lang="en-US" sz="1200" kern="1400" dirty="0">
                        <a:solidFill>
                          <a:srgbClr val="000000"/>
                        </a:solidFill>
                        <a:effectLst/>
                        <a:latin typeface="Rockwell"/>
                      </a:endParaRPr>
                    </a:p>
                  </a:txBody>
                  <a:tcPr marL="65125" marR="65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ctr" rtl="0">
                        <a:lnSpc>
                          <a:spcPct val="114000"/>
                        </a:lnSpc>
                        <a:spcBef>
                          <a:spcPts val="0"/>
                        </a:spcBef>
                        <a:spcAft>
                          <a:spcPts val="0"/>
                        </a:spcAft>
                      </a:pPr>
                      <a:r>
                        <a:rPr lang="en-US" sz="1500" kern="1400" dirty="0">
                          <a:solidFill>
                            <a:srgbClr val="6D0000"/>
                          </a:solidFill>
                          <a:effectLst/>
                          <a:latin typeface="Rockwell"/>
                        </a:rPr>
                        <a:t>Student Learning Objectives</a:t>
                      </a:r>
                      <a:endParaRPr lang="en-US" sz="1200" kern="1400" dirty="0">
                        <a:solidFill>
                          <a:srgbClr val="000000"/>
                        </a:solidFill>
                        <a:effectLst/>
                        <a:latin typeface="Rockwell"/>
                      </a:endParaRPr>
                    </a:p>
                  </a:txBody>
                  <a:tcPr marL="65125" marR="65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ctr" rtl="0">
                        <a:lnSpc>
                          <a:spcPct val="114000"/>
                        </a:lnSpc>
                        <a:spcBef>
                          <a:spcPts val="0"/>
                        </a:spcBef>
                        <a:spcAft>
                          <a:spcPts val="0"/>
                        </a:spcAft>
                      </a:pPr>
                      <a:r>
                        <a:rPr lang="en-US" sz="1500" kern="1400" dirty="0">
                          <a:solidFill>
                            <a:srgbClr val="6D0000"/>
                          </a:solidFill>
                          <a:effectLst/>
                          <a:latin typeface="Rockwell"/>
                        </a:rPr>
                        <a:t>External Assessments</a:t>
                      </a:r>
                      <a:endParaRPr lang="en-US" sz="1200" kern="1400" dirty="0">
                        <a:solidFill>
                          <a:srgbClr val="000000"/>
                        </a:solidFill>
                        <a:effectLst/>
                        <a:latin typeface="Rockwell"/>
                      </a:endParaRPr>
                    </a:p>
                  </a:txBody>
                  <a:tcPr marL="65125" marR="65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r>
              <a:tr h="1203460">
                <a:tc>
                  <a:txBody>
                    <a:bodyPr/>
                    <a:lstStyle/>
                    <a:p>
                      <a:pPr marR="0" indent="0" algn="r" rtl="0">
                        <a:lnSpc>
                          <a:spcPct val="114000"/>
                        </a:lnSpc>
                        <a:spcBef>
                          <a:spcPts val="0"/>
                        </a:spcBef>
                        <a:spcAft>
                          <a:spcPts val="0"/>
                        </a:spcAft>
                      </a:pPr>
                      <a:r>
                        <a:rPr lang="en-US" sz="1500" kern="1400" dirty="0">
                          <a:solidFill>
                            <a:srgbClr val="6D0000"/>
                          </a:solidFill>
                          <a:effectLst/>
                          <a:latin typeface="Rockwell"/>
                        </a:rPr>
                        <a:t>Examples</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Worksheets, classroom response, whiteboards, exit tickets, conferences, student self-assessment</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Chapter/unit tests, final projects</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Common tasks and prompts assessed with rubric, quizzes </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Performances, tests, or writing prompts given every 6-8 weeks</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Growth measures designed for use with the APPR growth and local achievement</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3-8 tests, Regents exams, SAT, AP</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951547">
                <a:tc>
                  <a:txBody>
                    <a:bodyPr/>
                    <a:lstStyle/>
                    <a:p>
                      <a:pPr marR="0" indent="0" algn="r" rtl="0">
                        <a:lnSpc>
                          <a:spcPct val="114000"/>
                        </a:lnSpc>
                        <a:spcBef>
                          <a:spcPts val="0"/>
                        </a:spcBef>
                        <a:spcAft>
                          <a:spcPts val="0"/>
                        </a:spcAft>
                      </a:pPr>
                      <a:r>
                        <a:rPr lang="en-US" sz="1500" kern="1400" dirty="0">
                          <a:solidFill>
                            <a:srgbClr val="6D0000"/>
                          </a:solidFill>
                          <a:effectLst/>
                          <a:latin typeface="Rockwell"/>
                        </a:rPr>
                        <a:t>Format</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Very formative; can be diagnostic if used prior to instruction</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Mostly summative</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Formative</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Formative and summative</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Summative</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Very summative</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1002464">
                <a:tc>
                  <a:txBody>
                    <a:bodyPr/>
                    <a:lstStyle/>
                    <a:p>
                      <a:pPr marR="0" indent="0" algn="r" rtl="0">
                        <a:lnSpc>
                          <a:spcPct val="114000"/>
                        </a:lnSpc>
                        <a:spcBef>
                          <a:spcPts val="0"/>
                        </a:spcBef>
                        <a:spcAft>
                          <a:spcPts val="0"/>
                        </a:spcAft>
                      </a:pPr>
                      <a:r>
                        <a:rPr lang="en-US" sz="1200" kern="1400" dirty="0">
                          <a:solidFill>
                            <a:srgbClr val="6D0000"/>
                          </a:solidFill>
                          <a:effectLst/>
                          <a:latin typeface="Rockwell"/>
                        </a:rPr>
                        <a:t>Responsibility</a:t>
                      </a:r>
                      <a:endParaRPr lang="en-US" sz="105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Classroom teachers</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Classroom teachers</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gridSpan="2">
                  <a:txBody>
                    <a:bodyPr/>
                    <a:lstStyle/>
                    <a:p>
                      <a:pPr marR="0" indent="0" algn="l" rtl="0">
                        <a:lnSpc>
                          <a:spcPct val="114000"/>
                        </a:lnSpc>
                        <a:spcBef>
                          <a:spcPts val="0"/>
                        </a:spcBef>
                        <a:spcAft>
                          <a:spcPts val="0"/>
                        </a:spcAft>
                      </a:pPr>
                      <a:r>
                        <a:rPr lang="en-US" sz="900" kern="1400" dirty="0">
                          <a:solidFill>
                            <a:srgbClr val="585858"/>
                          </a:solidFill>
                          <a:effectLst/>
                          <a:latin typeface="Arial"/>
                        </a:rPr>
                        <a:t>Grade level/discipline teams of teachers working together. District teams of representative  teachers may also look at the data</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hMerge="1">
                  <a:txBody>
                    <a:bodyPr/>
                    <a:lstStyle/>
                    <a:p>
                      <a:endParaRPr lang="en-US"/>
                    </a:p>
                  </a:txBody>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Teachers and lead evaluators/principals</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An external group of “experts”</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998304">
                <a:tc>
                  <a:txBody>
                    <a:bodyPr/>
                    <a:lstStyle/>
                    <a:p>
                      <a:pPr marR="0" indent="0" algn="r" rtl="0">
                        <a:lnSpc>
                          <a:spcPct val="114000"/>
                        </a:lnSpc>
                        <a:spcBef>
                          <a:spcPts val="0"/>
                        </a:spcBef>
                        <a:spcAft>
                          <a:spcPts val="0"/>
                        </a:spcAft>
                      </a:pPr>
                      <a:r>
                        <a:rPr lang="en-US" sz="1500" kern="1400" dirty="0">
                          <a:solidFill>
                            <a:srgbClr val="6D0000"/>
                          </a:solidFill>
                          <a:effectLst/>
                          <a:latin typeface="Rockwell"/>
                        </a:rPr>
                        <a:t>Purpose</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Provides immediate feedback and guides instructional decisions</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Provision of grades</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gridSpan="2">
                  <a:txBody>
                    <a:bodyPr/>
                    <a:lstStyle/>
                    <a:p>
                      <a:pPr marR="0" indent="0" algn="l" rtl="0">
                        <a:lnSpc>
                          <a:spcPct val="114000"/>
                        </a:lnSpc>
                        <a:spcBef>
                          <a:spcPts val="0"/>
                        </a:spcBef>
                        <a:spcAft>
                          <a:spcPts val="0"/>
                        </a:spcAft>
                      </a:pPr>
                      <a:r>
                        <a:rPr lang="en-US" sz="900" kern="1400" dirty="0">
                          <a:solidFill>
                            <a:srgbClr val="585858"/>
                          </a:solidFill>
                          <a:effectLst/>
                          <a:latin typeface="Arial"/>
                        </a:rPr>
                        <a:t>To assess student learning in order to make instructional decisions. Also serves to assess curriculum, instruction, and pacing.</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hMerge="1">
                  <a:txBody>
                    <a:bodyPr/>
                    <a:lstStyle/>
                    <a:p>
                      <a:endParaRPr lang="en-US"/>
                    </a:p>
                  </a:txBody>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Conversion to scores for use in teacher and principal evaluation</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Accountability and placement</a:t>
                      </a:r>
                      <a:endParaRPr lang="en-US" sz="1200" kern="1400" dirty="0">
                        <a:solidFill>
                          <a:srgbClr val="000000"/>
                        </a:solidFill>
                        <a:effectLst/>
                        <a:latin typeface="Rockwell"/>
                      </a:endParaRPr>
                    </a:p>
                  </a:txBody>
                  <a:tcPr marL="65125" marR="65125"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bl>
          </a:graphicData>
        </a:graphic>
      </p:graphicFrame>
    </p:spTree>
    <p:extLst>
      <p:ext uri="{BB962C8B-B14F-4D97-AF65-F5344CB8AC3E}">
        <p14:creationId xmlns:p14="http://schemas.microsoft.com/office/powerpoint/2010/main" val="2976739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 Term Planning</a:t>
            </a:r>
            <a:endParaRPr lang="en-US" dirty="0"/>
          </a:p>
        </p:txBody>
      </p:sp>
    </p:spTree>
    <p:extLst>
      <p:ext uri="{BB962C8B-B14F-4D97-AF65-F5344CB8AC3E}">
        <p14:creationId xmlns:p14="http://schemas.microsoft.com/office/powerpoint/2010/main" val="2327587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RTTT Reporting</a:t>
            </a:r>
            <a:endParaRPr lang="en-US" dirty="0"/>
          </a:p>
        </p:txBody>
      </p:sp>
    </p:spTree>
    <p:extLst>
      <p:ext uri="{BB962C8B-B14F-4D97-AF65-F5344CB8AC3E}">
        <p14:creationId xmlns:p14="http://schemas.microsoft.com/office/powerpoint/2010/main" val="3157336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 Business</a:t>
            </a:r>
            <a:endParaRPr lang="en-US" dirty="0"/>
          </a:p>
        </p:txBody>
      </p:sp>
    </p:spTree>
    <p:extLst>
      <p:ext uri="{BB962C8B-B14F-4D97-AF65-F5344CB8AC3E}">
        <p14:creationId xmlns:p14="http://schemas.microsoft.com/office/powerpoint/2010/main" val="2506916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SED Update</a:t>
            </a:r>
            <a:endParaRPr lang="en-US" dirty="0"/>
          </a:p>
        </p:txBody>
      </p:sp>
      <p:sp>
        <p:nvSpPr>
          <p:cNvPr id="3" name="Subtitle 2"/>
          <p:cNvSpPr>
            <a:spLocks noGrp="1"/>
          </p:cNvSpPr>
          <p:nvPr>
            <p:ph type="subTitle" idx="1"/>
          </p:nvPr>
        </p:nvSpPr>
        <p:spPr/>
        <p:txBody>
          <a:bodyPr/>
          <a:lstStyle/>
          <a:p>
            <a:r>
              <a:rPr lang="en-US" dirty="0" smtClean="0"/>
              <a:t>January 2014</a:t>
            </a:r>
            <a:endParaRPr lang="en-US" dirty="0"/>
          </a:p>
        </p:txBody>
      </p:sp>
    </p:spTree>
    <p:extLst>
      <p:ext uri="{BB962C8B-B14F-4D97-AF65-F5344CB8AC3E}">
        <p14:creationId xmlns:p14="http://schemas.microsoft.com/office/powerpoint/2010/main" val="3291145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0915"/>
            <a:ext cx="4593705" cy="4788713"/>
          </a:xfrm>
        </p:spPr>
        <p:txBody>
          <a:bodyPr>
            <a:normAutofit/>
          </a:bodyPr>
          <a:lstStyle/>
          <a:p>
            <a:r>
              <a:rPr lang="en-US" dirty="0" smtClean="0"/>
              <a:t>Ready to book</a:t>
            </a:r>
          </a:p>
          <a:p>
            <a:r>
              <a:rPr lang="en-US" dirty="0" smtClean="0"/>
              <a:t>$1175 per class</a:t>
            </a:r>
          </a:p>
          <a:p>
            <a:r>
              <a:rPr lang="en-US" dirty="0"/>
              <a:t>Like a science kit/system</a:t>
            </a:r>
          </a:p>
          <a:p>
            <a:r>
              <a:rPr lang="en-US" dirty="0" smtClean="0"/>
              <a:t>Aidable</a:t>
            </a:r>
          </a:p>
        </p:txBody>
      </p:sp>
      <p:pic>
        <p:nvPicPr>
          <p:cNvPr id="1026" name="Picture 2" descr="H:\Enterprise America\GrandOpening\IMG_195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3826108" y="1453397"/>
            <a:ext cx="6400800" cy="395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9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Join us at OCM BOCES January 28th at 3:00p for a demonstration and explanation and receive a copy of SkillsWin! signed by the author, Bill Coplin. Space is limited.  Sign up in MLP.</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204" y="4200881"/>
            <a:ext cx="52387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619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August 5-7, 2014</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238250" y="2453481"/>
            <a:ext cx="6667500" cy="3000375"/>
          </a:xfrm>
        </p:spPr>
      </p:pic>
    </p:spTree>
    <p:extLst>
      <p:ext uri="{BB962C8B-B14F-4D97-AF65-F5344CB8AC3E}">
        <p14:creationId xmlns:p14="http://schemas.microsoft.com/office/powerpoint/2010/main" val="3618780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312" y="152400"/>
            <a:ext cx="2166288" cy="3086100"/>
          </a:xfrm>
          <a:prstGeom prst="rect">
            <a:avLst/>
          </a:prstGeom>
        </p:spPr>
      </p:pic>
      <p:sp>
        <p:nvSpPr>
          <p:cNvPr id="2" name="Title 1"/>
          <p:cNvSpPr>
            <a:spLocks noGrp="1"/>
          </p:cNvSpPr>
          <p:nvPr>
            <p:ph type="ctrTitle"/>
          </p:nvPr>
        </p:nvSpPr>
        <p:spPr/>
        <p:txBody>
          <a:bodyPr/>
          <a:lstStyle/>
          <a:p>
            <a:r>
              <a:rPr lang="en-US" dirty="0" smtClean="0"/>
              <a:t>A Vision for Education in</a:t>
            </a:r>
            <a:br>
              <a:rPr lang="en-US" dirty="0" smtClean="0"/>
            </a:br>
            <a:r>
              <a:rPr lang="en-US" dirty="0" smtClean="0"/>
              <a:t>Central New York</a:t>
            </a:r>
            <a:endParaRPr lang="en-US" dirty="0"/>
          </a:p>
        </p:txBody>
      </p:sp>
      <p:sp>
        <p:nvSpPr>
          <p:cNvPr id="3" name="Subtitle 2"/>
          <p:cNvSpPr>
            <a:spLocks noGrp="1"/>
          </p:cNvSpPr>
          <p:nvPr>
            <p:ph type="subTitle" idx="1"/>
          </p:nvPr>
        </p:nvSpPr>
        <p:spPr/>
        <p:txBody>
          <a:bodyPr/>
          <a:lstStyle/>
          <a:p>
            <a:r>
              <a:rPr lang="en-US" dirty="0" smtClean="0"/>
              <a:t>College, Career</a:t>
            </a:r>
            <a:br>
              <a:rPr lang="en-US" dirty="0" smtClean="0"/>
            </a:br>
            <a:r>
              <a:rPr lang="en-US" dirty="0" smtClean="0"/>
              <a:t>&amp; Citizenship Readiness</a:t>
            </a:r>
            <a:endParaRPr lang="en-US" dirty="0"/>
          </a:p>
        </p:txBody>
      </p:sp>
    </p:spTree>
    <p:extLst>
      <p:ext uri="{BB962C8B-B14F-4D97-AF65-F5344CB8AC3E}">
        <p14:creationId xmlns:p14="http://schemas.microsoft.com/office/powerpoint/2010/main" val="143464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9600" y="685800"/>
            <a:ext cx="7924800" cy="5668818"/>
            <a:chOff x="609600" y="685800"/>
            <a:chExt cx="7924800" cy="5668818"/>
          </a:xfrm>
        </p:grpSpPr>
        <p:grpSp>
          <p:nvGrpSpPr>
            <p:cNvPr id="11" name="Group 10"/>
            <p:cNvGrpSpPr/>
            <p:nvPr/>
          </p:nvGrpSpPr>
          <p:grpSpPr>
            <a:xfrm>
              <a:off x="3657600" y="685800"/>
              <a:ext cx="4876800" cy="2743200"/>
              <a:chOff x="3657600" y="685800"/>
              <a:chExt cx="4876800" cy="2209800"/>
            </a:xfrm>
          </p:grpSpPr>
          <p:sp>
            <p:nvSpPr>
              <p:cNvPr id="9" name="Rounded Rectangle 8"/>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14" name="Rounded Rectangle 13"/>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6" name="Group 15"/>
            <p:cNvGrpSpPr/>
            <p:nvPr/>
          </p:nvGrpSpPr>
          <p:grpSpPr>
            <a:xfrm>
              <a:off x="4648200" y="3611418"/>
              <a:ext cx="3886200" cy="2743200"/>
              <a:chOff x="4648200" y="685800"/>
              <a:chExt cx="3886200" cy="2209800"/>
            </a:xfrm>
          </p:grpSpPr>
          <p:sp>
            <p:nvSpPr>
              <p:cNvPr id="17" name="Rounded Rectangle 16"/>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TextBox 17"/>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9" name="Group 18"/>
            <p:cNvGrpSpPr/>
            <p:nvPr/>
          </p:nvGrpSpPr>
          <p:grpSpPr>
            <a:xfrm>
              <a:off x="609600" y="3611418"/>
              <a:ext cx="3962400" cy="2743200"/>
              <a:chOff x="4648200" y="685800"/>
              <a:chExt cx="39624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7" name="Rounded Rectangle 6"/>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5" name="Group 24"/>
          <p:cNvGrpSpPr/>
          <p:nvPr/>
        </p:nvGrpSpPr>
        <p:grpSpPr>
          <a:xfrm>
            <a:off x="2895600" y="1828800"/>
            <a:ext cx="4876800" cy="3505200"/>
            <a:chOff x="2971800" y="2209800"/>
            <a:chExt cx="4876800" cy="3505200"/>
          </a:xfrm>
        </p:grpSpPr>
        <p:sp>
          <p:nvSpPr>
            <p:cNvPr id="23" name="Rounded Rectangle 22"/>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4" name="Diagram 3"/>
          <p:cNvGraphicFramePr/>
          <p:nvPr>
            <p:extLst>
              <p:ext uri="{D42A27DB-BD31-4B8C-83A1-F6EECF244321}">
                <p14:modId xmlns:p14="http://schemas.microsoft.com/office/powerpoint/2010/main" val="2276487499"/>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spTree>
    <p:extLst>
      <p:ext uri="{BB962C8B-B14F-4D97-AF65-F5344CB8AC3E}">
        <p14:creationId xmlns:p14="http://schemas.microsoft.com/office/powerpoint/2010/main" val="67020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Central New York New Tech High School</a:t>
            </a:r>
            <a:endParaRPr lang="en-US" dirty="0"/>
          </a:p>
        </p:txBody>
      </p:sp>
      <p:sp>
        <p:nvSpPr>
          <p:cNvPr id="3" name="Content Placeholder 2"/>
          <p:cNvSpPr>
            <a:spLocks noGrp="1"/>
          </p:cNvSpPr>
          <p:nvPr>
            <p:ph idx="1"/>
          </p:nvPr>
        </p:nvSpPr>
        <p:spPr/>
        <p:txBody>
          <a:bodyPr/>
          <a:lstStyle/>
          <a:p>
            <a:r>
              <a:rPr lang="en-US" dirty="0" smtClean="0"/>
              <a:t>Multiple districts</a:t>
            </a:r>
          </a:p>
          <a:p>
            <a:r>
              <a:rPr lang="en-US" dirty="0" smtClean="0"/>
              <a:t>Location TBD</a:t>
            </a:r>
          </a:p>
          <a:p>
            <a:r>
              <a:rPr lang="en-US" dirty="0" smtClean="0"/>
              <a:t>September 2015</a:t>
            </a:r>
          </a:p>
          <a:p>
            <a:r>
              <a:rPr lang="en-US" dirty="0" smtClean="0"/>
              <a:t>Begin with grades 9 &amp; 10</a:t>
            </a:r>
            <a:endParaRPr lang="en-US" dirty="0"/>
          </a:p>
        </p:txBody>
      </p:sp>
      <p:sp>
        <p:nvSpPr>
          <p:cNvPr id="4" name="TextBox 3"/>
          <p:cNvSpPr txBox="1"/>
          <p:nvPr/>
        </p:nvSpPr>
        <p:spPr>
          <a:xfrm rot="20749844">
            <a:off x="1828800" y="3807540"/>
            <a:ext cx="6400800" cy="1569660"/>
          </a:xfrm>
          <a:prstGeom prst="rect">
            <a:avLst/>
          </a:prstGeom>
          <a:noFill/>
        </p:spPr>
        <p:txBody>
          <a:bodyPr wrap="square" rtlCol="0">
            <a:spAutoFit/>
          </a:bodyPr>
          <a:lstStyle/>
          <a:p>
            <a:pPr algn="ctr"/>
            <a:r>
              <a:rPr lang="en-US" sz="9600" dirty="0" smtClean="0">
                <a:solidFill>
                  <a:srgbClr val="0070C0"/>
                </a:solidFill>
                <a:latin typeface="Franklin Gothic Medium Cond" panose="020B0606030402020204" pitchFamily="34" charset="0"/>
              </a:rPr>
              <a:t>NTH@CNY</a:t>
            </a:r>
            <a:endParaRPr lang="en-US" sz="9600" dirty="0">
              <a:solidFill>
                <a:srgbClr val="0070C0"/>
              </a:solidFill>
              <a:latin typeface="Franklin Gothic Medium Cond" panose="020B0606030402020204" pitchFamily="34" charset="0"/>
            </a:endParaRPr>
          </a:p>
        </p:txBody>
      </p:sp>
    </p:spTree>
    <p:extLst>
      <p:ext uri="{BB962C8B-B14F-4D97-AF65-F5344CB8AC3E}">
        <p14:creationId xmlns:p14="http://schemas.microsoft.com/office/powerpoint/2010/main" val="207479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smtClean="0"/>
              <a:t>Baldwinsville New Tech</a:t>
            </a:r>
            <a:endParaRPr lang="en-US" dirty="0"/>
          </a:p>
        </p:txBody>
      </p:sp>
      <p:sp>
        <p:nvSpPr>
          <p:cNvPr id="3" name="Content Placeholder 2"/>
          <p:cNvSpPr>
            <a:spLocks noGrp="1"/>
          </p:cNvSpPr>
          <p:nvPr>
            <p:ph idx="1"/>
          </p:nvPr>
        </p:nvSpPr>
        <p:spPr/>
        <p:txBody>
          <a:bodyPr/>
          <a:lstStyle/>
          <a:p>
            <a:r>
              <a:rPr lang="en-US" dirty="0" smtClean="0"/>
              <a:t>School-within-a-School (shared campus)</a:t>
            </a:r>
          </a:p>
          <a:p>
            <a:r>
              <a:rPr lang="en-US" dirty="0" smtClean="0"/>
              <a:t>September 2015</a:t>
            </a:r>
          </a:p>
          <a:p>
            <a:r>
              <a:rPr lang="en-US" dirty="0" smtClean="0"/>
              <a:t>Begin with grade 10</a:t>
            </a:r>
            <a:endParaRPr lang="en-US" dirty="0"/>
          </a:p>
        </p:txBody>
      </p:sp>
    </p:spTree>
    <p:extLst>
      <p:ext uri="{BB962C8B-B14F-4D97-AF65-F5344CB8AC3E}">
        <p14:creationId xmlns:p14="http://schemas.microsoft.com/office/powerpoint/2010/main" val="64490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Transformation of the Career Academy</a:t>
            </a:r>
          </a:p>
          <a:p>
            <a:r>
              <a:rPr lang="en-US" dirty="0" smtClean="0"/>
              <a:t>September 2014</a:t>
            </a:r>
          </a:p>
          <a:p>
            <a:r>
              <a:rPr lang="en-US" dirty="0" smtClean="0"/>
              <a:t>Begin with grades 9 &amp; 10</a:t>
            </a:r>
          </a:p>
          <a:p>
            <a:r>
              <a:rPr lang="en-US" dirty="0" smtClean="0"/>
              <a:t>Students in grades 11 &amp; 12 complete the Career Academy program, including CTE</a:t>
            </a:r>
          </a:p>
          <a:p>
            <a:r>
              <a:rPr lang="en-US" dirty="0" smtClean="0"/>
              <a:t>Summer 2014-Redesign space to support Innovation Tech model</a:t>
            </a:r>
          </a:p>
          <a:p>
            <a:r>
              <a:rPr lang="en-US" dirty="0" smtClean="0"/>
              <a:t>InnovationTech.us</a:t>
            </a:r>
          </a:p>
          <a:p>
            <a:pPr marL="0" indent="0">
              <a:buNone/>
            </a:pPr>
            <a:endParaRPr lang="en-US" dirty="0"/>
          </a:p>
        </p:txBody>
      </p:sp>
      <p:pic>
        <p:nvPicPr>
          <p:cNvPr id="3076" name="Picture 4" descr="Innovative Tec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193" y="195618"/>
            <a:ext cx="57150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4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for Education in CNY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38027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42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2725398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a:t>
            </a:r>
            <a:endParaRPr lang="en-US" dirty="0"/>
          </a:p>
        </p:txBody>
      </p:sp>
      <p:sp>
        <p:nvSpPr>
          <p:cNvPr id="3" name="Content Placeholder 2"/>
          <p:cNvSpPr>
            <a:spLocks noGrp="1"/>
          </p:cNvSpPr>
          <p:nvPr>
            <p:ph idx="1"/>
          </p:nvPr>
        </p:nvSpPr>
        <p:spPr/>
        <p:txBody>
          <a:bodyPr/>
          <a:lstStyle/>
          <a:p>
            <a:pPr marL="0" indent="0">
              <a:buNone/>
            </a:pPr>
            <a:r>
              <a:rPr lang="en-US" dirty="0" smtClean="0"/>
              <a:t>Seal of Biliteracy is coming</a:t>
            </a:r>
          </a:p>
          <a:p>
            <a:r>
              <a:rPr lang="en-US" dirty="0" smtClean="0"/>
              <a:t>Pilot in 2014-2015</a:t>
            </a:r>
          </a:p>
          <a:p>
            <a:r>
              <a:rPr lang="en-US" dirty="0" smtClean="0"/>
              <a:t>Full implementation later</a:t>
            </a:r>
          </a:p>
          <a:p>
            <a:pPr lvl="1"/>
            <a:endParaRPr lang="en-US" dirty="0"/>
          </a:p>
          <a:p>
            <a:endParaRPr lang="en-US" dirty="0"/>
          </a:p>
          <a:p>
            <a:endParaRPr lang="en-US" dirty="0"/>
          </a:p>
        </p:txBody>
      </p:sp>
    </p:spTree>
    <p:extLst>
      <p:ext uri="{BB962C8B-B14F-4D97-AF65-F5344CB8AC3E}">
        <p14:creationId xmlns:p14="http://schemas.microsoft.com/office/powerpoint/2010/main" val="2926876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LOTE June 2014</a:t>
            </a:r>
            <a:endParaRPr lang="en-US" dirty="0"/>
          </a:p>
        </p:txBody>
      </p:sp>
      <p:pic>
        <p:nvPicPr>
          <p:cNvPr id="1027" name="Picture 3" descr="C:\Users\lradicel\AppData\Local\Microsoft\Windows\Temporary Internet Files\Content.IE5\7IEAGCBU\MC9003127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8861"/>
            <a:ext cx="3813143" cy="344542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684895" y="1520593"/>
            <a:ext cx="4612943" cy="4525963"/>
          </a:xfrm>
        </p:spPr>
        <p:txBody>
          <a:bodyPr/>
          <a:lstStyle/>
          <a:p>
            <a:endParaRPr lang="en-US" dirty="0" smtClean="0"/>
          </a:p>
          <a:p>
            <a:pPr algn="ctr"/>
            <a:r>
              <a:rPr lang="en-US" dirty="0" smtClean="0"/>
              <a:t>Latin –Version A</a:t>
            </a:r>
          </a:p>
          <a:p>
            <a:pPr algn="ctr"/>
            <a:r>
              <a:rPr lang="en-US" dirty="0" smtClean="0"/>
              <a:t>Italian-</a:t>
            </a:r>
          </a:p>
          <a:p>
            <a:pPr algn="ctr"/>
            <a:r>
              <a:rPr lang="en-US" dirty="0" smtClean="0"/>
              <a:t>German-</a:t>
            </a:r>
          </a:p>
          <a:p>
            <a:pPr algn="ctr"/>
            <a:r>
              <a:rPr lang="en-US" dirty="0" smtClean="0"/>
              <a:t>French-</a:t>
            </a:r>
          </a:p>
          <a:p>
            <a:pPr algn="ctr"/>
            <a:r>
              <a:rPr lang="en-US" dirty="0" smtClean="0"/>
              <a:t>Spanish-</a:t>
            </a:r>
            <a:endParaRPr lang="en-US" dirty="0"/>
          </a:p>
          <a:p>
            <a:pPr algn="ctr"/>
            <a:endParaRPr lang="en-US" dirty="0"/>
          </a:p>
        </p:txBody>
      </p:sp>
    </p:spTree>
    <p:extLst>
      <p:ext uri="{BB962C8B-B14F-4D97-AF65-F5344CB8AC3E}">
        <p14:creationId xmlns:p14="http://schemas.microsoft.com/office/powerpoint/2010/main" val="3649596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 Scoring</a:t>
            </a:r>
            <a:endParaRPr lang="en-US" dirty="0"/>
          </a:p>
        </p:txBody>
      </p:sp>
      <p:sp>
        <p:nvSpPr>
          <p:cNvPr id="3" name="Content Placeholder 2"/>
          <p:cNvSpPr>
            <a:spLocks noGrp="1"/>
          </p:cNvSpPr>
          <p:nvPr>
            <p:ph sz="half" idx="1"/>
          </p:nvPr>
        </p:nvSpPr>
        <p:spPr/>
        <p:txBody>
          <a:bodyPr/>
          <a:lstStyle/>
          <a:p>
            <a:r>
              <a:rPr lang="en-US" dirty="0" smtClean="0"/>
              <a:t>Eastside</a:t>
            </a:r>
          </a:p>
          <a:p>
            <a:pPr lvl="1"/>
            <a:r>
              <a:rPr lang="en-US" dirty="0" smtClean="0"/>
              <a:t>ESM</a:t>
            </a:r>
          </a:p>
          <a:p>
            <a:pPr lvl="1"/>
            <a:r>
              <a:rPr lang="en-US" dirty="0" smtClean="0"/>
              <a:t>FM</a:t>
            </a:r>
          </a:p>
          <a:p>
            <a:pPr lvl="1"/>
            <a:r>
              <a:rPr lang="en-US" dirty="0" smtClean="0"/>
              <a:t>JD</a:t>
            </a:r>
          </a:p>
          <a:p>
            <a:pPr lvl="1"/>
            <a:r>
              <a:rPr lang="en-US" dirty="0" smtClean="0"/>
              <a:t>Cazenovia</a:t>
            </a:r>
          </a:p>
          <a:p>
            <a:pPr lvl="1"/>
            <a:r>
              <a:rPr lang="en-US" dirty="0" smtClean="0"/>
              <a:t>Chittenango</a:t>
            </a:r>
          </a:p>
          <a:p>
            <a:pPr lvl="1"/>
            <a:r>
              <a:rPr lang="en-US" dirty="0" smtClean="0"/>
              <a:t>OCM</a:t>
            </a:r>
            <a:endParaRPr lang="en-US" dirty="0"/>
          </a:p>
        </p:txBody>
      </p:sp>
      <p:sp>
        <p:nvSpPr>
          <p:cNvPr id="4" name="Content Placeholder 3"/>
          <p:cNvSpPr>
            <a:spLocks noGrp="1"/>
          </p:cNvSpPr>
          <p:nvPr>
            <p:ph sz="half" idx="2"/>
          </p:nvPr>
        </p:nvSpPr>
        <p:spPr/>
        <p:txBody>
          <a:bodyPr/>
          <a:lstStyle/>
          <a:p>
            <a:r>
              <a:rPr lang="en-US" dirty="0" smtClean="0"/>
              <a:t>South</a:t>
            </a:r>
          </a:p>
          <a:p>
            <a:pPr lvl="1"/>
            <a:r>
              <a:rPr lang="en-US" dirty="0" smtClean="0"/>
              <a:t>Cincinnatus</a:t>
            </a:r>
          </a:p>
          <a:p>
            <a:pPr lvl="1"/>
            <a:r>
              <a:rPr lang="en-US" dirty="0" smtClean="0"/>
              <a:t>LaFayette</a:t>
            </a:r>
          </a:p>
          <a:p>
            <a:pPr lvl="1"/>
            <a:r>
              <a:rPr lang="en-US" i="1" dirty="0" smtClean="0"/>
              <a:t>Onondaga</a:t>
            </a:r>
          </a:p>
          <a:p>
            <a:pPr lvl="1"/>
            <a:r>
              <a:rPr lang="en-US" i="1" dirty="0" smtClean="0"/>
              <a:t>Fabius-Pompey</a:t>
            </a:r>
          </a:p>
          <a:p>
            <a:pPr lvl="1"/>
            <a:r>
              <a:rPr lang="en-US" i="1" dirty="0" smtClean="0"/>
              <a:t>McGraw</a:t>
            </a:r>
          </a:p>
          <a:p>
            <a:pPr lvl="1"/>
            <a:endParaRPr lang="en-US" i="1" dirty="0"/>
          </a:p>
          <a:p>
            <a:pPr lvl="1"/>
            <a:r>
              <a:rPr lang="en-US" i="1" dirty="0" smtClean="0"/>
              <a:t>Potential site: McEvoy</a:t>
            </a:r>
            <a:endParaRPr lang="en-US" i="1" dirty="0"/>
          </a:p>
        </p:txBody>
      </p:sp>
    </p:spTree>
    <p:extLst>
      <p:ext uri="{BB962C8B-B14F-4D97-AF65-F5344CB8AC3E}">
        <p14:creationId xmlns:p14="http://schemas.microsoft.com/office/powerpoint/2010/main" val="2532082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Double-Testing Discussion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21036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If </a:t>
            </a:r>
            <a:r>
              <a:rPr lang="en-US" sz="2800" dirty="0"/>
              <a:t>a district opts to have accelerated students take the NYS Grade 7 or 8 Common Core Mathematics Test in addition to one or both Regents Examinations in Algebra, the results from the NYS Grade 7 or 8 Common Core Mathematics Test will be used for institutional accountability purposes rather than the results from a Regents Examination in mathematics</a:t>
            </a:r>
            <a:r>
              <a:rPr lang="en-US" sz="2800" dirty="0" smtClean="0"/>
              <a:t>.</a:t>
            </a:r>
            <a:endParaRPr lang="en-US" sz="2800" dirty="0"/>
          </a:p>
        </p:txBody>
      </p:sp>
    </p:spTree>
    <p:extLst>
      <p:ext uri="{BB962C8B-B14F-4D97-AF65-F5344CB8AC3E}">
        <p14:creationId xmlns:p14="http://schemas.microsoft.com/office/powerpoint/2010/main" val="628745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Students </a:t>
            </a:r>
            <a:r>
              <a:rPr lang="en-US" sz="2800" dirty="0"/>
              <a:t>who take the Regents Examination in Algebra I (Common Core) in grade 7 or 8 will be counted as participants when determining the participation rate in mathematics for the school they attend in grade 7 or 8. </a:t>
            </a:r>
          </a:p>
        </p:txBody>
      </p:sp>
    </p:spTree>
    <p:extLst>
      <p:ext uri="{BB962C8B-B14F-4D97-AF65-F5344CB8AC3E}">
        <p14:creationId xmlns:p14="http://schemas.microsoft.com/office/powerpoint/2010/main" val="1471679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The </a:t>
            </a:r>
            <a:r>
              <a:rPr lang="en-US" sz="2800" dirty="0"/>
              <a:t>result on the Regents Examination in Algebra I (Common Core) taken in grade 7 or 8 will not count towards the participation rate in mathematics for the high school in which they later enroll. </a:t>
            </a:r>
          </a:p>
        </p:txBody>
      </p:sp>
    </p:spTree>
    <p:extLst>
      <p:ext uri="{BB962C8B-B14F-4D97-AF65-F5344CB8AC3E}">
        <p14:creationId xmlns:p14="http://schemas.microsoft.com/office/powerpoint/2010/main" val="3978370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The </a:t>
            </a:r>
            <a:r>
              <a:rPr lang="en-US" sz="2800" dirty="0"/>
              <a:t>same rule would apply for any students who take the Regents Examination in Geometry in grade 7 or 8. </a:t>
            </a:r>
          </a:p>
        </p:txBody>
      </p:sp>
    </p:spTree>
    <p:extLst>
      <p:ext uri="{BB962C8B-B14F-4D97-AF65-F5344CB8AC3E}">
        <p14:creationId xmlns:p14="http://schemas.microsoft.com/office/powerpoint/2010/main" val="806674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120000"/>
              </a:lnSpc>
              <a:buNone/>
            </a:pPr>
            <a:r>
              <a:rPr lang="en-US" sz="2800" dirty="0" smtClean="0"/>
              <a:t>Results </a:t>
            </a:r>
            <a:r>
              <a:rPr lang="en-US" sz="2800" dirty="0"/>
              <a:t>for students who take only the Regents Examination in Algebra I (Common Core) in grade 7 or 8 will be incorporated into the Performance Index for the school in which the student is enrolled. Grade 7 or 8 students who accelerate and obtain, at a minimum, the score on the Regents Examination in Algebra I (Common Core) necessary to meet Regents Diploma requirements will, for the purposes of calculating a school’s or a district’s Performance Index, be counted at the “full credit” level. </a:t>
            </a:r>
          </a:p>
        </p:txBody>
      </p:sp>
    </p:spTree>
    <p:extLst>
      <p:ext uri="{BB962C8B-B14F-4D97-AF65-F5344CB8AC3E}">
        <p14:creationId xmlns:p14="http://schemas.microsoft.com/office/powerpoint/2010/main" val="2241905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Grade </a:t>
            </a:r>
            <a:r>
              <a:rPr lang="en-US" sz="2800" dirty="0"/>
              <a:t>7 or 8 students who do not obtain scores on the Regents Examination in Algebra I (Common Core) necessary to meet Regents Diploma requirements will earn the school or district ”no credit” for the student’s performance. The same rule will apply to seventh and eighth grade students who take another Regents Examination in mathematics (e.g., Geometry). </a:t>
            </a:r>
          </a:p>
        </p:txBody>
      </p:sp>
    </p:spTree>
    <p:extLst>
      <p:ext uri="{BB962C8B-B14F-4D97-AF65-F5344CB8AC3E}">
        <p14:creationId xmlns:p14="http://schemas.microsoft.com/office/powerpoint/2010/main" val="431369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The </a:t>
            </a:r>
            <a:r>
              <a:rPr lang="en-US" sz="2800" dirty="0"/>
              <a:t>waiver and proposed regulatory amendments pertain to institutional accountability requirements, not to the requirements that individual students must meet in order to graduate from high school. The waiver does not change (i.e., the waiver neither increases nor decreases) the requirements students must currently meet in order to obtain a diploma</a:t>
            </a:r>
            <a:r>
              <a:rPr lang="en-US" sz="2800" dirty="0" smtClean="0"/>
              <a:t>.</a:t>
            </a:r>
            <a:endParaRPr lang="en-US" sz="2800" dirty="0"/>
          </a:p>
        </p:txBody>
      </p:sp>
    </p:spTree>
    <p:extLst>
      <p:ext uri="{BB962C8B-B14F-4D97-AF65-F5344CB8AC3E}">
        <p14:creationId xmlns:p14="http://schemas.microsoft.com/office/powerpoint/2010/main" val="375344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and Standards</a:t>
            </a:r>
            <a:endParaRPr lang="en-US" dirty="0"/>
          </a:p>
        </p:txBody>
      </p:sp>
      <p:sp>
        <p:nvSpPr>
          <p:cNvPr id="3" name="Content Placeholder 2"/>
          <p:cNvSpPr>
            <a:spLocks noGrp="1"/>
          </p:cNvSpPr>
          <p:nvPr>
            <p:ph idx="1"/>
          </p:nvPr>
        </p:nvSpPr>
        <p:spPr/>
        <p:txBody>
          <a:bodyPr>
            <a:normAutofit/>
          </a:bodyPr>
          <a:lstStyle/>
          <a:p>
            <a:r>
              <a:rPr lang="en-US" dirty="0" smtClean="0"/>
              <a:t>Research paper on hold</a:t>
            </a:r>
          </a:p>
          <a:p>
            <a:r>
              <a:rPr lang="en-US" dirty="0" smtClean="0"/>
              <a:t>NGSS on hold</a:t>
            </a:r>
          </a:p>
          <a:p>
            <a:r>
              <a:rPr lang="en-US" dirty="0" smtClean="0"/>
              <a:t>SS Frameworks proceeding</a:t>
            </a:r>
            <a:endParaRPr lang="en-US" dirty="0"/>
          </a:p>
          <a:p>
            <a:endParaRPr lang="en-US" dirty="0"/>
          </a:p>
          <a:p>
            <a:endParaRPr lang="en-US" dirty="0"/>
          </a:p>
        </p:txBody>
      </p:sp>
    </p:spTree>
    <p:extLst>
      <p:ext uri="{BB962C8B-B14F-4D97-AF65-F5344CB8AC3E}">
        <p14:creationId xmlns:p14="http://schemas.microsoft.com/office/powerpoint/2010/main" val="93473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However</a:t>
            </a:r>
            <a:r>
              <a:rPr lang="en-US" sz="2800" dirty="0"/>
              <a:t>, for institutional accountability, high schools will only get credit in the Performance Index for Regents exams or their equivalents that are taken after a student first enters ninth grade, even if students have taken Regents exams in math or their equivalents in grade 7 or 8. </a:t>
            </a:r>
          </a:p>
        </p:txBody>
      </p:sp>
    </p:spTree>
    <p:extLst>
      <p:ext uri="{BB962C8B-B14F-4D97-AF65-F5344CB8AC3E}">
        <p14:creationId xmlns:p14="http://schemas.microsoft.com/office/powerpoint/2010/main" val="2456550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Those </a:t>
            </a:r>
            <a:r>
              <a:rPr lang="en-US" sz="2800" dirty="0"/>
              <a:t>districts that wish to have seventh or eighth grade students take only the Regents Examination in mathematics will need to make a material change to their approved APPR plan in the State-provided Growth and Other Comparable Measures subcomponent (Task 2), as well as the Locally-Selected Measures subcomponent (Task 3), as applicable.</a:t>
            </a:r>
          </a:p>
        </p:txBody>
      </p:sp>
    </p:spTree>
    <p:extLst>
      <p:ext uri="{BB962C8B-B14F-4D97-AF65-F5344CB8AC3E}">
        <p14:creationId xmlns:p14="http://schemas.microsoft.com/office/powerpoint/2010/main" val="24264351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a:t>If any material changes are made to an approved APPR plan, the school district or BOCES must submit the material changes on a form prescribed by the Commissioner, to the Commissioner for approval.  The Commissioner has the authority to reject the plan if any of the changes do not rigorously adhere to the law and </a:t>
            </a:r>
            <a:r>
              <a:rPr lang="en-US" sz="2800" dirty="0" smtClean="0"/>
              <a:t>regulations.</a:t>
            </a:r>
            <a:endParaRPr lang="en-US" sz="2800" dirty="0"/>
          </a:p>
        </p:txBody>
      </p:sp>
    </p:spTree>
    <p:extLst>
      <p:ext uri="{BB962C8B-B14F-4D97-AF65-F5344CB8AC3E}">
        <p14:creationId xmlns:p14="http://schemas.microsoft.com/office/powerpoint/2010/main" val="3610478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smtClean="0"/>
              <a:t>Consider Public </a:t>
            </a:r>
            <a:r>
              <a:rPr lang="en-US" sz="2800" dirty="0" smtClean="0"/>
              <a:t>Perception</a:t>
            </a:r>
          </a:p>
          <a:p>
            <a:pPr>
              <a:lnSpc>
                <a:spcPct val="120000"/>
              </a:lnSpc>
            </a:pPr>
            <a:r>
              <a:rPr lang="en-US" sz="2800" dirty="0" smtClean="0"/>
              <a:t>Pressure on district</a:t>
            </a:r>
          </a:p>
          <a:p>
            <a:pPr>
              <a:lnSpc>
                <a:spcPct val="120000"/>
              </a:lnSpc>
            </a:pPr>
            <a:r>
              <a:rPr lang="en-US" sz="2800" dirty="0" smtClean="0"/>
              <a:t>More media</a:t>
            </a:r>
            <a:br>
              <a:rPr lang="en-US" sz="2800" dirty="0" smtClean="0"/>
            </a:br>
            <a:r>
              <a:rPr lang="en-US" sz="2800" dirty="0" smtClean="0"/>
              <a:t>coverage?</a:t>
            </a:r>
          </a:p>
          <a:p>
            <a:pPr>
              <a:lnSpc>
                <a:spcPct val="120000"/>
              </a:lnSpc>
            </a:pPr>
            <a:r>
              <a:rPr lang="en-US" sz="2800" dirty="0" smtClean="0"/>
              <a:t>Messaging</a:t>
            </a:r>
            <a:br>
              <a:rPr lang="en-US" sz="2800" dirty="0" smtClean="0"/>
            </a:br>
            <a:r>
              <a:rPr lang="en-US" sz="2800" dirty="0" smtClean="0"/>
              <a:t>(remember Bill</a:t>
            </a:r>
            <a:br>
              <a:rPr lang="en-US" sz="2800" dirty="0" smtClean="0"/>
            </a:br>
            <a:r>
              <a:rPr lang="en-US" sz="2800" dirty="0" smtClean="0"/>
              <a:t>Daggett)</a:t>
            </a:r>
            <a:endParaRPr lang="en-US" sz="2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1652"/>
          <a:stretch/>
        </p:blipFill>
        <p:spPr bwMode="auto">
          <a:xfrm>
            <a:off x="3739487" y="2825088"/>
            <a:ext cx="5029536" cy="3610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393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February 13, 2014</a:t>
            </a:r>
          </a:p>
          <a:p>
            <a:r>
              <a:rPr lang="en-US" dirty="0" smtClean="0"/>
              <a:t>Distance Learning Room</a:t>
            </a:r>
            <a:endParaRPr lang="en-US" dirty="0"/>
          </a:p>
        </p:txBody>
      </p:sp>
      <p:sp>
        <p:nvSpPr>
          <p:cNvPr id="4" name="TextBox 3"/>
          <p:cNvSpPr txBox="1"/>
          <p:nvPr/>
        </p:nvSpPr>
        <p:spPr>
          <a:xfrm rot="19993139">
            <a:off x="1623849" y="1718441"/>
            <a:ext cx="2112579" cy="769441"/>
          </a:xfrm>
          <a:prstGeom prst="rect">
            <a:avLst/>
          </a:prstGeom>
          <a:noFill/>
        </p:spPr>
        <p:txBody>
          <a:bodyPr wrap="square" rtlCol="0">
            <a:spAutoFit/>
          </a:bodyPr>
          <a:lstStyle/>
          <a:p>
            <a:pPr algn="ctr"/>
            <a:r>
              <a:rPr lang="en-US" sz="4400" dirty="0" smtClean="0">
                <a:solidFill>
                  <a:srgbClr val="FFFF00"/>
                </a:solidFill>
                <a:latin typeface="Stencil" panose="040409050D0802020404" pitchFamily="82" charset="0"/>
              </a:rPr>
              <a:t>NEXT</a:t>
            </a:r>
            <a:endParaRPr lang="en-US" sz="4400" dirty="0">
              <a:solidFill>
                <a:srgbClr val="FFFF00"/>
              </a:solidFill>
              <a:latin typeface="Stencil" panose="040409050D0802020404" pitchFamily="82" charset="0"/>
            </a:endParaRPr>
          </a:p>
        </p:txBody>
      </p:sp>
    </p:spTree>
    <p:extLst>
      <p:ext uri="{BB962C8B-B14F-4D97-AF65-F5344CB8AC3E}">
        <p14:creationId xmlns:p14="http://schemas.microsoft.com/office/powerpoint/2010/main" val="4261613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NCLB Waiver Request #2</a:t>
            </a:r>
            <a:endParaRPr lang="en-US" dirty="0"/>
          </a:p>
        </p:txBody>
      </p:sp>
      <p:sp>
        <p:nvSpPr>
          <p:cNvPr id="3" name="Content Placeholder 2"/>
          <p:cNvSpPr>
            <a:spLocks noGrp="1"/>
          </p:cNvSpPr>
          <p:nvPr>
            <p:ph idx="1"/>
          </p:nvPr>
        </p:nvSpPr>
        <p:spPr/>
        <p:txBody>
          <a:bodyPr/>
          <a:lstStyle/>
          <a:p>
            <a:pPr marL="0" indent="0">
              <a:buNone/>
            </a:pPr>
            <a:r>
              <a:rPr lang="en-US" dirty="0" smtClean="0"/>
              <a:t>Waiver application being prepared:</a:t>
            </a:r>
          </a:p>
          <a:p>
            <a:r>
              <a:rPr lang="en-US" dirty="0" smtClean="0"/>
              <a:t>Mostly like present waiver</a:t>
            </a:r>
          </a:p>
          <a:p>
            <a:r>
              <a:rPr lang="en-US" dirty="0" smtClean="0"/>
              <a:t>Some accountability adjustments</a:t>
            </a:r>
          </a:p>
          <a:p>
            <a:r>
              <a:rPr lang="en-US" dirty="0" smtClean="0"/>
              <a:t>Some SWD adjustments</a:t>
            </a:r>
          </a:p>
          <a:p>
            <a:r>
              <a:rPr lang="en-US" dirty="0" smtClean="0"/>
              <a:t>Use NYSESLAT before ELLS take ELA</a:t>
            </a:r>
          </a:p>
          <a:p>
            <a:endParaRPr lang="en-US" dirty="0"/>
          </a:p>
        </p:txBody>
      </p:sp>
    </p:spTree>
    <p:extLst>
      <p:ext uri="{BB962C8B-B14F-4D97-AF65-F5344CB8AC3E}">
        <p14:creationId xmlns:p14="http://schemas.microsoft.com/office/powerpoint/2010/main" val="291168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9183414"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1503"/>
            <a:ext cx="8229600" cy="1143000"/>
          </a:xfrm>
        </p:spPr>
        <p:txBody>
          <a:bodyPr/>
          <a:lstStyle/>
          <a:p>
            <a:r>
              <a:rPr lang="en-US" dirty="0" smtClean="0">
                <a:solidFill>
                  <a:schemeClr val="bg1"/>
                </a:solidFill>
              </a:rPr>
              <a:t>Legislative Updates</a:t>
            </a:r>
            <a:endParaRPr lang="en-US" dirty="0">
              <a:solidFill>
                <a:schemeClr val="bg1"/>
              </a:solidFill>
            </a:endParaRPr>
          </a:p>
        </p:txBody>
      </p:sp>
    </p:spTree>
    <p:extLst>
      <p:ext uri="{BB962C8B-B14F-4D97-AF65-F5344CB8AC3E}">
        <p14:creationId xmlns:p14="http://schemas.microsoft.com/office/powerpoint/2010/main" val="356837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Updates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Cuomo says more $, maybe 5%, but…</a:t>
            </a:r>
          </a:p>
          <a:p>
            <a:r>
              <a:rPr lang="en-US" dirty="0" smtClean="0"/>
              <a:t>Pay but not pay for UPK</a:t>
            </a:r>
          </a:p>
          <a:p>
            <a:r>
              <a:rPr lang="en-US" dirty="0" smtClean="0"/>
              <a:t>Education </a:t>
            </a:r>
            <a:r>
              <a:rPr lang="en-US" dirty="0"/>
              <a:t>Reform </a:t>
            </a:r>
            <a:r>
              <a:rPr lang="en-US" dirty="0" smtClean="0"/>
              <a:t>Commission:</a:t>
            </a:r>
          </a:p>
          <a:p>
            <a:pPr marL="400050" lvl="1" indent="0">
              <a:buNone/>
            </a:pPr>
            <a:r>
              <a:rPr lang="en-US" dirty="0" smtClean="0"/>
              <a:t>1</a:t>
            </a:r>
            <a:r>
              <a:rPr lang="en-US" dirty="0"/>
              <a:t>.	Expand early education</a:t>
            </a:r>
          </a:p>
          <a:p>
            <a:pPr marL="400050" lvl="1" indent="0">
              <a:buNone/>
            </a:pPr>
            <a:r>
              <a:rPr lang="en-US" dirty="0"/>
              <a:t>2.	Expand the use of technology</a:t>
            </a:r>
          </a:p>
          <a:p>
            <a:pPr marL="400050" lvl="1" indent="0">
              <a:buNone/>
            </a:pPr>
            <a:r>
              <a:rPr lang="en-US" dirty="0"/>
              <a:t>3.	Merit pay</a:t>
            </a:r>
          </a:p>
          <a:p>
            <a:pPr marL="400050" lvl="1" indent="0">
              <a:buNone/>
            </a:pPr>
            <a:r>
              <a:rPr lang="en-US" dirty="0"/>
              <a:t>4.	Replicate programs to connect high school and college for </a:t>
            </a:r>
            <a:r>
              <a:rPr lang="en-US" dirty="0" smtClean="0"/>
              <a:t>students</a:t>
            </a:r>
            <a:endParaRPr lang="en-US" dirty="0"/>
          </a:p>
          <a:p>
            <a:pPr marL="400050" lvl="1" indent="0">
              <a:buNone/>
            </a:pPr>
            <a:r>
              <a:rPr lang="en-US" dirty="0"/>
              <a:t>5.	Invest in higher education</a:t>
            </a:r>
          </a:p>
          <a:p>
            <a:pPr marL="400050" lvl="1" indent="0">
              <a:buNone/>
            </a:pPr>
            <a:r>
              <a:rPr lang="en-US" dirty="0"/>
              <a:t>6.	Increase efficiencies </a:t>
            </a:r>
          </a:p>
          <a:p>
            <a:endParaRPr lang="en-US" dirty="0" smtClean="0"/>
          </a:p>
          <a:p>
            <a:endParaRPr lang="en-US" dirty="0"/>
          </a:p>
        </p:txBody>
      </p:sp>
    </p:spTree>
    <p:extLst>
      <p:ext uri="{BB962C8B-B14F-4D97-AF65-F5344CB8AC3E}">
        <p14:creationId xmlns:p14="http://schemas.microsoft.com/office/powerpoint/2010/main" val="1980444306"/>
      </p:ext>
    </p:extLst>
  </p:cSld>
  <p:clrMapOvr>
    <a:masterClrMapping/>
  </p:clrMapOvr>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11_sc_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2935</TotalTime>
  <Words>1651</Words>
  <Application>Microsoft Office PowerPoint</Application>
  <PresentationFormat>On-screen Show (4:3)</PresentationFormat>
  <Paragraphs>275</Paragraphs>
  <Slides>64</Slides>
  <Notes>7</Notes>
  <HiddenSlides>0</HiddenSlides>
  <MMClips>0</MMClips>
  <ScaleCrop>false</ScaleCrop>
  <HeadingPairs>
    <vt:vector size="4" baseType="variant">
      <vt:variant>
        <vt:lpstr>Theme</vt:lpstr>
      </vt:variant>
      <vt:variant>
        <vt:i4>5</vt:i4>
      </vt:variant>
      <vt:variant>
        <vt:lpstr>Slide Titles</vt:lpstr>
      </vt:variant>
      <vt:variant>
        <vt:i4>64</vt:i4>
      </vt:variant>
    </vt:vector>
  </HeadingPairs>
  <TitlesOfParts>
    <vt:vector size="69" baseType="lpstr">
      <vt:lpstr>IS_template</vt:lpstr>
      <vt:lpstr>1_IS_template</vt:lpstr>
      <vt:lpstr>1211_sc_pptemplate</vt:lpstr>
      <vt:lpstr>Office Theme</vt:lpstr>
      <vt:lpstr>1_Office Theme</vt:lpstr>
      <vt:lpstr>BCIC Meeting</vt:lpstr>
      <vt:lpstr>Welcome</vt:lpstr>
      <vt:lpstr>SED Updates</vt:lpstr>
      <vt:lpstr>SED Update</vt:lpstr>
      <vt:lpstr>Graduation</vt:lpstr>
      <vt:lpstr>Curriculum and Standards</vt:lpstr>
      <vt:lpstr>NCLB Waiver Request #2</vt:lpstr>
      <vt:lpstr>Legislative Updates</vt:lpstr>
      <vt:lpstr>Executive Updates</vt:lpstr>
      <vt:lpstr>Legislative Updates</vt:lpstr>
      <vt:lpstr>ITD</vt:lpstr>
      <vt:lpstr>CI&amp;A</vt:lpstr>
      <vt:lpstr>RBERN Conference</vt:lpstr>
      <vt:lpstr>Teacher Centers</vt:lpstr>
      <vt:lpstr>Higher Education</vt:lpstr>
      <vt:lpstr>CNY NYS ASCD</vt:lpstr>
      <vt:lpstr>PowerPoint Presentation</vt:lpstr>
      <vt:lpstr>OCM BOCES Facilities</vt:lpstr>
      <vt:lpstr>Summary</vt:lpstr>
      <vt:lpstr>Referendum Details</vt:lpstr>
      <vt:lpstr>District Sharing</vt:lpstr>
      <vt:lpstr>PowerPoint Presentation</vt:lpstr>
      <vt:lpstr>Race To The Top</vt:lpstr>
      <vt:lpstr>The Need for Change</vt:lpstr>
      <vt:lpstr>Network Team- Regional</vt:lpstr>
      <vt:lpstr>PowerPoint Presentation</vt:lpstr>
      <vt:lpstr>Core Research Research and the  Common Core Learning Standards (CCLS)</vt:lpstr>
      <vt:lpstr>Core Research:</vt:lpstr>
      <vt:lpstr>Data-Driven Instruction</vt:lpstr>
      <vt:lpstr>PLCs at Work</vt:lpstr>
      <vt:lpstr>Turn Your RtI Upside Down</vt:lpstr>
      <vt:lpstr>RtI Presents from RSE TASC</vt:lpstr>
      <vt:lpstr>Professional Practice</vt:lpstr>
      <vt:lpstr>Lead Evaluator Training</vt:lpstr>
      <vt:lpstr>Culture</vt:lpstr>
      <vt:lpstr>Assessment &amp; Systems Thinking</vt:lpstr>
      <vt:lpstr>Long Term Planning</vt:lpstr>
      <vt:lpstr>RTTT Reporting</vt:lpstr>
      <vt:lpstr>Other Business</vt:lpstr>
      <vt:lpstr>PowerPoint Presentation</vt:lpstr>
      <vt:lpstr>PowerPoint Presentation</vt:lpstr>
      <vt:lpstr>August 5-7, 2014</vt:lpstr>
      <vt:lpstr>A Vision for Education in Central New York</vt:lpstr>
      <vt:lpstr>PowerPoint Presentation</vt:lpstr>
      <vt:lpstr>Central New York New Tech High School</vt:lpstr>
      <vt:lpstr>Baldwinsville New Tech</vt:lpstr>
      <vt:lpstr>PowerPoint Presentation</vt:lpstr>
      <vt:lpstr>A Vision for Education in CNY</vt:lpstr>
      <vt:lpstr>Assessment</vt:lpstr>
      <vt:lpstr>LOTE June 2014</vt:lpstr>
      <vt:lpstr>3-8 Scoring</vt:lpstr>
      <vt:lpstr>Double-Testing Discussion</vt:lpstr>
      <vt:lpstr>Double-Testing</vt:lpstr>
      <vt:lpstr>Double-Testing</vt:lpstr>
      <vt:lpstr>Double-Testing</vt:lpstr>
      <vt:lpstr>Double-Testing</vt:lpstr>
      <vt:lpstr>Double-Testing</vt:lpstr>
      <vt:lpstr>Double-Testing</vt:lpstr>
      <vt:lpstr>Double-Testing</vt:lpstr>
      <vt:lpstr>Double-Testing</vt:lpstr>
      <vt:lpstr>Double-Testing</vt:lpstr>
      <vt:lpstr>Double-Testing</vt:lpstr>
      <vt:lpstr>Double-Testing</vt:lpstr>
      <vt:lpstr>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284</cp:revision>
  <cp:lastPrinted>2013-12-13T17:20:07Z</cp:lastPrinted>
  <dcterms:created xsi:type="dcterms:W3CDTF">2012-08-15T11:27:34Z</dcterms:created>
  <dcterms:modified xsi:type="dcterms:W3CDTF">2014-01-16T11:58:08Z</dcterms:modified>
</cp:coreProperties>
</file>