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56" r:id="rId2"/>
    <p:sldId id="349" r:id="rId3"/>
    <p:sldId id="352" r:id="rId4"/>
    <p:sldId id="337" r:id="rId5"/>
    <p:sldId id="338" r:id="rId6"/>
    <p:sldId id="356" r:id="rId7"/>
    <p:sldId id="346" r:id="rId8"/>
    <p:sldId id="348" r:id="rId9"/>
    <p:sldId id="347" r:id="rId10"/>
    <p:sldId id="361" r:id="rId11"/>
    <p:sldId id="345" r:id="rId12"/>
    <p:sldId id="357" r:id="rId13"/>
    <p:sldId id="358" r:id="rId14"/>
    <p:sldId id="359" r:id="rId15"/>
    <p:sldId id="360" r:id="rId16"/>
    <p:sldId id="342" r:id="rId17"/>
    <p:sldId id="344" r:id="rId18"/>
    <p:sldId id="350" r:id="rId19"/>
    <p:sldId id="355" r:id="rId20"/>
    <p:sldId id="353" r:id="rId21"/>
    <p:sldId id="354" r:id="rId22"/>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6884"/>
    <a:srgbClr val="008FC5"/>
    <a:srgbClr val="3C53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606" autoAdjust="0"/>
    <p:restoredTop sz="86264" autoAdjust="0"/>
  </p:normalViewPr>
  <p:slideViewPr>
    <p:cSldViewPr snapToGrid="0" snapToObjects="1">
      <p:cViewPr>
        <p:scale>
          <a:sx n="70" d="100"/>
          <a:sy n="70" d="100"/>
        </p:scale>
        <p:origin x="-810" y="-5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6A38FF91-F356-4257-A2DC-E613443E518E}" type="datetimeFigureOut">
              <a:rPr lang="en-US" smtClean="0"/>
              <a:t>12/18/2013</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D8C32998-CA15-4AB8-8011-92A0DD0CAA84}" type="slidenum">
              <a:rPr lang="en-US" smtClean="0"/>
              <a:t>‹#›</a:t>
            </a:fld>
            <a:endParaRPr lang="en-US" dirty="0"/>
          </a:p>
        </p:txBody>
      </p:sp>
    </p:spTree>
    <p:extLst>
      <p:ext uri="{BB962C8B-B14F-4D97-AF65-F5344CB8AC3E}">
        <p14:creationId xmlns:p14="http://schemas.microsoft.com/office/powerpoint/2010/main" val="3911573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68C10734-6372-4F7D-8805-02D36889E1E0}" type="datetimeFigureOut">
              <a:rPr lang="en-US" smtClean="0"/>
              <a:t>12/18/2013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B81372E6-6513-4A2A-8F9E-C54C1223285A}" type="slidenum">
              <a:rPr lang="en-US" smtClean="0"/>
              <a:t>‹#›</a:t>
            </a:fld>
            <a:endParaRPr lang="en-US" dirty="0"/>
          </a:p>
        </p:txBody>
      </p:sp>
    </p:spTree>
    <p:extLst>
      <p:ext uri="{BB962C8B-B14F-4D97-AF65-F5344CB8AC3E}">
        <p14:creationId xmlns:p14="http://schemas.microsoft.com/office/powerpoint/2010/main" val="1399952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1372E6-6513-4A2A-8F9E-C54C1223285A}" type="slidenum">
              <a:rPr lang="en-US" smtClean="0"/>
              <a:t>9</a:t>
            </a:fld>
            <a:endParaRPr lang="en-US" dirty="0"/>
          </a:p>
        </p:txBody>
      </p:sp>
    </p:spTree>
    <p:extLst>
      <p:ext uri="{BB962C8B-B14F-4D97-AF65-F5344CB8AC3E}">
        <p14:creationId xmlns:p14="http://schemas.microsoft.com/office/powerpoint/2010/main" val="997502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1372E6-6513-4A2A-8F9E-C54C1223285A}" type="slidenum">
              <a:rPr lang="en-US" smtClean="0"/>
              <a:t>10</a:t>
            </a:fld>
            <a:endParaRPr lang="en-US" dirty="0"/>
          </a:p>
        </p:txBody>
      </p:sp>
    </p:spTree>
    <p:extLst>
      <p:ext uri="{BB962C8B-B14F-4D97-AF65-F5344CB8AC3E}">
        <p14:creationId xmlns:p14="http://schemas.microsoft.com/office/powerpoint/2010/main" val="997502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quoted in http://www.nytimes.com/2013/12/08/opinion/sunday/friedman-cant-we-do-better.html?_r=0</a:t>
            </a:r>
            <a:endParaRPr lang="en-US" dirty="0"/>
          </a:p>
        </p:txBody>
      </p:sp>
      <p:sp>
        <p:nvSpPr>
          <p:cNvPr id="4" name="Slide Number Placeholder 3"/>
          <p:cNvSpPr>
            <a:spLocks noGrp="1"/>
          </p:cNvSpPr>
          <p:nvPr>
            <p:ph type="sldNum" sz="quarter" idx="10"/>
          </p:nvPr>
        </p:nvSpPr>
        <p:spPr/>
        <p:txBody>
          <a:bodyPr/>
          <a:lstStyle/>
          <a:p>
            <a:fld id="{B81372E6-6513-4A2A-8F9E-C54C1223285A}" type="slidenum">
              <a:rPr lang="en-US" smtClean="0"/>
              <a:t>18</a:t>
            </a:fld>
            <a:endParaRPr lang="en-US" dirty="0"/>
          </a:p>
        </p:txBody>
      </p:sp>
    </p:spTree>
    <p:extLst>
      <p:ext uri="{BB962C8B-B14F-4D97-AF65-F5344CB8AC3E}">
        <p14:creationId xmlns:p14="http://schemas.microsoft.com/office/powerpoint/2010/main" val="3313550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1372E6-6513-4A2A-8F9E-C54C1223285A}" type="slidenum">
              <a:rPr lang="en-US" smtClean="0"/>
              <a:t>19</a:t>
            </a:fld>
            <a:endParaRPr lang="en-US" dirty="0"/>
          </a:p>
        </p:txBody>
      </p:sp>
    </p:spTree>
    <p:extLst>
      <p:ext uri="{BB962C8B-B14F-4D97-AF65-F5344CB8AC3E}">
        <p14:creationId xmlns:p14="http://schemas.microsoft.com/office/powerpoint/2010/main" val="3313550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_Main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767565"/>
            <a:ext cx="7772400" cy="1470025"/>
          </a:xfrm>
        </p:spPr>
        <p:txBody>
          <a:bodyPr>
            <a:normAutofit/>
          </a:bodyPr>
          <a:lstStyle>
            <a:lvl1pPr>
              <a:defRPr sz="4400" b="1" i="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23340"/>
            <a:ext cx="6400800" cy="1752600"/>
          </a:xfr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7217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6068"/>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781630"/>
            <a:ext cx="8229600" cy="4525963"/>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61099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629400" y="45606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606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28252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90915"/>
            <a:ext cx="8229600"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621818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39035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56641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25828"/>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74448"/>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25828"/>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5630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81461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8"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51502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1516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448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454480"/>
            <a:ext cx="5111750" cy="5853113"/>
          </a:xfrm>
        </p:spPr>
        <p:txBody>
          <a:bodyPr/>
          <a:lstStyle>
            <a:lvl1pPr>
              <a:defRPr sz="3200" b="1">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1653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6670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614897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606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6348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493488" y="6447065"/>
            <a:ext cx="2133600" cy="365125"/>
          </a:xfrm>
          <a:prstGeom prst="rect">
            <a:avLst/>
          </a:prstGeom>
        </p:spPr>
        <p:txBody>
          <a:bodyPr/>
          <a:lstStyle>
            <a:lvl1pPr algn="l">
              <a:defRPr>
                <a:latin typeface="Arial" pitchFamily="34" charset="0"/>
                <a:cs typeface="Arial" pitchFamily="34" charset="0"/>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16578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arcconline.org/sites/parcc/files/PARCCMCFMathematicsAlgI_Nov2012V3_FINAL.pdf" TargetMode="External"/><Relationship Id="rId2" Type="http://schemas.openxmlformats.org/officeDocument/2006/relationships/hyperlink" Target="http://commoncoretools.me/wp-content/uploads/2012/12/ccss_progression_functions_2012_12_04.pdf" TargetMode="External"/><Relationship Id="rId1" Type="http://schemas.openxmlformats.org/officeDocument/2006/relationships/slideLayout" Target="../slideLayouts/slideLayout2.xml"/><Relationship Id="rId5" Type="http://schemas.openxmlformats.org/officeDocument/2006/relationships/hyperlink" Target="http://www.illustrativemathematics.org/" TargetMode="External"/><Relationship Id="rId4" Type="http://schemas.openxmlformats.org/officeDocument/2006/relationships/hyperlink" Target="http://www.engageny.org/sites/default/files/resource/attachments/a_story_of_functions_currriculum_map_and_overview_9-12.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ngageny.org/resource/regents-exams-mathematics" TargetMode="External"/><Relationship Id="rId2" Type="http://schemas.openxmlformats.org/officeDocument/2006/relationships/hyperlink" Target="http://www.engageny.org/resource/regents-exams-ela" TargetMode="External"/><Relationship Id="rId1" Type="http://schemas.openxmlformats.org/officeDocument/2006/relationships/slideLayout" Target="../slideLayouts/slideLayout2.xml"/><Relationship Id="rId4" Type="http://schemas.openxmlformats.org/officeDocument/2006/relationships/hyperlink" Target="http://www.p12.nysed.gov/assessment/math/ccmath/transitioncc.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hf9UVg-TdH0&amp;desktop_uri=/watch?v%3Dhf9UVg-TdH0&amp;app=deskto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York State</a:t>
            </a:r>
            <a:br>
              <a:rPr lang="en-US" dirty="0" smtClean="0"/>
            </a:br>
            <a:r>
              <a:rPr lang="en-US" dirty="0" smtClean="0"/>
              <a:t>Assessment Update</a:t>
            </a:r>
            <a:endParaRPr lang="en-US" dirty="0"/>
          </a:p>
        </p:txBody>
      </p:sp>
      <p:sp>
        <p:nvSpPr>
          <p:cNvPr id="3" name="Subtitle 2"/>
          <p:cNvSpPr>
            <a:spLocks noGrp="1"/>
          </p:cNvSpPr>
          <p:nvPr>
            <p:ph type="subTitle" idx="1"/>
          </p:nvPr>
        </p:nvSpPr>
        <p:spPr/>
        <p:txBody>
          <a:bodyPr/>
          <a:lstStyle/>
          <a:p>
            <a:r>
              <a:rPr lang="en-US" dirty="0" smtClean="0"/>
              <a:t>December 2013</a:t>
            </a:r>
            <a:endParaRPr lang="en-US" dirty="0"/>
          </a:p>
        </p:txBody>
      </p:sp>
    </p:spTree>
    <p:extLst>
      <p:ext uri="{BB962C8B-B14F-4D97-AF65-F5344CB8AC3E}">
        <p14:creationId xmlns:p14="http://schemas.microsoft.com/office/powerpoint/2010/main" val="339509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a:t>
            </a:r>
            <a:r>
              <a:rPr lang="en-US" dirty="0" smtClean="0"/>
              <a:t>Regents</a:t>
            </a:r>
            <a:endParaRPr lang="en-US" dirty="0"/>
          </a:p>
        </p:txBody>
      </p:sp>
      <p:sp>
        <p:nvSpPr>
          <p:cNvPr id="4" name="Content Placeholder 3"/>
          <p:cNvSpPr>
            <a:spLocks noGrp="1"/>
          </p:cNvSpPr>
          <p:nvPr>
            <p:ph idx="1"/>
          </p:nvPr>
        </p:nvSpPr>
        <p:spPr/>
        <p:txBody>
          <a:bodyPr/>
          <a:lstStyle/>
          <a:p>
            <a:endParaRPr lang="en-US" dirty="0"/>
          </a:p>
        </p:txBody>
      </p:sp>
      <p:graphicFrame>
        <p:nvGraphicFramePr>
          <p:cNvPr id="5" name="Group 65"/>
          <p:cNvGraphicFramePr>
            <a:graphicFrameLocks noGrp="1"/>
          </p:cNvGraphicFramePr>
          <p:nvPr>
            <p:extLst>
              <p:ext uri="{D42A27DB-BD31-4B8C-83A1-F6EECF244321}">
                <p14:modId xmlns:p14="http://schemas.microsoft.com/office/powerpoint/2010/main" val="4291901177"/>
              </p:ext>
            </p:extLst>
          </p:nvPr>
        </p:nvGraphicFramePr>
        <p:xfrm>
          <a:off x="304800" y="1224888"/>
          <a:ext cx="8521700" cy="5211696"/>
        </p:xfrm>
        <a:graphic>
          <a:graphicData uri="http://schemas.openxmlformats.org/drawingml/2006/table">
            <a:tbl>
              <a:tblPr/>
              <a:tblGrid>
                <a:gridCol w="1143000"/>
                <a:gridCol w="806450"/>
                <a:gridCol w="1479550"/>
                <a:gridCol w="1828800"/>
                <a:gridCol w="3263900"/>
              </a:tblGrid>
              <a:tr h="4401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Calibri" pitchFamily="34" charset="0"/>
                        </a:rPr>
                        <a:t>Test Part</a:t>
                      </a:r>
                      <a:endParaRPr kumimoji="0" lang="en-US" sz="16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Calibri" pitchFamily="34" charset="0"/>
                        </a:rPr>
                        <a:t>Suggested Time</a:t>
                      </a:r>
                      <a:endParaRPr kumimoji="0" lang="en-US" sz="1600" b="0" i="0" u="none" strike="noStrike" cap="none" normalizeH="0" baseline="0" dirty="0" smtClean="0">
                        <a:ln>
                          <a:noFill/>
                        </a:ln>
                        <a:solidFill>
                          <a:srgbClr val="FFFFFF"/>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Calibri" pitchFamily="34" charset="0"/>
                        </a:rPr>
                        <a:t> </a:t>
                      </a:r>
                      <a:endParaRPr kumimoji="0" lang="en-US" sz="16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Calibri" pitchFamily="34" charset="0"/>
                        </a:rPr>
                        <a:t>Standards Addressed</a:t>
                      </a:r>
                      <a:endParaRPr kumimoji="0" lang="en-US" sz="1600" b="0" i="0" u="none" strike="noStrike" cap="none" normalizeH="0" baseline="0" dirty="0" smtClean="0">
                        <a:ln>
                          <a:noFill/>
                        </a:ln>
                        <a:solidFill>
                          <a:srgbClr val="FFFFFF"/>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Calibri" pitchFamily="34" charset="0"/>
                        </a:rPr>
                        <a:t>(coverage will vary)</a:t>
                      </a:r>
                      <a:endParaRPr kumimoji="0" lang="en-US" sz="16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Calibri" pitchFamily="34" charset="0"/>
                        </a:rPr>
                        <a:t>Text Description</a:t>
                      </a:r>
                      <a:endParaRPr kumimoji="0" lang="en-US" sz="16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Calibri" pitchFamily="34" charset="0"/>
                        </a:rPr>
                        <a:t>Student Task</a:t>
                      </a:r>
                      <a:endParaRPr kumimoji="0" lang="en-US" sz="16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7176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 </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sng" strike="noStrike" cap="none" normalizeH="0" baseline="0" dirty="0" smtClean="0">
                          <a:ln>
                            <a:noFill/>
                          </a:ln>
                          <a:solidFill>
                            <a:srgbClr val="FFFFFF"/>
                          </a:solidFill>
                          <a:effectLst/>
                          <a:latin typeface="Calibri" pitchFamily="34" charset="0"/>
                        </a:rPr>
                        <a:t>PART 1</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 </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READING COMPREHENSION</a:t>
                      </a:r>
                      <a:endParaRPr kumimoji="0" lang="en-US" sz="14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60 minutes</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RL.1-6, 10</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RI.1-6, 8-10</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L.3-5</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2 – 3 texts</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Up to approximately 2,600 words total</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Each test will contain at least one literature and one informational text.</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Students will perform a close reading of the texts and answer 24 multiple-choice questions.</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4336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 </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sng" strike="noStrike" cap="none" normalizeH="0" baseline="0" dirty="0" smtClean="0">
                          <a:ln>
                            <a:noFill/>
                          </a:ln>
                          <a:solidFill>
                            <a:srgbClr val="FFFFFF"/>
                          </a:solidFill>
                          <a:effectLst/>
                          <a:latin typeface="Calibri" pitchFamily="34" charset="0"/>
                        </a:rPr>
                        <a:t>PART 2</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 </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WRITING FROM SOURCES</a:t>
                      </a:r>
                      <a:endParaRPr kumimoji="0" lang="en-US" sz="14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90 minutes</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RL.1-6,10-11</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RI.1-10</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W.1, 4,9</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L.1-6</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2 – 5  texts</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Up to approximately 2,600 words total</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Each test will contain at least two informational texts and, in addition, may contain graphics or one literature text.  </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Students will perform a close reading of the texts and write a source-based argument, as directed by the task.</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2955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 </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sng" strike="noStrike" cap="none" normalizeH="0" baseline="0" dirty="0" smtClean="0">
                          <a:ln>
                            <a:noFill/>
                          </a:ln>
                          <a:solidFill>
                            <a:srgbClr val="FFFFFF"/>
                          </a:solidFill>
                          <a:effectLst/>
                          <a:latin typeface="Calibri" pitchFamily="34" charset="0"/>
                        </a:rPr>
                        <a:t>PART 3</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 </a:t>
                      </a:r>
                      <a:endParaRPr kumimoji="0" lang="en-US" sz="1400" b="0" i="0" u="none" strike="noStrike" cap="none" normalizeH="0" baseline="0" dirty="0" smtClean="0">
                        <a:ln>
                          <a:noFill/>
                        </a:ln>
                        <a:solidFill>
                          <a:srgbClr val="FFFFFF"/>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FFFF"/>
                          </a:solidFill>
                          <a:effectLst/>
                          <a:latin typeface="Calibri" pitchFamily="34" charset="0"/>
                        </a:rPr>
                        <a:t>TEXT ANALYSIS</a:t>
                      </a:r>
                      <a:endParaRPr kumimoji="0" lang="en-US" sz="14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30 minutes</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pt-BR" sz="1000" b="1" i="0" u="none" strike="noStrike" cap="none" normalizeH="0" baseline="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RL.1-6, 10</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RI.1-6, 8-10</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W.2,4,9</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L.1-6</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1 text</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Up to approximately 1,000 words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Each test will contain one literature or one informational text.</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endParaRPr kumimoji="0" lang="en-US" sz="1400" b="1" i="0" u="none" strike="noStrike" cap="none" normalizeH="0" baseline="0" dirty="0" smtClean="0">
                        <a:ln>
                          <a:noFill/>
                        </a:ln>
                        <a:solidFill>
                          <a:srgbClr val="000000"/>
                        </a:solidFill>
                        <a:effectLst/>
                        <a:latin typeface="Calibri"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Students will perform a close reading of the text and write a two to three paragraph response that identifies a central idea in the text and analyzes how the author’s use of one writing strategy (literary element or literary technique or rhetorical device) develops this central idea.</a:t>
                      </a:r>
                      <a:endParaRPr kumimoji="0" lang="en-US" sz="1400" b="1" i="0" u="none" strike="noStrike" cap="none" normalizeH="0" baseline="0" dirty="0" smtClean="0">
                        <a:ln>
                          <a:noFill/>
                        </a:ln>
                        <a:solidFill>
                          <a:srgbClr val="000000"/>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62043">
                <a:tc gridSpan="5">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FFFFFF"/>
                          </a:solidFill>
                          <a:effectLst/>
                          <a:latin typeface="Calibri" pitchFamily="34" charset="0"/>
                        </a:rPr>
                        <a:t>Overall, the test requires that students read closely 5-9 texts of up to approximately 6,200 words and that they answer 24 multiple-choice questions, write one source-based argument, and one text-based response that identifies a central idea in the text and analyzes how the author’s use of one writing strategy develops this central idea.  The test assesses Common Core Learning Standards in Reading, Writing and Language for the Grade 11-12  span, but, due to the integrative and cumulative nature of the standards, items may also assess standards in earlier grade bands.  Exact standard coverage will vary from test to test based on the texts and writing  tasks used.</a:t>
                      </a:r>
                      <a:endParaRPr kumimoji="0" lang="en-US" sz="1400" b="0" i="0" u="none" strike="noStrike" cap="none" normalizeH="0" baseline="0" dirty="0" smtClean="0">
                        <a:ln>
                          <a:noFill/>
                        </a:ln>
                        <a:solidFill>
                          <a:srgbClr val="FFFFFF"/>
                        </a:solidFill>
                        <a:effectLst/>
                        <a:latin typeface="Times New Roman" pitchFamily="18" charset="0"/>
                      </a:endParaRPr>
                    </a:p>
                  </a:txBody>
                  <a:tcPr marL="60257" marR="6025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221022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Core A1 Regents</a:t>
            </a:r>
            <a:endParaRPr lang="en-US" dirty="0"/>
          </a:p>
        </p:txBody>
      </p:sp>
      <p:sp>
        <p:nvSpPr>
          <p:cNvPr id="3" name="Content Placeholder 2"/>
          <p:cNvSpPr>
            <a:spLocks noGrp="1"/>
          </p:cNvSpPr>
          <p:nvPr>
            <p:ph idx="1"/>
          </p:nvPr>
        </p:nvSpPr>
        <p:spPr>
          <a:xfrm>
            <a:off x="457200" y="1690915"/>
            <a:ext cx="8229600" cy="4778124"/>
          </a:xfrm>
        </p:spPr>
        <p:txBody>
          <a:bodyPr>
            <a:normAutofit/>
          </a:bodyPr>
          <a:lstStyle/>
          <a:p>
            <a:pPr marL="0" indent="0">
              <a:buNone/>
            </a:pPr>
            <a:r>
              <a:rPr lang="en-US" dirty="0" smtClean="0"/>
              <a:t>The </a:t>
            </a:r>
            <a:r>
              <a:rPr lang="en-US" dirty="0"/>
              <a:t>Common Core Algebra I Regents Exam is required for those students first beginning commencement-level math in 2013-14 or </a:t>
            </a:r>
            <a:r>
              <a:rPr lang="en-US" dirty="0" smtClean="0"/>
              <a:t>later (so, too, is CCLS-aligned instruction)</a:t>
            </a:r>
            <a:endParaRPr lang="en-US" dirty="0"/>
          </a:p>
          <a:p>
            <a:pPr marL="0" indent="0">
              <a:buNone/>
            </a:pPr>
            <a:endParaRPr lang="en-US" dirty="0" smtClean="0"/>
          </a:p>
          <a:p>
            <a:pPr marL="0" indent="0">
              <a:buNone/>
            </a:pPr>
            <a:r>
              <a:rPr lang="en-US" dirty="0" smtClean="0"/>
              <a:t>Other first administrations</a:t>
            </a:r>
            <a:endParaRPr lang="en-US" dirty="0"/>
          </a:p>
          <a:p>
            <a:r>
              <a:rPr lang="en-US" dirty="0" smtClean="0"/>
              <a:t>Geometry </a:t>
            </a:r>
            <a:r>
              <a:rPr lang="en-US" dirty="0"/>
              <a:t>(Common Core) – June 2015</a:t>
            </a:r>
          </a:p>
          <a:p>
            <a:r>
              <a:rPr lang="en-US" dirty="0"/>
              <a:t>Algebra II (Common Core) – June 2016</a:t>
            </a:r>
          </a:p>
        </p:txBody>
      </p:sp>
    </p:spTree>
    <p:extLst>
      <p:ext uri="{BB962C8B-B14F-4D97-AF65-F5344CB8AC3E}">
        <p14:creationId xmlns:p14="http://schemas.microsoft.com/office/powerpoint/2010/main" val="217963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Core A1 Regents</a:t>
            </a:r>
            <a:endParaRPr lang="en-US" dirty="0"/>
          </a:p>
        </p:txBody>
      </p:sp>
      <p:sp>
        <p:nvSpPr>
          <p:cNvPr id="3" name="Content Placeholder 2"/>
          <p:cNvSpPr>
            <a:spLocks noGrp="1"/>
          </p:cNvSpPr>
          <p:nvPr>
            <p:ph idx="1"/>
          </p:nvPr>
        </p:nvSpPr>
        <p:spPr>
          <a:xfrm>
            <a:off x="457200" y="1690915"/>
            <a:ext cx="8229600" cy="4778124"/>
          </a:xfrm>
        </p:spPr>
        <p:txBody>
          <a:bodyPr>
            <a:normAutofit/>
          </a:bodyPr>
          <a:lstStyle/>
          <a:p>
            <a:pPr marL="0" indent="0">
              <a:buNone/>
            </a:pPr>
            <a:r>
              <a:rPr lang="en-US" dirty="0"/>
              <a:t>For the June 2014 , August 2014, and January 2015 administrations </a:t>
            </a:r>
            <a:r>
              <a:rPr lang="en-US" dirty="0" smtClean="0"/>
              <a:t>only, </a:t>
            </a:r>
            <a:r>
              <a:rPr lang="en-US" dirty="0"/>
              <a:t>students enrolled in Common Core classes may take the old ELA or math exam in addition to the new exam and have the higher score </a:t>
            </a:r>
            <a:r>
              <a:rPr lang="en-US" dirty="0" smtClean="0"/>
              <a:t>count.</a:t>
            </a:r>
          </a:p>
          <a:p>
            <a:pPr marL="0" indent="0">
              <a:buNone/>
            </a:pPr>
            <a:endParaRPr lang="en-US" dirty="0"/>
          </a:p>
          <a:p>
            <a:pPr marL="0" indent="0">
              <a:buNone/>
            </a:pPr>
            <a:r>
              <a:rPr lang="en-US" dirty="0" smtClean="0"/>
              <a:t>The </a:t>
            </a:r>
            <a:r>
              <a:rPr lang="en-US" dirty="0"/>
              <a:t>June 3, 2014 results for the Regents Exam in AI (</a:t>
            </a:r>
            <a:r>
              <a:rPr lang="en-US" dirty="0" smtClean="0"/>
              <a:t>CCLS) will </a:t>
            </a:r>
            <a:r>
              <a:rPr lang="en-US" u="sng" dirty="0" smtClean="0"/>
              <a:t>NOT</a:t>
            </a:r>
            <a:r>
              <a:rPr lang="en-US" dirty="0" smtClean="0"/>
              <a:t> be available </a:t>
            </a:r>
            <a:r>
              <a:rPr lang="en-US" dirty="0"/>
              <a:t>before the Regents Exam in IA </a:t>
            </a:r>
            <a:r>
              <a:rPr lang="en-US" dirty="0" smtClean="0"/>
              <a:t>on </a:t>
            </a:r>
            <a:r>
              <a:rPr lang="en-US" dirty="0"/>
              <a:t>June </a:t>
            </a:r>
            <a:r>
              <a:rPr lang="en-US" dirty="0" smtClean="0"/>
              <a:t>20th</a:t>
            </a:r>
            <a:endParaRPr lang="en-US" dirty="0"/>
          </a:p>
          <a:p>
            <a:pPr marL="0" indent="0">
              <a:buNone/>
            </a:pPr>
            <a:endParaRPr lang="en-US" dirty="0"/>
          </a:p>
        </p:txBody>
      </p:sp>
    </p:spTree>
    <p:extLst>
      <p:ext uri="{BB962C8B-B14F-4D97-AF65-F5344CB8AC3E}">
        <p14:creationId xmlns:p14="http://schemas.microsoft.com/office/powerpoint/2010/main" val="1255723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Core A1 Regents</a:t>
            </a:r>
            <a:endParaRPr lang="en-US" dirty="0"/>
          </a:p>
        </p:txBody>
      </p:sp>
      <p:sp>
        <p:nvSpPr>
          <p:cNvPr id="3" name="Content Placeholder 2"/>
          <p:cNvSpPr>
            <a:spLocks noGrp="1"/>
          </p:cNvSpPr>
          <p:nvPr>
            <p:ph idx="1"/>
          </p:nvPr>
        </p:nvSpPr>
        <p:spPr>
          <a:xfrm>
            <a:off x="457200" y="1690915"/>
            <a:ext cx="8229600" cy="4778124"/>
          </a:xfrm>
        </p:spPr>
        <p:txBody>
          <a:bodyPr>
            <a:normAutofit/>
          </a:bodyPr>
          <a:lstStyle/>
          <a:p>
            <a:pPr marL="0" indent="0">
              <a:buNone/>
            </a:pPr>
            <a:r>
              <a:rPr lang="en-US" dirty="0" smtClean="0"/>
              <a:t>Assessment changes:</a:t>
            </a:r>
          </a:p>
          <a:p>
            <a:r>
              <a:rPr lang="en-US" dirty="0" smtClean="0"/>
              <a:t>Focus on the priority </a:t>
            </a:r>
            <a:r>
              <a:rPr lang="en-US" dirty="0"/>
              <a:t>Standards</a:t>
            </a:r>
          </a:p>
          <a:p>
            <a:r>
              <a:rPr lang="en-US" dirty="0"/>
              <a:t>Fluency according to </a:t>
            </a:r>
            <a:r>
              <a:rPr lang="en-US" dirty="0" smtClean="0"/>
              <a:t>PARCC</a:t>
            </a:r>
          </a:p>
          <a:p>
            <a:r>
              <a:rPr lang="en-US" dirty="0" smtClean="0"/>
              <a:t>Multiple problems on the came standards</a:t>
            </a:r>
          </a:p>
          <a:p>
            <a:r>
              <a:rPr lang="en-US" dirty="0" smtClean="0"/>
              <a:t>Four </a:t>
            </a:r>
            <a:r>
              <a:rPr lang="en-US" dirty="0"/>
              <a:t>good resources: </a:t>
            </a:r>
            <a:r>
              <a:rPr lang="en-US" u="sng" dirty="0">
                <a:hlinkClick r:id="rId2"/>
              </a:rPr>
              <a:t>Progressions documents</a:t>
            </a:r>
            <a:r>
              <a:rPr lang="en-US" dirty="0"/>
              <a:t>; </a:t>
            </a:r>
            <a:r>
              <a:rPr lang="en-US" u="sng" dirty="0">
                <a:hlinkClick r:id="rId3"/>
              </a:rPr>
              <a:t>PARCC Model Content Frameworks</a:t>
            </a:r>
            <a:r>
              <a:rPr lang="en-US" dirty="0"/>
              <a:t>; </a:t>
            </a:r>
            <a:r>
              <a:rPr lang="en-US" u="sng" dirty="0">
                <a:hlinkClick r:id="rId4"/>
              </a:rPr>
              <a:t>A Story of Functions</a:t>
            </a:r>
            <a:r>
              <a:rPr lang="en-US" dirty="0"/>
              <a:t>; </a:t>
            </a:r>
            <a:r>
              <a:rPr lang="en-US" u="sng" dirty="0">
                <a:hlinkClick r:id="rId5"/>
              </a:rPr>
              <a:t>Illustrative Mathematics</a:t>
            </a:r>
            <a:endParaRPr lang="en-US" dirty="0"/>
          </a:p>
        </p:txBody>
      </p:sp>
    </p:spTree>
    <p:extLst>
      <p:ext uri="{BB962C8B-B14F-4D97-AF65-F5344CB8AC3E}">
        <p14:creationId xmlns:p14="http://schemas.microsoft.com/office/powerpoint/2010/main" val="35541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Core A1 Regents</a:t>
            </a:r>
            <a:endParaRPr lang="en-US" dirty="0"/>
          </a:p>
        </p:txBody>
      </p:sp>
      <p:sp>
        <p:nvSpPr>
          <p:cNvPr id="4" name="Content Placeholder 3"/>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04289109"/>
              </p:ext>
            </p:extLst>
          </p:nvPr>
        </p:nvGraphicFramePr>
        <p:xfrm>
          <a:off x="381000" y="1462384"/>
          <a:ext cx="8382000" cy="4806810"/>
        </p:xfrm>
        <a:graphic>
          <a:graphicData uri="http://schemas.openxmlformats.org/drawingml/2006/table">
            <a:tbl>
              <a:tblPr firstRow="1" firstCol="1" bandRow="1" bandCol="1">
                <a:tableStyleId>{5C22544A-7EE6-4342-B048-85BDC9FD1C3A}</a:tableStyleId>
              </a:tblPr>
              <a:tblGrid>
                <a:gridCol w="4080127"/>
                <a:gridCol w="4301873"/>
              </a:tblGrid>
              <a:tr h="834788">
                <a:tc gridSpan="2">
                  <a:txBody>
                    <a:bodyPr/>
                    <a:lstStyle/>
                    <a:p>
                      <a:pPr marL="3810" marR="0" algn="ctr">
                        <a:spcBef>
                          <a:spcPts val="0"/>
                        </a:spcBef>
                        <a:spcAft>
                          <a:spcPts val="0"/>
                        </a:spcAft>
                      </a:pPr>
                      <a:r>
                        <a:rPr lang="en-US" sz="4000" dirty="0" smtClean="0">
                          <a:solidFill>
                            <a:schemeClr val="tx1"/>
                          </a:solidFill>
                          <a:effectLst/>
                          <a:latin typeface="+mn-lt"/>
                          <a:ea typeface="Times New Roman"/>
                        </a:rPr>
                        <a:t>Test Blueprint</a:t>
                      </a:r>
                      <a:endParaRPr lang="en-US" sz="4000" dirty="0">
                        <a:solidFill>
                          <a:schemeClr val="tx1"/>
                        </a:solidFill>
                        <a:effectLst/>
                        <a:latin typeface="+mn-lt"/>
                        <a:ea typeface="Times New Roman"/>
                      </a:endParaRPr>
                    </a:p>
                  </a:txBody>
                  <a:tcPr marL="68580" marR="68580" marT="0" marB="0" anchor="ctr"/>
                </a:tc>
                <a:tc hMerge="1">
                  <a:txBody>
                    <a:bodyPr/>
                    <a:lstStyle/>
                    <a:p>
                      <a:endParaRPr lang="en-US"/>
                    </a:p>
                  </a:txBody>
                  <a:tcPr/>
                </a:tc>
              </a:tr>
              <a:tr h="906701">
                <a:tc>
                  <a:txBody>
                    <a:bodyPr/>
                    <a:lstStyle/>
                    <a:p>
                      <a:pPr marL="3810" marR="0" algn="ctr">
                        <a:spcBef>
                          <a:spcPts val="0"/>
                        </a:spcBef>
                        <a:spcAft>
                          <a:spcPts val="0"/>
                        </a:spcAft>
                      </a:pPr>
                      <a:r>
                        <a:rPr lang="en-US" sz="2800" b="1" dirty="0">
                          <a:solidFill>
                            <a:schemeClr val="tx1"/>
                          </a:solidFill>
                          <a:effectLst/>
                        </a:rPr>
                        <a:t>Conceptual Category</a:t>
                      </a:r>
                      <a:endParaRPr lang="en-US" sz="2800" b="1" dirty="0">
                        <a:solidFill>
                          <a:schemeClr val="tx1"/>
                        </a:solidFill>
                        <a:effectLst/>
                        <a:latin typeface="Times New Roman"/>
                        <a:ea typeface="Times New Roman"/>
                      </a:endParaRPr>
                    </a:p>
                  </a:txBody>
                  <a:tcPr marL="68580" marR="68580" marT="0" marB="0" anchor="ctr"/>
                </a:tc>
                <a:tc>
                  <a:txBody>
                    <a:bodyPr/>
                    <a:lstStyle/>
                    <a:p>
                      <a:pPr marL="3810" marR="0" algn="ctr">
                        <a:spcBef>
                          <a:spcPts val="0"/>
                        </a:spcBef>
                        <a:spcAft>
                          <a:spcPts val="0"/>
                        </a:spcAft>
                      </a:pPr>
                      <a:r>
                        <a:rPr lang="en-US" sz="2800" b="1" dirty="0">
                          <a:effectLst/>
                        </a:rPr>
                        <a:t>Percent of </a:t>
                      </a:r>
                      <a:r>
                        <a:rPr lang="en-US" sz="2800" b="1" dirty="0" smtClean="0">
                          <a:effectLst/>
                        </a:rPr>
                        <a:t>Exam</a:t>
                      </a:r>
                    </a:p>
                    <a:p>
                      <a:pPr marL="3810" marR="0" algn="ctr">
                        <a:spcBef>
                          <a:spcPts val="0"/>
                        </a:spcBef>
                        <a:spcAft>
                          <a:spcPts val="0"/>
                        </a:spcAft>
                      </a:pPr>
                      <a:r>
                        <a:rPr lang="en-US" sz="2800" b="1" dirty="0" smtClean="0">
                          <a:effectLst/>
                        </a:rPr>
                        <a:t>by Points</a:t>
                      </a:r>
                      <a:endParaRPr lang="en-US" sz="2800" b="1" dirty="0">
                        <a:effectLst/>
                        <a:latin typeface="Times New Roman"/>
                        <a:ea typeface="Times New Roman"/>
                      </a:endParaRPr>
                    </a:p>
                  </a:txBody>
                  <a:tcPr marL="68580" marR="68580" marT="0" marB="0" anchor="ctr"/>
                </a:tc>
              </a:tr>
              <a:tr h="719540">
                <a:tc>
                  <a:txBody>
                    <a:bodyPr/>
                    <a:lstStyle/>
                    <a:p>
                      <a:pPr marL="3810" marR="0" algn="ctr">
                        <a:spcBef>
                          <a:spcPts val="0"/>
                        </a:spcBef>
                        <a:spcAft>
                          <a:spcPts val="0"/>
                        </a:spcAft>
                      </a:pPr>
                      <a:r>
                        <a:rPr lang="en-US" sz="2400" dirty="0">
                          <a:solidFill>
                            <a:schemeClr val="tx1"/>
                          </a:solidFill>
                          <a:effectLst/>
                        </a:rPr>
                        <a:t>Number and Quantity</a:t>
                      </a:r>
                      <a:endParaRPr lang="en-US" sz="2400" dirty="0">
                        <a:solidFill>
                          <a:schemeClr val="tx1"/>
                        </a:solidFill>
                        <a:effectLst/>
                        <a:latin typeface="Times New Roman"/>
                        <a:ea typeface="Times New Roman"/>
                      </a:endParaRPr>
                    </a:p>
                  </a:txBody>
                  <a:tcPr marL="68580" marR="68580" marT="0" marB="0" anchor="ctr"/>
                </a:tc>
                <a:tc>
                  <a:txBody>
                    <a:bodyPr/>
                    <a:lstStyle/>
                    <a:p>
                      <a:pPr marL="3810" marR="0" algn="ctr">
                        <a:spcBef>
                          <a:spcPts val="0"/>
                        </a:spcBef>
                        <a:spcAft>
                          <a:spcPts val="0"/>
                        </a:spcAft>
                      </a:pPr>
                      <a:r>
                        <a:rPr lang="en-US" sz="2400" dirty="0">
                          <a:effectLst/>
                        </a:rPr>
                        <a:t>2% - 8%</a:t>
                      </a:r>
                      <a:endParaRPr lang="en-US" sz="2400" dirty="0">
                        <a:effectLst/>
                        <a:latin typeface="Times New Roman"/>
                        <a:ea typeface="Times New Roman"/>
                      </a:endParaRPr>
                    </a:p>
                  </a:txBody>
                  <a:tcPr marL="68580" marR="68580" marT="0" marB="0" anchor="ctr"/>
                </a:tc>
              </a:tr>
              <a:tr h="719540">
                <a:tc>
                  <a:txBody>
                    <a:bodyPr/>
                    <a:lstStyle/>
                    <a:p>
                      <a:pPr marL="3810" marR="0" algn="ctr">
                        <a:spcBef>
                          <a:spcPts val="0"/>
                        </a:spcBef>
                        <a:spcAft>
                          <a:spcPts val="0"/>
                        </a:spcAft>
                      </a:pPr>
                      <a:r>
                        <a:rPr lang="en-US" sz="2400" dirty="0">
                          <a:solidFill>
                            <a:schemeClr val="tx1"/>
                          </a:solidFill>
                          <a:effectLst/>
                        </a:rPr>
                        <a:t>Algebra</a:t>
                      </a:r>
                      <a:endParaRPr lang="en-US" sz="2400" dirty="0">
                        <a:solidFill>
                          <a:schemeClr val="tx1"/>
                        </a:solidFill>
                        <a:effectLst/>
                        <a:latin typeface="Times New Roman"/>
                        <a:ea typeface="Times New Roman"/>
                      </a:endParaRPr>
                    </a:p>
                  </a:txBody>
                  <a:tcPr marL="68580" marR="68580" marT="0" marB="0" anchor="ctr"/>
                </a:tc>
                <a:tc>
                  <a:txBody>
                    <a:bodyPr/>
                    <a:lstStyle/>
                    <a:p>
                      <a:pPr marL="3810" marR="0" algn="ctr">
                        <a:spcBef>
                          <a:spcPts val="0"/>
                        </a:spcBef>
                        <a:spcAft>
                          <a:spcPts val="0"/>
                        </a:spcAft>
                      </a:pPr>
                      <a:r>
                        <a:rPr lang="en-US" sz="2400" dirty="0">
                          <a:effectLst/>
                        </a:rPr>
                        <a:t>50% - 56%</a:t>
                      </a:r>
                      <a:endParaRPr lang="en-US" sz="2400" dirty="0">
                        <a:effectLst/>
                        <a:latin typeface="Times New Roman"/>
                        <a:ea typeface="Times New Roman"/>
                      </a:endParaRPr>
                    </a:p>
                  </a:txBody>
                  <a:tcPr marL="68580" marR="68580" marT="0" marB="0" anchor="ctr"/>
                </a:tc>
              </a:tr>
              <a:tr h="719540">
                <a:tc>
                  <a:txBody>
                    <a:bodyPr/>
                    <a:lstStyle/>
                    <a:p>
                      <a:pPr marL="3810" marR="0" algn="ctr">
                        <a:spcBef>
                          <a:spcPts val="0"/>
                        </a:spcBef>
                        <a:spcAft>
                          <a:spcPts val="0"/>
                        </a:spcAft>
                      </a:pPr>
                      <a:r>
                        <a:rPr lang="en-US" sz="2400" dirty="0">
                          <a:solidFill>
                            <a:schemeClr val="tx1"/>
                          </a:solidFill>
                          <a:effectLst/>
                        </a:rPr>
                        <a:t>Functions</a:t>
                      </a:r>
                      <a:endParaRPr lang="en-US" sz="2400" dirty="0">
                        <a:solidFill>
                          <a:schemeClr val="tx1"/>
                        </a:solidFill>
                        <a:effectLst/>
                        <a:latin typeface="Times New Roman"/>
                        <a:ea typeface="Times New Roman"/>
                      </a:endParaRPr>
                    </a:p>
                  </a:txBody>
                  <a:tcPr marL="68580" marR="68580" marT="0" marB="0" anchor="ctr"/>
                </a:tc>
                <a:tc>
                  <a:txBody>
                    <a:bodyPr/>
                    <a:lstStyle/>
                    <a:p>
                      <a:pPr marL="3810" marR="0" algn="ctr">
                        <a:spcBef>
                          <a:spcPts val="0"/>
                        </a:spcBef>
                        <a:spcAft>
                          <a:spcPts val="0"/>
                        </a:spcAft>
                      </a:pPr>
                      <a:r>
                        <a:rPr lang="en-US" sz="2400" dirty="0">
                          <a:effectLst/>
                        </a:rPr>
                        <a:t>32% - 38%</a:t>
                      </a:r>
                      <a:endParaRPr lang="en-US" sz="2400" dirty="0">
                        <a:effectLst/>
                        <a:latin typeface="Times New Roman"/>
                        <a:ea typeface="Times New Roman"/>
                      </a:endParaRPr>
                    </a:p>
                  </a:txBody>
                  <a:tcPr marL="68580" marR="68580" marT="0" marB="0" anchor="ctr"/>
                </a:tc>
              </a:tr>
              <a:tr h="906701">
                <a:tc>
                  <a:txBody>
                    <a:bodyPr/>
                    <a:lstStyle/>
                    <a:p>
                      <a:pPr marL="3810" marR="0" algn="ctr">
                        <a:spcBef>
                          <a:spcPts val="0"/>
                        </a:spcBef>
                        <a:spcAft>
                          <a:spcPts val="0"/>
                        </a:spcAft>
                      </a:pPr>
                      <a:r>
                        <a:rPr lang="en-US" sz="2400" dirty="0">
                          <a:solidFill>
                            <a:schemeClr val="tx1"/>
                          </a:solidFill>
                          <a:effectLst/>
                        </a:rPr>
                        <a:t>Statistics and Probability</a:t>
                      </a:r>
                      <a:endParaRPr lang="en-US" sz="2400" dirty="0">
                        <a:solidFill>
                          <a:schemeClr val="tx1"/>
                        </a:solidFill>
                        <a:effectLst/>
                        <a:latin typeface="Times New Roman"/>
                        <a:ea typeface="Times New Roman"/>
                      </a:endParaRPr>
                    </a:p>
                  </a:txBody>
                  <a:tcPr marL="68580" marR="68580" marT="0" marB="0" anchor="ctr"/>
                </a:tc>
                <a:tc>
                  <a:txBody>
                    <a:bodyPr/>
                    <a:lstStyle/>
                    <a:p>
                      <a:pPr marL="3810" marR="0" algn="ctr">
                        <a:spcBef>
                          <a:spcPts val="0"/>
                        </a:spcBef>
                        <a:spcAft>
                          <a:spcPts val="0"/>
                        </a:spcAft>
                      </a:pPr>
                      <a:r>
                        <a:rPr lang="en-US" sz="2400" dirty="0">
                          <a:effectLst/>
                        </a:rPr>
                        <a:t>5% - 10%</a:t>
                      </a:r>
                      <a:endParaRPr lang="en-US" sz="24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2992747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Core A1 Regents</a:t>
            </a:r>
            <a:endParaRPr lang="en-US" dirty="0"/>
          </a:p>
        </p:txBody>
      </p:sp>
      <p:sp>
        <p:nvSpPr>
          <p:cNvPr id="4" name="Content Placeholder 3"/>
          <p:cNvSpPr>
            <a:spLocks noGrp="1"/>
          </p:cNvSpPr>
          <p:nvPr>
            <p:ph idx="1"/>
          </p:nvPr>
        </p:nvSpPr>
        <p:spPr/>
        <p:txBody>
          <a:bodyPr/>
          <a:lstStyle/>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5377711"/>
              </p:ext>
            </p:extLst>
          </p:nvPr>
        </p:nvGraphicFramePr>
        <p:xfrm>
          <a:off x="443550" y="1508353"/>
          <a:ext cx="8305800" cy="4859642"/>
        </p:xfrm>
        <a:graphic>
          <a:graphicData uri="http://schemas.openxmlformats.org/drawingml/2006/table">
            <a:tbl>
              <a:tblPr firstRow="1" firstCol="1" lastRow="1" lastCol="1" bandRow="1" bandCol="1">
                <a:tableStyleId>{5C22544A-7EE6-4342-B048-85BDC9FD1C3A}</a:tableStyleId>
              </a:tblPr>
              <a:tblGrid>
                <a:gridCol w="1981200"/>
                <a:gridCol w="1905000"/>
                <a:gridCol w="2362200"/>
                <a:gridCol w="2057400"/>
              </a:tblGrid>
              <a:tr h="620973">
                <a:tc gridSpan="4">
                  <a:txBody>
                    <a:bodyPr/>
                    <a:lstStyle/>
                    <a:p>
                      <a:pPr marL="0" marR="0" algn="ctr">
                        <a:spcBef>
                          <a:spcPts val="0"/>
                        </a:spcBef>
                        <a:spcAft>
                          <a:spcPts val="0"/>
                        </a:spcAft>
                      </a:pPr>
                      <a:r>
                        <a:rPr lang="en-US" sz="3600" dirty="0">
                          <a:solidFill>
                            <a:schemeClr val="tx1"/>
                          </a:solidFill>
                          <a:effectLst/>
                        </a:rPr>
                        <a:t>2014 Regents </a:t>
                      </a:r>
                      <a:r>
                        <a:rPr lang="en-US" sz="3600" dirty="0" smtClean="0">
                          <a:solidFill>
                            <a:schemeClr val="tx1"/>
                          </a:solidFill>
                          <a:effectLst/>
                        </a:rPr>
                        <a:t>Exam Test Design</a:t>
                      </a:r>
                      <a:endParaRPr lang="en-US" sz="3600" dirty="0">
                        <a:solidFill>
                          <a:schemeClr val="tx1"/>
                        </a:solidFill>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1774209">
                <a:tc>
                  <a:txBody>
                    <a:bodyPr/>
                    <a:lstStyle/>
                    <a:p>
                      <a:pPr marL="0" marR="0" algn="ctr">
                        <a:spcBef>
                          <a:spcPts val="0"/>
                        </a:spcBef>
                        <a:spcAft>
                          <a:spcPts val="0"/>
                        </a:spcAft>
                      </a:pPr>
                      <a:r>
                        <a:rPr lang="en-US" sz="2800" dirty="0">
                          <a:solidFill>
                            <a:schemeClr val="tx1"/>
                          </a:solidFill>
                          <a:effectLst/>
                        </a:rPr>
                        <a:t>Algebra I Exam</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Number of Questions</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Point </a:t>
                      </a:r>
                      <a:r>
                        <a:rPr lang="en-US" sz="2800" dirty="0" smtClean="0">
                          <a:solidFill>
                            <a:schemeClr val="tx1"/>
                          </a:solidFill>
                          <a:effectLst/>
                        </a:rPr>
                        <a:t>Value</a:t>
                      </a:r>
                    </a:p>
                    <a:p>
                      <a:pPr marL="0" marR="0" algn="ctr">
                        <a:spcBef>
                          <a:spcPts val="0"/>
                        </a:spcBef>
                        <a:spcAft>
                          <a:spcPts val="0"/>
                        </a:spcAft>
                      </a:pPr>
                      <a:r>
                        <a:rPr lang="en-US" sz="2800" dirty="0" smtClean="0">
                          <a:solidFill>
                            <a:schemeClr val="tx1"/>
                          </a:solidFill>
                          <a:effectLst/>
                        </a:rPr>
                        <a:t>per </a:t>
                      </a:r>
                      <a:r>
                        <a:rPr lang="en-US" sz="2800" dirty="0">
                          <a:solidFill>
                            <a:schemeClr val="tx1"/>
                          </a:solidFill>
                          <a:effectLst/>
                        </a:rPr>
                        <a:t>Question</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Total Point Value per Section</a:t>
                      </a:r>
                      <a:endParaRPr lang="en-US" sz="2800" dirty="0">
                        <a:solidFill>
                          <a:schemeClr val="tx1"/>
                        </a:solidFill>
                        <a:effectLst/>
                        <a:latin typeface="Times New Roman"/>
                        <a:ea typeface="Times New Roman"/>
                      </a:endParaRPr>
                    </a:p>
                  </a:txBody>
                  <a:tcPr marL="68580" marR="68580" marT="0" marB="0" anchor="ctr"/>
                </a:tc>
              </a:tr>
              <a:tr h="492892">
                <a:tc>
                  <a:txBody>
                    <a:bodyPr/>
                    <a:lstStyle/>
                    <a:p>
                      <a:pPr marL="0" marR="0" algn="ctr">
                        <a:spcBef>
                          <a:spcPts val="0"/>
                        </a:spcBef>
                        <a:spcAft>
                          <a:spcPts val="0"/>
                        </a:spcAft>
                      </a:pPr>
                      <a:r>
                        <a:rPr lang="en-US" sz="2800" dirty="0">
                          <a:solidFill>
                            <a:schemeClr val="tx1"/>
                          </a:solidFill>
                          <a:effectLst/>
                        </a:rPr>
                        <a:t>Part I</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smtClean="0">
                          <a:solidFill>
                            <a:schemeClr val="tx1"/>
                          </a:solidFill>
                          <a:effectLst/>
                        </a:rPr>
                        <a:t>24 MC</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2</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48</a:t>
                      </a:r>
                      <a:endParaRPr lang="en-US" sz="2800" dirty="0">
                        <a:solidFill>
                          <a:schemeClr val="tx1"/>
                        </a:solidFill>
                        <a:effectLst/>
                        <a:latin typeface="Times New Roman"/>
                        <a:ea typeface="Times New Roman"/>
                      </a:endParaRPr>
                    </a:p>
                  </a:txBody>
                  <a:tcPr marL="68580" marR="68580" marT="0" marB="0" anchor="ctr"/>
                </a:tc>
              </a:tr>
              <a:tr h="492892">
                <a:tc>
                  <a:txBody>
                    <a:bodyPr/>
                    <a:lstStyle/>
                    <a:p>
                      <a:pPr marL="0" marR="0" algn="ctr">
                        <a:spcBef>
                          <a:spcPts val="0"/>
                        </a:spcBef>
                        <a:spcAft>
                          <a:spcPts val="0"/>
                        </a:spcAft>
                      </a:pPr>
                      <a:r>
                        <a:rPr lang="en-US" sz="2800" dirty="0">
                          <a:solidFill>
                            <a:schemeClr val="tx1"/>
                          </a:solidFill>
                          <a:effectLst/>
                        </a:rPr>
                        <a:t>Part II</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smtClean="0">
                          <a:solidFill>
                            <a:schemeClr val="tx1"/>
                          </a:solidFill>
                          <a:effectLst/>
                        </a:rPr>
                        <a:t>8 CR</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2</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16</a:t>
                      </a:r>
                      <a:endParaRPr lang="en-US" sz="2800" dirty="0">
                        <a:solidFill>
                          <a:schemeClr val="tx1"/>
                        </a:solidFill>
                        <a:effectLst/>
                        <a:latin typeface="Times New Roman"/>
                        <a:ea typeface="Times New Roman"/>
                      </a:endParaRPr>
                    </a:p>
                  </a:txBody>
                  <a:tcPr marL="68580" marR="68580" marT="0" marB="0" anchor="ctr"/>
                </a:tc>
              </a:tr>
              <a:tr h="492892">
                <a:tc>
                  <a:txBody>
                    <a:bodyPr/>
                    <a:lstStyle/>
                    <a:p>
                      <a:pPr marL="0" marR="0" algn="ctr">
                        <a:spcBef>
                          <a:spcPts val="0"/>
                        </a:spcBef>
                        <a:spcAft>
                          <a:spcPts val="0"/>
                        </a:spcAft>
                      </a:pPr>
                      <a:r>
                        <a:rPr lang="en-US" sz="2800" dirty="0">
                          <a:solidFill>
                            <a:schemeClr val="tx1"/>
                          </a:solidFill>
                          <a:effectLst/>
                        </a:rPr>
                        <a:t>Part III</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smtClean="0">
                          <a:solidFill>
                            <a:schemeClr val="tx1"/>
                          </a:solidFill>
                          <a:effectLst/>
                        </a:rPr>
                        <a:t>4 CR</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4</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16</a:t>
                      </a:r>
                      <a:endParaRPr lang="en-US" sz="2800" dirty="0">
                        <a:solidFill>
                          <a:schemeClr val="tx1"/>
                        </a:solidFill>
                        <a:effectLst/>
                        <a:latin typeface="Times New Roman"/>
                        <a:ea typeface="Times New Roman"/>
                      </a:endParaRPr>
                    </a:p>
                  </a:txBody>
                  <a:tcPr marL="68580" marR="68580" marT="0" marB="0" anchor="ctr"/>
                </a:tc>
              </a:tr>
              <a:tr h="492892">
                <a:tc>
                  <a:txBody>
                    <a:bodyPr/>
                    <a:lstStyle/>
                    <a:p>
                      <a:pPr marL="0" marR="0" algn="ctr">
                        <a:spcBef>
                          <a:spcPts val="0"/>
                        </a:spcBef>
                        <a:spcAft>
                          <a:spcPts val="0"/>
                        </a:spcAft>
                      </a:pPr>
                      <a:r>
                        <a:rPr lang="en-US" sz="2800" dirty="0">
                          <a:solidFill>
                            <a:schemeClr val="tx1"/>
                          </a:solidFill>
                          <a:effectLst/>
                        </a:rPr>
                        <a:t>Part IV</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smtClean="0">
                          <a:solidFill>
                            <a:schemeClr val="tx1"/>
                          </a:solidFill>
                          <a:effectLst/>
                        </a:rPr>
                        <a:t>1 CR</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6</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6</a:t>
                      </a:r>
                      <a:endParaRPr lang="en-US" sz="2800" dirty="0">
                        <a:solidFill>
                          <a:schemeClr val="tx1"/>
                        </a:solidFill>
                        <a:effectLst/>
                        <a:latin typeface="Times New Roman"/>
                        <a:ea typeface="Times New Roman"/>
                      </a:endParaRPr>
                    </a:p>
                  </a:txBody>
                  <a:tcPr marL="68580" marR="68580" marT="0" marB="0" anchor="ctr"/>
                </a:tc>
              </a:tr>
              <a:tr h="492892">
                <a:tc>
                  <a:txBody>
                    <a:bodyPr/>
                    <a:lstStyle/>
                    <a:p>
                      <a:pPr marL="0" marR="0" algn="ctr">
                        <a:spcBef>
                          <a:spcPts val="0"/>
                        </a:spcBef>
                        <a:spcAft>
                          <a:spcPts val="0"/>
                        </a:spcAft>
                      </a:pPr>
                      <a:r>
                        <a:rPr lang="en-US" sz="2800" dirty="0">
                          <a:solidFill>
                            <a:schemeClr val="tx1"/>
                          </a:solidFill>
                          <a:effectLst/>
                        </a:rPr>
                        <a:t>Total</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37</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a:t>
                      </a:r>
                      <a:endParaRPr lang="en-US" sz="2800" dirty="0">
                        <a:solidFill>
                          <a:schemeClr val="tx1"/>
                        </a:solidFill>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2800" dirty="0">
                          <a:solidFill>
                            <a:schemeClr val="tx1"/>
                          </a:solidFill>
                          <a:effectLst/>
                        </a:rPr>
                        <a:t>86</a:t>
                      </a:r>
                      <a:endParaRPr lang="en-US" sz="2800" dirty="0">
                        <a:solidFill>
                          <a:schemeClr val="tx1"/>
                        </a:solidFill>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611478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Core Regents Exams</a:t>
            </a:r>
            <a:endParaRPr lang="en-US" dirty="0"/>
          </a:p>
        </p:txBody>
      </p:sp>
      <p:sp>
        <p:nvSpPr>
          <p:cNvPr id="3" name="Content Placeholder 2"/>
          <p:cNvSpPr>
            <a:spLocks noGrp="1"/>
          </p:cNvSpPr>
          <p:nvPr>
            <p:ph idx="1"/>
          </p:nvPr>
        </p:nvSpPr>
        <p:spPr>
          <a:xfrm>
            <a:off x="457200" y="1690915"/>
            <a:ext cx="8686800" cy="4919435"/>
          </a:xfrm>
        </p:spPr>
        <p:txBody>
          <a:bodyPr>
            <a:normAutofit/>
          </a:bodyPr>
          <a:lstStyle/>
          <a:p>
            <a:pPr marL="0" indent="0">
              <a:buNone/>
            </a:pPr>
            <a:r>
              <a:rPr lang="en-US" dirty="0"/>
              <a:t>Likely to have five levels of distinction rather than the four we have </a:t>
            </a:r>
            <a:r>
              <a:rPr lang="en-US" dirty="0" smtClean="0"/>
              <a:t>had</a:t>
            </a:r>
          </a:p>
          <a:p>
            <a:pPr marL="0" indent="0">
              <a:buNone/>
            </a:pPr>
            <a:endParaRPr lang="en-US" dirty="0"/>
          </a:p>
          <a:p>
            <a:pPr marL="0" indent="0">
              <a:buNone/>
            </a:pPr>
            <a:r>
              <a:rPr lang="en-US" dirty="0" smtClean="0"/>
              <a:t>Resources continue to be posted:</a:t>
            </a:r>
          </a:p>
          <a:p>
            <a:r>
              <a:rPr lang="en-US" dirty="0" smtClean="0"/>
              <a:t>ELA 11 </a:t>
            </a:r>
            <a:r>
              <a:rPr lang="en-US" dirty="0" smtClean="0">
                <a:hlinkClick r:id="rId2"/>
              </a:rPr>
              <a:t>resources</a:t>
            </a:r>
            <a:endParaRPr lang="en-US" dirty="0" smtClean="0"/>
          </a:p>
          <a:p>
            <a:r>
              <a:rPr lang="en-US" dirty="0" smtClean="0"/>
              <a:t>A1 </a:t>
            </a:r>
            <a:r>
              <a:rPr lang="en-US" dirty="0" smtClean="0">
                <a:hlinkClick r:id="rId3"/>
              </a:rPr>
              <a:t>resources</a:t>
            </a:r>
            <a:endParaRPr lang="en-US" dirty="0" smtClean="0"/>
          </a:p>
          <a:p>
            <a:r>
              <a:rPr lang="en-US" dirty="0" smtClean="0"/>
              <a:t>Test guides soon</a:t>
            </a:r>
          </a:p>
          <a:p>
            <a:r>
              <a:rPr lang="en-US" dirty="0" smtClean="0"/>
              <a:t>Transition </a:t>
            </a:r>
            <a:r>
              <a:rPr lang="en-US" dirty="0" smtClean="0">
                <a:hlinkClick r:id="rId4"/>
              </a:rPr>
              <a:t>memo</a:t>
            </a:r>
            <a:r>
              <a:rPr lang="en-US" dirty="0" smtClean="0"/>
              <a:t> (the September update)</a:t>
            </a:r>
          </a:p>
          <a:p>
            <a:endParaRPr lang="en-US" dirty="0"/>
          </a:p>
        </p:txBody>
      </p:sp>
    </p:spTree>
    <p:extLst>
      <p:ext uri="{BB962C8B-B14F-4D97-AF65-F5344CB8AC3E}">
        <p14:creationId xmlns:p14="http://schemas.microsoft.com/office/powerpoint/2010/main" val="11408769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PARCC</a:t>
            </a:r>
            <a:endParaRPr lang="en-US" dirty="0"/>
          </a:p>
        </p:txBody>
      </p:sp>
      <p:sp>
        <p:nvSpPr>
          <p:cNvPr id="3" name="Content Placeholder 2"/>
          <p:cNvSpPr>
            <a:spLocks noGrp="1"/>
          </p:cNvSpPr>
          <p:nvPr>
            <p:ph idx="1"/>
          </p:nvPr>
        </p:nvSpPr>
        <p:spPr/>
        <p:txBody>
          <a:bodyPr/>
          <a:lstStyle/>
          <a:p>
            <a:r>
              <a:rPr lang="en-US" dirty="0" smtClean="0"/>
              <a:t>No PARCC in 2014-2015</a:t>
            </a:r>
          </a:p>
          <a:p>
            <a:r>
              <a:rPr lang="en-US" dirty="0" smtClean="0"/>
              <a:t>Continue to prepare for computer-based testing</a:t>
            </a:r>
          </a:p>
          <a:p>
            <a:r>
              <a:rPr lang="en-US" dirty="0" smtClean="0"/>
              <a:t>Wider net for field testing volunteers</a:t>
            </a:r>
          </a:p>
          <a:p>
            <a:r>
              <a:rPr lang="en-US" dirty="0" smtClean="0"/>
              <a:t>Release of sample items continues</a:t>
            </a:r>
          </a:p>
          <a:p>
            <a:r>
              <a:rPr lang="en-US" dirty="0" smtClean="0"/>
              <a:t>Maryland now LEA state</a:t>
            </a:r>
          </a:p>
          <a:p>
            <a:r>
              <a:rPr lang="en-US" dirty="0" smtClean="0"/>
              <a:t>Final decision???</a:t>
            </a:r>
            <a:endParaRPr lang="en-US" dirty="0"/>
          </a:p>
        </p:txBody>
      </p:sp>
    </p:spTree>
    <p:extLst>
      <p:ext uri="{BB962C8B-B14F-4D97-AF65-F5344CB8AC3E}">
        <p14:creationId xmlns:p14="http://schemas.microsoft.com/office/powerpoint/2010/main" val="4265408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PISA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Test is a little different than the others</a:t>
            </a:r>
          </a:p>
          <a:p>
            <a:r>
              <a:rPr lang="en-US" dirty="0" smtClean="0"/>
              <a:t>US results unchanged</a:t>
            </a:r>
          </a:p>
          <a:p>
            <a:r>
              <a:rPr lang="en-US" dirty="0" smtClean="0"/>
              <a:t>Other countries “moving ahead”</a:t>
            </a:r>
          </a:p>
          <a:p>
            <a:r>
              <a:rPr lang="en-US" dirty="0"/>
              <a:t>J</a:t>
            </a:r>
            <a:r>
              <a:rPr lang="en-US" dirty="0" smtClean="0"/>
              <a:t>ob </a:t>
            </a:r>
            <a:r>
              <a:rPr lang="en-US" dirty="0"/>
              <a:t>growth in the industrialized world has almost exclusively been at the top end of the PISA skill distribution,” explained Schleicher, “while routine cognitive skills, the kinds of things that are easy to teach but also easy to digitize and outsource, have seen the steepest decline in demand.” </a:t>
            </a:r>
          </a:p>
        </p:txBody>
      </p:sp>
    </p:spTree>
    <p:extLst>
      <p:ext uri="{BB962C8B-B14F-4D97-AF65-F5344CB8AC3E}">
        <p14:creationId xmlns:p14="http://schemas.microsoft.com/office/powerpoint/2010/main" val="2793742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PISA</a:t>
            </a:r>
            <a:endParaRPr lang="en-US" dirty="0"/>
          </a:p>
        </p:txBody>
      </p:sp>
      <p:sp>
        <p:nvSpPr>
          <p:cNvPr id="3" name="Content Placeholder 2"/>
          <p:cNvSpPr>
            <a:spLocks noGrp="1"/>
          </p:cNvSpPr>
          <p:nvPr>
            <p:ph idx="1"/>
          </p:nvPr>
        </p:nvSpPr>
        <p:spPr/>
        <p:txBody>
          <a:bodyPr>
            <a:normAutofit/>
          </a:bodyPr>
          <a:lstStyle/>
          <a:p>
            <a:r>
              <a:rPr lang="en-US" dirty="0" smtClean="0"/>
              <a:t>Poverty matters</a:t>
            </a:r>
          </a:p>
          <a:p>
            <a:r>
              <a:rPr lang="en-US" dirty="0" smtClean="0"/>
              <a:t>Early childhood matters</a:t>
            </a:r>
          </a:p>
          <a:p>
            <a:r>
              <a:rPr lang="en-US" dirty="0"/>
              <a:t>The </a:t>
            </a:r>
            <a:r>
              <a:rPr lang="en-US" dirty="0" smtClean="0"/>
              <a:t>highest performing countries are pursing goals and strategies that are different </a:t>
            </a:r>
            <a:r>
              <a:rPr lang="en-US" dirty="0" smtClean="0"/>
              <a:t>than </a:t>
            </a:r>
            <a:r>
              <a:rPr lang="en-US" dirty="0" smtClean="0"/>
              <a:t>the US</a:t>
            </a:r>
          </a:p>
          <a:p>
            <a:r>
              <a:rPr lang="en-US" dirty="0" smtClean="0">
                <a:hlinkClick r:id="rId3"/>
              </a:rPr>
              <a:t>AFT video</a:t>
            </a:r>
            <a:endParaRPr lang="en-US" dirty="0"/>
          </a:p>
        </p:txBody>
      </p:sp>
    </p:spTree>
    <p:extLst>
      <p:ext uri="{BB962C8B-B14F-4D97-AF65-F5344CB8AC3E}">
        <p14:creationId xmlns:p14="http://schemas.microsoft.com/office/powerpoint/2010/main" val="150555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3-8 ELA Test</a:t>
            </a:r>
            <a:endParaRPr lang="en-US" dirty="0"/>
          </a:p>
        </p:txBody>
      </p:sp>
      <p:sp>
        <p:nvSpPr>
          <p:cNvPr id="3" name="Content Placeholder 2"/>
          <p:cNvSpPr>
            <a:spLocks noGrp="1"/>
          </p:cNvSpPr>
          <p:nvPr>
            <p:ph idx="1"/>
          </p:nvPr>
        </p:nvSpPr>
        <p:spPr/>
        <p:txBody>
          <a:bodyPr/>
          <a:lstStyle/>
          <a:p>
            <a:r>
              <a:rPr lang="en-US" dirty="0"/>
              <a:t>S</a:t>
            </a:r>
            <a:r>
              <a:rPr lang="en-US" dirty="0" smtClean="0"/>
              <a:t>plit </a:t>
            </a:r>
            <a:r>
              <a:rPr lang="en-US" dirty="0"/>
              <a:t>into 3 </a:t>
            </a:r>
            <a:r>
              <a:rPr lang="en-US" dirty="0" smtClean="0"/>
              <a:t>books</a:t>
            </a:r>
          </a:p>
          <a:p>
            <a:r>
              <a:rPr lang="en-US" dirty="0"/>
              <a:t>A</a:t>
            </a:r>
            <a:r>
              <a:rPr lang="en-US" dirty="0" smtClean="0"/>
              <a:t>dministered </a:t>
            </a:r>
            <a:r>
              <a:rPr lang="en-US" dirty="0"/>
              <a:t>across 3 days</a:t>
            </a:r>
          </a:p>
          <a:p>
            <a:r>
              <a:rPr lang="en-US" dirty="0" smtClean="0"/>
              <a:t>Day </a:t>
            </a:r>
            <a:r>
              <a:rPr lang="en-US" dirty="0"/>
              <a:t>2 will consist of one book with both multiple-choice and constructed response questions</a:t>
            </a:r>
          </a:p>
          <a:p>
            <a:r>
              <a:rPr lang="en-US" dirty="0" smtClean="0"/>
              <a:t>Grades </a:t>
            </a:r>
            <a:r>
              <a:rPr lang="en-US" dirty="0"/>
              <a:t>5-8, Day 2 will have fewer passages and questions than Day 2 </a:t>
            </a:r>
            <a:r>
              <a:rPr lang="en-US" dirty="0" smtClean="0"/>
              <a:t>of </a:t>
            </a:r>
            <a:r>
              <a:rPr lang="en-US" dirty="0"/>
              <a:t>the 2013 tests</a:t>
            </a:r>
          </a:p>
          <a:p>
            <a:endParaRPr lang="en-US" dirty="0"/>
          </a:p>
          <a:p>
            <a:endParaRPr lang="en-US" dirty="0"/>
          </a:p>
        </p:txBody>
      </p:sp>
    </p:spTree>
    <p:extLst>
      <p:ext uri="{BB962C8B-B14F-4D97-AF65-F5344CB8AC3E}">
        <p14:creationId xmlns:p14="http://schemas.microsoft.com/office/powerpoint/2010/main" val="381529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PISA – </a:t>
            </a:r>
            <a:r>
              <a:rPr lang="en-US" i="1" dirty="0"/>
              <a:t>So What?</a:t>
            </a:r>
            <a:endParaRPr lang="en-US" dirty="0"/>
          </a:p>
        </p:txBody>
      </p:sp>
      <p:sp>
        <p:nvSpPr>
          <p:cNvPr id="3" name="Content Placeholder 2"/>
          <p:cNvSpPr>
            <a:spLocks noGrp="1"/>
          </p:cNvSpPr>
          <p:nvPr>
            <p:ph idx="1"/>
          </p:nvPr>
        </p:nvSpPr>
        <p:spPr/>
        <p:txBody>
          <a:bodyPr/>
          <a:lstStyle/>
          <a:p>
            <a:r>
              <a:rPr lang="en-US" dirty="0" smtClean="0"/>
              <a:t>The most </a:t>
            </a:r>
            <a:r>
              <a:rPr lang="en-US" dirty="0"/>
              <a:t>successful students are those who feel real “ownership” of their </a:t>
            </a:r>
            <a:r>
              <a:rPr lang="en-US" dirty="0" smtClean="0"/>
              <a:t>education</a:t>
            </a:r>
          </a:p>
          <a:p>
            <a:r>
              <a:rPr lang="en-US" dirty="0" smtClean="0"/>
              <a:t>Students </a:t>
            </a:r>
            <a:r>
              <a:rPr lang="en-US" dirty="0"/>
              <a:t>feel they personally can make a difference in their own </a:t>
            </a:r>
            <a:r>
              <a:rPr lang="en-US" dirty="0" smtClean="0"/>
              <a:t>outcomes</a:t>
            </a:r>
          </a:p>
          <a:p>
            <a:r>
              <a:rPr lang="en-US" dirty="0"/>
              <a:t>Students feel e</a:t>
            </a:r>
            <a:r>
              <a:rPr lang="en-US" dirty="0" smtClean="0"/>
              <a:t>ducation </a:t>
            </a:r>
            <a:r>
              <a:rPr lang="en-US" dirty="0"/>
              <a:t>will make a difference for their future</a:t>
            </a:r>
          </a:p>
        </p:txBody>
      </p:sp>
    </p:spTree>
    <p:extLst>
      <p:ext uri="{BB962C8B-B14F-4D97-AF65-F5344CB8AC3E}">
        <p14:creationId xmlns:p14="http://schemas.microsoft.com/office/powerpoint/2010/main" val="116318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PISA – </a:t>
            </a:r>
            <a:r>
              <a:rPr lang="en-US" i="1" dirty="0" smtClean="0"/>
              <a:t>So What?</a:t>
            </a:r>
            <a:endParaRPr lang="en-US" i="1" dirty="0"/>
          </a:p>
        </p:txBody>
      </p:sp>
      <p:sp>
        <p:nvSpPr>
          <p:cNvPr id="3" name="Content Placeholder 2"/>
          <p:cNvSpPr>
            <a:spLocks noGrp="1"/>
          </p:cNvSpPr>
          <p:nvPr>
            <p:ph idx="1"/>
          </p:nvPr>
        </p:nvSpPr>
        <p:spPr>
          <a:xfrm>
            <a:off x="457200" y="1690915"/>
            <a:ext cx="8229600" cy="5167085"/>
          </a:xfrm>
        </p:spPr>
        <p:txBody>
          <a:bodyPr>
            <a:normAutofit lnSpcReduction="10000"/>
          </a:bodyPr>
          <a:lstStyle/>
          <a:p>
            <a:pPr marL="0" indent="0">
              <a:buNone/>
            </a:pPr>
            <a:r>
              <a:rPr lang="en-US" dirty="0" smtClean="0"/>
              <a:t>Culture in the highest </a:t>
            </a:r>
            <a:r>
              <a:rPr lang="en-US" dirty="0"/>
              <a:t>performing PISA </a:t>
            </a:r>
            <a:r>
              <a:rPr lang="en-US" dirty="0" smtClean="0"/>
              <a:t>schools:</a:t>
            </a:r>
          </a:p>
          <a:p>
            <a:r>
              <a:rPr lang="en-US" dirty="0" smtClean="0"/>
              <a:t>Teachers participate </a:t>
            </a:r>
            <a:r>
              <a:rPr lang="en-US" dirty="0"/>
              <a:t>in shaping standards and </a:t>
            </a:r>
            <a:r>
              <a:rPr lang="en-US" dirty="0" smtClean="0"/>
              <a:t>curriculum</a:t>
            </a:r>
          </a:p>
          <a:p>
            <a:r>
              <a:rPr lang="en-US" dirty="0" smtClean="0"/>
              <a:t>Teachers have </a:t>
            </a:r>
            <a:r>
              <a:rPr lang="en-US" dirty="0"/>
              <a:t>ample time for continuous professional </a:t>
            </a:r>
            <a:r>
              <a:rPr lang="en-US" dirty="0" smtClean="0"/>
              <a:t>development</a:t>
            </a:r>
          </a:p>
          <a:p>
            <a:r>
              <a:rPr lang="en-US" dirty="0" smtClean="0"/>
              <a:t>Ample planning and collaboration time</a:t>
            </a:r>
          </a:p>
          <a:p>
            <a:r>
              <a:rPr lang="en-US" dirty="0"/>
              <a:t>T</a:t>
            </a:r>
            <a:r>
              <a:rPr lang="en-US" smtClean="0"/>
              <a:t>eachers </a:t>
            </a:r>
            <a:r>
              <a:rPr lang="en-US" dirty="0"/>
              <a:t>have ownership of their practice and standards, and hold each other accountable</a:t>
            </a:r>
          </a:p>
        </p:txBody>
      </p:sp>
    </p:spTree>
    <p:extLst>
      <p:ext uri="{BB962C8B-B14F-4D97-AF65-F5344CB8AC3E}">
        <p14:creationId xmlns:p14="http://schemas.microsoft.com/office/powerpoint/2010/main" val="4236349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3-8 Mathematics Test</a:t>
            </a:r>
            <a:endParaRPr lang="en-US" dirty="0"/>
          </a:p>
        </p:txBody>
      </p:sp>
      <p:sp>
        <p:nvSpPr>
          <p:cNvPr id="3" name="Content Placeholder 2"/>
          <p:cNvSpPr>
            <a:spLocks noGrp="1"/>
          </p:cNvSpPr>
          <p:nvPr>
            <p:ph idx="1"/>
          </p:nvPr>
        </p:nvSpPr>
        <p:spPr/>
        <p:txBody>
          <a:bodyPr>
            <a:normAutofit/>
          </a:bodyPr>
          <a:lstStyle/>
          <a:p>
            <a:r>
              <a:rPr lang="en-US" dirty="0" smtClean="0"/>
              <a:t>Fewer </a:t>
            </a:r>
            <a:r>
              <a:rPr lang="en-US" dirty="0"/>
              <a:t>questions on the 2014 Grades 3-8 Mathematics Tests than the 2013 </a:t>
            </a:r>
            <a:r>
              <a:rPr lang="en-US" dirty="0" smtClean="0"/>
              <a:t>tests</a:t>
            </a:r>
            <a:endParaRPr lang="en-US" dirty="0"/>
          </a:p>
          <a:p>
            <a:r>
              <a:rPr lang="en-US" dirty="0"/>
              <a:t>S</a:t>
            </a:r>
            <a:r>
              <a:rPr lang="en-US" dirty="0" smtClean="0"/>
              <a:t>horter </a:t>
            </a:r>
            <a:r>
              <a:rPr lang="en-US" dirty="0"/>
              <a:t>administration times for the 2014 Grade 3-8 Mathematics Tests than in 2013;</a:t>
            </a:r>
          </a:p>
          <a:p>
            <a:r>
              <a:rPr lang="en-US" dirty="0"/>
              <a:t>C</a:t>
            </a:r>
            <a:r>
              <a:rPr lang="en-US" dirty="0" smtClean="0"/>
              <a:t>larifications </a:t>
            </a:r>
            <a:r>
              <a:rPr lang="en-US" dirty="0"/>
              <a:t>to the Mathematics rubrics and scoring policies; and</a:t>
            </a:r>
          </a:p>
          <a:p>
            <a:r>
              <a:rPr lang="en-US" dirty="0"/>
              <a:t>C</a:t>
            </a:r>
            <a:r>
              <a:rPr lang="en-US" dirty="0" smtClean="0"/>
              <a:t>hange </a:t>
            </a:r>
            <a:r>
              <a:rPr lang="en-US" dirty="0"/>
              <a:t>in Grade </a:t>
            </a:r>
            <a:r>
              <a:rPr lang="en-US" dirty="0" smtClean="0"/>
              <a:t>8 content emphasis</a:t>
            </a:r>
            <a:endParaRPr lang="en-US" dirty="0"/>
          </a:p>
          <a:p>
            <a:endParaRPr lang="en-US" dirty="0"/>
          </a:p>
          <a:p>
            <a:endParaRPr lang="en-US" dirty="0"/>
          </a:p>
        </p:txBody>
      </p:sp>
    </p:spTree>
    <p:extLst>
      <p:ext uri="{BB962C8B-B14F-4D97-AF65-F5344CB8AC3E}">
        <p14:creationId xmlns:p14="http://schemas.microsoft.com/office/powerpoint/2010/main" val="2115370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baseline="30000" dirty="0" smtClean="0"/>
              <a:t>th</a:t>
            </a:r>
            <a:r>
              <a:rPr lang="en-US" dirty="0" smtClean="0"/>
              <a:t> Grade Math Testing</a:t>
            </a:r>
            <a:endParaRPr lang="en-US" dirty="0"/>
          </a:p>
        </p:txBody>
      </p:sp>
      <p:sp>
        <p:nvSpPr>
          <p:cNvPr id="3" name="Content Placeholder 2"/>
          <p:cNvSpPr>
            <a:spLocks noGrp="1"/>
          </p:cNvSpPr>
          <p:nvPr>
            <p:ph idx="1"/>
          </p:nvPr>
        </p:nvSpPr>
        <p:spPr/>
        <p:txBody>
          <a:bodyPr/>
          <a:lstStyle/>
          <a:p>
            <a:pPr marL="0" indent="0">
              <a:buNone/>
            </a:pPr>
            <a:r>
              <a:rPr lang="en-US" dirty="0" smtClean="0"/>
              <a:t>SED has applied for the waiver to USDOE</a:t>
            </a:r>
          </a:p>
          <a:p>
            <a:r>
              <a:rPr lang="en-US" dirty="0" smtClean="0"/>
              <a:t>Allow A1 </a:t>
            </a:r>
            <a:r>
              <a:rPr lang="en-US" dirty="0"/>
              <a:t>proficient </a:t>
            </a:r>
            <a:r>
              <a:rPr lang="en-US" dirty="0" smtClean="0"/>
              <a:t>score to serve as 8</a:t>
            </a:r>
            <a:r>
              <a:rPr lang="en-US" baseline="30000" dirty="0" smtClean="0"/>
              <a:t>th</a:t>
            </a:r>
            <a:r>
              <a:rPr lang="en-US" dirty="0" smtClean="0"/>
              <a:t> grade proficient score</a:t>
            </a:r>
          </a:p>
          <a:p>
            <a:r>
              <a:rPr lang="en-US" dirty="0" smtClean="0"/>
              <a:t>Would require an additional math test in High School</a:t>
            </a:r>
          </a:p>
          <a:p>
            <a:r>
              <a:rPr lang="en-US" dirty="0" smtClean="0"/>
              <a:t>This is for THIS year</a:t>
            </a:r>
            <a:endParaRPr lang="en-US" dirty="0"/>
          </a:p>
        </p:txBody>
      </p:sp>
    </p:spTree>
    <p:extLst>
      <p:ext uri="{BB962C8B-B14F-4D97-AF65-F5344CB8AC3E}">
        <p14:creationId xmlns:p14="http://schemas.microsoft.com/office/powerpoint/2010/main" val="221344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Regents</a:t>
            </a:r>
          </a:p>
        </p:txBody>
      </p:sp>
      <p:sp>
        <p:nvSpPr>
          <p:cNvPr id="3" name="Content Placeholder 2"/>
          <p:cNvSpPr>
            <a:spLocks noGrp="1"/>
          </p:cNvSpPr>
          <p:nvPr>
            <p:ph idx="1"/>
          </p:nvPr>
        </p:nvSpPr>
        <p:spPr>
          <a:xfrm>
            <a:off x="457200" y="1690915"/>
            <a:ext cx="8229600" cy="4778124"/>
          </a:xfrm>
        </p:spPr>
        <p:txBody>
          <a:bodyPr>
            <a:normAutofit/>
          </a:bodyPr>
          <a:lstStyle/>
          <a:p>
            <a:pPr marL="0" indent="0">
              <a:buNone/>
            </a:pPr>
            <a:r>
              <a:rPr lang="en-US" dirty="0" smtClean="0"/>
              <a:t>The </a:t>
            </a:r>
            <a:r>
              <a:rPr lang="en-US" dirty="0"/>
              <a:t>Common Core ELA Regents Exam (Grade 11) is required for those students first entering grade 9 in 2013-14 or </a:t>
            </a:r>
            <a:r>
              <a:rPr lang="en-US" dirty="0" smtClean="0"/>
              <a:t>later</a:t>
            </a:r>
          </a:p>
          <a:p>
            <a:pPr marL="0" indent="0">
              <a:buNone/>
            </a:pPr>
            <a:endParaRPr lang="en-US" dirty="0"/>
          </a:p>
        </p:txBody>
      </p:sp>
    </p:spTree>
    <p:extLst>
      <p:ext uri="{BB962C8B-B14F-4D97-AF65-F5344CB8AC3E}">
        <p14:creationId xmlns:p14="http://schemas.microsoft.com/office/powerpoint/2010/main" val="106421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Regents</a:t>
            </a:r>
          </a:p>
        </p:txBody>
      </p:sp>
      <p:sp>
        <p:nvSpPr>
          <p:cNvPr id="3" name="Content Placeholder 2"/>
          <p:cNvSpPr>
            <a:spLocks noGrp="1"/>
          </p:cNvSpPr>
          <p:nvPr>
            <p:ph idx="1"/>
          </p:nvPr>
        </p:nvSpPr>
        <p:spPr>
          <a:xfrm>
            <a:off x="457200" y="1690915"/>
            <a:ext cx="8229600" cy="4778124"/>
          </a:xfrm>
        </p:spPr>
        <p:txBody>
          <a:bodyPr>
            <a:normAutofit/>
          </a:bodyPr>
          <a:lstStyle/>
          <a:p>
            <a:pPr marL="0" indent="0">
              <a:buNone/>
            </a:pPr>
            <a:r>
              <a:rPr lang="en-US" dirty="0"/>
              <a:t>For </a:t>
            </a:r>
            <a:r>
              <a:rPr lang="en-US" dirty="0" smtClean="0"/>
              <a:t>January</a:t>
            </a:r>
            <a:r>
              <a:rPr lang="en-US" dirty="0"/>
              <a:t>, June &amp; </a:t>
            </a:r>
            <a:r>
              <a:rPr lang="en-US" dirty="0" smtClean="0"/>
              <a:t>August, </a:t>
            </a:r>
            <a:r>
              <a:rPr lang="en-US" dirty="0"/>
              <a:t>2014 administrations only, students enrolled in CC English courses may, at local discretion, take </a:t>
            </a:r>
            <a:r>
              <a:rPr lang="en-US" dirty="0" smtClean="0"/>
              <a:t>both</a:t>
            </a:r>
          </a:p>
          <a:p>
            <a:pPr marL="0" indent="0">
              <a:buNone/>
            </a:pPr>
            <a:endParaRPr lang="en-US" dirty="0"/>
          </a:p>
          <a:p>
            <a:pPr marL="0" indent="0">
              <a:buNone/>
            </a:pPr>
            <a:r>
              <a:rPr lang="en-US" dirty="0"/>
              <a:t>The Board of Regents altered regulations at the November meeting to allow for the widespread administration of the Regents Comprehensive Examination in January. </a:t>
            </a:r>
          </a:p>
        </p:txBody>
      </p:sp>
    </p:spTree>
    <p:extLst>
      <p:ext uri="{BB962C8B-B14F-4D97-AF65-F5344CB8AC3E}">
        <p14:creationId xmlns:p14="http://schemas.microsoft.com/office/powerpoint/2010/main" val="3143142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a:t>
            </a:r>
            <a:r>
              <a:rPr lang="en-US" dirty="0" smtClean="0"/>
              <a:t>Regents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higher of the two scores may be used for local transcript purposes, and will be used for institutional accountability for the 2013-14 school year</a:t>
            </a:r>
          </a:p>
          <a:p>
            <a:pPr marL="0" indent="0">
              <a:buNone/>
            </a:pPr>
            <a:endParaRPr lang="en-US" dirty="0"/>
          </a:p>
          <a:p>
            <a:pPr marL="0" indent="0">
              <a:buNone/>
            </a:pPr>
            <a:r>
              <a:rPr lang="en-US" dirty="0" smtClean="0"/>
              <a:t>Students </a:t>
            </a:r>
            <a:r>
              <a:rPr lang="en-US" dirty="0"/>
              <a:t>may meet the exam requirement for graduation by passing either exam (old exam or new CC exam)</a:t>
            </a:r>
          </a:p>
          <a:p>
            <a:endParaRPr lang="en-US" dirty="0"/>
          </a:p>
          <a:p>
            <a:endParaRPr lang="en-US" dirty="0"/>
          </a:p>
        </p:txBody>
      </p:sp>
    </p:spTree>
    <p:extLst>
      <p:ext uri="{BB962C8B-B14F-4D97-AF65-F5344CB8AC3E}">
        <p14:creationId xmlns:p14="http://schemas.microsoft.com/office/powerpoint/2010/main" val="358660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a:t>
            </a:r>
            <a:r>
              <a:rPr lang="en-US" dirty="0" smtClean="0"/>
              <a:t>Regents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January survey </a:t>
            </a:r>
            <a:r>
              <a:rPr lang="en-US" dirty="0"/>
              <a:t>to ask if districts are planning to have students take CC test in June to find out if enough for standard setting (If yes, how many students</a:t>
            </a:r>
            <a:r>
              <a:rPr lang="en-US" dirty="0" smtClean="0"/>
              <a:t>?)</a:t>
            </a:r>
          </a:p>
          <a:p>
            <a:pPr marL="0" indent="0">
              <a:buNone/>
            </a:pPr>
            <a:endParaRPr lang="en-US" dirty="0"/>
          </a:p>
          <a:p>
            <a:pPr marL="0" indent="0">
              <a:buNone/>
            </a:pPr>
            <a:r>
              <a:rPr lang="en-US" dirty="0" smtClean="0"/>
              <a:t>Regents </a:t>
            </a:r>
            <a:r>
              <a:rPr lang="en-US" dirty="0"/>
              <a:t>exams/items will be fully released by summer 2014 so we will see it once administered, not secure for now.</a:t>
            </a:r>
          </a:p>
          <a:p>
            <a:endParaRPr lang="en-US" dirty="0"/>
          </a:p>
          <a:p>
            <a:endParaRPr lang="en-US" dirty="0"/>
          </a:p>
        </p:txBody>
      </p:sp>
    </p:spTree>
    <p:extLst>
      <p:ext uri="{BB962C8B-B14F-4D97-AF65-F5344CB8AC3E}">
        <p14:creationId xmlns:p14="http://schemas.microsoft.com/office/powerpoint/2010/main" val="821929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Common Core ELA </a:t>
            </a:r>
            <a:r>
              <a:rPr lang="en-US" dirty="0" smtClean="0"/>
              <a:t>Regents</a:t>
            </a:r>
            <a:endParaRPr lang="en-US" dirty="0"/>
          </a:p>
        </p:txBody>
      </p:sp>
      <p:sp>
        <p:nvSpPr>
          <p:cNvPr id="3" name="Content Placeholder 2"/>
          <p:cNvSpPr>
            <a:spLocks noGrp="1"/>
          </p:cNvSpPr>
          <p:nvPr>
            <p:ph idx="1"/>
          </p:nvPr>
        </p:nvSpPr>
        <p:spPr>
          <a:xfrm>
            <a:off x="457200" y="1513491"/>
            <a:ext cx="8686800" cy="4525963"/>
          </a:xfrm>
        </p:spPr>
        <p:txBody>
          <a:bodyPr>
            <a:noAutofit/>
          </a:bodyPr>
          <a:lstStyle/>
          <a:p>
            <a:r>
              <a:rPr lang="en-US" sz="2400" dirty="0" smtClean="0"/>
              <a:t>Part </a:t>
            </a:r>
            <a:r>
              <a:rPr lang="en-US" sz="2400" dirty="0"/>
              <a:t>1 – reading comprehension with 24 questions requiring close reading and an understanding of the whole text, one literary nonfiction, one literature piece and likely one poem. Incorrect answers are text based and plausible and based on likely misconceptions if they didn’t understand full text.</a:t>
            </a:r>
          </a:p>
          <a:p>
            <a:r>
              <a:rPr lang="en-US" sz="2400" dirty="0" smtClean="0"/>
              <a:t>Part </a:t>
            </a:r>
            <a:r>
              <a:rPr lang="en-US" sz="2400" dirty="0"/>
              <a:t>2 – writing from sources different from a DBQ so no comparison, it will not allow for drawing upon outside knowledge, must draw on text only, writing a source based argument. Part 2 is significant emphasis and likely will be weighted as such.</a:t>
            </a:r>
          </a:p>
          <a:p>
            <a:r>
              <a:rPr lang="en-US" sz="2400" dirty="0" smtClean="0"/>
              <a:t>Part </a:t>
            </a:r>
            <a:r>
              <a:rPr lang="en-US" sz="2400" dirty="0"/>
              <a:t>3 – text analysis, not an extended response as in Part 2. Two to three paragraph response that identifies a central idea, authors writing strategy or literary </a:t>
            </a:r>
            <a:r>
              <a:rPr lang="en-US" sz="2400" dirty="0" smtClean="0"/>
              <a:t>technique</a:t>
            </a:r>
            <a:endParaRPr lang="en-US" sz="2400" dirty="0"/>
          </a:p>
        </p:txBody>
      </p:sp>
    </p:spTree>
    <p:extLst>
      <p:ext uri="{BB962C8B-B14F-4D97-AF65-F5344CB8AC3E}">
        <p14:creationId xmlns:p14="http://schemas.microsoft.com/office/powerpoint/2010/main" val="2038779647"/>
      </p:ext>
    </p:extLst>
  </p:cSld>
  <p:clrMapOvr>
    <a:masterClrMapping/>
  </p:clrMapOvr>
</p:sld>
</file>

<file path=ppt/theme/theme1.xml><?xml version="1.0" encoding="utf-8"?>
<a:theme xmlns:a="http://schemas.openxmlformats.org/drawingml/2006/main" name="IS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2229</TotalTime>
  <Words>1114</Words>
  <Application>Microsoft Office PowerPoint</Application>
  <PresentationFormat>On-screen Show (4:3)</PresentationFormat>
  <Paragraphs>215</Paragraphs>
  <Slides>21</Slides>
  <Notes>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IS_template</vt:lpstr>
      <vt:lpstr>New York State Assessment Update</vt:lpstr>
      <vt:lpstr>3-8 ELA Test</vt:lpstr>
      <vt:lpstr>3-8 Mathematics Test</vt:lpstr>
      <vt:lpstr>8th Grade Math Testing</vt:lpstr>
      <vt:lpstr>Common Core ELA Regents</vt:lpstr>
      <vt:lpstr>Common Core ELA Regents</vt:lpstr>
      <vt:lpstr>Common Core ELA Regents</vt:lpstr>
      <vt:lpstr>Common Core ELA Regents</vt:lpstr>
      <vt:lpstr>Common Core ELA Regents</vt:lpstr>
      <vt:lpstr>Common Core ELA Regents</vt:lpstr>
      <vt:lpstr>Common Core A1 Regents</vt:lpstr>
      <vt:lpstr>Common Core A1 Regents</vt:lpstr>
      <vt:lpstr>Common Core A1 Regents</vt:lpstr>
      <vt:lpstr>Common Core A1 Regents</vt:lpstr>
      <vt:lpstr>Common Core A1 Regents</vt:lpstr>
      <vt:lpstr>Common Core Regents Exams</vt:lpstr>
      <vt:lpstr>PARCC</vt:lpstr>
      <vt:lpstr>PISA</vt:lpstr>
      <vt:lpstr>PISA</vt:lpstr>
      <vt:lpstr>PISA – So What?</vt:lpstr>
      <vt:lpstr>PISA – So What?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Craig</dc:creator>
  <cp:lastModifiedBy>Jeff Craig</cp:lastModifiedBy>
  <cp:revision>166</cp:revision>
  <cp:lastPrinted>2012-09-14T11:38:28Z</cp:lastPrinted>
  <dcterms:created xsi:type="dcterms:W3CDTF">2012-08-15T11:27:34Z</dcterms:created>
  <dcterms:modified xsi:type="dcterms:W3CDTF">2013-12-18T21:36:19Z</dcterms:modified>
</cp:coreProperties>
</file>