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 id="2147483864" r:id="rId3"/>
  </p:sldMasterIdLst>
  <p:notesMasterIdLst>
    <p:notesMasterId r:id="rId17"/>
  </p:notesMasterIdLst>
  <p:handoutMasterIdLst>
    <p:handoutMasterId r:id="rId18"/>
  </p:handoutMasterIdLst>
  <p:sldIdLst>
    <p:sldId id="315" r:id="rId4"/>
    <p:sldId id="292" r:id="rId5"/>
    <p:sldId id="293" r:id="rId6"/>
    <p:sldId id="303" r:id="rId7"/>
    <p:sldId id="304" r:id="rId8"/>
    <p:sldId id="305" r:id="rId9"/>
    <p:sldId id="306" r:id="rId10"/>
    <p:sldId id="307" r:id="rId11"/>
    <p:sldId id="308" r:id="rId12"/>
    <p:sldId id="317" r:id="rId13"/>
    <p:sldId id="312" r:id="rId14"/>
    <p:sldId id="314" r:id="rId15"/>
    <p:sldId id="313"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11" autoAdjust="0"/>
    <p:restoredTop sz="94624" autoAdjust="0"/>
  </p:normalViewPr>
  <p:slideViewPr>
    <p:cSldViewPr>
      <p:cViewPr>
        <p:scale>
          <a:sx n="90" d="100"/>
          <a:sy n="90" d="100"/>
        </p:scale>
        <p:origin x="-58" y="374"/>
      </p:cViewPr>
      <p:guideLst>
        <p:guide orient="horz" pos="2160"/>
        <p:guide pos="2880"/>
      </p:guideLst>
    </p:cSldViewPr>
  </p:slideViewPr>
  <p:outlineViewPr>
    <p:cViewPr>
      <p:scale>
        <a:sx n="33" d="100"/>
        <a:sy n="33" d="100"/>
      </p:scale>
      <p:origin x="0" y="1954"/>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784" tIns="46392" rIns="92784" bIns="4639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2784" tIns="46392" rIns="92784" bIns="46392" rtlCol="0"/>
          <a:lstStyle>
            <a:lvl1pPr algn="r">
              <a:defRPr sz="1200"/>
            </a:lvl1pPr>
          </a:lstStyle>
          <a:p>
            <a:fld id="{C29D9DD1-DFD8-45F0-A118-BCEA61B039A3}" type="datetimeFigureOut">
              <a:rPr lang="en-US" smtClean="0"/>
              <a:t>12/12/2013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2784" tIns="46392" rIns="92784" bIns="4639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2784" tIns="46392" rIns="92784" bIns="46392" rtlCol="0" anchor="b"/>
          <a:lstStyle>
            <a:lvl1pPr algn="r">
              <a:defRPr sz="1200"/>
            </a:lvl1pPr>
          </a:lstStyle>
          <a:p>
            <a:fld id="{9657EE6C-C0EB-4844-959A-CCC2A8E1BFFA}" type="slidenum">
              <a:rPr lang="en-US" smtClean="0"/>
              <a:t>‹#›</a:t>
            </a:fld>
            <a:endParaRPr lang="en-US"/>
          </a:p>
        </p:txBody>
      </p:sp>
    </p:spTree>
    <p:extLst>
      <p:ext uri="{BB962C8B-B14F-4D97-AF65-F5344CB8AC3E}">
        <p14:creationId xmlns:p14="http://schemas.microsoft.com/office/powerpoint/2010/main" val="440675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784" tIns="46392" rIns="92784" bIns="4639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2784" tIns="46392" rIns="92784" bIns="46392" rtlCol="0"/>
          <a:lstStyle>
            <a:lvl1pPr algn="r">
              <a:defRPr sz="1200"/>
            </a:lvl1pPr>
          </a:lstStyle>
          <a:p>
            <a:fld id="{28077259-C305-4E6E-9540-D198EB56E1E1}" type="datetimeFigureOut">
              <a:rPr lang="en-US" smtClean="0"/>
              <a:t>12/12/2013</a:t>
            </a:fld>
            <a:endParaRPr lang="en-US"/>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2784" tIns="46392" rIns="92784" bIns="4639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784" tIns="46392" rIns="92784" bIns="463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2784" tIns="46392" rIns="92784" bIns="4639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2784" tIns="46392" rIns="92784" bIns="46392" rtlCol="0" anchor="b"/>
          <a:lstStyle>
            <a:lvl1pPr algn="r">
              <a:defRPr sz="1200"/>
            </a:lvl1pPr>
          </a:lstStyle>
          <a:p>
            <a:fld id="{16403F71-0379-4ADE-BD23-AA9391BFDAF4}" type="slidenum">
              <a:rPr lang="en-US" smtClean="0"/>
              <a:t>‹#›</a:t>
            </a:fld>
            <a:endParaRPr lang="en-US"/>
          </a:p>
        </p:txBody>
      </p:sp>
    </p:spTree>
    <p:extLst>
      <p:ext uri="{BB962C8B-B14F-4D97-AF65-F5344CB8AC3E}">
        <p14:creationId xmlns:p14="http://schemas.microsoft.com/office/powerpoint/2010/main" val="190110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OCM BOCES owns two campuses; our</a:t>
            </a:r>
            <a:r>
              <a:rPr lang="en-US" baseline="0" dirty="0" smtClean="0"/>
              <a:t> other sites are leased from school districts or other community entities</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3</a:t>
            </a:fld>
            <a:endParaRPr lang="en-US"/>
          </a:p>
        </p:txBody>
      </p:sp>
    </p:spTree>
    <p:extLst>
      <p:ext uri="{BB962C8B-B14F-4D97-AF65-F5344CB8AC3E}">
        <p14:creationId xmlns:p14="http://schemas.microsoft.com/office/powerpoint/2010/main" val="739548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details of the referendum</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12</a:t>
            </a:fld>
            <a:endParaRPr lang="en-US"/>
          </a:p>
        </p:txBody>
      </p:sp>
    </p:spTree>
    <p:extLst>
      <p:ext uri="{BB962C8B-B14F-4D97-AF65-F5344CB8AC3E}">
        <p14:creationId xmlns:p14="http://schemas.microsoft.com/office/powerpoint/2010/main" val="314013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points</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13</a:t>
            </a:fld>
            <a:endParaRPr lang="en-US"/>
          </a:p>
        </p:txBody>
      </p:sp>
    </p:spTree>
    <p:extLst>
      <p:ext uri="{BB962C8B-B14F-4D97-AF65-F5344CB8AC3E}">
        <p14:creationId xmlns:p14="http://schemas.microsoft.com/office/powerpoint/2010/main" val="28162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 nature</a:t>
            </a:r>
            <a:r>
              <a:rPr lang="en-US" baseline="0" dirty="0" smtClean="0"/>
              <a:t> of the varied services a BOCES provides, facilities can be a challenge.  Some of our services are provided centrally, others are provided in our component school districts.  While leasing provides flexibility, it is not necessarily the most cost-effective approach.</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4</a:t>
            </a:fld>
            <a:endParaRPr lang="en-US"/>
          </a:p>
        </p:txBody>
      </p:sp>
    </p:spTree>
    <p:extLst>
      <p:ext uri="{BB962C8B-B14F-4D97-AF65-F5344CB8AC3E}">
        <p14:creationId xmlns:p14="http://schemas.microsoft.com/office/powerpoint/2010/main" val="23400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Presently,</a:t>
            </a:r>
            <a:r>
              <a:rPr lang="en-US" baseline="0" dirty="0" smtClean="0"/>
              <a:t> we have adult education students sharing facilities with K-12 students.  The educational needs of these two groups are different.  Separate facilities provide better opportunities for each group.  If we could relocate our adult education programs to a separate location, space for other cramped programs could be realized.  OCM BOCES is growing and that is another reason why additional space is important.  If we can accomplish these goals through the consolidation of multiple leased spaces into a BOCES-owned location, programs can be better served and our lease costs can </a:t>
            </a:r>
            <a:r>
              <a:rPr lang="en-US" baseline="0" smtClean="0"/>
              <a:t>be contained.</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5</a:t>
            </a:fld>
            <a:endParaRPr lang="en-US"/>
          </a:p>
        </p:txBody>
      </p:sp>
    </p:spTree>
    <p:extLst>
      <p:ext uri="{BB962C8B-B14F-4D97-AF65-F5344CB8AC3E}">
        <p14:creationId xmlns:p14="http://schemas.microsoft.com/office/powerpoint/2010/main" val="94545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6</a:t>
            </a:fld>
            <a:endParaRPr lang="en-US"/>
          </a:p>
        </p:txBody>
      </p:sp>
    </p:spTree>
    <p:extLst>
      <p:ext uri="{BB962C8B-B14F-4D97-AF65-F5344CB8AC3E}">
        <p14:creationId xmlns:p14="http://schemas.microsoft.com/office/powerpoint/2010/main" val="133009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facility exists </a:t>
            </a:r>
            <a:r>
              <a:rPr lang="en-US" baseline="0" dirty="0" smtClean="0"/>
              <a:t>in our community that can meet some of the challenges.  There is a now vacant building, located between 7</a:t>
            </a:r>
            <a:r>
              <a:rPr lang="en-US" baseline="30000" dirty="0" smtClean="0"/>
              <a:t>th</a:t>
            </a:r>
            <a:r>
              <a:rPr lang="en-US" baseline="0" dirty="0" smtClean="0"/>
              <a:t> North Street and the Thruway in the Town of Salina, that is the right size to meet BOCES’ needs.  This facility would be home to the adult education programs in Onondaga County.  Additionally, it is large enough to allow us to relocate administration, the Science Center, and other departments, allowing us to eliminate several of our leases.</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7</a:t>
            </a:fld>
            <a:endParaRPr lang="en-US"/>
          </a:p>
        </p:txBody>
      </p:sp>
    </p:spTree>
    <p:extLst>
      <p:ext uri="{BB962C8B-B14F-4D97-AF65-F5344CB8AC3E}">
        <p14:creationId xmlns:p14="http://schemas.microsoft.com/office/powerpoint/2010/main" val="375449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lists the programs and departments that would relocate to the new location.</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8</a:t>
            </a:fld>
            <a:endParaRPr lang="en-US"/>
          </a:p>
        </p:txBody>
      </p:sp>
    </p:spTree>
    <p:extLst>
      <p:ext uri="{BB962C8B-B14F-4D97-AF65-F5344CB8AC3E}">
        <p14:creationId xmlns:p14="http://schemas.microsoft.com/office/powerpoint/2010/main" val="16211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lists programs that would move as a result of the changes listed on the previous slide.</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9</a:t>
            </a:fld>
            <a:endParaRPr lang="en-US"/>
          </a:p>
        </p:txBody>
      </p:sp>
    </p:spTree>
    <p:extLst>
      <p:ext uri="{BB962C8B-B14F-4D97-AF65-F5344CB8AC3E}">
        <p14:creationId xmlns:p14="http://schemas.microsoft.com/office/powerpoint/2010/main" val="155187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our leases and debt services.  In the scenario we are proposing, the amount of expense saved from the elimination of several leases will directly offset the debt service on the purchase of the building.</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10</a:t>
            </a:fld>
            <a:endParaRPr lang="en-US"/>
          </a:p>
        </p:txBody>
      </p:sp>
    </p:spTree>
    <p:extLst>
      <p:ext uri="{BB962C8B-B14F-4D97-AF65-F5344CB8AC3E}">
        <p14:creationId xmlns:p14="http://schemas.microsoft.com/office/powerpoint/2010/main" val="399339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referendum</a:t>
            </a:r>
            <a:r>
              <a:rPr lang="en-US" baseline="0" dirty="0" smtClean="0"/>
              <a:t> is required to approve the purchase of the building.</a:t>
            </a:r>
            <a:endParaRPr lang="en-US" dirty="0"/>
          </a:p>
        </p:txBody>
      </p:sp>
      <p:sp>
        <p:nvSpPr>
          <p:cNvPr id="4" name="Slide Number Placeholder 3"/>
          <p:cNvSpPr>
            <a:spLocks noGrp="1"/>
          </p:cNvSpPr>
          <p:nvPr>
            <p:ph type="sldNum" sz="quarter" idx="10"/>
          </p:nvPr>
        </p:nvSpPr>
        <p:spPr/>
        <p:txBody>
          <a:bodyPr/>
          <a:lstStyle/>
          <a:p>
            <a:fld id="{16403F71-0379-4ADE-BD23-AA9391BFDAF4}" type="slidenum">
              <a:rPr lang="en-US" smtClean="0"/>
              <a:t>11</a:t>
            </a:fld>
            <a:endParaRPr lang="en-US"/>
          </a:p>
        </p:txBody>
      </p:sp>
    </p:spTree>
    <p:extLst>
      <p:ext uri="{BB962C8B-B14F-4D97-AF65-F5344CB8AC3E}">
        <p14:creationId xmlns:p14="http://schemas.microsoft.com/office/powerpoint/2010/main" val="2585406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702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185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243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P_MainTemplate_OC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85988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567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445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0298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2446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488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1724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044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6685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1963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9239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375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1672730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268769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3928798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6" name="Footer Placeholder 5"/>
          <p:cNvSpPr>
            <a:spLocks noGrp="1"/>
          </p:cNvSpPr>
          <p:nvPr>
            <p:ph type="ftr" sz="quarter" idx="11"/>
          </p:nvPr>
        </p:nvSpPr>
        <p:spPr/>
        <p:txBody>
          <a:bodyPr/>
          <a:lstStyle/>
          <a:p>
            <a:endParaRPr lang="en-US">
              <a:solidFill>
                <a:srgbClr val="ACCBF9"/>
              </a:solidFill>
            </a:endParaRPr>
          </a:p>
        </p:txBody>
      </p:sp>
      <p:sp>
        <p:nvSpPr>
          <p:cNvPr id="7" name="Slide Number Placeholder 6"/>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2339266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8" name="Footer Placeholder 7"/>
          <p:cNvSpPr>
            <a:spLocks noGrp="1"/>
          </p:cNvSpPr>
          <p:nvPr>
            <p:ph type="ftr" sz="quarter" idx="11"/>
          </p:nvPr>
        </p:nvSpPr>
        <p:spPr/>
        <p:txBody>
          <a:bodyPr/>
          <a:lstStyle/>
          <a:p>
            <a:endParaRPr lang="en-US">
              <a:solidFill>
                <a:srgbClr val="ACCBF9"/>
              </a:solidFill>
            </a:endParaRPr>
          </a:p>
        </p:txBody>
      </p:sp>
      <p:sp>
        <p:nvSpPr>
          <p:cNvPr id="9" name="Slide Number Placeholder 8"/>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1582174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4" name="Footer Placeholder 3"/>
          <p:cNvSpPr>
            <a:spLocks noGrp="1"/>
          </p:cNvSpPr>
          <p:nvPr>
            <p:ph type="ftr" sz="quarter" idx="11"/>
          </p:nvPr>
        </p:nvSpPr>
        <p:spPr/>
        <p:txBody>
          <a:bodyPr/>
          <a:lstStyle/>
          <a:p>
            <a:endParaRPr lang="en-US">
              <a:solidFill>
                <a:srgbClr val="ACCBF9"/>
              </a:solidFill>
            </a:endParaRPr>
          </a:p>
        </p:txBody>
      </p:sp>
      <p:sp>
        <p:nvSpPr>
          <p:cNvPr id="5" name="Slide Number Placeholder 4"/>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2154515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3" name="Footer Placeholder 2"/>
          <p:cNvSpPr>
            <a:spLocks noGrp="1"/>
          </p:cNvSpPr>
          <p:nvPr>
            <p:ph type="ftr" sz="quarter" idx="11"/>
          </p:nvPr>
        </p:nvSpPr>
        <p:spPr/>
        <p:txBody>
          <a:bodyPr/>
          <a:lstStyle/>
          <a:p>
            <a:endParaRPr lang="en-US">
              <a:solidFill>
                <a:srgbClr val="ACCBF9"/>
              </a:solidFill>
            </a:endParaRPr>
          </a:p>
        </p:txBody>
      </p:sp>
      <p:sp>
        <p:nvSpPr>
          <p:cNvPr id="4" name="Slide Number Placeholder 3"/>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347522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6715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6" name="Footer Placeholder 5"/>
          <p:cNvSpPr>
            <a:spLocks noGrp="1"/>
          </p:cNvSpPr>
          <p:nvPr>
            <p:ph type="ftr" sz="quarter" idx="11"/>
          </p:nvPr>
        </p:nvSpPr>
        <p:spPr/>
        <p:txBody>
          <a:bodyPr/>
          <a:lstStyle/>
          <a:p>
            <a:endParaRPr lang="en-US">
              <a:solidFill>
                <a:srgbClr val="ACCBF9"/>
              </a:solidFill>
            </a:endParaRPr>
          </a:p>
        </p:txBody>
      </p:sp>
      <p:sp>
        <p:nvSpPr>
          <p:cNvPr id="7" name="Slide Number Placeholder 6"/>
          <p:cNvSpPr>
            <a:spLocks noGrp="1"/>
          </p:cNvSpPr>
          <p:nvPr>
            <p:ph type="sldNum" sz="quarter" idx="12"/>
          </p:nvPr>
        </p:nvSpPr>
        <p:spPr/>
        <p:txBody>
          <a:bodyPr/>
          <a:lstStyle/>
          <a:p>
            <a:fld id="{05C19029-9F6C-4F58-8484-E49662A20311}"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63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9" name="Slide Number Placeholder 8"/>
          <p:cNvSpPr>
            <a:spLocks noGrp="1"/>
          </p:cNvSpPr>
          <p:nvPr>
            <p:ph type="sldNum" sz="quarter" idx="11"/>
          </p:nvPr>
        </p:nvSpPr>
        <p:spPr/>
        <p:txBody>
          <a:bodyPr/>
          <a:lstStyle/>
          <a:p>
            <a:fld id="{05C19029-9F6C-4F58-8484-E49662A20311}"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ACCBF9"/>
              </a:solidFill>
            </a:endParaRPr>
          </a:p>
        </p:txBody>
      </p:sp>
    </p:spTree>
    <p:extLst>
      <p:ext uri="{BB962C8B-B14F-4D97-AF65-F5344CB8AC3E}">
        <p14:creationId xmlns:p14="http://schemas.microsoft.com/office/powerpoint/2010/main" val="2407483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3661042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937C6-78C4-45AD-AEAF-5BEC80EE0B16}" type="datetimeFigureOut">
              <a:rPr lang="en-US" smtClean="0">
                <a:solidFill>
                  <a:srgbClr val="ACCBF9"/>
                </a:solidFill>
              </a:rPr>
              <a:pPr/>
              <a:t>12/12/2013</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05C19029-9F6C-4F58-8484-E49662A20311}" type="slidenum">
              <a:rPr lang="en-US" smtClean="0"/>
              <a:pPr/>
              <a:t>‹#›</a:t>
            </a:fld>
            <a:endParaRPr lang="en-US"/>
          </a:p>
        </p:txBody>
      </p:sp>
    </p:spTree>
    <p:extLst>
      <p:ext uri="{BB962C8B-B14F-4D97-AF65-F5344CB8AC3E}">
        <p14:creationId xmlns:p14="http://schemas.microsoft.com/office/powerpoint/2010/main" val="101043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87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169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041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791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010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528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pPr defTabSz="457200"/>
            <a:fld id="{822ED5C8-A2B1-FE40-BE4F-E1B4E8067D5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686052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pPr defTabSz="457200"/>
            <a:fld id="{822ED5C8-A2B1-FE40-BE4F-E1B4E8067D5F}"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265565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5C19029-9F6C-4F58-8484-E49662A20311}"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ACCBF9"/>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D937C6-78C4-45AD-AEAF-5BEC80EE0B16}" type="datetimeFigureOut">
              <a:rPr lang="en-US" smtClean="0">
                <a:solidFill>
                  <a:srgbClr val="ACCBF9"/>
                </a:solidFill>
              </a:rPr>
              <a:pPr/>
              <a:t>12/12/2013</a:t>
            </a:fld>
            <a:endParaRPr lang="en-US">
              <a:solidFill>
                <a:srgbClr val="ACCBF9"/>
              </a:solidFill>
            </a:endParaRPr>
          </a:p>
        </p:txBody>
      </p:sp>
    </p:spTree>
    <p:extLst>
      <p:ext uri="{BB962C8B-B14F-4D97-AF65-F5344CB8AC3E}">
        <p14:creationId xmlns:p14="http://schemas.microsoft.com/office/powerpoint/2010/main" val="7728566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65"/>
            <a:ext cx="7772400" cy="1051835"/>
          </a:xfrm>
        </p:spPr>
        <p:txBody>
          <a:bodyPr>
            <a:normAutofit/>
          </a:bodyPr>
          <a:lstStyle/>
          <a:p>
            <a:r>
              <a:rPr lang="en-US" dirty="0"/>
              <a:t>OCM BOCES </a:t>
            </a:r>
            <a:r>
              <a:rPr lang="en-US" dirty="0" smtClean="0"/>
              <a:t>Facilities</a:t>
            </a:r>
            <a:endParaRPr lang="en-US" dirty="0"/>
          </a:p>
        </p:txBody>
      </p:sp>
      <p:sp>
        <p:nvSpPr>
          <p:cNvPr id="3" name="Subtitle 2"/>
          <p:cNvSpPr>
            <a:spLocks noGrp="1"/>
          </p:cNvSpPr>
          <p:nvPr>
            <p:ph type="subTitle" idx="1"/>
          </p:nvPr>
        </p:nvSpPr>
        <p:spPr>
          <a:xfrm>
            <a:off x="1371600" y="2590800"/>
            <a:ext cx="6400800" cy="1752600"/>
          </a:xfrm>
        </p:spPr>
        <p:txBody>
          <a:bodyPr>
            <a:normAutofit/>
          </a:bodyPr>
          <a:lstStyle/>
          <a:p>
            <a:r>
              <a:rPr lang="en-US" sz="4400" dirty="0"/>
              <a:t>Responsible Planning</a:t>
            </a:r>
            <a:br>
              <a:rPr lang="en-US" sz="4400" dirty="0"/>
            </a:br>
            <a:r>
              <a:rPr lang="en-US" sz="4400" dirty="0"/>
              <a:t>for the Future</a:t>
            </a:r>
          </a:p>
        </p:txBody>
      </p:sp>
    </p:spTree>
    <p:extLst>
      <p:ext uri="{BB962C8B-B14F-4D97-AF65-F5344CB8AC3E}">
        <p14:creationId xmlns:p14="http://schemas.microsoft.com/office/powerpoint/2010/main" val="367151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Proposed Solution</a:t>
            </a:r>
            <a:endParaRPr lang="en-US" dirty="0"/>
          </a:p>
        </p:txBody>
      </p:sp>
      <p:sp>
        <p:nvSpPr>
          <p:cNvPr id="11" name="Content Placeholder 10"/>
          <p:cNvSpPr>
            <a:spLocks noGrp="1"/>
          </p:cNvSpPr>
          <p:nvPr>
            <p:ph sz="half" idx="1"/>
          </p:nvPr>
        </p:nvSpPr>
        <p:spPr>
          <a:xfrm>
            <a:off x="304800" y="1219200"/>
            <a:ext cx="3962400" cy="5334000"/>
          </a:xfrm>
          <a:ln>
            <a:solidFill>
              <a:schemeClr val="bg2">
                <a:lumMod val="75000"/>
              </a:schemeClr>
            </a:solidFill>
          </a:ln>
        </p:spPr>
        <p:txBody>
          <a:bodyPr>
            <a:normAutofit fontScale="62500" lnSpcReduction="20000"/>
          </a:bodyPr>
          <a:lstStyle/>
          <a:p>
            <a:pPr marL="114300" indent="0" algn="ctr">
              <a:buNone/>
            </a:pPr>
            <a:r>
              <a:rPr lang="en-US" u="sng" dirty="0" smtClean="0"/>
              <a:t>Present Scenario</a:t>
            </a:r>
            <a:endParaRPr lang="en-US" dirty="0" smtClean="0"/>
          </a:p>
          <a:p>
            <a:pPr marL="114300" indent="0">
              <a:buNone/>
            </a:pPr>
            <a:r>
              <a:rPr lang="en-US" dirty="0" smtClean="0"/>
              <a:t>CTC			$927,000</a:t>
            </a:r>
          </a:p>
          <a:p>
            <a:pPr marL="114300" indent="0">
              <a:buNone/>
            </a:pPr>
            <a:r>
              <a:rPr lang="en-US" dirty="0" smtClean="0"/>
              <a:t>CAS			$245,000</a:t>
            </a:r>
          </a:p>
          <a:p>
            <a:pPr marL="114300" indent="0">
              <a:buNone/>
            </a:pPr>
            <a:r>
              <a:rPr lang="en-US" dirty="0" smtClean="0"/>
              <a:t>Alt </a:t>
            </a:r>
            <a:r>
              <a:rPr lang="en-US" dirty="0" err="1" smtClean="0"/>
              <a:t>Hmb</a:t>
            </a:r>
            <a:r>
              <a:rPr lang="en-US" dirty="0" smtClean="0"/>
              <a:t>			$  66,000</a:t>
            </a:r>
          </a:p>
          <a:p>
            <a:pPr marL="114300" indent="0">
              <a:buNone/>
            </a:pPr>
            <a:r>
              <a:rPr lang="en-US" dirty="0" err="1" smtClean="0"/>
              <a:t>Rodax</a:t>
            </a:r>
            <a:r>
              <a:rPr lang="en-US" dirty="0" smtClean="0"/>
              <a:t> 1-3		$490,000</a:t>
            </a:r>
          </a:p>
          <a:p>
            <a:pPr marL="114300" indent="0">
              <a:buNone/>
            </a:pPr>
            <a:r>
              <a:rPr lang="en-US" dirty="0" err="1" smtClean="0"/>
              <a:t>Rodax</a:t>
            </a:r>
            <a:r>
              <a:rPr lang="en-US" dirty="0" smtClean="0"/>
              <a:t> 7/8		$138,000</a:t>
            </a:r>
          </a:p>
          <a:p>
            <a:pPr marL="114300" indent="0">
              <a:buNone/>
            </a:pPr>
            <a:r>
              <a:rPr lang="en-US" dirty="0" err="1" smtClean="0"/>
              <a:t>Sci</a:t>
            </a:r>
            <a:r>
              <a:rPr lang="en-US" dirty="0" smtClean="0"/>
              <a:t> </a:t>
            </a:r>
            <a:r>
              <a:rPr lang="en-US" dirty="0" err="1" smtClean="0"/>
              <a:t>Ctr</a:t>
            </a:r>
            <a:r>
              <a:rPr lang="en-US" dirty="0" smtClean="0"/>
              <a:t>			$   86,000</a:t>
            </a:r>
          </a:p>
          <a:p>
            <a:pPr marL="114300" indent="0">
              <a:buNone/>
            </a:pPr>
            <a:r>
              <a:rPr lang="en-US" dirty="0" smtClean="0"/>
              <a:t>St. Cecilia’s		$   51,000</a:t>
            </a:r>
          </a:p>
          <a:p>
            <a:pPr marL="114300" indent="0">
              <a:buNone/>
            </a:pPr>
            <a:r>
              <a:rPr lang="en-US" dirty="0" smtClean="0"/>
              <a:t>Kasson Rd		$135,000</a:t>
            </a:r>
          </a:p>
          <a:p>
            <a:pPr marL="114300" indent="0">
              <a:buNone/>
            </a:pPr>
            <a:r>
              <a:rPr lang="en-US" dirty="0" smtClean="0"/>
              <a:t>Summer			$   63,000</a:t>
            </a:r>
          </a:p>
          <a:p>
            <a:pPr marL="114300" indent="0">
              <a:buNone/>
            </a:pPr>
            <a:r>
              <a:rPr lang="en-US" dirty="0" smtClean="0"/>
              <a:t>Site-based		</a:t>
            </a:r>
            <a:r>
              <a:rPr lang="en-US" u="sng" dirty="0" smtClean="0"/>
              <a:t>$165,000</a:t>
            </a:r>
          </a:p>
          <a:p>
            <a:pPr marL="114300" indent="0">
              <a:buNone/>
            </a:pPr>
            <a:r>
              <a:rPr lang="en-US" dirty="0"/>
              <a:t>	</a:t>
            </a:r>
            <a:r>
              <a:rPr lang="en-US" dirty="0" smtClean="0"/>
              <a:t>	      $2,366,000</a:t>
            </a:r>
          </a:p>
          <a:p>
            <a:pPr marL="114300" indent="0">
              <a:buNone/>
            </a:pPr>
            <a:r>
              <a:rPr lang="en-US" dirty="0" smtClean="0"/>
              <a:t>Adult Ed-Rental Budget      </a:t>
            </a:r>
            <a:r>
              <a:rPr lang="en-US" dirty="0" smtClean="0">
                <a:solidFill>
                  <a:srgbClr val="FF0000"/>
                </a:solidFill>
              </a:rPr>
              <a:t>($410,000</a:t>
            </a:r>
            <a:r>
              <a:rPr lang="en-US" dirty="0" smtClean="0"/>
              <a:t>)</a:t>
            </a:r>
          </a:p>
          <a:p>
            <a:pPr marL="114300" indent="0">
              <a:buNone/>
            </a:pPr>
            <a:r>
              <a:rPr lang="en-US" dirty="0" smtClean="0"/>
              <a:t>CNYRIC		               </a:t>
            </a:r>
            <a:r>
              <a:rPr lang="en-US" u="sng" dirty="0">
                <a:solidFill>
                  <a:srgbClr val="FF0000"/>
                </a:solidFill>
              </a:rPr>
              <a:t>(</a:t>
            </a:r>
            <a:r>
              <a:rPr lang="en-US" u="sng" dirty="0" smtClean="0">
                <a:solidFill>
                  <a:srgbClr val="FF0000"/>
                </a:solidFill>
              </a:rPr>
              <a:t>$203,000)</a:t>
            </a:r>
          </a:p>
          <a:p>
            <a:pPr marL="114300" indent="0">
              <a:buNone/>
            </a:pPr>
            <a:r>
              <a:rPr lang="en-US" dirty="0"/>
              <a:t>	</a:t>
            </a:r>
            <a:r>
              <a:rPr lang="en-US" dirty="0" smtClean="0"/>
              <a:t>	      $1,753,000</a:t>
            </a:r>
          </a:p>
          <a:p>
            <a:pPr marL="114300" indent="0">
              <a:buNone/>
            </a:pPr>
            <a:r>
              <a:rPr lang="en-US" dirty="0" smtClean="0"/>
              <a:t>New Debt </a:t>
            </a:r>
            <a:r>
              <a:rPr lang="en-US" dirty="0" err="1" smtClean="0"/>
              <a:t>Srv</a:t>
            </a:r>
            <a:r>
              <a:rPr lang="en-US" dirty="0" smtClean="0"/>
              <a:t>		$              0</a:t>
            </a:r>
          </a:p>
          <a:p>
            <a:pPr marL="114300" indent="0">
              <a:buNone/>
            </a:pPr>
            <a:r>
              <a:rPr lang="en-US" dirty="0" smtClean="0"/>
              <a:t>Adult Ed-Debt </a:t>
            </a:r>
            <a:r>
              <a:rPr lang="en-US" dirty="0" err="1" smtClean="0"/>
              <a:t>Paymt</a:t>
            </a:r>
            <a:r>
              <a:rPr lang="en-US" dirty="0" smtClean="0"/>
              <a:t>	</a:t>
            </a:r>
            <a:r>
              <a:rPr lang="en-US" u="sng" dirty="0" smtClean="0"/>
              <a:t>$              0</a:t>
            </a:r>
            <a:endParaRPr lang="en-US" dirty="0" smtClean="0"/>
          </a:p>
          <a:p>
            <a:pPr marL="114300" indent="0">
              <a:buNone/>
            </a:pPr>
            <a:endParaRPr lang="en-US" b="1" dirty="0" smtClean="0"/>
          </a:p>
          <a:p>
            <a:pPr marL="114300" indent="0">
              <a:buNone/>
            </a:pPr>
            <a:r>
              <a:rPr lang="en-US" b="1" dirty="0" smtClean="0"/>
              <a:t>Net Total	              $1,753,000</a:t>
            </a:r>
          </a:p>
          <a:p>
            <a:pPr marL="114300" indent="0">
              <a:buNone/>
            </a:pPr>
            <a:endParaRPr lang="en-US" dirty="0" smtClean="0"/>
          </a:p>
          <a:p>
            <a:pPr marL="114300" indent="0">
              <a:buNone/>
            </a:pPr>
            <a:endParaRPr lang="en-US" dirty="0" smtClean="0"/>
          </a:p>
        </p:txBody>
      </p:sp>
      <p:sp>
        <p:nvSpPr>
          <p:cNvPr id="12" name="Content Placeholder 11"/>
          <p:cNvSpPr>
            <a:spLocks noGrp="1"/>
          </p:cNvSpPr>
          <p:nvPr>
            <p:ph sz="half" idx="2"/>
          </p:nvPr>
        </p:nvSpPr>
        <p:spPr>
          <a:xfrm>
            <a:off x="4419600" y="1219200"/>
            <a:ext cx="3962400" cy="5334000"/>
          </a:xfrm>
          <a:ln>
            <a:solidFill>
              <a:schemeClr val="bg2">
                <a:lumMod val="75000"/>
              </a:schemeClr>
            </a:solidFill>
          </a:ln>
        </p:spPr>
        <p:txBody>
          <a:bodyPr>
            <a:normAutofit fontScale="62500" lnSpcReduction="20000"/>
          </a:bodyPr>
          <a:lstStyle/>
          <a:p>
            <a:pPr marL="114300" indent="0" algn="ctr">
              <a:buNone/>
            </a:pPr>
            <a:r>
              <a:rPr lang="en-US" u="sng" dirty="0" smtClean="0"/>
              <a:t>Pro</a:t>
            </a:r>
            <a:r>
              <a:rPr lang="en-US" u="sng" dirty="0"/>
              <a:t>posed</a:t>
            </a:r>
          </a:p>
          <a:p>
            <a:pPr marL="114300" indent="0">
              <a:buNone/>
            </a:pPr>
            <a:r>
              <a:rPr lang="en-US" dirty="0" smtClean="0"/>
              <a:t>CTC</a:t>
            </a:r>
            <a:r>
              <a:rPr lang="en-US" dirty="0"/>
              <a:t>			$927,000</a:t>
            </a:r>
          </a:p>
          <a:p>
            <a:pPr marL="114300" indent="0">
              <a:buNone/>
            </a:pPr>
            <a:r>
              <a:rPr lang="en-US" dirty="0"/>
              <a:t>CAS			$245,000</a:t>
            </a:r>
          </a:p>
          <a:p>
            <a:pPr marL="114300" indent="0">
              <a:buNone/>
            </a:pPr>
            <a:r>
              <a:rPr lang="en-US" dirty="0"/>
              <a:t>Alt </a:t>
            </a:r>
            <a:r>
              <a:rPr lang="en-US" dirty="0" err="1"/>
              <a:t>Hmb</a:t>
            </a:r>
            <a:r>
              <a:rPr lang="en-US" dirty="0"/>
              <a:t>			$ </a:t>
            </a:r>
            <a:r>
              <a:rPr lang="en-US" dirty="0" smtClean="0"/>
              <a:t> 66,000</a:t>
            </a:r>
            <a:endParaRPr lang="en-US" dirty="0"/>
          </a:p>
          <a:p>
            <a:pPr marL="114300" indent="0">
              <a:buNone/>
            </a:pPr>
            <a:r>
              <a:rPr lang="en-US" dirty="0" err="1"/>
              <a:t>Rodax</a:t>
            </a:r>
            <a:r>
              <a:rPr lang="en-US" dirty="0"/>
              <a:t> 1-3		$490,000</a:t>
            </a:r>
          </a:p>
          <a:p>
            <a:pPr marL="114300" indent="0">
              <a:buNone/>
            </a:pPr>
            <a:r>
              <a:rPr lang="en-US" dirty="0" err="1"/>
              <a:t>Rodax</a:t>
            </a:r>
            <a:r>
              <a:rPr lang="en-US" dirty="0"/>
              <a:t> 7/8		</a:t>
            </a:r>
            <a:r>
              <a:rPr lang="en-US" dirty="0" smtClean="0"/>
              <a:t>$            0</a:t>
            </a:r>
            <a:endParaRPr lang="en-US" dirty="0"/>
          </a:p>
          <a:p>
            <a:pPr marL="114300" indent="0">
              <a:buNone/>
            </a:pPr>
            <a:r>
              <a:rPr lang="en-US" dirty="0" err="1"/>
              <a:t>Sci</a:t>
            </a:r>
            <a:r>
              <a:rPr lang="en-US" dirty="0"/>
              <a:t> </a:t>
            </a:r>
            <a:r>
              <a:rPr lang="en-US" dirty="0" err="1"/>
              <a:t>Ctr</a:t>
            </a:r>
            <a:r>
              <a:rPr lang="en-US" dirty="0"/>
              <a:t>			</a:t>
            </a:r>
            <a:r>
              <a:rPr lang="en-US" dirty="0" smtClean="0"/>
              <a:t>$            0</a:t>
            </a:r>
            <a:endParaRPr lang="en-US" dirty="0"/>
          </a:p>
          <a:p>
            <a:pPr marL="114300" indent="0">
              <a:buNone/>
            </a:pPr>
            <a:r>
              <a:rPr lang="en-US" dirty="0"/>
              <a:t>St. Cecilia’s		</a:t>
            </a:r>
            <a:r>
              <a:rPr lang="en-US" dirty="0" smtClean="0"/>
              <a:t>$            0</a:t>
            </a:r>
            <a:endParaRPr lang="en-US" dirty="0"/>
          </a:p>
          <a:p>
            <a:pPr marL="114300" indent="0">
              <a:buNone/>
            </a:pPr>
            <a:r>
              <a:rPr lang="en-US" dirty="0"/>
              <a:t>Kasson Rd		</a:t>
            </a:r>
            <a:r>
              <a:rPr lang="en-US" dirty="0" smtClean="0"/>
              <a:t>$            0  Summer</a:t>
            </a:r>
            <a:r>
              <a:rPr lang="en-US" dirty="0"/>
              <a:t>			</a:t>
            </a:r>
            <a:r>
              <a:rPr lang="en-US" dirty="0" smtClean="0"/>
              <a:t>$  63,000</a:t>
            </a:r>
            <a:endParaRPr lang="en-US" dirty="0"/>
          </a:p>
          <a:p>
            <a:pPr marL="114300" indent="0">
              <a:buNone/>
            </a:pPr>
            <a:r>
              <a:rPr lang="en-US" dirty="0"/>
              <a:t>Site-based		</a:t>
            </a:r>
            <a:r>
              <a:rPr lang="en-US" u="sng" dirty="0"/>
              <a:t>$165,000</a:t>
            </a:r>
          </a:p>
          <a:p>
            <a:pPr marL="114300" indent="0">
              <a:buNone/>
            </a:pPr>
            <a:r>
              <a:rPr lang="en-US" dirty="0"/>
              <a:t>		      </a:t>
            </a:r>
            <a:r>
              <a:rPr lang="en-US" dirty="0" smtClean="0"/>
              <a:t>$1,956,000</a:t>
            </a:r>
            <a:endParaRPr lang="en-US" dirty="0"/>
          </a:p>
          <a:p>
            <a:pPr marL="114300" indent="0">
              <a:buNone/>
            </a:pPr>
            <a:r>
              <a:rPr lang="en-US" dirty="0"/>
              <a:t>Adult Ed-Rental Budget      </a:t>
            </a:r>
            <a:r>
              <a:rPr lang="en-US" dirty="0">
                <a:solidFill>
                  <a:srgbClr val="FF0000"/>
                </a:solidFill>
              </a:rPr>
              <a:t>(</a:t>
            </a:r>
            <a:r>
              <a:rPr lang="en-US" dirty="0" smtClean="0">
                <a:solidFill>
                  <a:srgbClr val="FF0000"/>
                </a:solidFill>
              </a:rPr>
              <a:t>$             0)</a:t>
            </a:r>
            <a:endParaRPr lang="en-US" dirty="0">
              <a:solidFill>
                <a:srgbClr val="FF0000"/>
              </a:solidFill>
            </a:endParaRPr>
          </a:p>
          <a:p>
            <a:pPr marL="114300" indent="0">
              <a:buNone/>
            </a:pPr>
            <a:r>
              <a:rPr lang="en-US" dirty="0"/>
              <a:t>CNYRIC		              </a:t>
            </a:r>
            <a:r>
              <a:rPr lang="en-US" dirty="0">
                <a:solidFill>
                  <a:srgbClr val="FF0000"/>
                </a:solidFill>
              </a:rPr>
              <a:t> </a:t>
            </a:r>
            <a:r>
              <a:rPr lang="en-US" u="sng" dirty="0">
                <a:solidFill>
                  <a:srgbClr val="FF0000"/>
                </a:solidFill>
              </a:rPr>
              <a:t>(</a:t>
            </a:r>
            <a:r>
              <a:rPr lang="en-US" u="sng" dirty="0" smtClean="0">
                <a:solidFill>
                  <a:srgbClr val="FF0000"/>
                </a:solidFill>
              </a:rPr>
              <a:t>$203,000)</a:t>
            </a:r>
            <a:endParaRPr lang="en-US" u="sng" dirty="0">
              <a:solidFill>
                <a:srgbClr val="FF0000"/>
              </a:solidFill>
            </a:endParaRPr>
          </a:p>
          <a:p>
            <a:pPr marL="114300" indent="0">
              <a:buNone/>
            </a:pPr>
            <a:r>
              <a:rPr lang="en-US" dirty="0"/>
              <a:t>		      $</a:t>
            </a:r>
            <a:r>
              <a:rPr lang="en-US" dirty="0" smtClean="0"/>
              <a:t>1,753,000</a:t>
            </a:r>
            <a:endParaRPr lang="en-US" dirty="0"/>
          </a:p>
          <a:p>
            <a:pPr marL="114300" indent="0">
              <a:buNone/>
            </a:pPr>
            <a:r>
              <a:rPr lang="en-US" dirty="0"/>
              <a:t>New Debt </a:t>
            </a:r>
            <a:r>
              <a:rPr lang="en-US" dirty="0" err="1"/>
              <a:t>Srv</a:t>
            </a:r>
            <a:r>
              <a:rPr lang="en-US" dirty="0"/>
              <a:t>		</a:t>
            </a:r>
            <a:r>
              <a:rPr lang="en-US" dirty="0" smtClean="0"/>
              <a:t>$410,000</a:t>
            </a:r>
            <a:endParaRPr lang="en-US" dirty="0"/>
          </a:p>
          <a:p>
            <a:pPr marL="114300" indent="0">
              <a:buNone/>
            </a:pPr>
            <a:r>
              <a:rPr lang="en-US" dirty="0" smtClean="0"/>
              <a:t>Adult Ed-Debt </a:t>
            </a:r>
            <a:r>
              <a:rPr lang="en-US" dirty="0" err="1" smtClean="0"/>
              <a:t>Paymt</a:t>
            </a:r>
            <a:r>
              <a:rPr lang="en-US" dirty="0" smtClean="0"/>
              <a:t>           </a:t>
            </a:r>
            <a:r>
              <a:rPr lang="en-US" u="sng" dirty="0">
                <a:solidFill>
                  <a:srgbClr val="FF0000"/>
                </a:solidFill>
              </a:rPr>
              <a:t>(</a:t>
            </a:r>
            <a:r>
              <a:rPr lang="en-US" u="sng" dirty="0" smtClean="0">
                <a:solidFill>
                  <a:srgbClr val="FF0000"/>
                </a:solidFill>
              </a:rPr>
              <a:t>$410,000</a:t>
            </a:r>
            <a:r>
              <a:rPr lang="en-US" b="1" dirty="0" smtClean="0">
                <a:solidFill>
                  <a:srgbClr val="FF0000"/>
                </a:solidFill>
              </a:rPr>
              <a:t>)</a:t>
            </a:r>
          </a:p>
          <a:p>
            <a:pPr marL="114300" indent="0">
              <a:buNone/>
            </a:pPr>
            <a:endParaRPr lang="en-US" b="1" dirty="0" smtClean="0"/>
          </a:p>
          <a:p>
            <a:pPr marL="114300" indent="0">
              <a:buNone/>
            </a:pPr>
            <a:r>
              <a:rPr lang="en-US" b="1" dirty="0" smtClean="0"/>
              <a:t>Net Total</a:t>
            </a:r>
            <a:r>
              <a:rPr lang="en-US" b="1" dirty="0"/>
              <a:t>	      </a:t>
            </a:r>
            <a:r>
              <a:rPr lang="en-US" b="1" dirty="0" smtClean="0"/>
              <a:t>          $1,753,000</a:t>
            </a:r>
            <a:endParaRPr lang="en-US" b="1" dirty="0"/>
          </a:p>
        </p:txBody>
      </p:sp>
    </p:spTree>
    <p:extLst>
      <p:ext uri="{BB962C8B-B14F-4D97-AF65-F5344CB8AC3E}">
        <p14:creationId xmlns:p14="http://schemas.microsoft.com/office/powerpoint/2010/main" val="189468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Acquire a Facility</a:t>
            </a:r>
            <a:endParaRPr lang="en-US" dirty="0"/>
          </a:p>
        </p:txBody>
      </p:sp>
      <p:sp>
        <p:nvSpPr>
          <p:cNvPr id="3" name="Content Placeholder 2"/>
          <p:cNvSpPr>
            <a:spLocks noGrp="1"/>
          </p:cNvSpPr>
          <p:nvPr>
            <p:ph idx="1"/>
          </p:nvPr>
        </p:nvSpPr>
        <p:spPr/>
        <p:txBody>
          <a:bodyPr>
            <a:normAutofit/>
          </a:bodyPr>
          <a:lstStyle/>
          <a:p>
            <a:pPr marL="0" indent="0">
              <a:buNone/>
            </a:pPr>
            <a:r>
              <a:rPr lang="en-US" dirty="0"/>
              <a:t>Requires referendum of the “qualified voters of the BOCES district” (popular vote</a:t>
            </a:r>
            <a:r>
              <a:rPr lang="en-US" dirty="0" smtClean="0"/>
              <a:t>)</a:t>
            </a:r>
          </a:p>
          <a:p>
            <a:pPr marL="0" indent="0">
              <a:buNone/>
            </a:pPr>
            <a:endParaRPr lang="en-US" dirty="0"/>
          </a:p>
          <a:p>
            <a:r>
              <a:rPr lang="en-US" dirty="0" smtClean="0"/>
              <a:t>Citizen </a:t>
            </a:r>
            <a:r>
              <a:rPr lang="en-US" dirty="0"/>
              <a:t>of the </a:t>
            </a:r>
            <a:r>
              <a:rPr lang="en-US" dirty="0" smtClean="0"/>
              <a:t>US</a:t>
            </a:r>
          </a:p>
          <a:p>
            <a:pPr marL="0" indent="0">
              <a:buNone/>
            </a:pPr>
            <a:endParaRPr lang="en-US" sz="1000" dirty="0" smtClean="0"/>
          </a:p>
          <a:p>
            <a:r>
              <a:rPr lang="en-US" dirty="0" smtClean="0"/>
              <a:t>Age 18</a:t>
            </a:r>
          </a:p>
          <a:p>
            <a:pPr marL="0" indent="0">
              <a:buNone/>
            </a:pPr>
            <a:endParaRPr lang="en-US" sz="1000" dirty="0" smtClean="0"/>
          </a:p>
          <a:p>
            <a:r>
              <a:rPr lang="en-US" dirty="0" smtClean="0"/>
              <a:t>Resident </a:t>
            </a:r>
            <a:r>
              <a:rPr lang="en-US" dirty="0"/>
              <a:t>within BOCES </a:t>
            </a:r>
            <a:r>
              <a:rPr lang="en-US" dirty="0" smtClean="0"/>
              <a:t>for</a:t>
            </a:r>
            <a:br>
              <a:rPr lang="en-US" dirty="0" smtClean="0"/>
            </a:br>
            <a:r>
              <a:rPr lang="en-US" dirty="0" smtClean="0"/>
              <a:t>30 </a:t>
            </a:r>
            <a:r>
              <a:rPr lang="en-US" dirty="0"/>
              <a:t>days </a:t>
            </a:r>
            <a:r>
              <a:rPr lang="en-US" dirty="0" smtClean="0"/>
              <a:t>prior </a:t>
            </a:r>
            <a:r>
              <a:rPr lang="en-US" dirty="0"/>
              <a:t>to the </a:t>
            </a:r>
            <a:r>
              <a:rPr lang="en-US" dirty="0" smtClean="0"/>
              <a:t>referendum</a:t>
            </a:r>
            <a:endParaRPr lang="en-US" dirty="0"/>
          </a:p>
        </p:txBody>
      </p:sp>
    </p:spTree>
    <p:extLst>
      <p:ext uri="{BB962C8B-B14F-4D97-AF65-F5344CB8AC3E}">
        <p14:creationId xmlns:p14="http://schemas.microsoft.com/office/powerpoint/2010/main" val="164666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Referendum Details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799" y="2438400"/>
            <a:ext cx="2613319" cy="371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Point Star 4"/>
          <p:cNvSpPr/>
          <p:nvPr/>
        </p:nvSpPr>
        <p:spPr>
          <a:xfrm>
            <a:off x="6842150" y="28956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5-Point Star 5"/>
          <p:cNvSpPr/>
          <p:nvPr/>
        </p:nvSpPr>
        <p:spPr>
          <a:xfrm>
            <a:off x="7315200" y="31242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5-Point Star 6"/>
          <p:cNvSpPr/>
          <p:nvPr/>
        </p:nvSpPr>
        <p:spPr>
          <a:xfrm>
            <a:off x="6934200" y="5181600"/>
            <a:ext cx="228600" cy="228600"/>
          </a:xfrm>
          <a:prstGeom prst="star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a:t>Thursday, January 23, </a:t>
            </a:r>
            <a:r>
              <a:rPr lang="en-US" dirty="0" smtClean="0"/>
              <a:t>2014</a:t>
            </a:r>
          </a:p>
          <a:p>
            <a:r>
              <a:rPr lang="en-US" dirty="0" smtClean="0"/>
              <a:t>10am – 8pm</a:t>
            </a:r>
          </a:p>
          <a:p>
            <a:r>
              <a:rPr lang="en-US" dirty="0" smtClean="0"/>
              <a:t>Three BOCES locations:</a:t>
            </a:r>
          </a:p>
          <a:p>
            <a:pPr lvl="1"/>
            <a:r>
              <a:rPr lang="en-US" dirty="0" smtClean="0"/>
              <a:t>CTC, Liverpool </a:t>
            </a:r>
            <a:r>
              <a:rPr lang="en-US" sz="1800" dirty="0" smtClean="0"/>
              <a:t>(Main </a:t>
            </a:r>
            <a:r>
              <a:rPr lang="en-US" sz="1800" dirty="0"/>
              <a:t>E</a:t>
            </a:r>
            <a:r>
              <a:rPr lang="en-US" sz="1800" dirty="0" smtClean="0"/>
              <a:t>ntrance)</a:t>
            </a:r>
            <a:endParaRPr lang="en-US" dirty="0" smtClean="0"/>
          </a:p>
          <a:p>
            <a:pPr lvl="1"/>
            <a:r>
              <a:rPr lang="en-US" dirty="0" smtClean="0"/>
              <a:t>Henry Campus, Thompson Rd</a:t>
            </a:r>
          </a:p>
          <a:p>
            <a:pPr marL="457200" lvl="1" indent="0">
              <a:buNone/>
            </a:pPr>
            <a:r>
              <a:rPr lang="en-US" sz="1800" dirty="0"/>
              <a:t>	</a:t>
            </a:r>
            <a:r>
              <a:rPr lang="en-US" sz="1800" dirty="0" smtClean="0"/>
              <a:t>(Administration </a:t>
            </a:r>
            <a:r>
              <a:rPr lang="en-US" sz="1800" dirty="0"/>
              <a:t>B</a:t>
            </a:r>
            <a:r>
              <a:rPr lang="en-US" sz="1800" dirty="0" smtClean="0"/>
              <a:t>uilding)</a:t>
            </a:r>
          </a:p>
          <a:p>
            <a:pPr lvl="1">
              <a:spcBef>
                <a:spcPts val="1200"/>
              </a:spcBef>
            </a:pPr>
            <a:r>
              <a:rPr lang="en-US" dirty="0" err="1" smtClean="0"/>
              <a:t>McEvoy</a:t>
            </a:r>
            <a:r>
              <a:rPr lang="en-US" dirty="0" smtClean="0"/>
              <a:t> Center, Cortland</a:t>
            </a:r>
          </a:p>
          <a:p>
            <a:pPr marL="457200" lvl="1" indent="0">
              <a:spcBef>
                <a:spcPts val="0"/>
              </a:spcBef>
              <a:buNone/>
            </a:pPr>
            <a:r>
              <a:rPr lang="en-US" dirty="0" smtClean="0"/>
              <a:t> </a:t>
            </a:r>
            <a:r>
              <a:rPr lang="en-US" smtClean="0"/>
              <a:t> 	</a:t>
            </a:r>
            <a:r>
              <a:rPr lang="en-US" sz="1800" smtClean="0"/>
              <a:t>(</a:t>
            </a:r>
            <a:r>
              <a:rPr lang="en-US" sz="1800" dirty="0" smtClean="0"/>
              <a:t>Adult Education Entrance)</a:t>
            </a:r>
            <a:endParaRPr lang="en-US" sz="1800" dirty="0"/>
          </a:p>
        </p:txBody>
      </p:sp>
    </p:spTree>
    <p:extLst>
      <p:ext uri="{BB962C8B-B14F-4D97-AF65-F5344CB8AC3E}">
        <p14:creationId xmlns:p14="http://schemas.microsoft.com/office/powerpoint/2010/main" val="2591270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Improved </a:t>
            </a:r>
            <a:r>
              <a:rPr lang="en-US" dirty="0" smtClean="0"/>
              <a:t>facilities </a:t>
            </a:r>
            <a:r>
              <a:rPr lang="en-US" dirty="0"/>
              <a:t>for our </a:t>
            </a:r>
            <a:r>
              <a:rPr lang="en-US" dirty="0" smtClean="0"/>
              <a:t>students</a:t>
            </a:r>
          </a:p>
          <a:p>
            <a:pPr lvl="0"/>
            <a:endParaRPr lang="en-US" sz="1000" dirty="0"/>
          </a:p>
          <a:p>
            <a:r>
              <a:rPr lang="en-US" dirty="0" smtClean="0"/>
              <a:t>Purchase an existing </a:t>
            </a:r>
            <a:r>
              <a:rPr lang="en-US" dirty="0"/>
              <a:t>facility and convert it to our </a:t>
            </a:r>
            <a:r>
              <a:rPr lang="en-US" dirty="0" smtClean="0"/>
              <a:t>use</a:t>
            </a:r>
          </a:p>
          <a:p>
            <a:pPr marL="0" indent="0">
              <a:buNone/>
            </a:pPr>
            <a:endParaRPr lang="en-US" sz="1000" dirty="0" smtClean="0"/>
          </a:p>
          <a:p>
            <a:r>
              <a:rPr lang="en-US" dirty="0"/>
              <a:t>Discontinue some leases, moving those programs to the purchased </a:t>
            </a:r>
            <a:r>
              <a:rPr lang="en-US" dirty="0" smtClean="0"/>
              <a:t>facility</a:t>
            </a:r>
          </a:p>
          <a:p>
            <a:pPr marL="0" indent="0">
              <a:buNone/>
            </a:pPr>
            <a:endParaRPr lang="en-US" sz="1000" dirty="0" smtClean="0"/>
          </a:p>
          <a:p>
            <a:r>
              <a:rPr lang="en-US" dirty="0" smtClean="0"/>
              <a:t>Reallocate funds, net cost ≈ $0</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43169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Facilities Planning</a:t>
            </a:r>
            <a:endParaRPr lang="en-US" dirty="0"/>
          </a:p>
        </p:txBody>
      </p:sp>
      <p:sp>
        <p:nvSpPr>
          <p:cNvPr id="3" name="Content Placeholder 2"/>
          <p:cNvSpPr>
            <a:spLocks noGrp="1"/>
          </p:cNvSpPr>
          <p:nvPr>
            <p:ph idx="1"/>
          </p:nvPr>
        </p:nvSpPr>
        <p:spPr/>
        <p:txBody>
          <a:bodyPr/>
          <a:lstStyle/>
          <a:p>
            <a:r>
              <a:rPr lang="en-US" dirty="0"/>
              <a:t>Current </a:t>
            </a:r>
            <a:r>
              <a:rPr lang="en-US" dirty="0" smtClean="0"/>
              <a:t>Condition</a:t>
            </a:r>
          </a:p>
          <a:p>
            <a:pPr marL="0" indent="0">
              <a:buNone/>
            </a:pPr>
            <a:endParaRPr lang="en-US" sz="1200" dirty="0"/>
          </a:p>
          <a:p>
            <a:r>
              <a:rPr lang="en-US" dirty="0" smtClean="0"/>
              <a:t>Challenges</a:t>
            </a:r>
          </a:p>
          <a:p>
            <a:pPr marL="0" indent="0">
              <a:buNone/>
            </a:pPr>
            <a:endParaRPr lang="en-US" sz="1200" dirty="0"/>
          </a:p>
          <a:p>
            <a:r>
              <a:rPr lang="en-US" dirty="0"/>
              <a:t>Desired </a:t>
            </a:r>
            <a:r>
              <a:rPr lang="en-US" dirty="0" smtClean="0"/>
              <a:t>State</a:t>
            </a:r>
          </a:p>
          <a:p>
            <a:pPr marL="0" indent="0">
              <a:buNone/>
            </a:pPr>
            <a:endParaRPr lang="en-US" sz="1200" dirty="0"/>
          </a:p>
          <a:p>
            <a:r>
              <a:rPr lang="en-US" dirty="0"/>
              <a:t>Proposed Solutions</a:t>
            </a:r>
          </a:p>
          <a:p>
            <a:pPr marL="0" indent="0">
              <a:buNone/>
            </a:pPr>
            <a:endParaRPr lang="en-US" dirty="0"/>
          </a:p>
        </p:txBody>
      </p:sp>
    </p:spTree>
    <p:extLst>
      <p:ext uri="{BB962C8B-B14F-4D97-AF65-F5344CB8AC3E}">
        <p14:creationId xmlns:p14="http://schemas.microsoft.com/office/powerpoint/2010/main" val="374771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Condition</a:t>
            </a:r>
            <a:endParaRPr lang="en-US" dirty="0"/>
          </a:p>
        </p:txBody>
      </p:sp>
      <p:sp>
        <p:nvSpPr>
          <p:cNvPr id="3" name="Text Placeholder 2"/>
          <p:cNvSpPr>
            <a:spLocks noGrp="1"/>
          </p:cNvSpPr>
          <p:nvPr>
            <p:ph type="body" idx="1"/>
          </p:nvPr>
        </p:nvSpPr>
        <p:spPr>
          <a:xfrm>
            <a:off x="457200" y="1371600"/>
            <a:ext cx="4040188" cy="639762"/>
          </a:xfrm>
        </p:spPr>
        <p:txBody>
          <a:bodyPr/>
          <a:lstStyle/>
          <a:p>
            <a:r>
              <a:rPr lang="en-US" dirty="0" smtClean="0"/>
              <a:t>Owned Facilities</a:t>
            </a:r>
            <a:endParaRPr lang="en-US" dirty="0"/>
          </a:p>
        </p:txBody>
      </p:sp>
      <p:sp>
        <p:nvSpPr>
          <p:cNvPr id="4" name="Content Placeholder 3"/>
          <p:cNvSpPr>
            <a:spLocks noGrp="1"/>
          </p:cNvSpPr>
          <p:nvPr>
            <p:ph sz="half" idx="2"/>
          </p:nvPr>
        </p:nvSpPr>
        <p:spPr>
          <a:xfrm>
            <a:off x="457200" y="2120220"/>
            <a:ext cx="4040188" cy="3951288"/>
          </a:xfrm>
        </p:spPr>
        <p:txBody>
          <a:bodyPr/>
          <a:lstStyle/>
          <a:p>
            <a:r>
              <a:rPr lang="en-US" dirty="0" err="1" smtClean="0"/>
              <a:t>McEvoy</a:t>
            </a:r>
            <a:r>
              <a:rPr lang="en-US" dirty="0" smtClean="0"/>
              <a:t> (acquired 1969)</a:t>
            </a:r>
          </a:p>
          <a:p>
            <a:r>
              <a:rPr lang="en-US" dirty="0" smtClean="0"/>
              <a:t>Henry (acquired 1975)</a:t>
            </a:r>
            <a:endParaRPr lang="en-US" dirty="0"/>
          </a:p>
        </p:txBody>
      </p:sp>
      <p:sp>
        <p:nvSpPr>
          <p:cNvPr id="5" name="Text Placeholder 4"/>
          <p:cNvSpPr>
            <a:spLocks noGrp="1"/>
          </p:cNvSpPr>
          <p:nvPr>
            <p:ph type="body" sz="quarter" idx="3"/>
          </p:nvPr>
        </p:nvSpPr>
        <p:spPr>
          <a:xfrm>
            <a:off x="4645025" y="1371600"/>
            <a:ext cx="4041775" cy="639762"/>
          </a:xfrm>
        </p:spPr>
        <p:txBody>
          <a:bodyPr/>
          <a:lstStyle/>
          <a:p>
            <a:r>
              <a:rPr lang="en-US" dirty="0" smtClean="0"/>
              <a:t>Leased Facilities</a:t>
            </a:r>
            <a:endParaRPr lang="en-US" dirty="0"/>
          </a:p>
        </p:txBody>
      </p:sp>
      <p:sp>
        <p:nvSpPr>
          <p:cNvPr id="6" name="Content Placeholder 5"/>
          <p:cNvSpPr>
            <a:spLocks noGrp="1"/>
          </p:cNvSpPr>
          <p:nvPr>
            <p:ph sz="quarter" idx="4"/>
          </p:nvPr>
        </p:nvSpPr>
        <p:spPr>
          <a:xfrm>
            <a:off x="4645025" y="2102076"/>
            <a:ext cx="4041775" cy="4654096"/>
          </a:xfrm>
        </p:spPr>
        <p:txBody>
          <a:bodyPr>
            <a:normAutofit/>
          </a:bodyPr>
          <a:lstStyle/>
          <a:p>
            <a:r>
              <a:rPr lang="en-US" dirty="0" smtClean="0"/>
              <a:t>Career Training Center</a:t>
            </a:r>
          </a:p>
          <a:p>
            <a:r>
              <a:rPr lang="en-US" dirty="0" err="1" smtClean="0"/>
              <a:t>Rodax</a:t>
            </a:r>
            <a:r>
              <a:rPr lang="en-US" dirty="0" smtClean="0"/>
              <a:t> </a:t>
            </a:r>
            <a:r>
              <a:rPr lang="en-US" dirty="0"/>
              <a:t>1-3 (CNYRIC)	</a:t>
            </a:r>
            <a:endParaRPr lang="en-US" dirty="0" smtClean="0"/>
          </a:p>
          <a:p>
            <a:r>
              <a:rPr lang="en-US" dirty="0" err="1" smtClean="0"/>
              <a:t>Rodax</a:t>
            </a:r>
            <a:r>
              <a:rPr lang="en-US" dirty="0" smtClean="0"/>
              <a:t> 7/8</a:t>
            </a:r>
          </a:p>
          <a:p>
            <a:r>
              <a:rPr lang="en-US" dirty="0" smtClean="0"/>
              <a:t>Science Center</a:t>
            </a:r>
          </a:p>
          <a:p>
            <a:r>
              <a:rPr lang="en-US" dirty="0" smtClean="0"/>
              <a:t>Kasson </a:t>
            </a:r>
            <a:r>
              <a:rPr lang="en-US" dirty="0"/>
              <a:t>Road </a:t>
            </a:r>
            <a:r>
              <a:rPr lang="en-US" dirty="0" smtClean="0"/>
              <a:t>School</a:t>
            </a:r>
          </a:p>
          <a:p>
            <a:r>
              <a:rPr lang="en-US" dirty="0" smtClean="0"/>
              <a:t>St</a:t>
            </a:r>
            <a:r>
              <a:rPr lang="en-US" dirty="0"/>
              <a:t>. Cecilia’s </a:t>
            </a:r>
            <a:r>
              <a:rPr lang="en-US" dirty="0" smtClean="0"/>
              <a:t>School*</a:t>
            </a:r>
          </a:p>
          <a:p>
            <a:r>
              <a:rPr lang="en-US" dirty="0" smtClean="0"/>
              <a:t>Liverpool </a:t>
            </a:r>
            <a:r>
              <a:rPr lang="en-US" dirty="0"/>
              <a:t>Community </a:t>
            </a:r>
            <a:r>
              <a:rPr lang="en-US" dirty="0" smtClean="0"/>
              <a:t>Church*</a:t>
            </a:r>
          </a:p>
          <a:p>
            <a:r>
              <a:rPr lang="en-US" dirty="0" smtClean="0"/>
              <a:t>Cortland </a:t>
            </a:r>
            <a:r>
              <a:rPr lang="en-US" dirty="0"/>
              <a:t>Alternative </a:t>
            </a:r>
            <a:r>
              <a:rPr lang="en-US" dirty="0" smtClean="0"/>
              <a:t>School</a:t>
            </a:r>
          </a:p>
          <a:p>
            <a:pPr marL="0" indent="0" algn="ctr">
              <a:buNone/>
            </a:pPr>
            <a:r>
              <a:rPr lang="en-US" sz="1800" i="1" dirty="0" smtClean="0"/>
              <a:t>* = currently for sale</a:t>
            </a:r>
            <a:endParaRPr lang="en-US" sz="1800" i="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 y="3184297"/>
            <a:ext cx="36861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32"/>
          <a:stretch/>
        </p:blipFill>
        <p:spPr bwMode="auto">
          <a:xfrm>
            <a:off x="633412" y="4698772"/>
            <a:ext cx="3686175" cy="120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3911" y="3250972"/>
            <a:ext cx="3267075"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Henry Campus, Syracuse, NY</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842961" y="4774972"/>
            <a:ext cx="3267075" cy="276999"/>
          </a:xfrm>
          <a:prstGeom prst="rect">
            <a:avLst/>
          </a:prstGeom>
          <a:noFill/>
        </p:spPr>
        <p:txBody>
          <a:bodyPr wrap="square" rtlCol="0">
            <a:spAutoFit/>
          </a:bodyPr>
          <a:lstStyle/>
          <a:p>
            <a:pPr algn="ctr"/>
            <a:r>
              <a:rPr lang="en-US" sz="1200" dirty="0" err="1" smtClean="0">
                <a:solidFill>
                  <a:schemeClr val="bg1"/>
                </a:solidFill>
                <a:latin typeface="Arial" panose="020B0604020202020204" pitchFamily="34" charset="0"/>
                <a:cs typeface="Arial" panose="020B0604020202020204" pitchFamily="34" charset="0"/>
              </a:rPr>
              <a:t>McEvoy</a:t>
            </a:r>
            <a:r>
              <a:rPr lang="en-US" sz="1200" dirty="0" smtClean="0">
                <a:solidFill>
                  <a:schemeClr val="bg1"/>
                </a:solidFill>
                <a:latin typeface="Arial" panose="020B0604020202020204" pitchFamily="34" charset="0"/>
                <a:cs typeface="Arial" panose="020B0604020202020204" pitchFamily="34" charset="0"/>
              </a:rPr>
              <a:t> Campus, Cortland, NY</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53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523999"/>
            <a:ext cx="8229600" cy="4692879"/>
          </a:xfrm>
        </p:spPr>
        <p:txBody>
          <a:bodyPr>
            <a:normAutofit fontScale="70000" lnSpcReduction="20000"/>
          </a:bodyPr>
          <a:lstStyle/>
          <a:p>
            <a:r>
              <a:rPr lang="en-US" dirty="0"/>
              <a:t>Increasing enrollment in special </a:t>
            </a:r>
            <a:r>
              <a:rPr lang="en-US" dirty="0" smtClean="0"/>
              <a:t>education</a:t>
            </a:r>
          </a:p>
          <a:p>
            <a:pPr marL="0" indent="0">
              <a:buNone/>
            </a:pPr>
            <a:endParaRPr lang="en-US" sz="1200" dirty="0"/>
          </a:p>
          <a:p>
            <a:r>
              <a:rPr lang="en-US" dirty="0"/>
              <a:t>Limited ability to grow in adult </a:t>
            </a:r>
            <a:r>
              <a:rPr lang="en-US" dirty="0" smtClean="0"/>
              <a:t>education</a:t>
            </a:r>
          </a:p>
          <a:p>
            <a:pPr marL="0" indent="0">
              <a:buNone/>
            </a:pPr>
            <a:endParaRPr lang="en-US" sz="1200" dirty="0"/>
          </a:p>
          <a:p>
            <a:r>
              <a:rPr lang="en-US" dirty="0"/>
              <a:t>Adult education students and K-12 students in same </a:t>
            </a:r>
            <a:r>
              <a:rPr lang="en-US" dirty="0" smtClean="0"/>
              <a:t>building</a:t>
            </a:r>
          </a:p>
          <a:p>
            <a:pPr marL="0" indent="0">
              <a:buNone/>
            </a:pPr>
            <a:endParaRPr lang="en-US" sz="1200" dirty="0"/>
          </a:p>
          <a:p>
            <a:r>
              <a:rPr lang="en-US" dirty="0" smtClean="0"/>
              <a:t>Meeting district needs</a:t>
            </a:r>
          </a:p>
          <a:p>
            <a:endParaRPr lang="en-US" sz="1300" dirty="0"/>
          </a:p>
          <a:p>
            <a:r>
              <a:rPr lang="en-US" dirty="0"/>
              <a:t>Responsiveness to business </a:t>
            </a:r>
            <a:r>
              <a:rPr lang="en-US" dirty="0" smtClean="0"/>
              <a:t>community</a:t>
            </a:r>
          </a:p>
          <a:p>
            <a:pPr marL="0" indent="0">
              <a:buNone/>
            </a:pPr>
            <a:endParaRPr lang="en-US" sz="1300" dirty="0"/>
          </a:p>
          <a:p>
            <a:r>
              <a:rPr lang="en-US" dirty="0"/>
              <a:t>Quality of leased </a:t>
            </a:r>
            <a:r>
              <a:rPr lang="en-US" dirty="0" smtClean="0"/>
              <a:t>buildings</a:t>
            </a:r>
          </a:p>
          <a:p>
            <a:pPr marL="0" indent="0">
              <a:buNone/>
            </a:pPr>
            <a:endParaRPr lang="en-US" sz="1400" dirty="0"/>
          </a:p>
          <a:p>
            <a:r>
              <a:rPr lang="en-US" dirty="0"/>
              <a:t>Lack of adequate space for instructional </a:t>
            </a:r>
            <a:r>
              <a:rPr lang="en-US" dirty="0" smtClean="0"/>
              <a:t>programs</a:t>
            </a:r>
          </a:p>
          <a:p>
            <a:endParaRPr lang="en-US" sz="1400" dirty="0"/>
          </a:p>
          <a:p>
            <a:r>
              <a:rPr lang="en-US" dirty="0" smtClean="0"/>
              <a:t>Containing the rental budget</a:t>
            </a:r>
          </a:p>
          <a:p>
            <a:pPr marL="0" indent="0">
              <a:buNone/>
            </a:pPr>
            <a:endParaRPr lang="en-US" sz="1400" dirty="0" smtClean="0"/>
          </a:p>
          <a:p>
            <a:r>
              <a:rPr lang="en-US" dirty="0" smtClean="0"/>
              <a:t>Segregated </a:t>
            </a:r>
            <a:r>
              <a:rPr lang="en-US" dirty="0"/>
              <a:t>setting at Kasson Road School</a:t>
            </a:r>
          </a:p>
          <a:p>
            <a:endParaRPr lang="en-US" dirty="0"/>
          </a:p>
          <a:p>
            <a:endParaRPr lang="en-US" dirty="0"/>
          </a:p>
        </p:txBody>
      </p:sp>
    </p:spTree>
    <p:extLst>
      <p:ext uri="{BB962C8B-B14F-4D97-AF65-F5344CB8AC3E}">
        <p14:creationId xmlns:p14="http://schemas.microsoft.com/office/powerpoint/2010/main" val="160961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State</a:t>
            </a:r>
            <a:endParaRPr lang="en-US" dirty="0"/>
          </a:p>
        </p:txBody>
      </p:sp>
      <p:sp>
        <p:nvSpPr>
          <p:cNvPr id="3" name="Content Placeholder 2"/>
          <p:cNvSpPr>
            <a:spLocks noGrp="1"/>
          </p:cNvSpPr>
          <p:nvPr>
            <p:ph idx="1"/>
          </p:nvPr>
        </p:nvSpPr>
        <p:spPr/>
        <p:txBody>
          <a:bodyPr/>
          <a:lstStyle/>
          <a:p>
            <a:r>
              <a:rPr lang="en-US" dirty="0" smtClean="0"/>
              <a:t>Adult Education in its own facility</a:t>
            </a:r>
          </a:p>
          <a:p>
            <a:pPr marL="0" indent="0">
              <a:buNone/>
            </a:pPr>
            <a:endParaRPr lang="en-US" sz="1800" dirty="0" smtClean="0"/>
          </a:p>
          <a:p>
            <a:r>
              <a:rPr lang="en-US" dirty="0" smtClean="0"/>
              <a:t>Adequate space for programs</a:t>
            </a:r>
          </a:p>
          <a:p>
            <a:pPr marL="0" indent="0">
              <a:buNone/>
            </a:pPr>
            <a:endParaRPr lang="en-US" sz="1800" dirty="0" smtClean="0"/>
          </a:p>
          <a:p>
            <a:r>
              <a:rPr lang="en-US" dirty="0" smtClean="0"/>
              <a:t>Modest amount of room for expansion</a:t>
            </a:r>
          </a:p>
          <a:p>
            <a:pPr marL="0" indent="0">
              <a:buNone/>
            </a:pPr>
            <a:endParaRPr lang="en-US" sz="1800" dirty="0" smtClean="0"/>
          </a:p>
          <a:p>
            <a:r>
              <a:rPr lang="en-US" dirty="0" smtClean="0"/>
              <a:t>Minimize (but not eliminate) leasing</a:t>
            </a:r>
          </a:p>
          <a:p>
            <a:pPr marL="0" indent="0">
              <a:buNone/>
            </a:pPr>
            <a:endParaRPr lang="en-US" sz="1800" dirty="0" smtClean="0"/>
          </a:p>
          <a:p>
            <a:r>
              <a:rPr lang="en-US" dirty="0" smtClean="0"/>
              <a:t>Control growth of capital/rental costs</a:t>
            </a:r>
          </a:p>
          <a:p>
            <a:endParaRPr lang="en-US" dirty="0"/>
          </a:p>
        </p:txBody>
      </p:sp>
    </p:spTree>
    <p:extLst>
      <p:ext uri="{BB962C8B-B14F-4D97-AF65-F5344CB8AC3E}">
        <p14:creationId xmlns:p14="http://schemas.microsoft.com/office/powerpoint/2010/main" val="209292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lstStyle/>
          <a:p>
            <a:r>
              <a:rPr lang="en-US" dirty="0" smtClean="0"/>
              <a:t>Status quo</a:t>
            </a:r>
          </a:p>
          <a:p>
            <a:endParaRPr lang="en-US" sz="1200" dirty="0" smtClean="0"/>
          </a:p>
          <a:p>
            <a:r>
              <a:rPr lang="en-US" dirty="0" smtClean="0"/>
              <a:t>Lease </a:t>
            </a:r>
            <a:r>
              <a:rPr lang="en-US" dirty="0"/>
              <a:t>additional </a:t>
            </a:r>
            <a:r>
              <a:rPr lang="en-US" dirty="0" smtClean="0"/>
              <a:t>space</a:t>
            </a:r>
          </a:p>
          <a:p>
            <a:endParaRPr lang="en-US" sz="1200" dirty="0"/>
          </a:p>
          <a:p>
            <a:r>
              <a:rPr lang="en-US" dirty="0" smtClean="0"/>
              <a:t>Do a </a:t>
            </a:r>
            <a:r>
              <a:rPr lang="en-US" dirty="0"/>
              <a:t>c</a:t>
            </a:r>
            <a:r>
              <a:rPr lang="en-US" dirty="0" smtClean="0"/>
              <a:t>apital project</a:t>
            </a:r>
          </a:p>
          <a:p>
            <a:pPr marL="0" indent="0">
              <a:buNone/>
            </a:pPr>
            <a:endParaRPr lang="en-US" sz="1200" dirty="0" smtClean="0"/>
          </a:p>
          <a:p>
            <a:r>
              <a:rPr lang="en-US" dirty="0" smtClean="0"/>
              <a:t>Reallocate leasing expenses</a:t>
            </a:r>
            <a:endParaRPr lang="en-US" dirty="0"/>
          </a:p>
          <a:p>
            <a:endParaRPr lang="en-US" dirty="0"/>
          </a:p>
        </p:txBody>
      </p:sp>
    </p:spTree>
    <p:extLst>
      <p:ext uri="{BB962C8B-B14F-4D97-AF65-F5344CB8AC3E}">
        <p14:creationId xmlns:p14="http://schemas.microsoft.com/office/powerpoint/2010/main" val="2051645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dirty="0" smtClean="0"/>
              <a:t>Purchase an existing facility and convert it to our use: “Nationwide Building”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812" r="11146"/>
          <a:stretch/>
        </p:blipFill>
        <p:spPr>
          <a:xfrm>
            <a:off x="1152624" y="2514600"/>
            <a:ext cx="6848376" cy="3953279"/>
          </a:xfrm>
          <a:prstGeom prst="rect">
            <a:avLst/>
          </a:prstGeom>
        </p:spPr>
      </p:pic>
    </p:spTree>
    <p:extLst>
      <p:ext uri="{BB962C8B-B14F-4D97-AF65-F5344CB8AC3E}">
        <p14:creationId xmlns:p14="http://schemas.microsoft.com/office/powerpoint/2010/main" val="2022059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57200" y="1690915"/>
            <a:ext cx="8534400" cy="4525963"/>
          </a:xfrm>
        </p:spPr>
        <p:txBody>
          <a:bodyPr>
            <a:normAutofit lnSpcReduction="10000"/>
          </a:bodyPr>
          <a:lstStyle/>
          <a:p>
            <a:pPr marL="0" indent="0">
              <a:buNone/>
            </a:pPr>
            <a:r>
              <a:rPr lang="en-US" dirty="0" smtClean="0"/>
              <a:t>Discontinue some leases, moving those programs to </a:t>
            </a:r>
            <a:r>
              <a:rPr lang="en-US" smtClean="0"/>
              <a:t>the </a:t>
            </a:r>
            <a:r>
              <a:rPr lang="en-US" smtClean="0"/>
              <a:t>newly purchased </a:t>
            </a:r>
            <a:r>
              <a:rPr lang="en-US" dirty="0" smtClean="0"/>
              <a:t>facility</a:t>
            </a:r>
          </a:p>
          <a:p>
            <a:pPr marL="0" indent="0">
              <a:buNone/>
            </a:pPr>
            <a:endParaRPr lang="en-US" sz="1000" dirty="0" smtClean="0"/>
          </a:p>
          <a:p>
            <a:r>
              <a:rPr lang="en-US" dirty="0" smtClean="0"/>
              <a:t>Adult Education (from CTC)</a:t>
            </a:r>
          </a:p>
          <a:p>
            <a:pPr marL="0" indent="0">
              <a:buNone/>
            </a:pPr>
            <a:endParaRPr lang="en-US" sz="800" dirty="0" smtClean="0"/>
          </a:p>
          <a:p>
            <a:r>
              <a:rPr lang="en-US" dirty="0" smtClean="0"/>
              <a:t>Instructional Support (from </a:t>
            </a:r>
            <a:r>
              <a:rPr lang="en-US" dirty="0" err="1" smtClean="0"/>
              <a:t>Rodax</a:t>
            </a:r>
            <a:r>
              <a:rPr lang="en-US" dirty="0" smtClean="0"/>
              <a:t> 7 &amp; 8)</a:t>
            </a:r>
          </a:p>
          <a:p>
            <a:pPr marL="0" indent="0">
              <a:buNone/>
            </a:pPr>
            <a:endParaRPr lang="en-US" sz="800" dirty="0" smtClean="0"/>
          </a:p>
          <a:p>
            <a:r>
              <a:rPr lang="en-US" dirty="0" smtClean="0"/>
              <a:t>Administration (from Henry)</a:t>
            </a:r>
          </a:p>
          <a:p>
            <a:pPr marL="0" indent="0">
              <a:buNone/>
            </a:pPr>
            <a:endParaRPr lang="en-US" sz="800" dirty="0" smtClean="0"/>
          </a:p>
          <a:p>
            <a:r>
              <a:rPr lang="en-US" dirty="0" smtClean="0"/>
              <a:t>Conference Spaces (from Henry &amp; </a:t>
            </a:r>
            <a:r>
              <a:rPr lang="en-US" dirty="0" err="1" smtClean="0"/>
              <a:t>Rodax</a:t>
            </a:r>
            <a:r>
              <a:rPr lang="en-US" dirty="0" smtClean="0"/>
              <a:t>)</a:t>
            </a:r>
          </a:p>
          <a:p>
            <a:pPr marL="0" indent="0">
              <a:buNone/>
            </a:pPr>
            <a:endParaRPr lang="en-US" sz="900" dirty="0" smtClean="0"/>
          </a:p>
          <a:p>
            <a:r>
              <a:rPr lang="en-US" dirty="0" smtClean="0"/>
              <a:t>Science Center (from Corporate Drive)</a:t>
            </a:r>
          </a:p>
        </p:txBody>
      </p:sp>
    </p:spTree>
    <p:extLst>
      <p:ext uri="{BB962C8B-B14F-4D97-AF65-F5344CB8AC3E}">
        <p14:creationId xmlns:p14="http://schemas.microsoft.com/office/powerpoint/2010/main" val="3782970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Solution</a:t>
            </a:r>
            <a:endParaRPr lang="en-US" dirty="0"/>
          </a:p>
        </p:txBody>
      </p:sp>
      <p:sp>
        <p:nvSpPr>
          <p:cNvPr id="3" name="Content Placeholder 2"/>
          <p:cNvSpPr>
            <a:spLocks noGrp="1"/>
          </p:cNvSpPr>
          <p:nvPr>
            <p:ph idx="1"/>
          </p:nvPr>
        </p:nvSpPr>
        <p:spPr>
          <a:xfrm>
            <a:off x="457200" y="1690915"/>
            <a:ext cx="8534400" cy="4525963"/>
          </a:xfrm>
        </p:spPr>
        <p:txBody>
          <a:bodyPr/>
          <a:lstStyle/>
          <a:p>
            <a:pPr marL="0" indent="0">
              <a:buNone/>
            </a:pPr>
            <a:r>
              <a:rPr lang="en-US" dirty="0" smtClean="0"/>
              <a:t>Discontinue other leases, moving those programs to the newly </a:t>
            </a:r>
            <a:r>
              <a:rPr lang="en-US" dirty="0" smtClean="0"/>
              <a:t>vacated facilities</a:t>
            </a:r>
            <a:endParaRPr lang="en-US" dirty="0" smtClean="0"/>
          </a:p>
          <a:p>
            <a:pPr marL="0" indent="0">
              <a:buNone/>
            </a:pPr>
            <a:endParaRPr lang="en-US" dirty="0" smtClean="0"/>
          </a:p>
          <a:p>
            <a:r>
              <a:rPr lang="en-US" dirty="0" smtClean="0"/>
              <a:t>Kasson Road special education program to CTC</a:t>
            </a:r>
          </a:p>
          <a:p>
            <a:pPr marL="0" indent="0">
              <a:buNone/>
            </a:pPr>
            <a:endParaRPr lang="en-US" sz="800" dirty="0" smtClean="0"/>
          </a:p>
          <a:p>
            <a:r>
              <a:rPr lang="en-US" dirty="0" smtClean="0"/>
              <a:t>STARS alternative high school from St. Cecilia’s in Solvay to Henry</a:t>
            </a:r>
          </a:p>
          <a:p>
            <a:endParaRPr lang="en-US" dirty="0" smtClean="0"/>
          </a:p>
        </p:txBody>
      </p:sp>
    </p:spTree>
    <p:extLst>
      <p:ext uri="{BB962C8B-B14F-4D97-AF65-F5344CB8AC3E}">
        <p14:creationId xmlns:p14="http://schemas.microsoft.com/office/powerpoint/2010/main" val="223304648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812_OCM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1534</TotalTime>
  <Words>705</Words>
  <Application>Microsoft Office PowerPoint</Application>
  <PresentationFormat>On-screen Show (4:3)</PresentationFormat>
  <Paragraphs>167</Paragraphs>
  <Slides>13</Slides>
  <Notes>11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IS_template</vt:lpstr>
      <vt:lpstr>0812_OCM_PPtemplate</vt:lpstr>
      <vt:lpstr>Adjacency</vt:lpstr>
      <vt:lpstr>OCM BOCES Facilities</vt:lpstr>
      <vt:lpstr>Facilities Planning</vt:lpstr>
      <vt:lpstr>Current Condition</vt:lpstr>
      <vt:lpstr>Challenges</vt:lpstr>
      <vt:lpstr>Desired State</vt:lpstr>
      <vt:lpstr>Possible Solutions</vt:lpstr>
      <vt:lpstr>Proposed Solution</vt:lpstr>
      <vt:lpstr>Proposed Solution</vt:lpstr>
      <vt:lpstr>Proposed Solution</vt:lpstr>
      <vt:lpstr>Proposed Solution</vt:lpstr>
      <vt:lpstr>To Acquire a Facility</vt:lpstr>
      <vt:lpstr>Referendum Details</vt:lpstr>
      <vt:lpstr>Summary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Viggiano</dc:creator>
  <cp:lastModifiedBy>tsmith</cp:lastModifiedBy>
  <cp:revision>116</cp:revision>
  <cp:lastPrinted>2013-12-06T15:21:22Z</cp:lastPrinted>
  <dcterms:created xsi:type="dcterms:W3CDTF">2013-07-10T12:47:59Z</dcterms:created>
  <dcterms:modified xsi:type="dcterms:W3CDTF">2013-12-12T20:46:45Z</dcterms:modified>
</cp:coreProperties>
</file>