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handoutMasterIdLst>
    <p:handoutMasterId r:id="rId18"/>
  </p:handoutMasterIdLst>
  <p:sldIdLst>
    <p:sldId id="256" r:id="rId2"/>
    <p:sldId id="335" r:id="rId3"/>
    <p:sldId id="336" r:id="rId4"/>
    <p:sldId id="337" r:id="rId5"/>
    <p:sldId id="339" r:id="rId6"/>
    <p:sldId id="340" r:id="rId7"/>
    <p:sldId id="338" r:id="rId8"/>
    <p:sldId id="346" r:id="rId9"/>
    <p:sldId id="347" r:id="rId10"/>
    <p:sldId id="348" r:id="rId11"/>
    <p:sldId id="345" r:id="rId12"/>
    <p:sldId id="341" r:id="rId13"/>
    <p:sldId id="343" r:id="rId14"/>
    <p:sldId id="342" r:id="rId15"/>
    <p:sldId id="344" r:id="rId16"/>
  </p:sldIdLst>
  <p:sldSz cx="9144000" cy="6858000" type="screen4x3"/>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C6884"/>
    <a:srgbClr val="008FC5"/>
    <a:srgbClr val="3C5388"/>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2606" autoAdjust="0"/>
    <p:restoredTop sz="86264" autoAdjust="0"/>
  </p:normalViewPr>
  <p:slideViewPr>
    <p:cSldViewPr snapToGrid="0" snapToObjects="1">
      <p:cViewPr>
        <p:scale>
          <a:sx n="70" d="100"/>
          <a:sy n="70" d="100"/>
        </p:scale>
        <p:origin x="-1998" y="-59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0" d="100"/>
        <a:sy n="9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17" tIns="46659" rIns="93317" bIns="46659" rtlCol="0"/>
          <a:lstStyle>
            <a:lvl1pPr algn="l">
              <a:defRPr sz="1200"/>
            </a:lvl1pPr>
          </a:lstStyle>
          <a:p>
            <a:endParaRPr lang="en-US" dirty="0"/>
          </a:p>
        </p:txBody>
      </p:sp>
      <p:sp>
        <p:nvSpPr>
          <p:cNvPr id="3" name="Date Placeholder 2"/>
          <p:cNvSpPr>
            <a:spLocks noGrp="1"/>
          </p:cNvSpPr>
          <p:nvPr>
            <p:ph type="dt" sz="quarter" idx="1"/>
          </p:nvPr>
        </p:nvSpPr>
        <p:spPr>
          <a:xfrm>
            <a:off x="3978132" y="0"/>
            <a:ext cx="3043343" cy="465455"/>
          </a:xfrm>
          <a:prstGeom prst="rect">
            <a:avLst/>
          </a:prstGeom>
        </p:spPr>
        <p:txBody>
          <a:bodyPr vert="horz" lIns="93317" tIns="46659" rIns="93317" bIns="46659" rtlCol="0"/>
          <a:lstStyle>
            <a:lvl1pPr algn="r">
              <a:defRPr sz="1200"/>
            </a:lvl1pPr>
          </a:lstStyle>
          <a:p>
            <a:fld id="{6A38FF91-F356-4257-A2DC-E613443E518E}" type="datetimeFigureOut">
              <a:rPr lang="en-US" smtClean="0"/>
              <a:t>11/14/2013</a:t>
            </a:fld>
            <a:endParaRPr lang="en-US" dirty="0"/>
          </a:p>
        </p:txBody>
      </p:sp>
      <p:sp>
        <p:nvSpPr>
          <p:cNvPr id="4" name="Footer Placeholder 3"/>
          <p:cNvSpPr>
            <a:spLocks noGrp="1"/>
          </p:cNvSpPr>
          <p:nvPr>
            <p:ph type="ftr" sz="quarter" idx="2"/>
          </p:nvPr>
        </p:nvSpPr>
        <p:spPr>
          <a:xfrm>
            <a:off x="0" y="8842030"/>
            <a:ext cx="3043343" cy="465455"/>
          </a:xfrm>
          <a:prstGeom prst="rect">
            <a:avLst/>
          </a:prstGeom>
        </p:spPr>
        <p:txBody>
          <a:bodyPr vert="horz" lIns="93317" tIns="46659" rIns="93317" bIns="4665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2" y="8842030"/>
            <a:ext cx="3043343" cy="465455"/>
          </a:xfrm>
          <a:prstGeom prst="rect">
            <a:avLst/>
          </a:prstGeom>
        </p:spPr>
        <p:txBody>
          <a:bodyPr vert="horz" lIns="93317" tIns="46659" rIns="93317" bIns="46659" rtlCol="0" anchor="b"/>
          <a:lstStyle>
            <a:lvl1pPr algn="r">
              <a:defRPr sz="1200"/>
            </a:lvl1pPr>
          </a:lstStyle>
          <a:p>
            <a:fld id="{D8C32998-CA15-4AB8-8011-92A0DD0CAA84}" type="slidenum">
              <a:rPr lang="en-US" smtClean="0"/>
              <a:t>‹#›</a:t>
            </a:fld>
            <a:endParaRPr lang="en-US" dirty="0"/>
          </a:p>
        </p:txBody>
      </p:sp>
    </p:spTree>
    <p:extLst>
      <p:ext uri="{BB962C8B-B14F-4D97-AF65-F5344CB8AC3E}">
        <p14:creationId xmlns:p14="http://schemas.microsoft.com/office/powerpoint/2010/main" val="39115739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17" tIns="46659" rIns="93317" bIns="46659" rtlCol="0"/>
          <a:lstStyle>
            <a:lvl1pPr algn="l">
              <a:defRPr sz="1200"/>
            </a:lvl1pPr>
          </a:lstStyle>
          <a:p>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lIns="93317" tIns="46659" rIns="93317" bIns="46659" rtlCol="0"/>
          <a:lstStyle>
            <a:lvl1pPr algn="r">
              <a:defRPr sz="1200"/>
            </a:lvl1pPr>
          </a:lstStyle>
          <a:p>
            <a:fld id="{68C10734-6372-4F7D-8805-02D36889E1E0}" type="datetimeFigureOut">
              <a:rPr lang="en-US" smtClean="0"/>
              <a:t>11/14/2013</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17" tIns="46659" rIns="93317" bIns="46659"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17" tIns="46659" rIns="93317" bIns="4665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5455"/>
          </a:xfrm>
          <a:prstGeom prst="rect">
            <a:avLst/>
          </a:prstGeom>
        </p:spPr>
        <p:txBody>
          <a:bodyPr vert="horz" lIns="93317" tIns="46659" rIns="93317" bIns="4665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5455"/>
          </a:xfrm>
          <a:prstGeom prst="rect">
            <a:avLst/>
          </a:prstGeom>
        </p:spPr>
        <p:txBody>
          <a:bodyPr vert="horz" lIns="93317" tIns="46659" rIns="93317" bIns="46659" rtlCol="0" anchor="b"/>
          <a:lstStyle>
            <a:lvl1pPr algn="r">
              <a:defRPr sz="1200"/>
            </a:lvl1pPr>
          </a:lstStyle>
          <a:p>
            <a:fld id="{B81372E6-6513-4A2A-8F9E-C54C1223285A}" type="slidenum">
              <a:rPr lang="en-US" smtClean="0"/>
              <a:t>‹#›</a:t>
            </a:fld>
            <a:endParaRPr lang="en-US" dirty="0"/>
          </a:p>
        </p:txBody>
      </p:sp>
    </p:spTree>
    <p:extLst>
      <p:ext uri="{BB962C8B-B14F-4D97-AF65-F5344CB8AC3E}">
        <p14:creationId xmlns:p14="http://schemas.microsoft.com/office/powerpoint/2010/main" val="13999528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1372E6-6513-4A2A-8F9E-C54C1223285A}" type="slidenum">
              <a:rPr lang="en-US" smtClean="0"/>
              <a:t>9</a:t>
            </a:fld>
            <a:endParaRPr lang="en-US" dirty="0"/>
          </a:p>
        </p:txBody>
      </p:sp>
    </p:spTree>
    <p:extLst>
      <p:ext uri="{BB962C8B-B14F-4D97-AF65-F5344CB8AC3E}">
        <p14:creationId xmlns:p14="http://schemas.microsoft.com/office/powerpoint/2010/main" val="9975022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descr="PP_Main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685800" y="1767565"/>
            <a:ext cx="7772400" cy="1470025"/>
          </a:xfrm>
        </p:spPr>
        <p:txBody>
          <a:bodyPr>
            <a:normAutofit/>
          </a:bodyPr>
          <a:lstStyle>
            <a:lvl1pPr>
              <a:defRPr sz="4400" b="1" i="0" cap="none" spc="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a:cs typeface="Aria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23340"/>
            <a:ext cx="6400800" cy="1752600"/>
          </a:xfrm>
        </p:spPr>
        <p:txBody>
          <a:bodyPr/>
          <a:lstStyle>
            <a:lvl1pPr marL="0" indent="0" algn="ctr">
              <a:buNone/>
              <a:defRPr>
                <a:solidFill>
                  <a:schemeClr val="bg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72176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PP_Body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57200" y="456068"/>
            <a:ext cx="8229600" cy="1143000"/>
          </a:xfrm>
        </p:spPr>
        <p:txBody>
          <a:bodyPr/>
          <a:lstStyle>
            <a:lvl1pPr>
              <a:defRPr>
                <a:latin typeface="Arial" pitchFamily="34" charset="0"/>
                <a:cs typeface="Arial" pitchFamily="34" charset="0"/>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781630"/>
            <a:ext cx="8229600" cy="4525963"/>
          </a:xfrm>
        </p:spPr>
        <p:txBody>
          <a:bodyPr vert="eaVert"/>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5"/>
          <p:cNvSpPr>
            <a:spLocks noGrp="1"/>
          </p:cNvSpPr>
          <p:nvPr>
            <p:ph type="sldNum" sz="quarter" idx="12"/>
          </p:nvPr>
        </p:nvSpPr>
        <p:spPr>
          <a:xfrm>
            <a:off x="493488" y="6447065"/>
            <a:ext cx="2133600" cy="365125"/>
          </a:xfrm>
          <a:prstGeom prst="rect">
            <a:avLst/>
          </a:prstGeom>
        </p:spPr>
        <p:txBody>
          <a:bodyPr/>
          <a:lstStyle>
            <a:lvl1pPr algn="l">
              <a:defRPr>
                <a:solidFill>
                  <a:schemeClr val="bg1"/>
                </a:solidFill>
              </a:defRPr>
            </a:lvl1pPr>
          </a:lstStyle>
          <a:p>
            <a:fld id="{822ED5C8-A2B1-FE40-BE4F-E1B4E8067D5F}" type="slidenum">
              <a:rPr lang="en-US" smtClean="0"/>
              <a:pPr/>
              <a:t>‹#›</a:t>
            </a:fld>
            <a:endParaRPr lang="en-US" dirty="0"/>
          </a:p>
        </p:txBody>
      </p:sp>
    </p:spTree>
    <p:extLst>
      <p:ext uri="{BB962C8B-B14F-4D97-AF65-F5344CB8AC3E}">
        <p14:creationId xmlns:p14="http://schemas.microsoft.com/office/powerpoint/2010/main" val="1610992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8" name="Picture 7" descr="PP_Body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629400" y="456068"/>
            <a:ext cx="2057400" cy="5851525"/>
          </a:xfrm>
        </p:spPr>
        <p:txBody>
          <a:bodyPr vert="eaVert"/>
          <a:lstStyle>
            <a:lvl1pPr>
              <a:defRPr>
                <a:latin typeface="Arial" pitchFamily="34" charset="0"/>
                <a:cs typeface="Arial" pitchFamily="34" charset="0"/>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456068"/>
            <a:ext cx="6019800" cy="5851525"/>
          </a:xfrm>
        </p:spPr>
        <p:txBody>
          <a:bodyPr vert="eaVert"/>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5"/>
          <p:cNvSpPr>
            <a:spLocks noGrp="1"/>
          </p:cNvSpPr>
          <p:nvPr>
            <p:ph type="sldNum" sz="quarter" idx="12"/>
          </p:nvPr>
        </p:nvSpPr>
        <p:spPr>
          <a:xfrm>
            <a:off x="493488" y="6447065"/>
            <a:ext cx="2133600" cy="365125"/>
          </a:xfrm>
          <a:prstGeom prst="rect">
            <a:avLst/>
          </a:prstGeom>
        </p:spPr>
        <p:txBody>
          <a:bodyPr/>
          <a:lstStyle>
            <a:lvl1pPr algn="l">
              <a:defRPr>
                <a:solidFill>
                  <a:schemeClr val="bg1"/>
                </a:solidFill>
              </a:defRPr>
            </a:lvl1pPr>
          </a:lstStyle>
          <a:p>
            <a:fld id="{822ED5C8-A2B1-FE40-BE4F-E1B4E8067D5F}" type="slidenum">
              <a:rPr lang="en-US" smtClean="0"/>
              <a:pPr/>
              <a:t>‹#›</a:t>
            </a:fld>
            <a:endParaRPr lang="en-US" dirty="0"/>
          </a:p>
        </p:txBody>
      </p:sp>
    </p:spTree>
    <p:extLst>
      <p:ext uri="{BB962C8B-B14F-4D97-AF65-F5344CB8AC3E}">
        <p14:creationId xmlns:p14="http://schemas.microsoft.com/office/powerpoint/2010/main" val="2282525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PP_Body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57200" y="365353"/>
            <a:ext cx="8229600" cy="1143000"/>
          </a:xfrm>
        </p:spPr>
        <p:txBody>
          <a:bodyPr/>
          <a:lstStyle>
            <a:lvl1pPr>
              <a:defRPr>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457200" y="1690915"/>
            <a:ext cx="8229600" cy="4525963"/>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a:xfrm>
            <a:off x="493488" y="6447391"/>
            <a:ext cx="2133600" cy="365125"/>
          </a:xfrm>
          <a:prstGeom prst="rect">
            <a:avLst/>
          </a:prstGeom>
        </p:spPr>
        <p:txBody>
          <a:bodyPr/>
          <a:lstStyle>
            <a:lvl1pPr algn="l">
              <a:defRPr>
                <a:solidFill>
                  <a:schemeClr val="bg1"/>
                </a:solidFill>
              </a:defRPr>
            </a:lvl1pPr>
          </a:lstStyle>
          <a:p>
            <a:fld id="{822ED5C8-A2B1-FE40-BE4F-E1B4E8067D5F}" type="slidenum">
              <a:rPr lang="en-US" smtClean="0"/>
              <a:pPr/>
              <a:t>‹#›</a:t>
            </a:fld>
            <a:endParaRPr lang="en-US" dirty="0"/>
          </a:p>
        </p:txBody>
      </p:sp>
    </p:spTree>
    <p:extLst>
      <p:ext uri="{BB962C8B-B14F-4D97-AF65-F5344CB8AC3E}">
        <p14:creationId xmlns:p14="http://schemas.microsoft.com/office/powerpoint/2010/main" val="2621818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PP_Body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722313" y="4406900"/>
            <a:ext cx="7772400" cy="1362075"/>
          </a:xfrm>
        </p:spPr>
        <p:txBody>
          <a:bodyPr anchor="t"/>
          <a:lstStyle>
            <a:lvl1pPr algn="l">
              <a:defRPr sz="4000" b="1" cap="all">
                <a:latin typeface="Arial" pitchFamily="34" charset="0"/>
                <a:cs typeface="Arial"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Slide Number Placeholder 5"/>
          <p:cNvSpPr>
            <a:spLocks noGrp="1"/>
          </p:cNvSpPr>
          <p:nvPr>
            <p:ph type="sldNum" sz="quarter" idx="12"/>
          </p:nvPr>
        </p:nvSpPr>
        <p:spPr>
          <a:xfrm>
            <a:off x="493488" y="6447391"/>
            <a:ext cx="2133600" cy="365125"/>
          </a:xfrm>
          <a:prstGeom prst="rect">
            <a:avLst/>
          </a:prstGeom>
        </p:spPr>
        <p:txBody>
          <a:bodyPr/>
          <a:lstStyle>
            <a:lvl1pPr algn="l">
              <a:defRPr>
                <a:solidFill>
                  <a:schemeClr val="bg1"/>
                </a:solidFill>
              </a:defRPr>
            </a:lvl1pPr>
          </a:lstStyle>
          <a:p>
            <a:fld id="{822ED5C8-A2B1-FE40-BE4F-E1B4E8067D5F}" type="slidenum">
              <a:rPr lang="en-US" smtClean="0"/>
              <a:pPr/>
              <a:t>‹#›</a:t>
            </a:fld>
            <a:endParaRPr lang="en-US" dirty="0"/>
          </a:p>
        </p:txBody>
      </p:sp>
    </p:spTree>
    <p:extLst>
      <p:ext uri="{BB962C8B-B14F-4D97-AF65-F5344CB8AC3E}">
        <p14:creationId xmlns:p14="http://schemas.microsoft.com/office/powerpoint/2010/main" val="2390357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PP_Body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57200" y="365353"/>
            <a:ext cx="8229600" cy="1143000"/>
          </a:xfrm>
        </p:spPr>
        <p:txBody>
          <a:bodyPr/>
          <a:lstStyle>
            <a:lvl1pPr>
              <a:defRPr>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90915"/>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90915"/>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Slide Number Placeholder 5"/>
          <p:cNvSpPr>
            <a:spLocks noGrp="1"/>
          </p:cNvSpPr>
          <p:nvPr>
            <p:ph type="sldNum" sz="quarter" idx="12"/>
          </p:nvPr>
        </p:nvSpPr>
        <p:spPr>
          <a:xfrm>
            <a:off x="493488" y="6447391"/>
            <a:ext cx="2133600" cy="365125"/>
          </a:xfrm>
          <a:prstGeom prst="rect">
            <a:avLst/>
          </a:prstGeom>
        </p:spPr>
        <p:txBody>
          <a:bodyPr/>
          <a:lstStyle>
            <a:lvl1pPr algn="l">
              <a:defRPr>
                <a:solidFill>
                  <a:schemeClr val="bg1"/>
                </a:solidFill>
              </a:defRPr>
            </a:lvl1pPr>
          </a:lstStyle>
          <a:p>
            <a:fld id="{822ED5C8-A2B1-FE40-BE4F-E1B4E8067D5F}" type="slidenum">
              <a:rPr lang="en-US" smtClean="0"/>
              <a:pPr/>
              <a:t>‹#›</a:t>
            </a:fld>
            <a:endParaRPr lang="en-US" dirty="0"/>
          </a:p>
        </p:txBody>
      </p:sp>
    </p:spTree>
    <p:extLst>
      <p:ext uri="{BB962C8B-B14F-4D97-AF65-F5344CB8AC3E}">
        <p14:creationId xmlns:p14="http://schemas.microsoft.com/office/powerpoint/2010/main" val="3566413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Picture 10" descr="PP_Body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57200" y="365353"/>
            <a:ext cx="8229600" cy="1143000"/>
          </a:xfrm>
        </p:spPr>
        <p:txBody>
          <a:bodyPr/>
          <a:lstStyle>
            <a:lvl1pPr>
              <a:defRPr>
                <a:latin typeface="Arial" pitchFamily="34" charset="0"/>
                <a:cs typeface="Arial"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25828"/>
            <a:ext cx="4040188" cy="639762"/>
          </a:xfrm>
        </p:spPr>
        <p:txBody>
          <a:bodyPr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374448"/>
            <a:ext cx="4040188" cy="3951288"/>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625828"/>
            <a:ext cx="4041775" cy="639762"/>
          </a:xfrm>
        </p:spPr>
        <p:txBody>
          <a:bodyPr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356305"/>
            <a:ext cx="4041775" cy="3951288"/>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Slide Number Placeholder 5"/>
          <p:cNvSpPr>
            <a:spLocks noGrp="1"/>
          </p:cNvSpPr>
          <p:nvPr>
            <p:ph type="sldNum" sz="quarter" idx="12"/>
          </p:nvPr>
        </p:nvSpPr>
        <p:spPr>
          <a:xfrm>
            <a:off x="493488" y="6447391"/>
            <a:ext cx="2133600" cy="365125"/>
          </a:xfrm>
          <a:prstGeom prst="rect">
            <a:avLst/>
          </a:prstGeom>
        </p:spPr>
        <p:txBody>
          <a:bodyPr/>
          <a:lstStyle>
            <a:lvl1pPr algn="l">
              <a:defRPr>
                <a:solidFill>
                  <a:schemeClr val="bg1"/>
                </a:solidFill>
              </a:defRPr>
            </a:lvl1pPr>
          </a:lstStyle>
          <a:p>
            <a:fld id="{822ED5C8-A2B1-FE40-BE4F-E1B4E8067D5F}" type="slidenum">
              <a:rPr lang="en-US" smtClean="0"/>
              <a:pPr/>
              <a:t>‹#›</a:t>
            </a:fld>
            <a:endParaRPr lang="en-US" dirty="0"/>
          </a:p>
        </p:txBody>
      </p:sp>
    </p:spTree>
    <p:extLst>
      <p:ext uri="{BB962C8B-B14F-4D97-AF65-F5344CB8AC3E}">
        <p14:creationId xmlns:p14="http://schemas.microsoft.com/office/powerpoint/2010/main" val="3814616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7" name="Picture 6" descr="PP_Body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57200" y="365353"/>
            <a:ext cx="8229600" cy="1143000"/>
          </a:xfrm>
        </p:spPr>
        <p:txBody>
          <a:bodyPr/>
          <a:lstStyle>
            <a:lvl1pPr>
              <a:defRPr>
                <a:latin typeface="Arial" pitchFamily="34" charset="0"/>
                <a:cs typeface="Arial" pitchFamily="34" charset="0"/>
              </a:defRPr>
            </a:lvl1pPr>
          </a:lstStyle>
          <a:p>
            <a:r>
              <a:rPr lang="en-US" smtClean="0"/>
              <a:t>Click to edit Master title style</a:t>
            </a:r>
            <a:endParaRPr lang="en-US" dirty="0"/>
          </a:p>
        </p:txBody>
      </p:sp>
      <p:sp>
        <p:nvSpPr>
          <p:cNvPr id="8" name="Slide Number Placeholder 5"/>
          <p:cNvSpPr>
            <a:spLocks noGrp="1"/>
          </p:cNvSpPr>
          <p:nvPr>
            <p:ph type="sldNum" sz="quarter" idx="12"/>
          </p:nvPr>
        </p:nvSpPr>
        <p:spPr>
          <a:xfrm>
            <a:off x="493488" y="6447391"/>
            <a:ext cx="2133600" cy="365125"/>
          </a:xfrm>
          <a:prstGeom prst="rect">
            <a:avLst/>
          </a:prstGeom>
        </p:spPr>
        <p:txBody>
          <a:bodyPr/>
          <a:lstStyle>
            <a:lvl1pPr algn="l">
              <a:defRPr>
                <a:solidFill>
                  <a:schemeClr val="bg1"/>
                </a:solidFill>
              </a:defRPr>
            </a:lvl1pPr>
          </a:lstStyle>
          <a:p>
            <a:fld id="{822ED5C8-A2B1-FE40-BE4F-E1B4E8067D5F}" type="slidenum">
              <a:rPr lang="en-US" smtClean="0"/>
              <a:pPr/>
              <a:t>‹#›</a:t>
            </a:fld>
            <a:endParaRPr lang="en-US" dirty="0"/>
          </a:p>
        </p:txBody>
      </p:sp>
    </p:spTree>
    <p:extLst>
      <p:ext uri="{BB962C8B-B14F-4D97-AF65-F5344CB8AC3E}">
        <p14:creationId xmlns:p14="http://schemas.microsoft.com/office/powerpoint/2010/main" val="515023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 name="Picture 5" descr="PP_Body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Slide Number Placeholder 5"/>
          <p:cNvSpPr>
            <a:spLocks noGrp="1"/>
          </p:cNvSpPr>
          <p:nvPr>
            <p:ph type="sldNum" sz="quarter" idx="12"/>
          </p:nvPr>
        </p:nvSpPr>
        <p:spPr>
          <a:xfrm>
            <a:off x="493488" y="6447391"/>
            <a:ext cx="2133600" cy="365125"/>
          </a:xfrm>
          <a:prstGeom prst="rect">
            <a:avLst/>
          </a:prstGeom>
        </p:spPr>
        <p:txBody>
          <a:bodyPr/>
          <a:lstStyle>
            <a:lvl1pPr algn="l">
              <a:defRPr>
                <a:solidFill>
                  <a:schemeClr val="bg1"/>
                </a:solidFill>
              </a:defRPr>
            </a:lvl1pPr>
          </a:lstStyle>
          <a:p>
            <a:fld id="{822ED5C8-A2B1-FE40-BE4F-E1B4E8067D5F}" type="slidenum">
              <a:rPr lang="en-US" smtClean="0"/>
              <a:pPr/>
              <a:t>‹#›</a:t>
            </a:fld>
            <a:endParaRPr lang="en-US" dirty="0"/>
          </a:p>
        </p:txBody>
      </p:sp>
    </p:spTree>
    <p:extLst>
      <p:ext uri="{BB962C8B-B14F-4D97-AF65-F5344CB8AC3E}">
        <p14:creationId xmlns:p14="http://schemas.microsoft.com/office/powerpoint/2010/main" val="1515167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PP_Body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57200" y="454480"/>
            <a:ext cx="3008313" cy="1162050"/>
          </a:xfrm>
        </p:spPr>
        <p:txBody>
          <a:bodyPr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454480"/>
            <a:ext cx="5111750" cy="5853113"/>
          </a:xfrm>
        </p:spPr>
        <p:txBody>
          <a:bodyPr/>
          <a:lstStyle>
            <a:lvl1pPr>
              <a:defRPr sz="3200" b="1">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16530"/>
            <a:ext cx="3008313" cy="4691063"/>
          </a:xfrm>
        </p:spPr>
        <p:txBody>
          <a:bodyPr/>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Slide Number Placeholder 5"/>
          <p:cNvSpPr>
            <a:spLocks noGrp="1"/>
          </p:cNvSpPr>
          <p:nvPr>
            <p:ph type="sldNum" sz="quarter" idx="12"/>
          </p:nvPr>
        </p:nvSpPr>
        <p:spPr>
          <a:xfrm>
            <a:off x="493488" y="6447391"/>
            <a:ext cx="2133600" cy="365125"/>
          </a:xfrm>
          <a:prstGeom prst="rect">
            <a:avLst/>
          </a:prstGeom>
        </p:spPr>
        <p:txBody>
          <a:bodyPr/>
          <a:lstStyle>
            <a:lvl1pPr algn="l">
              <a:defRPr>
                <a:solidFill>
                  <a:schemeClr val="bg1"/>
                </a:solidFill>
              </a:defRPr>
            </a:lvl1pPr>
          </a:lstStyle>
          <a:p>
            <a:fld id="{822ED5C8-A2B1-FE40-BE4F-E1B4E8067D5F}" type="slidenum">
              <a:rPr lang="en-US" smtClean="0"/>
              <a:pPr/>
              <a:t>‹#›</a:t>
            </a:fld>
            <a:endParaRPr lang="en-US" dirty="0"/>
          </a:p>
        </p:txBody>
      </p:sp>
    </p:spTree>
    <p:extLst>
      <p:ext uri="{BB962C8B-B14F-4D97-AF65-F5344CB8AC3E}">
        <p14:creationId xmlns:p14="http://schemas.microsoft.com/office/powerpoint/2010/main" val="1566708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PP_Body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792288" y="4800600"/>
            <a:ext cx="5486400" cy="566738"/>
          </a:xfrm>
        </p:spPr>
        <p:txBody>
          <a:bodyPr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b="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Slide Number Placeholder 5"/>
          <p:cNvSpPr>
            <a:spLocks noGrp="1"/>
          </p:cNvSpPr>
          <p:nvPr>
            <p:ph type="sldNum" sz="quarter" idx="12"/>
          </p:nvPr>
        </p:nvSpPr>
        <p:spPr>
          <a:xfrm>
            <a:off x="493488" y="6447391"/>
            <a:ext cx="2133600" cy="365125"/>
          </a:xfrm>
          <a:prstGeom prst="rect">
            <a:avLst/>
          </a:prstGeom>
        </p:spPr>
        <p:txBody>
          <a:bodyPr/>
          <a:lstStyle>
            <a:lvl1pPr algn="l">
              <a:defRPr>
                <a:solidFill>
                  <a:schemeClr val="bg1"/>
                </a:solidFill>
              </a:defRPr>
            </a:lvl1pPr>
          </a:lstStyle>
          <a:p>
            <a:fld id="{822ED5C8-A2B1-FE40-BE4F-E1B4E8067D5F}" type="slidenum">
              <a:rPr lang="en-US" smtClean="0"/>
              <a:pPr/>
              <a:t>‹#›</a:t>
            </a:fld>
            <a:endParaRPr lang="en-US" dirty="0"/>
          </a:p>
        </p:txBody>
      </p:sp>
    </p:spTree>
    <p:extLst>
      <p:ext uri="{BB962C8B-B14F-4D97-AF65-F5344CB8AC3E}">
        <p14:creationId xmlns:p14="http://schemas.microsoft.com/office/powerpoint/2010/main" val="614897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606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63487"/>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5"/>
          <p:cNvSpPr>
            <a:spLocks noGrp="1"/>
          </p:cNvSpPr>
          <p:nvPr>
            <p:ph type="sldNum" sz="quarter" idx="4"/>
          </p:nvPr>
        </p:nvSpPr>
        <p:spPr>
          <a:xfrm>
            <a:off x="493488" y="6447065"/>
            <a:ext cx="2133600" cy="365125"/>
          </a:xfrm>
          <a:prstGeom prst="rect">
            <a:avLst/>
          </a:prstGeom>
        </p:spPr>
        <p:txBody>
          <a:bodyPr/>
          <a:lstStyle>
            <a:lvl1pPr algn="l">
              <a:defRPr>
                <a:latin typeface="Arial" pitchFamily="34" charset="0"/>
                <a:cs typeface="Arial" pitchFamily="34" charset="0"/>
              </a:defRPr>
            </a:lvl1pPr>
          </a:lstStyle>
          <a:p>
            <a:fld id="{822ED5C8-A2B1-FE40-BE4F-E1B4E8067D5F}" type="slidenum">
              <a:rPr lang="en-US" smtClean="0"/>
              <a:pPr/>
              <a:t>‹#›</a:t>
            </a:fld>
            <a:endParaRPr lang="en-US" dirty="0"/>
          </a:p>
        </p:txBody>
      </p:sp>
    </p:spTree>
    <p:extLst>
      <p:ext uri="{BB962C8B-B14F-4D97-AF65-F5344CB8AC3E}">
        <p14:creationId xmlns:p14="http://schemas.microsoft.com/office/powerpoint/2010/main" val="21657882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b="1" i="0"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Arial" pitchFamily="34" charset="0"/>
          <a:ea typeface="+mn-ea"/>
          <a:cs typeface="Arial" pitchFamily="34" charset="0"/>
        </a:defRPr>
      </a:lvl1pPr>
      <a:lvl2pPr marL="742950" indent="-285750" algn="l" defTabSz="457200" rtl="0" eaLnBrk="1" latinLnBrk="0" hangingPunct="1">
        <a:spcBef>
          <a:spcPct val="20000"/>
        </a:spcBef>
        <a:buFont typeface="Arial"/>
        <a:buChar char="–"/>
        <a:defRPr sz="2800" kern="1200">
          <a:solidFill>
            <a:schemeClr val="tx1"/>
          </a:solidFill>
          <a:latin typeface="Arial" pitchFamily="34" charset="0"/>
          <a:ea typeface="+mn-ea"/>
          <a:cs typeface="Arial"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itchFamily="34" charset="0"/>
          <a:ea typeface="+mn-ea"/>
          <a:cs typeface="Arial"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itchFamily="34" charset="0"/>
          <a:ea typeface="+mn-ea"/>
          <a:cs typeface="Arial"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itchFamily="34" charset="0"/>
          <a:ea typeface="+mn-ea"/>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engageny.org/resource/regents-exams-mathematics" TargetMode="External"/><Relationship Id="rId2" Type="http://schemas.openxmlformats.org/officeDocument/2006/relationships/hyperlink" Target="http://www.engageny.org/resource/regents-exams-ela" TargetMode="External"/><Relationship Id="rId1" Type="http://schemas.openxmlformats.org/officeDocument/2006/relationships/slideLayout" Target="../slideLayouts/slideLayout2.xml"/><Relationship Id="rId4" Type="http://schemas.openxmlformats.org/officeDocument/2006/relationships/hyperlink" Target="http://www.p12.nysed.gov/assessment/math/ccmath/transitioncc.pdf"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p12.nysed.gov/assessment/nysaa/nysaa-manual-14.html" TargetMode="External"/><Relationship Id="rId2" Type="http://schemas.openxmlformats.org/officeDocument/2006/relationships/hyperlink" Target="http://www.ocmboces.org/tfiles/folder874/NYSAA%20Regl%20Admin%20Tng_NYSAA%20Comparison_FINALAPPVDtoPRINT_082113.pdf" TargetMode="External"/><Relationship Id="rId1" Type="http://schemas.openxmlformats.org/officeDocument/2006/relationships/slideLayout" Target="../slideLayouts/slideLayout2.xml"/><Relationship Id="rId4" Type="http://schemas.openxmlformats.org/officeDocument/2006/relationships/hyperlink" Target="http://www.ocmboces.org/tfiles/folder874/NY%20Admin%20Tng_NEW%20NYSAA%20Overview_FINALAPPVDtoPRINT_090413.ppt"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New York State</a:t>
            </a:r>
            <a:br>
              <a:rPr lang="en-US" dirty="0" smtClean="0"/>
            </a:br>
            <a:r>
              <a:rPr lang="en-US" dirty="0" smtClean="0"/>
              <a:t>Assessment Update</a:t>
            </a:r>
            <a:endParaRPr lang="en-US" dirty="0"/>
          </a:p>
        </p:txBody>
      </p:sp>
      <p:sp>
        <p:nvSpPr>
          <p:cNvPr id="3" name="Subtitle 2"/>
          <p:cNvSpPr>
            <a:spLocks noGrp="1"/>
          </p:cNvSpPr>
          <p:nvPr>
            <p:ph type="subTitle" idx="1"/>
          </p:nvPr>
        </p:nvSpPr>
        <p:spPr/>
        <p:txBody>
          <a:bodyPr/>
          <a:lstStyle/>
          <a:p>
            <a:r>
              <a:rPr lang="en-US" dirty="0" smtClean="0"/>
              <a:t>October/November 2013</a:t>
            </a:r>
            <a:endParaRPr lang="en-US" dirty="0"/>
          </a:p>
        </p:txBody>
      </p:sp>
    </p:spTree>
    <p:extLst>
      <p:ext uri="{BB962C8B-B14F-4D97-AF65-F5344CB8AC3E}">
        <p14:creationId xmlns:p14="http://schemas.microsoft.com/office/powerpoint/2010/main" val="3395094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Common Core ELA </a:t>
            </a:r>
            <a:r>
              <a:rPr lang="en-US" dirty="0" smtClean="0"/>
              <a:t>Regents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Regents </a:t>
            </a:r>
            <a:r>
              <a:rPr lang="en-US" dirty="0"/>
              <a:t>will contain more contemporary, high interest texts than the samples which were limited to public domain texts</a:t>
            </a:r>
          </a:p>
          <a:p>
            <a:r>
              <a:rPr lang="en-US" dirty="0" smtClean="0"/>
              <a:t>Reminder </a:t>
            </a:r>
            <a:r>
              <a:rPr lang="en-US" dirty="0"/>
              <a:t>to review the October version of the new Regents exam guidance</a:t>
            </a:r>
          </a:p>
          <a:p>
            <a:r>
              <a:rPr lang="en-US" dirty="0" smtClean="0"/>
              <a:t>A </a:t>
            </a:r>
            <a:r>
              <a:rPr lang="en-US" dirty="0"/>
              <a:t>new memo will be released with clarifications on the new Regents </a:t>
            </a:r>
          </a:p>
          <a:p>
            <a:r>
              <a:rPr lang="en-US" dirty="0" smtClean="0"/>
              <a:t>Regents </a:t>
            </a:r>
            <a:r>
              <a:rPr lang="en-US" dirty="0"/>
              <a:t>exams/items will be fully released by summer 2014 so we will see it once administered, not secure for now.</a:t>
            </a:r>
          </a:p>
          <a:p>
            <a:endParaRPr lang="en-US" dirty="0"/>
          </a:p>
          <a:p>
            <a:endParaRPr lang="en-US" dirty="0"/>
          </a:p>
        </p:txBody>
      </p:sp>
    </p:spTree>
    <p:extLst>
      <p:ext uri="{BB962C8B-B14F-4D97-AF65-F5344CB8AC3E}">
        <p14:creationId xmlns:p14="http://schemas.microsoft.com/office/powerpoint/2010/main" val="8219291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t>Common </a:t>
            </a:r>
            <a:r>
              <a:rPr lang="en-US" smtClean="0"/>
              <a:t>Core A1 </a:t>
            </a:r>
            <a:r>
              <a:rPr lang="en-US" dirty="0" smtClean="0"/>
              <a:t>Regents</a:t>
            </a:r>
            <a:endParaRPr lang="en-US" dirty="0"/>
          </a:p>
        </p:txBody>
      </p:sp>
      <p:sp>
        <p:nvSpPr>
          <p:cNvPr id="3" name="Content Placeholder 2"/>
          <p:cNvSpPr>
            <a:spLocks noGrp="1"/>
          </p:cNvSpPr>
          <p:nvPr>
            <p:ph idx="1"/>
          </p:nvPr>
        </p:nvSpPr>
        <p:spPr>
          <a:xfrm>
            <a:off x="457200" y="1690915"/>
            <a:ext cx="8229600" cy="4778124"/>
          </a:xfrm>
        </p:spPr>
        <p:txBody>
          <a:bodyPr>
            <a:normAutofit/>
          </a:bodyPr>
          <a:lstStyle/>
          <a:p>
            <a:r>
              <a:rPr lang="en-US" dirty="0" smtClean="0"/>
              <a:t>The </a:t>
            </a:r>
            <a:r>
              <a:rPr lang="en-US" dirty="0"/>
              <a:t>Common Core Algebra I Regents Exam is required for those students first beginning commencement-level math in 2013-14 or later</a:t>
            </a:r>
          </a:p>
          <a:p>
            <a:r>
              <a:rPr lang="en-US" dirty="0" smtClean="0"/>
              <a:t>For </a:t>
            </a:r>
            <a:r>
              <a:rPr lang="en-US" dirty="0"/>
              <a:t>the first year, students enrolled in Common Core classes may take the old ELA or math exam in addition to the new exam and have the higher score count</a:t>
            </a:r>
          </a:p>
        </p:txBody>
      </p:sp>
    </p:spTree>
    <p:extLst>
      <p:ext uri="{BB962C8B-B14F-4D97-AF65-F5344CB8AC3E}">
        <p14:creationId xmlns:p14="http://schemas.microsoft.com/office/powerpoint/2010/main" val="21796391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53093" t="13322" r="2697" b="3783"/>
          <a:stretch/>
        </p:blipFill>
        <p:spPr bwMode="auto">
          <a:xfrm>
            <a:off x="15039" y="1"/>
            <a:ext cx="9148011" cy="68610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rot="20521933">
            <a:off x="641445" y="3166281"/>
            <a:ext cx="7492621" cy="1323439"/>
          </a:xfrm>
          <a:prstGeom prst="rect">
            <a:avLst/>
          </a:prstGeom>
          <a:noFill/>
        </p:spPr>
        <p:txBody>
          <a:bodyPr wrap="square" rtlCol="0">
            <a:spAutoFit/>
          </a:bodyPr>
          <a:lstStyle/>
          <a:p>
            <a:pPr algn="ctr"/>
            <a:r>
              <a:rPr lang="en-US" sz="8000" dirty="0" smtClean="0">
                <a:solidFill>
                  <a:srgbClr val="FFFF00"/>
                </a:solidFill>
                <a:latin typeface="Stencil" panose="040409050D0802020404" pitchFamily="82" charset="0"/>
              </a:rPr>
              <a:t>example</a:t>
            </a:r>
            <a:endParaRPr lang="en-US" sz="8000" dirty="0">
              <a:solidFill>
                <a:srgbClr val="FFFF00"/>
              </a:solidFill>
              <a:latin typeface="Stencil" panose="040409050D0802020404" pitchFamily="82" charset="0"/>
            </a:endParaRPr>
          </a:p>
        </p:txBody>
      </p:sp>
    </p:spTree>
    <p:extLst>
      <p:ext uri="{BB962C8B-B14F-4D97-AF65-F5344CB8AC3E}">
        <p14:creationId xmlns:p14="http://schemas.microsoft.com/office/powerpoint/2010/main" val="17909818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Algebra 1</a:t>
            </a:r>
            <a:endParaRPr lang="en-US" dirty="0"/>
          </a:p>
        </p:txBody>
      </p:sp>
      <p:sp>
        <p:nvSpPr>
          <p:cNvPr id="3" name="Content Placeholder 2"/>
          <p:cNvSpPr>
            <a:spLocks noGrp="1"/>
          </p:cNvSpPr>
          <p:nvPr>
            <p:ph idx="1"/>
          </p:nvPr>
        </p:nvSpPr>
        <p:spPr/>
        <p:txBody>
          <a:bodyPr/>
          <a:lstStyle/>
          <a:p>
            <a:r>
              <a:rPr lang="en-US" dirty="0" smtClean="0"/>
              <a:t>What to do?</a:t>
            </a:r>
          </a:p>
          <a:p>
            <a:r>
              <a:rPr lang="en-US" dirty="0" smtClean="0"/>
              <a:t>Mixed messages if taking both</a:t>
            </a:r>
          </a:p>
          <a:p>
            <a:r>
              <a:rPr lang="en-US" dirty="0" smtClean="0"/>
              <a:t>Aspirational levels?</a:t>
            </a:r>
          </a:p>
          <a:p>
            <a:r>
              <a:rPr lang="en-US" dirty="0" smtClean="0"/>
              <a:t>Accountability levels?</a:t>
            </a:r>
          </a:p>
          <a:p>
            <a:r>
              <a:rPr lang="en-US" dirty="0" smtClean="0"/>
              <a:t>Graduation levels?</a:t>
            </a:r>
          </a:p>
          <a:p>
            <a:r>
              <a:rPr lang="en-US" dirty="0"/>
              <a:t>Hold harmless provisions for students considered at November Regents meeting</a:t>
            </a:r>
          </a:p>
          <a:p>
            <a:endParaRPr lang="en-US" dirty="0" smtClean="0"/>
          </a:p>
          <a:p>
            <a:endParaRPr lang="en-US" dirty="0" smtClean="0"/>
          </a:p>
          <a:p>
            <a:endParaRPr lang="en-US" dirty="0"/>
          </a:p>
        </p:txBody>
      </p:sp>
    </p:spTree>
    <p:extLst>
      <p:ext uri="{BB962C8B-B14F-4D97-AF65-F5344CB8AC3E}">
        <p14:creationId xmlns:p14="http://schemas.microsoft.com/office/powerpoint/2010/main" val="395793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Common Core Regents Exams</a:t>
            </a:r>
            <a:endParaRPr lang="en-US" dirty="0"/>
          </a:p>
        </p:txBody>
      </p:sp>
      <p:sp>
        <p:nvSpPr>
          <p:cNvPr id="3" name="Content Placeholder 2"/>
          <p:cNvSpPr>
            <a:spLocks noGrp="1"/>
          </p:cNvSpPr>
          <p:nvPr>
            <p:ph idx="1"/>
          </p:nvPr>
        </p:nvSpPr>
        <p:spPr>
          <a:xfrm>
            <a:off x="457200" y="1690915"/>
            <a:ext cx="8686800" cy="4919435"/>
          </a:xfrm>
        </p:spPr>
        <p:txBody>
          <a:bodyPr>
            <a:normAutofit/>
          </a:bodyPr>
          <a:lstStyle/>
          <a:p>
            <a:pPr marL="0" indent="0">
              <a:buNone/>
            </a:pPr>
            <a:r>
              <a:rPr lang="en-US" dirty="0" smtClean="0"/>
              <a:t>Resources have just been posted:</a:t>
            </a:r>
          </a:p>
          <a:p>
            <a:r>
              <a:rPr lang="en-US" dirty="0" smtClean="0"/>
              <a:t>ELA 11 </a:t>
            </a:r>
            <a:r>
              <a:rPr lang="en-US" dirty="0" smtClean="0">
                <a:hlinkClick r:id="rId2"/>
              </a:rPr>
              <a:t>resources</a:t>
            </a:r>
            <a:endParaRPr lang="en-US" dirty="0" smtClean="0"/>
          </a:p>
          <a:p>
            <a:r>
              <a:rPr lang="en-US" dirty="0" smtClean="0"/>
              <a:t>A1 </a:t>
            </a:r>
            <a:r>
              <a:rPr lang="en-US" dirty="0" smtClean="0">
                <a:hlinkClick r:id="rId3"/>
              </a:rPr>
              <a:t>resources</a:t>
            </a:r>
            <a:endParaRPr lang="en-US" dirty="0" smtClean="0"/>
          </a:p>
          <a:p>
            <a:r>
              <a:rPr lang="en-US" dirty="0" smtClean="0"/>
              <a:t>The transition </a:t>
            </a:r>
            <a:r>
              <a:rPr lang="en-US" dirty="0" smtClean="0">
                <a:hlinkClick r:id="rId4"/>
              </a:rPr>
              <a:t>memo</a:t>
            </a:r>
            <a:r>
              <a:rPr lang="en-US" dirty="0" smtClean="0"/>
              <a:t> (the September update)</a:t>
            </a:r>
            <a:endParaRPr lang="en-US" dirty="0"/>
          </a:p>
        </p:txBody>
      </p:sp>
    </p:spTree>
    <p:extLst>
      <p:ext uri="{BB962C8B-B14F-4D97-AF65-F5344CB8AC3E}">
        <p14:creationId xmlns:p14="http://schemas.microsoft.com/office/powerpoint/2010/main" val="11408769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PARCC</a:t>
            </a:r>
            <a:endParaRPr lang="en-US" dirty="0"/>
          </a:p>
        </p:txBody>
      </p:sp>
      <p:sp>
        <p:nvSpPr>
          <p:cNvPr id="3" name="Content Placeholder 2"/>
          <p:cNvSpPr>
            <a:spLocks noGrp="1"/>
          </p:cNvSpPr>
          <p:nvPr>
            <p:ph idx="1"/>
          </p:nvPr>
        </p:nvSpPr>
        <p:spPr/>
        <p:txBody>
          <a:bodyPr/>
          <a:lstStyle/>
          <a:p>
            <a:r>
              <a:rPr lang="en-US" dirty="0" smtClean="0"/>
              <a:t>No PARCC in 2014-2015</a:t>
            </a:r>
          </a:p>
          <a:p>
            <a:r>
              <a:rPr lang="en-US" dirty="0" smtClean="0"/>
              <a:t>Continue to prepare for</a:t>
            </a:r>
            <a:br>
              <a:rPr lang="en-US" dirty="0" smtClean="0"/>
            </a:br>
            <a:r>
              <a:rPr lang="en-US" dirty="0" smtClean="0"/>
              <a:t>computer-based testing</a:t>
            </a:r>
          </a:p>
          <a:p>
            <a:r>
              <a:rPr lang="en-US" dirty="0" smtClean="0"/>
              <a:t>Field testing continues</a:t>
            </a:r>
          </a:p>
          <a:p>
            <a:r>
              <a:rPr lang="en-US" dirty="0" smtClean="0"/>
              <a:t>Final decision???</a:t>
            </a:r>
            <a:endParaRPr lang="en-US"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8112" r="12994"/>
          <a:stretch/>
        </p:blipFill>
        <p:spPr bwMode="auto">
          <a:xfrm>
            <a:off x="4479596" y="3978071"/>
            <a:ext cx="2221470" cy="26196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Oval Callout 3"/>
          <p:cNvSpPr/>
          <p:nvPr/>
        </p:nvSpPr>
        <p:spPr>
          <a:xfrm rot="703571">
            <a:off x="5445459" y="2019866"/>
            <a:ext cx="3603009" cy="2292824"/>
          </a:xfrm>
          <a:prstGeom prst="wedgeEllipse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TextBox 4"/>
          <p:cNvSpPr txBox="1"/>
          <p:nvPr/>
        </p:nvSpPr>
        <p:spPr>
          <a:xfrm>
            <a:off x="5759354" y="2593075"/>
            <a:ext cx="2743203" cy="1323439"/>
          </a:xfrm>
          <a:prstGeom prst="rect">
            <a:avLst/>
          </a:prstGeom>
          <a:noFill/>
        </p:spPr>
        <p:txBody>
          <a:bodyPr wrap="square" rtlCol="0">
            <a:spAutoFit/>
          </a:bodyPr>
          <a:lstStyle/>
          <a:p>
            <a:pPr algn="ctr"/>
            <a:r>
              <a:rPr lang="en-US" sz="4000" dirty="0" smtClean="0">
                <a:solidFill>
                  <a:schemeClr val="bg1"/>
                </a:solidFill>
              </a:rPr>
              <a:t>“Not in my kitchen”</a:t>
            </a:r>
            <a:endParaRPr lang="en-US" sz="4000" dirty="0">
              <a:solidFill>
                <a:schemeClr val="bg1"/>
              </a:solidFill>
            </a:endParaRPr>
          </a:p>
        </p:txBody>
      </p:sp>
    </p:spTree>
    <p:extLst>
      <p:ext uri="{BB962C8B-B14F-4D97-AF65-F5344CB8AC3E}">
        <p14:creationId xmlns:p14="http://schemas.microsoft.com/office/powerpoint/2010/main" val="42654081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“Required” Tests</a:t>
            </a:r>
            <a:endParaRPr lang="en-US" dirty="0"/>
          </a:p>
        </p:txBody>
      </p:sp>
      <p:sp>
        <p:nvSpPr>
          <p:cNvPr id="3" name="Text Placeholder 2"/>
          <p:cNvSpPr>
            <a:spLocks noGrp="1"/>
          </p:cNvSpPr>
          <p:nvPr>
            <p:ph type="body" idx="1"/>
          </p:nvPr>
        </p:nvSpPr>
        <p:spPr/>
        <p:txBody>
          <a:bodyPr>
            <a:normAutofit/>
          </a:bodyPr>
          <a:lstStyle/>
          <a:p>
            <a:pPr algn="ctr"/>
            <a:r>
              <a:rPr lang="en-US" sz="2800" dirty="0" smtClean="0"/>
              <a:t>Federal</a:t>
            </a:r>
            <a:endParaRPr lang="en-US" sz="2800" dirty="0"/>
          </a:p>
        </p:txBody>
      </p:sp>
      <p:sp>
        <p:nvSpPr>
          <p:cNvPr id="4" name="Content Placeholder 3"/>
          <p:cNvSpPr>
            <a:spLocks noGrp="1"/>
          </p:cNvSpPr>
          <p:nvPr>
            <p:ph sz="half" idx="2"/>
          </p:nvPr>
        </p:nvSpPr>
        <p:spPr/>
        <p:txBody>
          <a:bodyPr/>
          <a:lstStyle/>
          <a:p>
            <a:r>
              <a:rPr lang="en-US" dirty="0" smtClean="0"/>
              <a:t>3-8 ELA</a:t>
            </a:r>
          </a:p>
          <a:p>
            <a:r>
              <a:rPr lang="en-US" dirty="0" smtClean="0"/>
              <a:t>3-8 Math</a:t>
            </a:r>
          </a:p>
          <a:p>
            <a:r>
              <a:rPr lang="en-US" dirty="0" smtClean="0"/>
              <a:t>Science 4, 8, one in HS</a:t>
            </a:r>
          </a:p>
          <a:p>
            <a:r>
              <a:rPr lang="en-US" dirty="0" smtClean="0"/>
              <a:t>HS ELA</a:t>
            </a:r>
          </a:p>
          <a:p>
            <a:r>
              <a:rPr lang="en-US" dirty="0" smtClean="0"/>
              <a:t>HS math</a:t>
            </a:r>
          </a:p>
          <a:p>
            <a:r>
              <a:rPr lang="en-US" dirty="0" smtClean="0"/>
              <a:t>ELL assessments</a:t>
            </a:r>
          </a:p>
          <a:p>
            <a:r>
              <a:rPr lang="en-US" dirty="0" smtClean="0"/>
              <a:t>Special Ed (for 1% NYSAA)</a:t>
            </a:r>
            <a:endParaRPr lang="en-US" dirty="0"/>
          </a:p>
        </p:txBody>
      </p:sp>
      <p:sp>
        <p:nvSpPr>
          <p:cNvPr id="5" name="Text Placeholder 4"/>
          <p:cNvSpPr>
            <a:spLocks noGrp="1"/>
          </p:cNvSpPr>
          <p:nvPr>
            <p:ph type="body" sz="quarter" idx="3"/>
          </p:nvPr>
        </p:nvSpPr>
        <p:spPr/>
        <p:txBody>
          <a:bodyPr>
            <a:normAutofit/>
          </a:bodyPr>
          <a:lstStyle/>
          <a:p>
            <a:pPr algn="ctr"/>
            <a:r>
              <a:rPr lang="en-US" sz="2800" dirty="0" smtClean="0"/>
              <a:t>State</a:t>
            </a:r>
            <a:endParaRPr lang="en-US" sz="2800" dirty="0"/>
          </a:p>
        </p:txBody>
      </p:sp>
      <p:sp>
        <p:nvSpPr>
          <p:cNvPr id="6" name="Content Placeholder 5"/>
          <p:cNvSpPr>
            <a:spLocks noGrp="1"/>
          </p:cNvSpPr>
          <p:nvPr>
            <p:ph sz="quarter" idx="4"/>
          </p:nvPr>
        </p:nvSpPr>
        <p:spPr/>
        <p:txBody>
          <a:bodyPr/>
          <a:lstStyle/>
          <a:p>
            <a:r>
              <a:rPr lang="en-US" dirty="0" smtClean="0"/>
              <a:t>Global Regents</a:t>
            </a:r>
          </a:p>
          <a:p>
            <a:r>
              <a:rPr lang="en-US" dirty="0" smtClean="0"/>
              <a:t>US History Regents</a:t>
            </a:r>
            <a:endParaRPr lang="en-US" dirty="0"/>
          </a:p>
        </p:txBody>
      </p:sp>
    </p:spTree>
    <p:extLst>
      <p:ext uri="{BB962C8B-B14F-4D97-AF65-F5344CB8AC3E}">
        <p14:creationId xmlns:p14="http://schemas.microsoft.com/office/powerpoint/2010/main" val="1895624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“Optional” Tests</a:t>
            </a:r>
            <a:endParaRPr lang="en-US" dirty="0"/>
          </a:p>
        </p:txBody>
      </p:sp>
      <p:sp>
        <p:nvSpPr>
          <p:cNvPr id="3" name="Text Placeholder 2"/>
          <p:cNvSpPr>
            <a:spLocks noGrp="1"/>
          </p:cNvSpPr>
          <p:nvPr>
            <p:ph type="body" idx="1"/>
          </p:nvPr>
        </p:nvSpPr>
        <p:spPr/>
        <p:txBody>
          <a:bodyPr>
            <a:normAutofit/>
          </a:bodyPr>
          <a:lstStyle/>
          <a:p>
            <a:pPr algn="ctr"/>
            <a:r>
              <a:rPr lang="en-US" sz="2800" dirty="0" smtClean="0"/>
              <a:t>Pre-3012(c)</a:t>
            </a:r>
            <a:endParaRPr lang="en-US" sz="2800" dirty="0"/>
          </a:p>
        </p:txBody>
      </p:sp>
      <p:sp>
        <p:nvSpPr>
          <p:cNvPr id="4" name="Content Placeholder 3"/>
          <p:cNvSpPr>
            <a:spLocks noGrp="1"/>
          </p:cNvSpPr>
          <p:nvPr>
            <p:ph sz="half" idx="2"/>
          </p:nvPr>
        </p:nvSpPr>
        <p:spPr/>
        <p:txBody>
          <a:bodyPr/>
          <a:lstStyle/>
          <a:p>
            <a:r>
              <a:rPr lang="en-US" dirty="0" smtClean="0"/>
              <a:t>Regents in math</a:t>
            </a:r>
          </a:p>
          <a:p>
            <a:r>
              <a:rPr lang="en-US" dirty="0" smtClean="0"/>
              <a:t>Regents in science</a:t>
            </a:r>
            <a:endParaRPr lang="en-US" dirty="0"/>
          </a:p>
        </p:txBody>
      </p:sp>
      <p:sp>
        <p:nvSpPr>
          <p:cNvPr id="5" name="Text Placeholder 4"/>
          <p:cNvSpPr>
            <a:spLocks noGrp="1"/>
          </p:cNvSpPr>
          <p:nvPr>
            <p:ph type="body" sz="quarter" idx="3"/>
          </p:nvPr>
        </p:nvSpPr>
        <p:spPr/>
        <p:txBody>
          <a:bodyPr>
            <a:normAutofit/>
          </a:bodyPr>
          <a:lstStyle/>
          <a:p>
            <a:pPr algn="ctr"/>
            <a:r>
              <a:rPr lang="en-US" sz="2800" dirty="0" smtClean="0"/>
              <a:t>Post-3012(c</a:t>
            </a:r>
            <a:r>
              <a:rPr lang="en-US" sz="2800" dirty="0"/>
              <a:t>)</a:t>
            </a:r>
          </a:p>
        </p:txBody>
      </p:sp>
      <p:sp>
        <p:nvSpPr>
          <p:cNvPr id="6" name="Content Placeholder 5"/>
          <p:cNvSpPr>
            <a:spLocks noGrp="1"/>
          </p:cNvSpPr>
          <p:nvPr>
            <p:ph sz="quarter" idx="4"/>
          </p:nvPr>
        </p:nvSpPr>
        <p:spPr/>
        <p:txBody>
          <a:bodyPr/>
          <a:lstStyle/>
          <a:p>
            <a:r>
              <a:rPr lang="en-US" dirty="0" smtClean="0"/>
              <a:t>SLOs</a:t>
            </a:r>
          </a:p>
          <a:p>
            <a:r>
              <a:rPr lang="en-US" dirty="0" smtClean="0"/>
              <a:t>LATs</a:t>
            </a:r>
          </a:p>
          <a:p>
            <a:pPr marL="0" indent="0">
              <a:buNone/>
            </a:pPr>
            <a:endParaRPr lang="en-US" dirty="0"/>
          </a:p>
        </p:txBody>
      </p:sp>
    </p:spTree>
    <p:extLst>
      <p:ext uri="{BB962C8B-B14F-4D97-AF65-F5344CB8AC3E}">
        <p14:creationId xmlns:p14="http://schemas.microsoft.com/office/powerpoint/2010/main" val="601897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a:t>
            </a:r>
            <a:r>
              <a:rPr lang="en-US" baseline="30000" dirty="0" smtClean="0"/>
              <a:t>th</a:t>
            </a:r>
            <a:r>
              <a:rPr lang="en-US" dirty="0" smtClean="0"/>
              <a:t> Grade Problem</a:t>
            </a:r>
            <a:endParaRPr lang="en-US" dirty="0"/>
          </a:p>
        </p:txBody>
      </p:sp>
      <p:sp>
        <p:nvSpPr>
          <p:cNvPr id="3" name="Content Placeholder 2"/>
          <p:cNvSpPr>
            <a:spLocks noGrp="1"/>
          </p:cNvSpPr>
          <p:nvPr>
            <p:ph idx="1"/>
          </p:nvPr>
        </p:nvSpPr>
        <p:spPr/>
        <p:txBody>
          <a:bodyPr/>
          <a:lstStyle/>
          <a:p>
            <a:pPr marL="0" indent="0">
              <a:buNone/>
            </a:pPr>
            <a:r>
              <a:rPr lang="en-US" dirty="0" smtClean="0"/>
              <a:t>Regents gave SED approval to apply for a waiver to USDOE</a:t>
            </a:r>
          </a:p>
          <a:p>
            <a:r>
              <a:rPr lang="en-US" dirty="0" smtClean="0"/>
              <a:t>Allow Algebra </a:t>
            </a:r>
            <a:r>
              <a:rPr lang="en-US" dirty="0"/>
              <a:t>proficient </a:t>
            </a:r>
            <a:r>
              <a:rPr lang="en-US" dirty="0" smtClean="0"/>
              <a:t>score to serve as 8</a:t>
            </a:r>
            <a:r>
              <a:rPr lang="en-US" baseline="30000" dirty="0" smtClean="0"/>
              <a:t>th</a:t>
            </a:r>
            <a:r>
              <a:rPr lang="en-US" dirty="0" smtClean="0"/>
              <a:t> grade proficient score</a:t>
            </a:r>
          </a:p>
          <a:p>
            <a:r>
              <a:rPr lang="en-US" dirty="0" smtClean="0"/>
              <a:t>Would require a different math score in HS</a:t>
            </a:r>
            <a:endParaRPr lang="en-US" dirty="0"/>
          </a:p>
        </p:txBody>
      </p:sp>
    </p:spTree>
    <p:extLst>
      <p:ext uri="{BB962C8B-B14F-4D97-AF65-F5344CB8AC3E}">
        <p14:creationId xmlns:p14="http://schemas.microsoft.com/office/powerpoint/2010/main" val="2213446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NYSAA is Changing</a:t>
            </a:r>
            <a:endParaRPr lang="en-US" dirty="0"/>
          </a:p>
        </p:txBody>
      </p:sp>
      <p:sp>
        <p:nvSpPr>
          <p:cNvPr id="3" name="Content Placeholder 2"/>
          <p:cNvSpPr>
            <a:spLocks noGrp="1"/>
          </p:cNvSpPr>
          <p:nvPr>
            <p:ph idx="1"/>
          </p:nvPr>
        </p:nvSpPr>
        <p:spPr/>
        <p:txBody>
          <a:bodyPr/>
          <a:lstStyle/>
          <a:p>
            <a:pPr marL="0" indent="0">
              <a:buNone/>
            </a:pPr>
            <a:r>
              <a:rPr lang="en-US" dirty="0"/>
              <a:t>The </a:t>
            </a:r>
            <a:r>
              <a:rPr lang="en-US" b="1" dirty="0"/>
              <a:t>NYSAA</a:t>
            </a:r>
            <a:r>
              <a:rPr lang="en-US" dirty="0"/>
              <a:t> is changing to be Common Core-aligned, too. </a:t>
            </a:r>
            <a:endParaRPr lang="en-US" dirty="0" smtClean="0"/>
          </a:p>
          <a:p>
            <a:r>
              <a:rPr lang="en-US" dirty="0" smtClean="0"/>
              <a:t>This </a:t>
            </a:r>
            <a:r>
              <a:rPr lang="en-US" u="sng" dirty="0">
                <a:hlinkClick r:id="rId2"/>
              </a:rPr>
              <a:t>chart</a:t>
            </a:r>
            <a:r>
              <a:rPr lang="en-US" dirty="0"/>
              <a:t> compares the old format to the </a:t>
            </a:r>
            <a:r>
              <a:rPr lang="en-US" dirty="0" smtClean="0"/>
              <a:t>new</a:t>
            </a:r>
          </a:p>
          <a:p>
            <a:r>
              <a:rPr lang="en-US" dirty="0" smtClean="0"/>
              <a:t>SED </a:t>
            </a:r>
            <a:r>
              <a:rPr lang="en-US" dirty="0"/>
              <a:t>has a </a:t>
            </a:r>
            <a:r>
              <a:rPr lang="en-US" u="sng" dirty="0">
                <a:hlinkClick r:id="rId3"/>
              </a:rPr>
              <a:t>page</a:t>
            </a:r>
            <a:r>
              <a:rPr lang="en-US" dirty="0"/>
              <a:t> with all of the support </a:t>
            </a:r>
            <a:r>
              <a:rPr lang="en-US" dirty="0" smtClean="0"/>
              <a:t>materials</a:t>
            </a:r>
          </a:p>
          <a:p>
            <a:r>
              <a:rPr lang="en-US" dirty="0" smtClean="0"/>
              <a:t>This </a:t>
            </a:r>
            <a:r>
              <a:rPr lang="en-US" u="sng" dirty="0">
                <a:hlinkClick r:id="rId4"/>
              </a:rPr>
              <a:t>detailed presentation</a:t>
            </a:r>
            <a:r>
              <a:rPr lang="en-US" dirty="0"/>
              <a:t> goes through all aspects of the new format.</a:t>
            </a:r>
          </a:p>
          <a:p>
            <a:endParaRPr lang="en-US" dirty="0"/>
          </a:p>
        </p:txBody>
      </p:sp>
    </p:spTree>
    <p:extLst>
      <p:ext uri="{BB962C8B-B14F-4D97-AF65-F5344CB8AC3E}">
        <p14:creationId xmlns:p14="http://schemas.microsoft.com/office/powerpoint/2010/main" val="13972216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ELL Screening</a:t>
            </a:r>
            <a:endParaRPr lang="en-US" dirty="0"/>
          </a:p>
        </p:txBody>
      </p:sp>
      <p:sp>
        <p:nvSpPr>
          <p:cNvPr id="3" name="Content Placeholder 2"/>
          <p:cNvSpPr>
            <a:spLocks noGrp="1"/>
          </p:cNvSpPr>
          <p:nvPr>
            <p:ph idx="1"/>
          </p:nvPr>
        </p:nvSpPr>
        <p:spPr/>
        <p:txBody>
          <a:bodyPr/>
          <a:lstStyle/>
          <a:p>
            <a:pPr marL="0" indent="0">
              <a:buNone/>
            </a:pPr>
            <a:r>
              <a:rPr lang="en-US" dirty="0" smtClean="0"/>
              <a:t>LAB-R is being replaced by the NYSITELL</a:t>
            </a:r>
          </a:p>
          <a:p>
            <a:r>
              <a:rPr lang="en-US" dirty="0" smtClean="0"/>
              <a:t>Piloting now</a:t>
            </a:r>
          </a:p>
          <a:p>
            <a:r>
              <a:rPr lang="en-US" dirty="0" smtClean="0"/>
              <a:t>Start in February</a:t>
            </a:r>
          </a:p>
          <a:p>
            <a:r>
              <a:rPr lang="en-US" dirty="0" smtClean="0"/>
              <a:t>Optional scan or hand score this year</a:t>
            </a:r>
          </a:p>
          <a:p>
            <a:r>
              <a:rPr lang="en-US" dirty="0" smtClean="0"/>
              <a:t>Scores are reported to state</a:t>
            </a:r>
            <a:endParaRPr lang="en-US" dirty="0"/>
          </a:p>
        </p:txBody>
      </p:sp>
    </p:spTree>
    <p:extLst>
      <p:ext uri="{BB962C8B-B14F-4D97-AF65-F5344CB8AC3E}">
        <p14:creationId xmlns:p14="http://schemas.microsoft.com/office/powerpoint/2010/main" val="13861965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Common Core ELA Regents</a:t>
            </a:r>
            <a:endParaRPr lang="en-US" dirty="0"/>
          </a:p>
        </p:txBody>
      </p:sp>
      <p:sp>
        <p:nvSpPr>
          <p:cNvPr id="3" name="Content Placeholder 2"/>
          <p:cNvSpPr>
            <a:spLocks noGrp="1"/>
          </p:cNvSpPr>
          <p:nvPr>
            <p:ph idx="1"/>
          </p:nvPr>
        </p:nvSpPr>
        <p:spPr>
          <a:xfrm>
            <a:off x="457200" y="1690915"/>
            <a:ext cx="8229600" cy="4778124"/>
          </a:xfrm>
        </p:spPr>
        <p:txBody>
          <a:bodyPr>
            <a:normAutofit/>
          </a:bodyPr>
          <a:lstStyle/>
          <a:p>
            <a:pPr marL="0" indent="0">
              <a:buNone/>
            </a:pPr>
            <a:r>
              <a:rPr lang="en-US" dirty="0" smtClean="0"/>
              <a:t>The </a:t>
            </a:r>
            <a:r>
              <a:rPr lang="en-US" dirty="0"/>
              <a:t>Common Core ELA Regents Exam (Grade 11) is required for those students first entering grade 9 in 2013-14 or </a:t>
            </a:r>
            <a:r>
              <a:rPr lang="en-US" dirty="0" smtClean="0"/>
              <a:t>later</a:t>
            </a:r>
            <a:endParaRPr lang="en-US" dirty="0"/>
          </a:p>
        </p:txBody>
      </p:sp>
    </p:spTree>
    <p:extLst>
      <p:ext uri="{BB962C8B-B14F-4D97-AF65-F5344CB8AC3E}">
        <p14:creationId xmlns:p14="http://schemas.microsoft.com/office/powerpoint/2010/main" val="10642147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Common Core ELA </a:t>
            </a:r>
            <a:r>
              <a:rPr lang="en-US" dirty="0" smtClean="0"/>
              <a:t>Regents</a:t>
            </a:r>
            <a:endParaRPr lang="en-US" dirty="0"/>
          </a:p>
        </p:txBody>
      </p:sp>
      <p:sp>
        <p:nvSpPr>
          <p:cNvPr id="3" name="Content Placeholder 2"/>
          <p:cNvSpPr>
            <a:spLocks noGrp="1"/>
          </p:cNvSpPr>
          <p:nvPr>
            <p:ph idx="1"/>
          </p:nvPr>
        </p:nvSpPr>
        <p:spPr/>
        <p:txBody>
          <a:bodyPr>
            <a:normAutofit/>
          </a:bodyPr>
          <a:lstStyle/>
          <a:p>
            <a:r>
              <a:rPr lang="en-US" dirty="0" smtClean="0"/>
              <a:t>Will </a:t>
            </a:r>
            <a:r>
              <a:rPr lang="en-US" dirty="0"/>
              <a:t>be built on balance of literature and nonfiction and will demand close reading and text based writing. No way to really prep except to be engaging in aligned practices or using the modules – one or the other.</a:t>
            </a:r>
          </a:p>
          <a:p>
            <a:r>
              <a:rPr lang="en-US" dirty="0" smtClean="0"/>
              <a:t>Exam </a:t>
            </a:r>
            <a:r>
              <a:rPr lang="en-US" dirty="0"/>
              <a:t>captures the integrated model of literacy we see in the standards</a:t>
            </a:r>
          </a:p>
          <a:p>
            <a:endParaRPr lang="en-US" dirty="0"/>
          </a:p>
          <a:p>
            <a:endParaRPr lang="en-US" dirty="0"/>
          </a:p>
        </p:txBody>
      </p:sp>
    </p:spTree>
    <p:extLst>
      <p:ext uri="{BB962C8B-B14F-4D97-AF65-F5344CB8AC3E}">
        <p14:creationId xmlns:p14="http://schemas.microsoft.com/office/powerpoint/2010/main" val="35866054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Common Core ELA </a:t>
            </a:r>
            <a:r>
              <a:rPr lang="en-US" dirty="0" smtClean="0"/>
              <a:t>Regents</a:t>
            </a:r>
            <a:endParaRPr lang="en-US" dirty="0"/>
          </a:p>
        </p:txBody>
      </p:sp>
      <p:sp>
        <p:nvSpPr>
          <p:cNvPr id="3" name="Content Placeholder 2"/>
          <p:cNvSpPr>
            <a:spLocks noGrp="1"/>
          </p:cNvSpPr>
          <p:nvPr>
            <p:ph idx="1"/>
          </p:nvPr>
        </p:nvSpPr>
        <p:spPr>
          <a:xfrm>
            <a:off x="457200" y="1513491"/>
            <a:ext cx="8686800" cy="4525963"/>
          </a:xfrm>
        </p:spPr>
        <p:txBody>
          <a:bodyPr>
            <a:noAutofit/>
          </a:bodyPr>
          <a:lstStyle/>
          <a:p>
            <a:r>
              <a:rPr lang="en-US" sz="2400" dirty="0" smtClean="0"/>
              <a:t>Part </a:t>
            </a:r>
            <a:r>
              <a:rPr lang="en-US" sz="2400" dirty="0"/>
              <a:t>1 – reading comprehension with 24 questions requiring close reading and an understanding of the whole text, one literary nonfiction, one literature piece and likely one poem. Incorrect answers are text based and plausible and based on likely misconceptions if they didn’t understand full text.</a:t>
            </a:r>
          </a:p>
          <a:p>
            <a:r>
              <a:rPr lang="en-US" sz="2400" dirty="0" smtClean="0"/>
              <a:t>Part </a:t>
            </a:r>
            <a:r>
              <a:rPr lang="en-US" sz="2400" dirty="0"/>
              <a:t>2 – writing from sources different from a DBQ so no comparison, it will not allow for drawing upon outside knowledge, must draw on text only, writing a source based argument. Part 2 is significant emphasis and likely will be weighted as such.</a:t>
            </a:r>
          </a:p>
          <a:p>
            <a:r>
              <a:rPr lang="en-US" sz="2400" dirty="0" smtClean="0"/>
              <a:t>Part </a:t>
            </a:r>
            <a:r>
              <a:rPr lang="en-US" sz="2400" dirty="0"/>
              <a:t>3 – text analysis, not an extended response as in Part 2. Two to three paragraph response that identifies a central idea, authors writing strategy or literary </a:t>
            </a:r>
            <a:r>
              <a:rPr lang="en-US" sz="2400" dirty="0" smtClean="0"/>
              <a:t>technique</a:t>
            </a:r>
            <a:endParaRPr lang="en-US" sz="2400" dirty="0"/>
          </a:p>
        </p:txBody>
      </p:sp>
    </p:spTree>
    <p:extLst>
      <p:ext uri="{BB962C8B-B14F-4D97-AF65-F5344CB8AC3E}">
        <p14:creationId xmlns:p14="http://schemas.microsoft.com/office/powerpoint/2010/main" val="2038779647"/>
      </p:ext>
    </p:extLst>
  </p:cSld>
  <p:clrMapOvr>
    <a:masterClrMapping/>
  </p:clrMapOvr>
</p:sld>
</file>

<file path=ppt/theme/theme1.xml><?xml version="1.0" encoding="utf-8"?>
<a:theme xmlns:a="http://schemas.openxmlformats.org/drawingml/2006/main" name="IS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2065</TotalTime>
  <Words>575</Words>
  <Application>Microsoft Office PowerPoint</Application>
  <PresentationFormat>On-screen Show (4:3)</PresentationFormat>
  <Paragraphs>74</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IS_template</vt:lpstr>
      <vt:lpstr>New York State Assessment Update</vt:lpstr>
      <vt:lpstr>“Required” Tests</vt:lpstr>
      <vt:lpstr>“Optional” Tests</vt:lpstr>
      <vt:lpstr>8th Grade Problem</vt:lpstr>
      <vt:lpstr>NYSAA is Changing</vt:lpstr>
      <vt:lpstr>ELL Screening</vt:lpstr>
      <vt:lpstr>Common Core ELA Regents</vt:lpstr>
      <vt:lpstr>Common Core ELA Regents</vt:lpstr>
      <vt:lpstr>Common Core ELA Regents</vt:lpstr>
      <vt:lpstr>Common Core ELA Regents</vt:lpstr>
      <vt:lpstr>Common Core A1 Regents</vt:lpstr>
      <vt:lpstr>PowerPoint Presentation</vt:lpstr>
      <vt:lpstr>Algebra 1</vt:lpstr>
      <vt:lpstr>Common Core Regents Exams</vt:lpstr>
      <vt:lpstr>PARCC</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Jeff Craig</dc:creator>
  <cp:lastModifiedBy>jcraig</cp:lastModifiedBy>
  <cp:revision>151</cp:revision>
  <cp:lastPrinted>2012-09-14T11:38:28Z</cp:lastPrinted>
  <dcterms:created xsi:type="dcterms:W3CDTF">2012-08-15T11:27:34Z</dcterms:created>
  <dcterms:modified xsi:type="dcterms:W3CDTF">2013-11-14T12:30:14Z</dcterms:modified>
</cp:coreProperties>
</file>