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84" r:id="rId3"/>
  </p:sldMasterIdLst>
  <p:notesMasterIdLst>
    <p:notesMasterId r:id="rId56"/>
  </p:notesMasterIdLst>
  <p:handoutMasterIdLst>
    <p:handoutMasterId r:id="rId57"/>
  </p:handoutMasterIdLst>
  <p:sldIdLst>
    <p:sldId id="256" r:id="rId4"/>
    <p:sldId id="257" r:id="rId5"/>
    <p:sldId id="499" r:id="rId6"/>
    <p:sldId id="566" r:id="rId7"/>
    <p:sldId id="567" r:id="rId8"/>
    <p:sldId id="568" r:id="rId9"/>
    <p:sldId id="569" r:id="rId10"/>
    <p:sldId id="570" r:id="rId11"/>
    <p:sldId id="571" r:id="rId12"/>
    <p:sldId id="572" r:id="rId13"/>
    <p:sldId id="573" r:id="rId14"/>
    <p:sldId id="574" r:id="rId15"/>
    <p:sldId id="575" r:id="rId16"/>
    <p:sldId id="576" r:id="rId17"/>
    <p:sldId id="500" r:id="rId18"/>
    <p:sldId id="278" r:id="rId19"/>
    <p:sldId id="564" r:id="rId20"/>
    <p:sldId id="279" r:id="rId21"/>
    <p:sldId id="489" r:id="rId22"/>
    <p:sldId id="515" r:id="rId23"/>
    <p:sldId id="551" r:id="rId24"/>
    <p:sldId id="285" r:id="rId25"/>
    <p:sldId id="577" r:id="rId26"/>
    <p:sldId id="565" r:id="rId27"/>
    <p:sldId id="530" r:id="rId28"/>
    <p:sldId id="520" r:id="rId29"/>
    <p:sldId id="583" r:id="rId30"/>
    <p:sldId id="584" r:id="rId31"/>
    <p:sldId id="485" r:id="rId32"/>
    <p:sldId id="552" r:id="rId33"/>
    <p:sldId id="417" r:id="rId34"/>
    <p:sldId id="445" r:id="rId35"/>
    <p:sldId id="487" r:id="rId36"/>
    <p:sldId id="444" r:id="rId37"/>
    <p:sldId id="555" r:id="rId38"/>
    <p:sldId id="534" r:id="rId39"/>
    <p:sldId id="535" r:id="rId40"/>
    <p:sldId id="536" r:id="rId41"/>
    <p:sldId id="537" r:id="rId42"/>
    <p:sldId id="561" r:id="rId43"/>
    <p:sldId id="559" r:id="rId44"/>
    <p:sldId id="554" r:id="rId45"/>
    <p:sldId id="553" r:id="rId46"/>
    <p:sldId id="538" r:id="rId47"/>
    <p:sldId id="507" r:id="rId48"/>
    <p:sldId id="539" r:id="rId49"/>
    <p:sldId id="563" r:id="rId50"/>
    <p:sldId id="578" r:id="rId51"/>
    <p:sldId id="580" r:id="rId52"/>
    <p:sldId id="581" r:id="rId53"/>
    <p:sldId id="582" r:id="rId54"/>
    <p:sldId id="540" r:id="rId55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388"/>
    <a:srgbClr val="5C6884"/>
    <a:srgbClr val="008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92" autoAdjust="0"/>
    <p:restoredTop sz="86131" autoAdjust="0"/>
  </p:normalViewPr>
  <p:slideViewPr>
    <p:cSldViewPr snapToGrid="0" snapToObjects="1">
      <p:cViewPr>
        <p:scale>
          <a:sx n="70" d="100"/>
          <a:sy n="70" d="100"/>
        </p:scale>
        <p:origin x="-39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E78D3C-FC2A-40D7-AEC2-B2E1B2AB65F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3FC671-AE5F-46D5-A4C3-28E5A67844FB}">
      <dgm:prSet phldrT="[Text]"/>
      <dgm:spPr/>
      <dgm:t>
        <a:bodyPr/>
        <a:lstStyle/>
        <a:p>
          <a:r>
            <a:rPr lang="en-US" dirty="0" smtClean="0"/>
            <a:t>Regional </a:t>
          </a:r>
          <a:endParaRPr lang="en-US" dirty="0"/>
        </a:p>
      </dgm:t>
    </dgm:pt>
    <dgm:pt modelId="{B39BE663-D81D-43C7-83CD-A8477F87FA93}" type="parTrans" cxnId="{7DC7F17E-5588-4730-BF23-7C6ED7D5FAF7}">
      <dgm:prSet/>
      <dgm:spPr/>
      <dgm:t>
        <a:bodyPr/>
        <a:lstStyle/>
        <a:p>
          <a:endParaRPr lang="en-US"/>
        </a:p>
      </dgm:t>
    </dgm:pt>
    <dgm:pt modelId="{5424339E-09EB-4B14-A696-20BA13DFD576}" type="sibTrans" cxnId="{7DC7F17E-5588-4730-BF23-7C6ED7D5FAF7}">
      <dgm:prSet/>
      <dgm:spPr/>
      <dgm:t>
        <a:bodyPr/>
        <a:lstStyle/>
        <a:p>
          <a:endParaRPr lang="en-US"/>
        </a:p>
      </dgm:t>
    </dgm:pt>
    <dgm:pt modelId="{3BEC03F9-48B4-43D6-9898-5CAF05449873}">
      <dgm:prSet phldrT="[Text]"/>
      <dgm:spPr/>
      <dgm:t>
        <a:bodyPr/>
        <a:lstStyle/>
        <a:p>
          <a:r>
            <a:rPr lang="en-US" dirty="0" smtClean="0"/>
            <a:t>Oct 25 Repeat with tweaks</a:t>
          </a:r>
          <a:endParaRPr lang="en-US" dirty="0"/>
        </a:p>
      </dgm:t>
    </dgm:pt>
    <dgm:pt modelId="{444748A3-918E-4AAE-BD23-DD36E531C879}" type="parTrans" cxnId="{1F3868DE-755E-4882-9847-9A9C06B3D4AF}">
      <dgm:prSet/>
      <dgm:spPr/>
      <dgm:t>
        <a:bodyPr/>
        <a:lstStyle/>
        <a:p>
          <a:endParaRPr lang="en-US"/>
        </a:p>
      </dgm:t>
    </dgm:pt>
    <dgm:pt modelId="{E1DC1E2D-2D5C-4D60-9F97-44E08B4C0056}" type="sibTrans" cxnId="{1F3868DE-755E-4882-9847-9A9C06B3D4AF}">
      <dgm:prSet/>
      <dgm:spPr/>
      <dgm:t>
        <a:bodyPr/>
        <a:lstStyle/>
        <a:p>
          <a:endParaRPr lang="en-US"/>
        </a:p>
      </dgm:t>
    </dgm:pt>
    <dgm:pt modelId="{2560C7FF-2D0C-4588-9D14-6E5C654777DA}">
      <dgm:prSet phldrT="[Text]"/>
      <dgm:spPr/>
      <dgm:t>
        <a:bodyPr/>
        <a:lstStyle/>
        <a:p>
          <a:r>
            <a:rPr lang="en-US" dirty="0" smtClean="0"/>
            <a:t>In-District</a:t>
          </a:r>
          <a:endParaRPr lang="en-US" dirty="0"/>
        </a:p>
      </dgm:t>
    </dgm:pt>
    <dgm:pt modelId="{7D2CBFC7-DEC4-44EC-886F-85B19B8B31E9}" type="parTrans" cxnId="{53376952-C308-45BC-97A4-A7A58B3B7303}">
      <dgm:prSet/>
      <dgm:spPr/>
      <dgm:t>
        <a:bodyPr/>
        <a:lstStyle/>
        <a:p>
          <a:endParaRPr lang="en-US"/>
        </a:p>
      </dgm:t>
    </dgm:pt>
    <dgm:pt modelId="{53E9420C-8DAB-402F-84D9-68ABC9113915}" type="sibTrans" cxnId="{53376952-C308-45BC-97A4-A7A58B3B7303}">
      <dgm:prSet/>
      <dgm:spPr/>
      <dgm:t>
        <a:bodyPr/>
        <a:lstStyle/>
        <a:p>
          <a:endParaRPr lang="en-US"/>
        </a:p>
      </dgm:t>
    </dgm:pt>
    <dgm:pt modelId="{9E3BFDB5-2008-418F-8F37-0DDC417E5A0D}">
      <dgm:prSet phldrT="[Text]"/>
      <dgm:spPr/>
      <dgm:t>
        <a:bodyPr/>
        <a:lstStyle/>
        <a:p>
          <a:r>
            <a:rPr lang="en-US" dirty="0" smtClean="0"/>
            <a:t>Short “bursts”</a:t>
          </a:r>
          <a:endParaRPr lang="en-US" dirty="0"/>
        </a:p>
      </dgm:t>
    </dgm:pt>
    <dgm:pt modelId="{CB6678D5-E05C-4583-A2E7-76A55AE4524E}" type="parTrans" cxnId="{E38FBF59-0D57-4D8B-B3F3-EC2448A08ADD}">
      <dgm:prSet/>
      <dgm:spPr/>
      <dgm:t>
        <a:bodyPr/>
        <a:lstStyle/>
        <a:p>
          <a:endParaRPr lang="en-US"/>
        </a:p>
      </dgm:t>
    </dgm:pt>
    <dgm:pt modelId="{D1B79059-4C53-4E1D-9BBE-AB212E733B95}" type="sibTrans" cxnId="{E38FBF59-0D57-4D8B-B3F3-EC2448A08ADD}">
      <dgm:prSet/>
      <dgm:spPr/>
      <dgm:t>
        <a:bodyPr/>
        <a:lstStyle/>
        <a:p>
          <a:endParaRPr lang="en-US"/>
        </a:p>
      </dgm:t>
    </dgm:pt>
    <dgm:pt modelId="{50849912-554F-4455-94E5-D799A2D956A8}">
      <dgm:prSet phldrT="[Text]"/>
      <dgm:spPr/>
      <dgm:t>
        <a:bodyPr/>
        <a:lstStyle/>
        <a:p>
          <a:r>
            <a:rPr lang="en-US" smtClean="0"/>
            <a:t>Phase Two</a:t>
          </a:r>
          <a:endParaRPr lang="en-US" dirty="0"/>
        </a:p>
      </dgm:t>
    </dgm:pt>
    <dgm:pt modelId="{2AD1765D-A991-4508-B2C6-EC432066713E}" type="parTrans" cxnId="{6BD52A52-5F06-46B3-BBBB-35211D295E96}">
      <dgm:prSet/>
      <dgm:spPr/>
      <dgm:t>
        <a:bodyPr/>
        <a:lstStyle/>
        <a:p>
          <a:endParaRPr lang="en-US"/>
        </a:p>
      </dgm:t>
    </dgm:pt>
    <dgm:pt modelId="{4EC750B8-D599-48BC-AA33-BAC6E3790402}" type="sibTrans" cxnId="{6BD52A52-5F06-46B3-BBBB-35211D295E96}">
      <dgm:prSet/>
      <dgm:spPr/>
      <dgm:t>
        <a:bodyPr/>
        <a:lstStyle/>
        <a:p>
          <a:endParaRPr lang="en-US"/>
        </a:p>
      </dgm:t>
    </dgm:pt>
    <dgm:pt modelId="{148B6289-FC26-436E-96EE-DD2E5EAEF758}">
      <dgm:prSet phldrT="[Text]"/>
      <dgm:spPr/>
      <dgm:t>
        <a:bodyPr/>
        <a:lstStyle/>
        <a:p>
          <a:r>
            <a:rPr lang="en-US" dirty="0" smtClean="0"/>
            <a:t>Spring conference day with breakouts designed around different aspects of the inquiry process</a:t>
          </a:r>
          <a:endParaRPr lang="en-US" dirty="0"/>
        </a:p>
      </dgm:t>
    </dgm:pt>
    <dgm:pt modelId="{A23C3A93-8F67-4C38-8527-F08628F3D109}" type="parTrans" cxnId="{75F64FFA-7587-49B8-B970-C6B345E84F38}">
      <dgm:prSet/>
      <dgm:spPr/>
      <dgm:t>
        <a:bodyPr/>
        <a:lstStyle/>
        <a:p>
          <a:endParaRPr lang="en-US"/>
        </a:p>
      </dgm:t>
    </dgm:pt>
    <dgm:pt modelId="{990D6801-3BA8-40DB-8F71-72518AE1B587}" type="sibTrans" cxnId="{75F64FFA-7587-49B8-B970-C6B345E84F38}">
      <dgm:prSet/>
      <dgm:spPr/>
      <dgm:t>
        <a:bodyPr/>
        <a:lstStyle/>
        <a:p>
          <a:endParaRPr lang="en-US"/>
        </a:p>
      </dgm:t>
    </dgm:pt>
    <dgm:pt modelId="{CE667C85-6EDB-481C-912D-BBB4535E9D9A}">
      <dgm:prSet phldrT="[Text]"/>
      <dgm:spPr/>
      <dgm:t>
        <a:bodyPr/>
        <a:lstStyle/>
        <a:p>
          <a:r>
            <a:rPr lang="en-US" dirty="0" smtClean="0"/>
            <a:t>All Roads Lead to Research:</a:t>
          </a:r>
          <a:endParaRPr lang="en-US" dirty="0"/>
        </a:p>
      </dgm:t>
    </dgm:pt>
    <dgm:pt modelId="{3C17EACC-E0AA-45F9-90F4-88824C23FBD0}" type="parTrans" cxnId="{0C3D0472-F5C3-4059-8578-D31E6496D144}">
      <dgm:prSet/>
      <dgm:spPr/>
      <dgm:t>
        <a:bodyPr/>
        <a:lstStyle/>
        <a:p>
          <a:endParaRPr lang="en-US"/>
        </a:p>
      </dgm:t>
    </dgm:pt>
    <dgm:pt modelId="{72068D17-988E-452D-8393-3399EB4CCABD}" type="sibTrans" cxnId="{0C3D0472-F5C3-4059-8578-D31E6496D144}">
      <dgm:prSet/>
      <dgm:spPr/>
      <dgm:t>
        <a:bodyPr/>
        <a:lstStyle/>
        <a:p>
          <a:endParaRPr lang="en-US"/>
        </a:p>
      </dgm:t>
    </dgm:pt>
    <dgm:pt modelId="{D1CA3A58-61B4-49C2-9489-1B0A49A7D1DC}">
      <dgm:prSet/>
      <dgm:spPr/>
      <dgm:t>
        <a:bodyPr/>
        <a:lstStyle/>
        <a:p>
          <a:r>
            <a:rPr lang="en-US" smtClean="0"/>
            <a:t>McEvoy</a:t>
          </a:r>
          <a:endParaRPr lang="en-US" dirty="0" smtClean="0"/>
        </a:p>
      </dgm:t>
    </dgm:pt>
    <dgm:pt modelId="{75AC3CF4-95EA-435C-9BAD-4045F846DD8E}" type="parTrans" cxnId="{D24EEA1B-2D08-4DF3-9756-664F7199BE32}">
      <dgm:prSet/>
      <dgm:spPr/>
      <dgm:t>
        <a:bodyPr/>
        <a:lstStyle/>
        <a:p>
          <a:endParaRPr lang="en-US"/>
        </a:p>
      </dgm:t>
    </dgm:pt>
    <dgm:pt modelId="{42A86AF3-7EB1-4C64-B126-A8E7394477BF}" type="sibTrans" cxnId="{D24EEA1B-2D08-4DF3-9756-664F7199BE32}">
      <dgm:prSet/>
      <dgm:spPr/>
      <dgm:t>
        <a:bodyPr/>
        <a:lstStyle/>
        <a:p>
          <a:endParaRPr lang="en-US"/>
        </a:p>
      </dgm:t>
    </dgm:pt>
    <dgm:pt modelId="{AFC4A2C9-D012-413A-817D-47E25AFAC12E}">
      <dgm:prSet/>
      <dgm:spPr/>
      <dgm:t>
        <a:bodyPr/>
        <a:lstStyle/>
        <a:p>
          <a:r>
            <a:rPr lang="en-US" smtClean="0"/>
            <a:t>One day for Elementary and one day for middle and high school</a:t>
          </a:r>
          <a:endParaRPr lang="en-US" dirty="0" smtClean="0"/>
        </a:p>
      </dgm:t>
    </dgm:pt>
    <dgm:pt modelId="{94070D24-7705-4CAF-803E-D5C203F1DDCB}" type="parTrans" cxnId="{4A0ABF27-C2EC-4147-A78F-B45A4BDCF5AC}">
      <dgm:prSet/>
      <dgm:spPr/>
      <dgm:t>
        <a:bodyPr/>
        <a:lstStyle/>
        <a:p>
          <a:endParaRPr lang="en-US"/>
        </a:p>
      </dgm:t>
    </dgm:pt>
    <dgm:pt modelId="{61B82B04-AE69-49DC-B839-8DE934CF8DB1}" type="sibTrans" cxnId="{4A0ABF27-C2EC-4147-A78F-B45A4BDCF5AC}">
      <dgm:prSet/>
      <dgm:spPr/>
      <dgm:t>
        <a:bodyPr/>
        <a:lstStyle/>
        <a:p>
          <a:endParaRPr lang="en-US"/>
        </a:p>
      </dgm:t>
    </dgm:pt>
    <dgm:pt modelId="{6E92C32C-9974-44EE-BAE8-516763FA44E5}">
      <dgm:prSet/>
      <dgm:spPr/>
      <dgm:t>
        <a:bodyPr/>
        <a:lstStyle/>
        <a:p>
          <a:r>
            <a:rPr lang="en-US" smtClean="0"/>
            <a:t>Overview for Administrators</a:t>
          </a:r>
          <a:endParaRPr lang="en-US" dirty="0" smtClean="0"/>
        </a:p>
      </dgm:t>
    </dgm:pt>
    <dgm:pt modelId="{CDAE282B-56C6-4FC0-A11F-42574CD6E055}" type="parTrans" cxnId="{780C8886-F40A-4416-9D72-DE0661B7B941}">
      <dgm:prSet/>
      <dgm:spPr/>
      <dgm:t>
        <a:bodyPr/>
        <a:lstStyle/>
        <a:p>
          <a:endParaRPr lang="en-US"/>
        </a:p>
      </dgm:t>
    </dgm:pt>
    <dgm:pt modelId="{B2CA1DE6-8B06-4AE5-91C9-244CEC8B975A}" type="sibTrans" cxnId="{780C8886-F40A-4416-9D72-DE0661B7B941}">
      <dgm:prSet/>
      <dgm:spPr/>
      <dgm:t>
        <a:bodyPr/>
        <a:lstStyle/>
        <a:p>
          <a:endParaRPr lang="en-US"/>
        </a:p>
      </dgm:t>
    </dgm:pt>
    <dgm:pt modelId="{90F5C3AD-2A75-409B-B219-237FB7FB2E60}">
      <dgm:prSet/>
      <dgm:spPr/>
      <dgm:t>
        <a:bodyPr/>
        <a:lstStyle/>
        <a:p>
          <a:r>
            <a:rPr lang="en-US" smtClean="0"/>
            <a:t>Half day</a:t>
          </a:r>
          <a:endParaRPr lang="en-US" dirty="0" smtClean="0"/>
        </a:p>
      </dgm:t>
    </dgm:pt>
    <dgm:pt modelId="{4E8C9B15-12BC-4593-8F3B-A454684C1CEE}" type="parTrans" cxnId="{2E587C5E-95AF-4BD7-9EC0-AAC173D0950A}">
      <dgm:prSet/>
      <dgm:spPr/>
      <dgm:t>
        <a:bodyPr/>
        <a:lstStyle/>
        <a:p>
          <a:endParaRPr lang="en-US"/>
        </a:p>
      </dgm:t>
    </dgm:pt>
    <dgm:pt modelId="{BBE9F397-E3A3-40DE-AF8B-1EC294229B95}" type="sibTrans" cxnId="{2E587C5E-95AF-4BD7-9EC0-AAC173D0950A}">
      <dgm:prSet/>
      <dgm:spPr/>
      <dgm:t>
        <a:bodyPr/>
        <a:lstStyle/>
        <a:p>
          <a:endParaRPr lang="en-US"/>
        </a:p>
      </dgm:t>
    </dgm:pt>
    <dgm:pt modelId="{8B17AB4C-F93F-4FA7-ADF4-B1E3A9C5DCDC}">
      <dgm:prSet/>
      <dgm:spPr/>
      <dgm:t>
        <a:bodyPr/>
        <a:lstStyle/>
        <a:p>
          <a:r>
            <a:rPr lang="en-US" dirty="0" smtClean="0"/>
            <a:t>Process and regulations</a:t>
          </a:r>
          <a:endParaRPr lang="en-US" dirty="0"/>
        </a:p>
      </dgm:t>
    </dgm:pt>
    <dgm:pt modelId="{89C1572F-2EFB-4F8D-9E4A-638EFAADA446}" type="parTrans" cxnId="{31D07792-589C-4358-81BA-107E04A9516E}">
      <dgm:prSet/>
      <dgm:spPr/>
      <dgm:t>
        <a:bodyPr/>
        <a:lstStyle/>
        <a:p>
          <a:endParaRPr lang="en-US"/>
        </a:p>
      </dgm:t>
    </dgm:pt>
    <dgm:pt modelId="{B0BAC98C-B0C1-4D0F-8062-7EC2F229D9A4}" type="sibTrans" cxnId="{31D07792-589C-4358-81BA-107E04A9516E}">
      <dgm:prSet/>
      <dgm:spPr/>
      <dgm:t>
        <a:bodyPr/>
        <a:lstStyle/>
        <a:p>
          <a:endParaRPr lang="en-US"/>
        </a:p>
      </dgm:t>
    </dgm:pt>
    <dgm:pt modelId="{53FA9581-171C-49E2-9E2D-07E447102B46}">
      <dgm:prSet/>
      <dgm:spPr/>
      <dgm:t>
        <a:bodyPr/>
        <a:lstStyle/>
        <a:p>
          <a:r>
            <a:rPr lang="en-US" dirty="0" smtClean="0"/>
            <a:t>One hour </a:t>
          </a:r>
        </a:p>
      </dgm:t>
    </dgm:pt>
    <dgm:pt modelId="{B636624E-0E13-456A-B87A-26F8B61D981B}" type="parTrans" cxnId="{53CAB533-A9C7-4875-9636-6538C4ED8A97}">
      <dgm:prSet/>
      <dgm:spPr/>
      <dgm:t>
        <a:bodyPr/>
        <a:lstStyle/>
        <a:p>
          <a:endParaRPr lang="en-US"/>
        </a:p>
      </dgm:t>
    </dgm:pt>
    <dgm:pt modelId="{94856ADE-09E7-438B-8C80-46E50B86B209}" type="sibTrans" cxnId="{53CAB533-A9C7-4875-9636-6538C4ED8A97}">
      <dgm:prSet/>
      <dgm:spPr/>
      <dgm:t>
        <a:bodyPr/>
        <a:lstStyle/>
        <a:p>
          <a:endParaRPr lang="en-US"/>
        </a:p>
      </dgm:t>
    </dgm:pt>
    <dgm:pt modelId="{7BC474BB-51D0-473C-9080-DF2573180EC5}">
      <dgm:prSet/>
      <dgm:spPr/>
      <dgm:t>
        <a:bodyPr/>
        <a:lstStyle/>
        <a:p>
          <a:r>
            <a:rPr lang="en-US" smtClean="0"/>
            <a:t>Mind shifts and Inquiry- Based Model Presentation</a:t>
          </a:r>
          <a:endParaRPr lang="en-US" dirty="0" smtClean="0"/>
        </a:p>
      </dgm:t>
    </dgm:pt>
    <dgm:pt modelId="{FE0A18CD-767B-4139-B57F-DC73813CA902}" type="parTrans" cxnId="{E01EABA4-441D-46BB-8CC7-720836F3751E}">
      <dgm:prSet/>
      <dgm:spPr/>
      <dgm:t>
        <a:bodyPr/>
        <a:lstStyle/>
        <a:p>
          <a:endParaRPr lang="en-US"/>
        </a:p>
      </dgm:t>
    </dgm:pt>
    <dgm:pt modelId="{B49D2828-2AAD-41C2-BB19-2DD4034564E3}" type="sibTrans" cxnId="{E01EABA4-441D-46BB-8CC7-720836F3751E}">
      <dgm:prSet/>
      <dgm:spPr/>
      <dgm:t>
        <a:bodyPr/>
        <a:lstStyle/>
        <a:p>
          <a:endParaRPr lang="en-US"/>
        </a:p>
      </dgm:t>
    </dgm:pt>
    <dgm:pt modelId="{3F49031E-DF41-41B3-B987-C9C42B31413D}">
      <dgm:prSet/>
      <dgm:spPr/>
      <dgm:t>
        <a:bodyPr/>
        <a:lstStyle/>
        <a:p>
          <a:r>
            <a:rPr lang="en-US" smtClean="0"/>
            <a:t>Follow-up to teams that attended: share project and continue to revise</a:t>
          </a:r>
          <a:endParaRPr lang="en-US" dirty="0" smtClean="0"/>
        </a:p>
      </dgm:t>
    </dgm:pt>
    <dgm:pt modelId="{B582B744-F65A-4329-8D21-5E57085AFF44}" type="parTrans" cxnId="{3941426D-B9ED-404B-A190-831B6A1C9E77}">
      <dgm:prSet/>
      <dgm:spPr/>
      <dgm:t>
        <a:bodyPr/>
        <a:lstStyle/>
        <a:p>
          <a:endParaRPr lang="en-US"/>
        </a:p>
      </dgm:t>
    </dgm:pt>
    <dgm:pt modelId="{D0FBFD61-7958-44A7-8511-C6FBD76270CF}" type="sibTrans" cxnId="{3941426D-B9ED-404B-A190-831B6A1C9E77}">
      <dgm:prSet/>
      <dgm:spPr/>
      <dgm:t>
        <a:bodyPr/>
        <a:lstStyle/>
        <a:p>
          <a:endParaRPr lang="en-US"/>
        </a:p>
      </dgm:t>
    </dgm:pt>
    <dgm:pt modelId="{04667321-99CB-4B1E-8010-D77331C8C893}">
      <dgm:prSet/>
      <dgm:spPr/>
      <dgm:t>
        <a:bodyPr/>
        <a:lstStyle/>
        <a:p>
          <a:r>
            <a:rPr lang="en-US" smtClean="0"/>
            <a:t>Two- Four Hours: any portion of the inquiry process</a:t>
          </a:r>
          <a:endParaRPr lang="en-US" dirty="0" smtClean="0"/>
        </a:p>
      </dgm:t>
    </dgm:pt>
    <dgm:pt modelId="{C87D49B5-D87A-432B-A803-EFD4A96A99F3}" type="parTrans" cxnId="{4E92169E-3BA6-49A7-953B-D222399F7CA9}">
      <dgm:prSet/>
      <dgm:spPr/>
      <dgm:t>
        <a:bodyPr/>
        <a:lstStyle/>
        <a:p>
          <a:endParaRPr lang="en-US"/>
        </a:p>
      </dgm:t>
    </dgm:pt>
    <dgm:pt modelId="{1DA35A72-99E7-4E8A-9263-4B7BF24AD617}" type="sibTrans" cxnId="{4E92169E-3BA6-49A7-953B-D222399F7CA9}">
      <dgm:prSet/>
      <dgm:spPr/>
      <dgm:t>
        <a:bodyPr/>
        <a:lstStyle/>
        <a:p>
          <a:endParaRPr lang="en-US"/>
        </a:p>
      </dgm:t>
    </dgm:pt>
    <dgm:pt modelId="{9E77796B-B628-4C7F-B1FA-EB0D3CC977B5}">
      <dgm:prSet/>
      <dgm:spPr/>
      <dgm:t>
        <a:bodyPr/>
        <a:lstStyle/>
        <a:p>
          <a:r>
            <a:rPr lang="en-US" dirty="0" smtClean="0"/>
            <a:t>Team coaching- planning, problem-solving, observation within classrooms with feedback, additional information, next steps in process ( 3 hours- full day)</a:t>
          </a:r>
        </a:p>
      </dgm:t>
    </dgm:pt>
    <dgm:pt modelId="{B9EA740C-824B-471C-B76E-F881B67BB2D5}" type="parTrans" cxnId="{A129456A-5601-4220-9DFF-3853935241CC}">
      <dgm:prSet/>
      <dgm:spPr/>
      <dgm:t>
        <a:bodyPr/>
        <a:lstStyle/>
        <a:p>
          <a:endParaRPr lang="en-US"/>
        </a:p>
      </dgm:t>
    </dgm:pt>
    <dgm:pt modelId="{6C48C6E3-2B56-4B63-90B8-2661DF864FCA}" type="sibTrans" cxnId="{A129456A-5601-4220-9DFF-3853935241CC}">
      <dgm:prSet/>
      <dgm:spPr/>
      <dgm:t>
        <a:bodyPr/>
        <a:lstStyle/>
        <a:p>
          <a:endParaRPr lang="en-US"/>
        </a:p>
      </dgm:t>
    </dgm:pt>
    <dgm:pt modelId="{7BE34F34-3231-47F8-81A3-BDE517EA0AB0}">
      <dgm:prSet phldrT="[Text]"/>
      <dgm:spPr/>
      <dgm:t>
        <a:bodyPr/>
        <a:lstStyle/>
        <a:p>
          <a:r>
            <a:rPr lang="en-US" dirty="0" smtClean="0"/>
            <a:t>Writing process- how this is different</a:t>
          </a:r>
          <a:endParaRPr lang="en-US" dirty="0"/>
        </a:p>
      </dgm:t>
    </dgm:pt>
    <dgm:pt modelId="{DE48CC5C-F7B3-4860-BF19-AB93B9B4503F}" type="parTrans" cxnId="{0700FF2D-8352-4DBF-9E08-0BCE86DFE18E}">
      <dgm:prSet/>
      <dgm:spPr/>
      <dgm:t>
        <a:bodyPr/>
        <a:lstStyle/>
        <a:p>
          <a:endParaRPr lang="en-US"/>
        </a:p>
      </dgm:t>
    </dgm:pt>
    <dgm:pt modelId="{30CB7EB1-BF62-4022-B735-B929804E8321}" type="sibTrans" cxnId="{0700FF2D-8352-4DBF-9E08-0BCE86DFE18E}">
      <dgm:prSet/>
      <dgm:spPr/>
      <dgm:t>
        <a:bodyPr/>
        <a:lstStyle/>
        <a:p>
          <a:endParaRPr lang="en-US"/>
        </a:p>
      </dgm:t>
    </dgm:pt>
    <dgm:pt modelId="{B6BD985B-C98C-4B21-ACD8-164C16E088D6}">
      <dgm:prSet phldrT="[Text]"/>
      <dgm:spPr/>
      <dgm:t>
        <a:bodyPr/>
        <a:lstStyle/>
        <a:p>
          <a:endParaRPr lang="en-US" dirty="0"/>
        </a:p>
      </dgm:t>
    </dgm:pt>
    <dgm:pt modelId="{285E4013-5949-44B7-A044-CDEDBB80F04D}" type="parTrans" cxnId="{24EA909B-3225-4C8D-8EBD-5581D4A72A8C}">
      <dgm:prSet/>
      <dgm:spPr/>
      <dgm:t>
        <a:bodyPr/>
        <a:lstStyle/>
        <a:p>
          <a:endParaRPr lang="en-US"/>
        </a:p>
      </dgm:t>
    </dgm:pt>
    <dgm:pt modelId="{1BD415F6-0DCA-4FF0-B3BF-A49A05CAAF05}" type="sibTrans" cxnId="{24EA909B-3225-4C8D-8EBD-5581D4A72A8C}">
      <dgm:prSet/>
      <dgm:spPr/>
      <dgm:t>
        <a:bodyPr/>
        <a:lstStyle/>
        <a:p>
          <a:endParaRPr lang="en-US"/>
        </a:p>
      </dgm:t>
    </dgm:pt>
    <dgm:pt modelId="{AF93A381-0E8A-4FC5-8ACA-DBC7AD4ED9FF}">
      <dgm:prSet phldrT="[Text]"/>
      <dgm:spPr/>
      <dgm:t>
        <a:bodyPr/>
        <a:lstStyle/>
        <a:p>
          <a:r>
            <a:rPr lang="en-US" dirty="0" smtClean="0"/>
            <a:t>Three day ( Jan-Feb- March)</a:t>
          </a:r>
          <a:endParaRPr lang="en-US" dirty="0"/>
        </a:p>
      </dgm:t>
    </dgm:pt>
    <dgm:pt modelId="{9FF8C3B1-0297-4FAC-8B17-AFEAB79850A2}" type="parTrans" cxnId="{998A0188-B09B-41A0-8CE3-2BFE10D37BF0}">
      <dgm:prSet/>
      <dgm:spPr/>
      <dgm:t>
        <a:bodyPr/>
        <a:lstStyle/>
        <a:p>
          <a:endParaRPr lang="en-US"/>
        </a:p>
      </dgm:t>
    </dgm:pt>
    <dgm:pt modelId="{47483511-FB3D-4E91-BF29-9F37967BF756}" type="sibTrans" cxnId="{998A0188-B09B-41A0-8CE3-2BFE10D37BF0}">
      <dgm:prSet/>
      <dgm:spPr/>
      <dgm:t>
        <a:bodyPr/>
        <a:lstStyle/>
        <a:p>
          <a:endParaRPr lang="en-US"/>
        </a:p>
      </dgm:t>
    </dgm:pt>
    <dgm:pt modelId="{35613D15-678D-4C81-BEBF-A1E0444D8179}">
      <dgm:prSet phldrT="[Text]"/>
      <dgm:spPr/>
      <dgm:t>
        <a:bodyPr/>
        <a:lstStyle/>
        <a:p>
          <a:r>
            <a:rPr lang="en-US" dirty="0" smtClean="0"/>
            <a:t>Grades 6-12</a:t>
          </a:r>
          <a:endParaRPr lang="en-US" dirty="0"/>
        </a:p>
      </dgm:t>
    </dgm:pt>
    <dgm:pt modelId="{F82629A0-48DD-4E58-A5F3-EF2624865758}" type="parTrans" cxnId="{0693E0BC-967E-46F8-A03D-C220D6074BA8}">
      <dgm:prSet/>
      <dgm:spPr/>
      <dgm:t>
        <a:bodyPr/>
        <a:lstStyle/>
        <a:p>
          <a:endParaRPr lang="en-US"/>
        </a:p>
      </dgm:t>
    </dgm:pt>
    <dgm:pt modelId="{355B8D69-CC39-496C-B403-54FF25AF8F84}" type="sibTrans" cxnId="{0693E0BC-967E-46F8-A03D-C220D6074BA8}">
      <dgm:prSet/>
      <dgm:spPr/>
      <dgm:t>
        <a:bodyPr/>
        <a:lstStyle/>
        <a:p>
          <a:endParaRPr lang="en-US"/>
        </a:p>
      </dgm:t>
    </dgm:pt>
    <dgm:pt modelId="{CB598A50-7B67-4C57-AA9C-093E3F9CB9BF}">
      <dgm:prSet phldrT="[Text]"/>
      <dgm:spPr/>
      <dgm:t>
        <a:bodyPr/>
        <a:lstStyle/>
        <a:p>
          <a:r>
            <a:rPr lang="en-US" dirty="0" smtClean="0"/>
            <a:t>Close Reading, Writing Evidence Based Claims and Bringing all together in a Research Project</a:t>
          </a:r>
          <a:endParaRPr lang="en-US" dirty="0"/>
        </a:p>
      </dgm:t>
    </dgm:pt>
    <dgm:pt modelId="{0237FE04-31A9-4854-B52E-BC1246CAD594}" type="parTrans" cxnId="{05BCD00C-2F6B-4FE2-B41A-51DA03228226}">
      <dgm:prSet/>
      <dgm:spPr/>
      <dgm:t>
        <a:bodyPr/>
        <a:lstStyle/>
        <a:p>
          <a:endParaRPr lang="en-US"/>
        </a:p>
      </dgm:t>
    </dgm:pt>
    <dgm:pt modelId="{0CB4B782-4B47-4F43-AF59-2F102B880524}" type="sibTrans" cxnId="{05BCD00C-2F6B-4FE2-B41A-51DA03228226}">
      <dgm:prSet/>
      <dgm:spPr/>
      <dgm:t>
        <a:bodyPr/>
        <a:lstStyle/>
        <a:p>
          <a:endParaRPr lang="en-US"/>
        </a:p>
      </dgm:t>
    </dgm:pt>
    <dgm:pt modelId="{BD2F2455-B64D-47F3-8E80-713A8106CFA9}">
      <dgm:prSet phldrT="[Text]"/>
      <dgm:spPr/>
      <dgm:t>
        <a:bodyPr/>
        <a:lstStyle/>
        <a:p>
          <a:endParaRPr lang="en-US" dirty="0"/>
        </a:p>
      </dgm:t>
    </dgm:pt>
    <dgm:pt modelId="{CBF3EEAF-17DD-4E2C-A6F7-86B976F33A20}" type="parTrans" cxnId="{4845004B-DCFD-4970-8474-F685AB988607}">
      <dgm:prSet/>
      <dgm:spPr/>
      <dgm:t>
        <a:bodyPr/>
        <a:lstStyle/>
        <a:p>
          <a:endParaRPr lang="en-US"/>
        </a:p>
      </dgm:t>
    </dgm:pt>
    <dgm:pt modelId="{9B8C54AA-BC46-49FF-9971-D582F801B8EF}" type="sibTrans" cxnId="{4845004B-DCFD-4970-8474-F685AB988607}">
      <dgm:prSet/>
      <dgm:spPr/>
      <dgm:t>
        <a:bodyPr/>
        <a:lstStyle/>
        <a:p>
          <a:endParaRPr lang="en-US"/>
        </a:p>
      </dgm:t>
    </dgm:pt>
    <dgm:pt modelId="{68DFB79B-CBF1-4E50-95C4-2B23F3874622}" type="pres">
      <dgm:prSet presAssocID="{1CE78D3C-FC2A-40D7-AEC2-B2E1B2AB65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AA09D6-6E93-4F73-B7C5-16C9CEB81124}" type="pres">
      <dgm:prSet presAssocID="{3E3FC671-AE5F-46D5-A4C3-28E5A67844FB}" presName="composite" presStyleCnt="0"/>
      <dgm:spPr/>
    </dgm:pt>
    <dgm:pt modelId="{9741400A-520E-4E28-94D5-E59DEB9E5CA4}" type="pres">
      <dgm:prSet presAssocID="{3E3FC671-AE5F-46D5-A4C3-28E5A67844F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29954-493B-402E-B00B-04277279A157}" type="pres">
      <dgm:prSet presAssocID="{3E3FC671-AE5F-46D5-A4C3-28E5A67844F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763B1-258D-4B55-ACD6-91CE8A4BF179}" type="pres">
      <dgm:prSet presAssocID="{5424339E-09EB-4B14-A696-20BA13DFD576}" presName="space" presStyleCnt="0"/>
      <dgm:spPr/>
    </dgm:pt>
    <dgm:pt modelId="{66AE7DFE-3C03-48D0-9175-489F33DDD8B5}" type="pres">
      <dgm:prSet presAssocID="{2560C7FF-2D0C-4588-9D14-6E5C654777DA}" presName="composite" presStyleCnt="0"/>
      <dgm:spPr/>
    </dgm:pt>
    <dgm:pt modelId="{9379CCB0-992C-4C50-AF91-66511C836C10}" type="pres">
      <dgm:prSet presAssocID="{2560C7FF-2D0C-4588-9D14-6E5C654777D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3E49C-48FB-443A-8E62-851BC45D1627}" type="pres">
      <dgm:prSet presAssocID="{2560C7FF-2D0C-4588-9D14-6E5C654777D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2219A-4F3A-4D0D-85D5-2AA7B20B47D5}" type="pres">
      <dgm:prSet presAssocID="{53E9420C-8DAB-402F-84D9-68ABC9113915}" presName="space" presStyleCnt="0"/>
      <dgm:spPr/>
    </dgm:pt>
    <dgm:pt modelId="{972CC587-5B60-4953-92D8-212C76262CAA}" type="pres">
      <dgm:prSet presAssocID="{50849912-554F-4455-94E5-D799A2D956A8}" presName="composite" presStyleCnt="0"/>
      <dgm:spPr/>
    </dgm:pt>
    <dgm:pt modelId="{E4337AB8-FFF2-41B5-9F8E-501CABC180AF}" type="pres">
      <dgm:prSet presAssocID="{50849912-554F-4455-94E5-D799A2D956A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50D0B-A8D6-4CA5-BFAA-E9119DF9070A}" type="pres">
      <dgm:prSet presAssocID="{50849912-554F-4455-94E5-D799A2D956A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C91752-CC27-44C1-B895-78C1511313A7}" type="presOf" srcId="{35613D15-678D-4C81-BEBF-A1E0444D8179}" destId="{4C750D0B-A8D6-4CA5-BFAA-E9119DF9070A}" srcOrd="0" destOrd="6" presId="urn:microsoft.com/office/officeart/2005/8/layout/hList1"/>
    <dgm:cxn modelId="{6BD52A52-5F06-46B3-BBBB-35211D295E96}" srcId="{1CE78D3C-FC2A-40D7-AEC2-B2E1B2AB65F8}" destId="{50849912-554F-4455-94E5-D799A2D956A8}" srcOrd="2" destOrd="0" parTransId="{2AD1765D-A991-4508-B2C6-EC432066713E}" sibTransId="{4EC750B8-D599-48BC-AA33-BAC6E3790402}"/>
    <dgm:cxn modelId="{58DBBE39-20EC-43B8-B193-50D6D43A9EBE}" type="presOf" srcId="{6E92C32C-9974-44EE-BAE8-516763FA44E5}" destId="{CD029954-493B-402E-B00B-04277279A157}" srcOrd="0" destOrd="3" presId="urn:microsoft.com/office/officeart/2005/8/layout/hList1"/>
    <dgm:cxn modelId="{17EB296A-7D56-40BC-9550-1C6ABCC5AF77}" type="presOf" srcId="{7BC474BB-51D0-473C-9080-DF2573180EC5}" destId="{6D13E49C-48FB-443A-8E62-851BC45D1627}" srcOrd="0" destOrd="2" presId="urn:microsoft.com/office/officeart/2005/8/layout/hList1"/>
    <dgm:cxn modelId="{102D7F9C-9C6D-47B9-9843-618007E49461}" type="presOf" srcId="{90F5C3AD-2A75-409B-B219-237FB7FB2E60}" destId="{CD029954-493B-402E-B00B-04277279A157}" srcOrd="0" destOrd="4" presId="urn:microsoft.com/office/officeart/2005/8/layout/hList1"/>
    <dgm:cxn modelId="{4A0ABF27-C2EC-4147-A78F-B45A4BDCF5AC}" srcId="{3BEC03F9-48B4-43D6-9898-5CAF05449873}" destId="{AFC4A2C9-D012-413A-817D-47E25AFAC12E}" srcOrd="1" destOrd="0" parTransId="{94070D24-7705-4CAF-803E-D5C203F1DDCB}" sibTransId="{61B82B04-AE69-49DC-B839-8DE934CF8DB1}"/>
    <dgm:cxn modelId="{ACCFBA56-BDC9-4F2E-86D9-C00DDB898A3F}" type="presOf" srcId="{D1CA3A58-61B4-49C2-9489-1B0A49A7D1DC}" destId="{CD029954-493B-402E-B00B-04277279A157}" srcOrd="0" destOrd="1" presId="urn:microsoft.com/office/officeart/2005/8/layout/hList1"/>
    <dgm:cxn modelId="{99276488-B8EA-48F8-B301-BE72E0C6425C}" type="presOf" srcId="{3BEC03F9-48B4-43D6-9898-5CAF05449873}" destId="{CD029954-493B-402E-B00B-04277279A157}" srcOrd="0" destOrd="0" presId="urn:microsoft.com/office/officeart/2005/8/layout/hList1"/>
    <dgm:cxn modelId="{E01EABA4-441D-46BB-8CC7-720836F3751E}" srcId="{9E3BFDB5-2008-418F-8F37-0DDC417E5A0D}" destId="{7BC474BB-51D0-473C-9080-DF2573180EC5}" srcOrd="1" destOrd="0" parTransId="{FE0A18CD-767B-4139-B57F-DC73813CA902}" sibTransId="{B49D2828-2AAD-41C2-BB19-2DD4034564E3}"/>
    <dgm:cxn modelId="{9CF4BFC1-204E-48AF-B59D-975FB1FBAA33}" type="presOf" srcId="{B6BD985B-C98C-4B21-ACD8-164C16E088D6}" destId="{4C750D0B-A8D6-4CA5-BFAA-E9119DF9070A}" srcOrd="0" destOrd="3" presId="urn:microsoft.com/office/officeart/2005/8/layout/hList1"/>
    <dgm:cxn modelId="{A93277CF-5885-4954-9B19-99A1946F8D64}" type="presOf" srcId="{7BE34F34-3231-47F8-81A3-BDE517EA0AB0}" destId="{4C750D0B-A8D6-4CA5-BFAA-E9119DF9070A}" srcOrd="0" destOrd="2" presId="urn:microsoft.com/office/officeart/2005/8/layout/hList1"/>
    <dgm:cxn modelId="{05BCD00C-2F6B-4FE2-B41A-51DA03228226}" srcId="{CE667C85-6EDB-481C-912D-BBB4535E9D9A}" destId="{CB598A50-7B67-4C57-AA9C-093E3F9CB9BF}" srcOrd="2" destOrd="0" parTransId="{0237FE04-31A9-4854-B52E-BC1246CAD594}" sibTransId="{0CB4B782-4B47-4F43-AF59-2F102B880524}"/>
    <dgm:cxn modelId="{83550EE1-304A-4AF5-B0C1-C05864D89E6E}" type="presOf" srcId="{9E77796B-B628-4C7F-B1FA-EB0D3CC977B5}" destId="{6D13E49C-48FB-443A-8E62-851BC45D1627}" srcOrd="0" destOrd="5" presId="urn:microsoft.com/office/officeart/2005/8/layout/hList1"/>
    <dgm:cxn modelId="{7DC7F17E-5588-4730-BF23-7C6ED7D5FAF7}" srcId="{1CE78D3C-FC2A-40D7-AEC2-B2E1B2AB65F8}" destId="{3E3FC671-AE5F-46D5-A4C3-28E5A67844FB}" srcOrd="0" destOrd="0" parTransId="{B39BE663-D81D-43C7-83CD-A8477F87FA93}" sibTransId="{5424339E-09EB-4B14-A696-20BA13DFD576}"/>
    <dgm:cxn modelId="{41B7E1E0-7A31-4052-8A0C-E063ED430E8E}" type="presOf" srcId="{53FA9581-171C-49E2-9E2D-07E447102B46}" destId="{6D13E49C-48FB-443A-8E62-851BC45D1627}" srcOrd="0" destOrd="1" presId="urn:microsoft.com/office/officeart/2005/8/layout/hList1"/>
    <dgm:cxn modelId="{EA619CB7-38A4-4D2E-A1E9-51F2CB9378FC}" type="presOf" srcId="{AFC4A2C9-D012-413A-817D-47E25AFAC12E}" destId="{CD029954-493B-402E-B00B-04277279A157}" srcOrd="0" destOrd="2" presId="urn:microsoft.com/office/officeart/2005/8/layout/hList1"/>
    <dgm:cxn modelId="{75F64FFA-7587-49B8-B970-C6B345E84F38}" srcId="{50849912-554F-4455-94E5-D799A2D956A8}" destId="{148B6289-FC26-436E-96EE-DD2E5EAEF758}" srcOrd="0" destOrd="0" parTransId="{A23C3A93-8F67-4C38-8527-F08628F3D109}" sibTransId="{990D6801-3BA8-40DB-8F71-72518AE1B587}"/>
    <dgm:cxn modelId="{998A0188-B09B-41A0-8CE3-2BFE10D37BF0}" srcId="{CE667C85-6EDB-481C-912D-BBB4535E9D9A}" destId="{AF93A381-0E8A-4FC5-8ACA-DBC7AD4ED9FF}" srcOrd="0" destOrd="0" parTransId="{9FF8C3B1-0297-4FAC-8B17-AFEAB79850A2}" sibTransId="{47483511-FB3D-4E91-BF29-9F37967BF756}"/>
    <dgm:cxn modelId="{F798DC8C-98EE-4C80-851C-AB36D15E3007}" type="presOf" srcId="{8B17AB4C-F93F-4FA7-ADF4-B1E3A9C5DCDC}" destId="{CD029954-493B-402E-B00B-04277279A157}" srcOrd="0" destOrd="5" presId="urn:microsoft.com/office/officeart/2005/8/layout/hList1"/>
    <dgm:cxn modelId="{0C3D0472-F5C3-4059-8578-D31E6496D144}" srcId="{50849912-554F-4455-94E5-D799A2D956A8}" destId="{CE667C85-6EDB-481C-912D-BBB4535E9D9A}" srcOrd="4" destOrd="0" parTransId="{3C17EACC-E0AA-45F9-90F4-88824C23FBD0}" sibTransId="{72068D17-988E-452D-8393-3399EB4CCABD}"/>
    <dgm:cxn modelId="{E38FBF59-0D57-4D8B-B3F3-EC2448A08ADD}" srcId="{2560C7FF-2D0C-4588-9D14-6E5C654777DA}" destId="{9E3BFDB5-2008-418F-8F37-0DDC417E5A0D}" srcOrd="0" destOrd="0" parTransId="{CB6678D5-E05C-4583-A2E7-76A55AE4524E}" sibTransId="{D1B79059-4C53-4E1D-9BBE-AB212E733B95}"/>
    <dgm:cxn modelId="{0693E0BC-967E-46F8-A03D-C220D6074BA8}" srcId="{CE667C85-6EDB-481C-912D-BBB4535E9D9A}" destId="{35613D15-678D-4C81-BEBF-A1E0444D8179}" srcOrd="1" destOrd="0" parTransId="{F82629A0-48DD-4E58-A5F3-EF2624865758}" sibTransId="{355B8D69-CC39-496C-B403-54FF25AF8F84}"/>
    <dgm:cxn modelId="{4E92169E-3BA6-49A7-953B-D222399F7CA9}" srcId="{2560C7FF-2D0C-4588-9D14-6E5C654777DA}" destId="{04667321-99CB-4B1E-8010-D77331C8C893}" srcOrd="1" destOrd="0" parTransId="{C87D49B5-D87A-432B-A803-EFD4A96A99F3}" sibTransId="{1DA35A72-99E7-4E8A-9263-4B7BF24AD617}"/>
    <dgm:cxn modelId="{154E52EE-CB40-49F3-A2DB-1AFCD2B59C2A}" type="presOf" srcId="{04667321-99CB-4B1E-8010-D77331C8C893}" destId="{6D13E49C-48FB-443A-8E62-851BC45D1627}" srcOrd="0" destOrd="4" presId="urn:microsoft.com/office/officeart/2005/8/layout/hList1"/>
    <dgm:cxn modelId="{F4F87E62-3E07-40A3-B4F2-8499688463A1}" type="presOf" srcId="{148B6289-FC26-436E-96EE-DD2E5EAEF758}" destId="{4C750D0B-A8D6-4CA5-BFAA-E9119DF9070A}" srcOrd="0" destOrd="0" presId="urn:microsoft.com/office/officeart/2005/8/layout/hList1"/>
    <dgm:cxn modelId="{EDC01669-7A4A-4B6B-A35D-3A8955B50A24}" type="presOf" srcId="{50849912-554F-4455-94E5-D799A2D956A8}" destId="{E4337AB8-FFF2-41B5-9F8E-501CABC180AF}" srcOrd="0" destOrd="0" presId="urn:microsoft.com/office/officeart/2005/8/layout/hList1"/>
    <dgm:cxn modelId="{A129456A-5601-4220-9DFF-3853935241CC}" srcId="{2560C7FF-2D0C-4588-9D14-6E5C654777DA}" destId="{9E77796B-B628-4C7F-B1FA-EB0D3CC977B5}" srcOrd="2" destOrd="0" parTransId="{B9EA740C-824B-471C-B76E-F881B67BB2D5}" sibTransId="{6C48C6E3-2B56-4B63-90B8-2661DF864FCA}"/>
    <dgm:cxn modelId="{BF0F0F3A-B9C5-401A-9117-22E929D05ADE}" type="presOf" srcId="{9E3BFDB5-2008-418F-8F37-0DDC417E5A0D}" destId="{6D13E49C-48FB-443A-8E62-851BC45D1627}" srcOrd="0" destOrd="0" presId="urn:microsoft.com/office/officeart/2005/8/layout/hList1"/>
    <dgm:cxn modelId="{0A53C21F-8703-4D7F-B6F0-AC8A66568B15}" type="presOf" srcId="{AF93A381-0E8A-4FC5-8ACA-DBC7AD4ED9FF}" destId="{4C750D0B-A8D6-4CA5-BFAA-E9119DF9070A}" srcOrd="0" destOrd="5" presId="urn:microsoft.com/office/officeart/2005/8/layout/hList1"/>
    <dgm:cxn modelId="{D149C409-0919-4101-8013-98984B82A00A}" type="presOf" srcId="{2560C7FF-2D0C-4588-9D14-6E5C654777DA}" destId="{9379CCB0-992C-4C50-AF91-66511C836C10}" srcOrd="0" destOrd="0" presId="urn:microsoft.com/office/officeart/2005/8/layout/hList1"/>
    <dgm:cxn modelId="{53CAB533-A9C7-4875-9636-6538C4ED8A97}" srcId="{9E3BFDB5-2008-418F-8F37-0DDC417E5A0D}" destId="{53FA9581-171C-49E2-9E2D-07E447102B46}" srcOrd="0" destOrd="0" parTransId="{B636624E-0E13-456A-B87A-26F8B61D981B}" sibTransId="{94856ADE-09E7-438B-8C80-46E50B86B209}"/>
    <dgm:cxn modelId="{E10428F8-CAB0-47C4-9BDE-1856F6637C93}" type="presOf" srcId="{1CE78D3C-FC2A-40D7-AEC2-B2E1B2AB65F8}" destId="{68DFB79B-CBF1-4E50-95C4-2B23F3874622}" srcOrd="0" destOrd="0" presId="urn:microsoft.com/office/officeart/2005/8/layout/hList1"/>
    <dgm:cxn modelId="{24EA909B-3225-4C8D-8EBD-5581D4A72A8C}" srcId="{50849912-554F-4455-94E5-D799A2D956A8}" destId="{B6BD985B-C98C-4B21-ACD8-164C16E088D6}" srcOrd="3" destOrd="0" parTransId="{285E4013-5949-44B7-A044-CDEDBB80F04D}" sibTransId="{1BD415F6-0DCA-4FF0-B3BF-A49A05CAAF05}"/>
    <dgm:cxn modelId="{2E587C5E-95AF-4BD7-9EC0-AAC173D0950A}" srcId="{6E92C32C-9974-44EE-BAE8-516763FA44E5}" destId="{90F5C3AD-2A75-409B-B219-237FB7FB2E60}" srcOrd="0" destOrd="0" parTransId="{4E8C9B15-12BC-4593-8F3B-A454684C1CEE}" sibTransId="{BBE9F397-E3A3-40DE-AF8B-1EC294229B95}"/>
    <dgm:cxn modelId="{780C8886-F40A-4416-9D72-DE0661B7B941}" srcId="{3E3FC671-AE5F-46D5-A4C3-28E5A67844FB}" destId="{6E92C32C-9974-44EE-BAE8-516763FA44E5}" srcOrd="1" destOrd="0" parTransId="{CDAE282B-56C6-4FC0-A11F-42574CD6E055}" sibTransId="{B2CA1DE6-8B06-4AE5-91C9-244CEC8B975A}"/>
    <dgm:cxn modelId="{0700FF2D-8352-4DBF-9E08-0BCE86DFE18E}" srcId="{50849912-554F-4455-94E5-D799A2D956A8}" destId="{7BE34F34-3231-47F8-81A3-BDE517EA0AB0}" srcOrd="2" destOrd="0" parTransId="{DE48CC5C-F7B3-4860-BF19-AB93B9B4503F}" sibTransId="{30CB7EB1-BF62-4022-B735-B929804E8321}"/>
    <dgm:cxn modelId="{4845004B-DCFD-4970-8474-F685AB988607}" srcId="{50849912-554F-4455-94E5-D799A2D956A8}" destId="{BD2F2455-B64D-47F3-8E80-713A8106CFA9}" srcOrd="1" destOrd="0" parTransId="{CBF3EEAF-17DD-4E2C-A6F7-86B976F33A20}" sibTransId="{9B8C54AA-BC46-49FF-9971-D582F801B8EF}"/>
    <dgm:cxn modelId="{089CF0A4-9667-43C3-B149-DD6602DC4C71}" type="presOf" srcId="{CE667C85-6EDB-481C-912D-BBB4535E9D9A}" destId="{4C750D0B-A8D6-4CA5-BFAA-E9119DF9070A}" srcOrd="0" destOrd="4" presId="urn:microsoft.com/office/officeart/2005/8/layout/hList1"/>
    <dgm:cxn modelId="{1F3868DE-755E-4882-9847-9A9C06B3D4AF}" srcId="{3E3FC671-AE5F-46D5-A4C3-28E5A67844FB}" destId="{3BEC03F9-48B4-43D6-9898-5CAF05449873}" srcOrd="0" destOrd="0" parTransId="{444748A3-918E-4AAE-BD23-DD36E531C879}" sibTransId="{E1DC1E2D-2D5C-4D60-9F97-44E08B4C0056}"/>
    <dgm:cxn modelId="{3941426D-B9ED-404B-A190-831B6A1C9E77}" srcId="{9E3BFDB5-2008-418F-8F37-0DDC417E5A0D}" destId="{3F49031E-DF41-41B3-B987-C9C42B31413D}" srcOrd="2" destOrd="0" parTransId="{B582B744-F65A-4329-8D21-5E57085AFF44}" sibTransId="{D0FBFD61-7958-44A7-8511-C6FBD76270CF}"/>
    <dgm:cxn modelId="{6F619C29-8DE6-4219-B6D4-8D596BB234E7}" type="presOf" srcId="{CB598A50-7B67-4C57-AA9C-093E3F9CB9BF}" destId="{4C750D0B-A8D6-4CA5-BFAA-E9119DF9070A}" srcOrd="0" destOrd="7" presId="urn:microsoft.com/office/officeart/2005/8/layout/hList1"/>
    <dgm:cxn modelId="{025EB21F-140B-4B89-87C2-0B12DE23B42F}" type="presOf" srcId="{3F49031E-DF41-41B3-B987-C9C42B31413D}" destId="{6D13E49C-48FB-443A-8E62-851BC45D1627}" srcOrd="0" destOrd="3" presId="urn:microsoft.com/office/officeart/2005/8/layout/hList1"/>
    <dgm:cxn modelId="{53376952-C308-45BC-97A4-A7A58B3B7303}" srcId="{1CE78D3C-FC2A-40D7-AEC2-B2E1B2AB65F8}" destId="{2560C7FF-2D0C-4588-9D14-6E5C654777DA}" srcOrd="1" destOrd="0" parTransId="{7D2CBFC7-DEC4-44EC-886F-85B19B8B31E9}" sibTransId="{53E9420C-8DAB-402F-84D9-68ABC9113915}"/>
    <dgm:cxn modelId="{121CBF16-7B54-479D-817C-B743C95219C7}" type="presOf" srcId="{BD2F2455-B64D-47F3-8E80-713A8106CFA9}" destId="{4C750D0B-A8D6-4CA5-BFAA-E9119DF9070A}" srcOrd="0" destOrd="1" presId="urn:microsoft.com/office/officeart/2005/8/layout/hList1"/>
    <dgm:cxn modelId="{3D47B8BD-AA3A-4E62-8665-957FB68FDB04}" type="presOf" srcId="{3E3FC671-AE5F-46D5-A4C3-28E5A67844FB}" destId="{9741400A-520E-4E28-94D5-E59DEB9E5CA4}" srcOrd="0" destOrd="0" presId="urn:microsoft.com/office/officeart/2005/8/layout/hList1"/>
    <dgm:cxn modelId="{31D07792-589C-4358-81BA-107E04A9516E}" srcId="{6E92C32C-9974-44EE-BAE8-516763FA44E5}" destId="{8B17AB4C-F93F-4FA7-ADF4-B1E3A9C5DCDC}" srcOrd="1" destOrd="0" parTransId="{89C1572F-2EFB-4F8D-9E4A-638EFAADA446}" sibTransId="{B0BAC98C-B0C1-4D0F-8062-7EC2F229D9A4}"/>
    <dgm:cxn modelId="{D24EEA1B-2D08-4DF3-9756-664F7199BE32}" srcId="{3BEC03F9-48B4-43D6-9898-5CAF05449873}" destId="{D1CA3A58-61B4-49C2-9489-1B0A49A7D1DC}" srcOrd="0" destOrd="0" parTransId="{75AC3CF4-95EA-435C-9BAD-4045F846DD8E}" sibTransId="{42A86AF3-7EB1-4C64-B126-A8E7394477BF}"/>
    <dgm:cxn modelId="{BA7179B5-5DC7-46AC-A7BA-20FBABE7A145}" type="presParOf" srcId="{68DFB79B-CBF1-4E50-95C4-2B23F3874622}" destId="{B3AA09D6-6E93-4F73-B7C5-16C9CEB81124}" srcOrd="0" destOrd="0" presId="urn:microsoft.com/office/officeart/2005/8/layout/hList1"/>
    <dgm:cxn modelId="{DBD757B5-0CD8-4FD6-BA30-6FB52E20C744}" type="presParOf" srcId="{B3AA09D6-6E93-4F73-B7C5-16C9CEB81124}" destId="{9741400A-520E-4E28-94D5-E59DEB9E5CA4}" srcOrd="0" destOrd="0" presId="urn:microsoft.com/office/officeart/2005/8/layout/hList1"/>
    <dgm:cxn modelId="{C44D0576-CEBA-4579-B057-BD4577F5FA03}" type="presParOf" srcId="{B3AA09D6-6E93-4F73-B7C5-16C9CEB81124}" destId="{CD029954-493B-402E-B00B-04277279A157}" srcOrd="1" destOrd="0" presId="urn:microsoft.com/office/officeart/2005/8/layout/hList1"/>
    <dgm:cxn modelId="{B1E3C7DC-23AE-413A-81E0-F53A244B901E}" type="presParOf" srcId="{68DFB79B-CBF1-4E50-95C4-2B23F3874622}" destId="{51F763B1-258D-4B55-ACD6-91CE8A4BF179}" srcOrd="1" destOrd="0" presId="urn:microsoft.com/office/officeart/2005/8/layout/hList1"/>
    <dgm:cxn modelId="{FC96625C-0344-4C31-9862-2A2186CD0DD7}" type="presParOf" srcId="{68DFB79B-CBF1-4E50-95C4-2B23F3874622}" destId="{66AE7DFE-3C03-48D0-9175-489F33DDD8B5}" srcOrd="2" destOrd="0" presId="urn:microsoft.com/office/officeart/2005/8/layout/hList1"/>
    <dgm:cxn modelId="{3C26F0AA-2050-4554-AE7F-825E90C7398E}" type="presParOf" srcId="{66AE7DFE-3C03-48D0-9175-489F33DDD8B5}" destId="{9379CCB0-992C-4C50-AF91-66511C836C10}" srcOrd="0" destOrd="0" presId="urn:microsoft.com/office/officeart/2005/8/layout/hList1"/>
    <dgm:cxn modelId="{A85224EB-4757-445E-A51A-4DF4AEBAFD30}" type="presParOf" srcId="{66AE7DFE-3C03-48D0-9175-489F33DDD8B5}" destId="{6D13E49C-48FB-443A-8E62-851BC45D1627}" srcOrd="1" destOrd="0" presId="urn:microsoft.com/office/officeart/2005/8/layout/hList1"/>
    <dgm:cxn modelId="{6E02B340-A1E6-49E1-943C-CAA39BA6E506}" type="presParOf" srcId="{68DFB79B-CBF1-4E50-95C4-2B23F3874622}" destId="{9AB2219A-4F3A-4D0D-85D5-2AA7B20B47D5}" srcOrd="3" destOrd="0" presId="urn:microsoft.com/office/officeart/2005/8/layout/hList1"/>
    <dgm:cxn modelId="{343734D8-941F-4DB9-95CB-64C452299C4B}" type="presParOf" srcId="{68DFB79B-CBF1-4E50-95C4-2B23F3874622}" destId="{972CC587-5B60-4953-92D8-212C76262CAA}" srcOrd="4" destOrd="0" presId="urn:microsoft.com/office/officeart/2005/8/layout/hList1"/>
    <dgm:cxn modelId="{FB535D57-5B52-4DFB-A8F3-4D866C50B8B5}" type="presParOf" srcId="{972CC587-5B60-4953-92D8-212C76262CAA}" destId="{E4337AB8-FFF2-41B5-9F8E-501CABC180AF}" srcOrd="0" destOrd="0" presId="urn:microsoft.com/office/officeart/2005/8/layout/hList1"/>
    <dgm:cxn modelId="{38234815-1AAE-453E-A899-A9EC9F761707}" type="presParOf" srcId="{972CC587-5B60-4953-92D8-212C76262CAA}" destId="{4C750D0B-A8D6-4CA5-BFAA-E9119DF9070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EB87B02C-B21B-4BF0-AE9C-BF7BFFED64FA}" type="datetimeFigureOut">
              <a:rPr lang="en-US" smtClean="0"/>
              <a:t>11/15/2013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FEA955AC-4B03-4A78-A9E2-A36BAA9743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93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7DD0274B-D6C0-4EEB-90AC-61756667238E}" type="datetimeFigureOut">
              <a:rPr lang="en-US" smtClean="0"/>
              <a:t>11/15/2013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D6EE9C7E-4E1F-4344-9DC8-E124912CB6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0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E9C7E-4E1F-4344-9DC8-E124912CB6A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71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15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5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30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451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39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1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51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46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35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0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8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25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19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99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200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32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47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690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729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5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78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22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880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11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5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8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5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ageny.org/resource/regents-exams-mathematics" TargetMode="External"/><Relationship Id="rId2" Type="http://schemas.openxmlformats.org/officeDocument/2006/relationships/hyperlink" Target="http://www.engageny.org/resource/regents-exams-el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12.nysed.gov/assessment/math/ccmath/transitioncc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itd.cnyric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mylearningplan.com/WebReg/ActivityProfile.asp?D=15882&amp;I=1392407" TargetMode="External"/><Relationship Id="rId7" Type="http://schemas.openxmlformats.org/officeDocument/2006/relationships/hyperlink" Target="https://www.mylearningplan.com/WebReg/ActivityProfile.asp?D=15882&amp;I=1458619" TargetMode="External"/><Relationship Id="rId2" Type="http://schemas.openxmlformats.org/officeDocument/2006/relationships/hyperlink" Target="https://www.mylearningplan.com/WebReg/ActivityProfile.asp?D=15882&amp;I=135304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ylearningplan.com/WebReg/ActivityProfile.asp?D=15882&amp;I=1392409" TargetMode="External"/><Relationship Id="rId5" Type="http://schemas.openxmlformats.org/officeDocument/2006/relationships/hyperlink" Target="https://www.mylearningplan.com/WebReg/ActivityProfile.asp?D=15882&amp;I=1391223" TargetMode="External"/><Relationship Id="rId4" Type="http://schemas.openxmlformats.org/officeDocument/2006/relationships/hyperlink" Target="https://www.mylearningplan.com/WebReg/ActivityProfile.asp?D=15882&amp;I=1391219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ylearningplan.com/WebReg/ActivityProfile.asp?D=15882&amp;I=1413357" TargetMode="External"/><Relationship Id="rId3" Type="http://schemas.openxmlformats.org/officeDocument/2006/relationships/hyperlink" Target="https://www.mylearningplan.com/WebReg/ActivityProfile.asp?D=15882&amp;I=1379422" TargetMode="External"/><Relationship Id="rId7" Type="http://schemas.openxmlformats.org/officeDocument/2006/relationships/hyperlink" Target="https://www.mylearningplan.com/WebReg/ActivityProfile.asp?D=15882&amp;I=1413324" TargetMode="External"/><Relationship Id="rId2" Type="http://schemas.openxmlformats.org/officeDocument/2006/relationships/hyperlink" Target="https://www.mylearningplan.com/WebReg/ActivityProfile.asp?D=15882&amp;I=13755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ylearningplan.com/WebReg/ActivityProfile.asp?D=15882&amp;I=1413444" TargetMode="External"/><Relationship Id="rId5" Type="http://schemas.openxmlformats.org/officeDocument/2006/relationships/hyperlink" Target="https://www.mylearningplan.com/WebReg/ActivityProfile.asp?D=15882&amp;I=1379435" TargetMode="External"/><Relationship Id="rId4" Type="http://schemas.openxmlformats.org/officeDocument/2006/relationships/hyperlink" Target="https://www.mylearningplan.com/WebReg/ActivityProfile.asp?D=15882&amp;I=1379429" TargetMode="External"/><Relationship Id="rId9" Type="http://schemas.openxmlformats.org/officeDocument/2006/relationships/hyperlink" Target="https://www.mylearningplan.com/WebReg/ActivityProfile.asp?D=15882&amp;I=1413400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mboces.org/teacherpage.cfm?teacher=243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v/W26g073Tu2U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ocmboces.org/teacherpage.cfm?teacher=2213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1OqznsOpavu0T0rE4LkK9iPkxqBtNAWYhMuB-fcpoEWw/viewform" TargetMode="Externa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12.nysed.gov/assessment/nysaa/nysaa-manual-14.html" TargetMode="External"/><Relationship Id="rId2" Type="http://schemas.openxmlformats.org/officeDocument/2006/relationships/hyperlink" Target="http://www.ocmboces.org/tfiles/folder874/NYSAA%20Regl%20Admin%20Tng_NYSAA%20Comparison_FINALAPPVDtoPRINT_08211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cmboces.org/tfiles/folder874/NY%20Admin%20Tng_NEW%20NYSAA%20Overview_FINALAPPVDtoPRINT_090413.pp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BCIC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November,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Core-aligned Regents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7781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Common Core ELA Regents Exam (Grade 11) is required for those students first entering grade 9 in 2013-14 or later</a:t>
            </a:r>
          </a:p>
          <a:p>
            <a:r>
              <a:rPr lang="en-US" dirty="0" smtClean="0"/>
              <a:t>The </a:t>
            </a:r>
            <a:r>
              <a:rPr lang="en-US" dirty="0"/>
              <a:t>Common Core Algebra I Regents Exam is required for those students first beginning commencement-level math in 2013-14 or later</a:t>
            </a:r>
          </a:p>
          <a:p>
            <a:r>
              <a:rPr lang="en-US" dirty="0" smtClean="0"/>
              <a:t>For </a:t>
            </a:r>
            <a:r>
              <a:rPr lang="en-US" dirty="0"/>
              <a:t>the first year, students enrolled in Common Core classes may take the old ELA or math exam in addition to the new exam and have the higher score count</a:t>
            </a:r>
          </a:p>
        </p:txBody>
      </p:sp>
    </p:spTree>
    <p:extLst>
      <p:ext uri="{BB962C8B-B14F-4D97-AF65-F5344CB8AC3E}">
        <p14:creationId xmlns:p14="http://schemas.microsoft.com/office/powerpoint/2010/main" val="2065517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3" t="13322" r="2697" b="3783"/>
          <a:stretch/>
        </p:blipFill>
        <p:spPr bwMode="auto">
          <a:xfrm>
            <a:off x="15039" y="1"/>
            <a:ext cx="9148011" cy="686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0521933">
            <a:off x="641445" y="3166281"/>
            <a:ext cx="7492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FF00"/>
                </a:solidFill>
                <a:latin typeface="Stencil" panose="040409050D0802020404" pitchFamily="82" charset="0"/>
              </a:rPr>
              <a:t>example</a:t>
            </a:r>
            <a:endParaRPr lang="en-US" sz="8000" dirty="0">
              <a:solidFill>
                <a:srgbClr val="FFFF00"/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65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to do?</a:t>
            </a:r>
          </a:p>
          <a:p>
            <a:r>
              <a:rPr lang="en-US" dirty="0" smtClean="0"/>
              <a:t>Mixed messages if taking both</a:t>
            </a:r>
          </a:p>
          <a:p>
            <a:r>
              <a:rPr lang="en-US" dirty="0" smtClean="0"/>
              <a:t>Aspirational levels?</a:t>
            </a:r>
          </a:p>
          <a:p>
            <a:r>
              <a:rPr lang="en-US" dirty="0" smtClean="0"/>
              <a:t>Accountability levels?</a:t>
            </a:r>
          </a:p>
          <a:p>
            <a:r>
              <a:rPr lang="en-US" dirty="0" smtClean="0"/>
              <a:t>Graduation levels?</a:t>
            </a:r>
          </a:p>
          <a:p>
            <a:r>
              <a:rPr lang="en-US" dirty="0"/>
              <a:t>Hold harmless provisions for students considered at November Regents meeting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05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Core Regents 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686800" cy="4919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Resources have just been posted:</a:t>
            </a:r>
          </a:p>
          <a:p>
            <a:r>
              <a:rPr lang="en-US" dirty="0" smtClean="0"/>
              <a:t>ELA 11 </a:t>
            </a:r>
            <a:r>
              <a:rPr lang="en-US" dirty="0" smtClean="0">
                <a:hlinkClick r:id="rId2"/>
              </a:rPr>
              <a:t>resources</a:t>
            </a:r>
            <a:endParaRPr lang="en-US" dirty="0" smtClean="0"/>
          </a:p>
          <a:p>
            <a:r>
              <a:rPr lang="en-US" dirty="0" smtClean="0"/>
              <a:t>A1 </a:t>
            </a:r>
            <a:r>
              <a:rPr lang="en-US" dirty="0" smtClean="0">
                <a:hlinkClick r:id="rId3"/>
              </a:rPr>
              <a:t>resources</a:t>
            </a:r>
            <a:endParaRPr lang="en-US" dirty="0" smtClean="0"/>
          </a:p>
          <a:p>
            <a:r>
              <a:rPr lang="en-US" dirty="0" smtClean="0"/>
              <a:t>The transition </a:t>
            </a:r>
            <a:r>
              <a:rPr lang="en-US" dirty="0" smtClean="0">
                <a:hlinkClick r:id="rId4"/>
              </a:rPr>
              <a:t>memo</a:t>
            </a:r>
            <a:r>
              <a:rPr lang="en-US" dirty="0" smtClean="0"/>
              <a:t> (the September update)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41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PARCC in 2014-2015</a:t>
            </a:r>
          </a:p>
          <a:p>
            <a:r>
              <a:rPr lang="en-US" dirty="0" smtClean="0"/>
              <a:t>Continue to prepare for</a:t>
            </a:r>
            <a:br>
              <a:rPr lang="en-US" dirty="0" smtClean="0"/>
            </a:br>
            <a:r>
              <a:rPr lang="en-US" dirty="0" smtClean="0"/>
              <a:t>computer-based testing</a:t>
            </a:r>
          </a:p>
          <a:p>
            <a:r>
              <a:rPr lang="en-US" dirty="0" smtClean="0"/>
              <a:t>Field testing continues</a:t>
            </a:r>
          </a:p>
          <a:p>
            <a:r>
              <a:rPr lang="en-US" dirty="0" smtClean="0"/>
              <a:t>Final decision???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2" r="12994"/>
          <a:stretch/>
        </p:blipFill>
        <p:spPr bwMode="auto">
          <a:xfrm>
            <a:off x="4479596" y="3978071"/>
            <a:ext cx="2221470" cy="261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 rot="703571">
            <a:off x="5445459" y="2019866"/>
            <a:ext cx="3603009" cy="2292824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59354" y="2593075"/>
            <a:ext cx="27432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“Not in my kitchen”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90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3414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0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Legislative Updates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ITD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r="50000" b="5264"/>
          <a:stretch/>
        </p:blipFill>
        <p:spPr bwMode="auto">
          <a:xfrm>
            <a:off x="1010652" y="1285973"/>
            <a:ext cx="7329295" cy="5005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9074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CI&amp;A: Upcoming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Responsive Classroom </a:t>
            </a:r>
            <a:r>
              <a:rPr lang="en-US" dirty="0" smtClean="0">
                <a:hlinkClick r:id="rId2"/>
              </a:rPr>
              <a:t>Level 2</a:t>
            </a:r>
            <a:r>
              <a:rPr lang="en-US" dirty="0" smtClean="0"/>
              <a:t>: Dec 11</a:t>
            </a:r>
          </a:p>
          <a:p>
            <a:r>
              <a:rPr lang="en-US" dirty="0" smtClean="0"/>
              <a:t>Going Deeper into the Literacy Shifts:</a:t>
            </a:r>
            <a:r>
              <a:rPr lang="en-US" dirty="0" smtClean="0">
                <a:hlinkClick r:id="rId3"/>
              </a:rPr>
              <a:t> Text Complexity</a:t>
            </a:r>
            <a:r>
              <a:rPr lang="en-US" dirty="0" smtClean="0"/>
              <a:t>- Dec 12</a:t>
            </a:r>
          </a:p>
          <a:p>
            <a:r>
              <a:rPr lang="en-US" dirty="0" smtClean="0">
                <a:hlinkClick r:id="rId4"/>
              </a:rPr>
              <a:t>Scaffolding for Student Outcomes</a:t>
            </a:r>
            <a:r>
              <a:rPr lang="en-US" dirty="0" smtClean="0"/>
              <a:t>: Meeting Needs of Diverse Learners- Dec 17</a:t>
            </a:r>
          </a:p>
          <a:p>
            <a:r>
              <a:rPr lang="en-US" dirty="0" smtClean="0"/>
              <a:t>Jan 14 and 15- </a:t>
            </a:r>
            <a:r>
              <a:rPr lang="en-US" dirty="0" smtClean="0">
                <a:hlinkClick r:id="rId5"/>
              </a:rPr>
              <a:t>Classroom Instruction that Works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CCLS for SS Teachers 6-12</a:t>
            </a:r>
            <a:r>
              <a:rPr lang="en-US" dirty="0" smtClean="0"/>
              <a:t>:  Jan 17</a:t>
            </a:r>
          </a:p>
          <a:p>
            <a:r>
              <a:rPr lang="en-US" dirty="0" smtClean="0"/>
              <a:t>Next session of </a:t>
            </a:r>
            <a:r>
              <a:rPr lang="en-US" dirty="0" smtClean="0">
                <a:hlinkClick r:id="rId7"/>
              </a:rPr>
              <a:t>PBL 101 </a:t>
            </a:r>
            <a:r>
              <a:rPr lang="en-US" dirty="0" smtClean="0"/>
              <a:t>– Feb 3</a:t>
            </a:r>
            <a:endParaRPr lang="en-US" dirty="0"/>
          </a:p>
        </p:txBody>
      </p:sp>
      <p:pic>
        <p:nvPicPr>
          <p:cNvPr id="1026" name="Picture 2" descr="C:\Users\lradicel\AppData\Local\Microsoft\Windows\Temporary Internet Files\Content.IE5\35NOLR2G\MC900432664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859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1853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6268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Overview of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4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CNY NYS ASCD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Data-Driven Instruction </a:t>
            </a:r>
            <a:r>
              <a:rPr lang="en-US" dirty="0" smtClean="0"/>
              <a:t>theme</a:t>
            </a:r>
          </a:p>
          <a:p>
            <a:r>
              <a:rPr lang="en-US" dirty="0" smtClean="0"/>
              <a:t>October 9: What’s a PLC, Really?</a:t>
            </a:r>
          </a:p>
          <a:p>
            <a:r>
              <a:rPr lang="en-US" dirty="0" smtClean="0"/>
              <a:t>December </a:t>
            </a:r>
            <a:r>
              <a:rPr lang="en-US" dirty="0"/>
              <a:t>10, 2013 – How To Talk (About Common Formative </a:t>
            </a:r>
            <a:r>
              <a:rPr lang="en-US" dirty="0" smtClean="0"/>
              <a:t>Assessments)</a:t>
            </a:r>
          </a:p>
          <a:p>
            <a:r>
              <a:rPr lang="en-US" dirty="0" smtClean="0"/>
              <a:t>February </a:t>
            </a:r>
            <a:r>
              <a:rPr lang="en-US" dirty="0"/>
              <a:t>27, 2014 – Now What? (Tier 1 Strategies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March 19, 2014 – How Do I Teach Every Kid? (Meeting the Needs of Diverse Learners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May 15, 2014 – Annual Meeting at Dinosaur </a:t>
            </a:r>
          </a:p>
          <a:p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191069" y="2268938"/>
            <a:ext cx="8482083" cy="157972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4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538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4" t="10438" r="6161" b="5672"/>
          <a:stretch/>
        </p:blipFill>
        <p:spPr bwMode="auto">
          <a:xfrm>
            <a:off x="1686912" y="87103"/>
            <a:ext cx="6258910" cy="673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532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Race To The Top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(the Regents Reform Agenda)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9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Bill Daggett</a:t>
            </a:r>
          </a:p>
          <a:p>
            <a:r>
              <a:rPr lang="en-US" dirty="0" smtClean="0"/>
              <a:t>January 9, 3-6p</a:t>
            </a:r>
          </a:p>
          <a:p>
            <a:r>
              <a:rPr lang="en-US" dirty="0" smtClean="0"/>
              <a:t>Rodax 8</a:t>
            </a:r>
          </a:p>
          <a:p>
            <a:r>
              <a:rPr lang="en-US" dirty="0" smtClean="0"/>
              <a:t>5 or 6 seats</a:t>
            </a:r>
            <a:br>
              <a:rPr lang="en-US" dirty="0" smtClean="0"/>
            </a:br>
            <a:r>
              <a:rPr lang="en-US" dirty="0" smtClean="0"/>
              <a:t>per district</a:t>
            </a:r>
          </a:p>
          <a:p>
            <a:r>
              <a:rPr lang="en-US" dirty="0" smtClean="0"/>
              <a:t>Superintendents</a:t>
            </a:r>
            <a:br>
              <a:rPr lang="en-US" dirty="0" smtClean="0"/>
            </a:br>
            <a:r>
              <a:rPr lang="en-US" dirty="0" smtClean="0"/>
              <a:t>&amp; other leaders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334" y="2222643"/>
            <a:ext cx="45720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307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475"/>
            <a:ext cx="8229600" cy="536608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Work continues with </a:t>
            </a:r>
            <a:r>
              <a:rPr lang="en-US" dirty="0" smtClean="0">
                <a:hlinkClick r:id="rId2"/>
              </a:rPr>
              <a:t>Digging Deeper into Algebra 1 Modules </a:t>
            </a:r>
            <a:r>
              <a:rPr lang="en-US" dirty="0" smtClean="0"/>
              <a:t>Nov 21</a:t>
            </a:r>
          </a:p>
          <a:p>
            <a:r>
              <a:rPr lang="en-US" dirty="0" smtClean="0"/>
              <a:t>Math Networking</a:t>
            </a:r>
          </a:p>
          <a:p>
            <a:pPr lvl="1"/>
            <a:r>
              <a:rPr lang="en-US" dirty="0" smtClean="0">
                <a:hlinkClick r:id="rId3"/>
              </a:rPr>
              <a:t>K-2</a:t>
            </a:r>
            <a:r>
              <a:rPr lang="en-US" dirty="0" smtClean="0"/>
              <a:t> is Dec 2</a:t>
            </a:r>
          </a:p>
          <a:p>
            <a:pPr lvl="1"/>
            <a:r>
              <a:rPr lang="en-US" dirty="0" smtClean="0">
                <a:hlinkClick r:id="rId4"/>
              </a:rPr>
              <a:t>3-5</a:t>
            </a:r>
            <a:r>
              <a:rPr lang="en-US" dirty="0" smtClean="0"/>
              <a:t> is Dec 10</a:t>
            </a:r>
          </a:p>
          <a:p>
            <a:pPr lvl="1"/>
            <a:r>
              <a:rPr lang="en-US" dirty="0" smtClean="0">
                <a:hlinkClick r:id="rId5"/>
              </a:rPr>
              <a:t>6-8</a:t>
            </a:r>
            <a:r>
              <a:rPr lang="en-US" dirty="0" smtClean="0"/>
              <a:t> is Dec 12</a:t>
            </a:r>
          </a:p>
          <a:p>
            <a:r>
              <a:rPr lang="en-US" dirty="0" smtClean="0">
                <a:hlinkClick r:id="rId6"/>
              </a:rPr>
              <a:t>Implementing Literacy Across Content </a:t>
            </a:r>
            <a:r>
              <a:rPr lang="en-US" dirty="0" smtClean="0"/>
              <a:t>K-12: Dec 5</a:t>
            </a:r>
          </a:p>
          <a:p>
            <a:r>
              <a:rPr lang="en-US" dirty="0" smtClean="0"/>
              <a:t>ELA 3-8 Support </a:t>
            </a:r>
            <a:r>
              <a:rPr lang="en-US" dirty="0" smtClean="0">
                <a:hlinkClick r:id="rId7"/>
              </a:rPr>
              <a:t>South: Dec 17 </a:t>
            </a:r>
            <a:r>
              <a:rPr lang="en-US" dirty="0" smtClean="0"/>
              <a:t>and </a:t>
            </a:r>
            <a:r>
              <a:rPr lang="en-US" dirty="0" smtClean="0">
                <a:hlinkClick r:id="rId8"/>
              </a:rPr>
              <a:t>North: Dec 18</a:t>
            </a:r>
            <a:endParaRPr lang="en-US" dirty="0" smtClean="0"/>
          </a:p>
          <a:p>
            <a:r>
              <a:rPr lang="en-US" dirty="0" smtClean="0">
                <a:hlinkClick r:id="rId9"/>
              </a:rPr>
              <a:t>PLC Networking </a:t>
            </a:r>
            <a:r>
              <a:rPr lang="en-US" dirty="0" smtClean="0"/>
              <a:t>Group: Dec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557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6" t="35156" r="4474" b="11184"/>
          <a:stretch/>
        </p:blipFill>
        <p:spPr bwMode="auto">
          <a:xfrm>
            <a:off x="216567" y="998084"/>
            <a:ext cx="8650705" cy="4861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189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0" dirty="0" smtClean="0">
                <a:effectLst/>
              </a:rPr>
              <a:t>Core Research</a:t>
            </a:r>
            <a:br>
              <a:rPr lang="en-US" sz="6000" b="0" dirty="0" smtClean="0">
                <a:effectLst/>
              </a:rPr>
            </a:br>
            <a:r>
              <a:rPr lang="en-US" sz="3100" b="0" dirty="0" smtClean="0">
                <a:effectLst/>
              </a:rPr>
              <a:t>Research </a:t>
            </a:r>
            <a:r>
              <a:rPr lang="en-US" sz="3100" b="0" dirty="0">
                <a:effectLst/>
              </a:rPr>
              <a:t>and the </a:t>
            </a:r>
            <a:r>
              <a:rPr lang="en-US" sz="3100" b="0" dirty="0" smtClean="0">
                <a:effectLst/>
              </a:rPr>
              <a:t/>
            </a:r>
            <a:br>
              <a:rPr lang="en-US" sz="3100" b="0" dirty="0" smtClean="0">
                <a:effectLst/>
              </a:rPr>
            </a:br>
            <a:r>
              <a:rPr lang="en-US" sz="3100" b="0" dirty="0" smtClean="0">
                <a:effectLst/>
              </a:rPr>
              <a:t>Common </a:t>
            </a:r>
            <a:r>
              <a:rPr lang="en-US" sz="3100" b="0" dirty="0">
                <a:effectLst/>
              </a:rPr>
              <a:t>Core Learning Standards (CCLS)</a:t>
            </a:r>
            <a:endParaRPr lang="en-US" sz="3100" b="0" dirty="0"/>
          </a:p>
        </p:txBody>
      </p:sp>
    </p:spTree>
    <p:extLst>
      <p:ext uri="{BB962C8B-B14F-4D97-AF65-F5344CB8AC3E}">
        <p14:creationId xmlns:p14="http://schemas.microsoft.com/office/powerpoint/2010/main" val="704784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CCLS and Digger Deeper into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Feedback:</a:t>
            </a:r>
          </a:p>
          <a:p>
            <a:r>
              <a:rPr lang="en-US" dirty="0" smtClean="0"/>
              <a:t>Presentation vs. work time</a:t>
            </a:r>
          </a:p>
          <a:p>
            <a:r>
              <a:rPr lang="en-US" dirty="0" smtClean="0"/>
              <a:t>Collaboration is appreciated</a:t>
            </a:r>
          </a:p>
          <a:p>
            <a:r>
              <a:rPr lang="en-US" dirty="0" smtClean="0"/>
              <a:t>Smaller groups (HS)  so can better respond to individual questions and needs</a:t>
            </a:r>
            <a:endParaRPr lang="en-US" dirty="0"/>
          </a:p>
        </p:txBody>
      </p:sp>
      <p:pic>
        <p:nvPicPr>
          <p:cNvPr id="1026" name="Picture 2" descr="C:\Users\lradicel\AppData\Local\Microsoft\Windows\Temporary Internet Files\Content.IE5\KHFJZHKW\MP900423066[1]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46"/>
          <a:stretch/>
        </p:blipFill>
        <p:spPr bwMode="auto">
          <a:xfrm>
            <a:off x="2053421" y="4346187"/>
            <a:ext cx="5016121" cy="199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487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30715666"/>
              </p:ext>
            </p:extLst>
          </p:nvPr>
        </p:nvGraphicFramePr>
        <p:xfrm>
          <a:off x="457200" y="304800"/>
          <a:ext cx="83058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0184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67565"/>
            <a:ext cx="9144000" cy="1470025"/>
          </a:xfrm>
        </p:spPr>
        <p:txBody>
          <a:bodyPr/>
          <a:lstStyle/>
          <a:p>
            <a:r>
              <a:rPr lang="en-US" dirty="0" smtClean="0"/>
              <a:t>Data-Driven Instruction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32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3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9166" y="360434"/>
            <a:ext cx="5129033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SED Updates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97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PLCs at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Follow-up sessions</a:t>
            </a:r>
          </a:p>
          <a:p>
            <a:r>
              <a:rPr lang="en-US" dirty="0" smtClean="0"/>
              <a:t>Coaching available</a:t>
            </a:r>
          </a:p>
          <a:p>
            <a:r>
              <a:rPr lang="en-US" dirty="0" smtClean="0"/>
              <a:t>CNY NYS ASCD Focus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12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" t="15464" r="74267" b="33728"/>
          <a:stretch/>
        </p:blipFill>
        <p:spPr bwMode="auto">
          <a:xfrm>
            <a:off x="3302219" y="1167200"/>
            <a:ext cx="5937316" cy="533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Your RtI Upside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hlinkClick r:id="rId3"/>
              </a:rPr>
              <a:t>Mike Mattos </a:t>
            </a:r>
            <a:endParaRPr lang="en-US" dirty="0" smtClean="0"/>
          </a:p>
          <a:p>
            <a:r>
              <a:rPr lang="en-US" dirty="0" smtClean="0"/>
              <a:t>October 24, 2014</a:t>
            </a:r>
            <a:endParaRPr lang="en-US" dirty="0"/>
          </a:p>
          <a:p>
            <a:r>
              <a:rPr lang="en-US" dirty="0" smtClean="0"/>
              <a:t>On BOCES</a:t>
            </a:r>
            <a:br>
              <a:rPr lang="en-US" dirty="0" smtClean="0"/>
            </a:br>
            <a:r>
              <a:rPr lang="en-US" dirty="0" smtClean="0"/>
              <a:t>calendar</a:t>
            </a:r>
          </a:p>
          <a:p>
            <a:r>
              <a:rPr lang="en-US" dirty="0" smtClean="0"/>
              <a:t>SRC Arena</a:t>
            </a:r>
            <a:br>
              <a:rPr lang="en-US" dirty="0" smtClean="0"/>
            </a:br>
            <a:r>
              <a:rPr lang="en-US" dirty="0" smtClean="0"/>
              <a:t>is reserved</a:t>
            </a:r>
          </a:p>
          <a:p>
            <a:r>
              <a:rPr lang="en-US" dirty="0" smtClean="0"/>
              <a:t>What do you</a:t>
            </a:r>
            <a:br>
              <a:rPr lang="en-US" dirty="0" smtClean="0"/>
            </a:br>
            <a:r>
              <a:rPr lang="en-US" dirty="0" smtClean="0"/>
              <a:t>think?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25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Professional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07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844"/>
            <a:ext cx="8229600" cy="5358156"/>
          </a:xfrm>
        </p:spPr>
        <p:txBody>
          <a:bodyPr>
            <a:normAutofit/>
          </a:bodyPr>
          <a:lstStyle/>
          <a:p>
            <a:r>
              <a:rPr lang="en-US" dirty="0"/>
              <a:t>From the Review Room: “Describe the process by which evaluators will be trained and the process for how the district will certify and re-certify lead evaluators. Describe the process for ensuring inter-rater reliability. Describe the duration and nature of such training.”</a:t>
            </a:r>
          </a:p>
          <a:p>
            <a:r>
              <a:rPr lang="en-US" dirty="0" smtClean="0"/>
              <a:t>Make sure all of your Lead Evaluators</a:t>
            </a:r>
            <a:br>
              <a:rPr lang="en-US" dirty="0" smtClean="0"/>
            </a:br>
            <a:r>
              <a:rPr lang="en-US" dirty="0" smtClean="0"/>
              <a:t>are getting their required training to be</a:t>
            </a:r>
            <a:br>
              <a:rPr lang="en-US" dirty="0" smtClean="0"/>
            </a:br>
            <a:r>
              <a:rPr lang="en-US" dirty="0" smtClean="0"/>
              <a:t>re-certified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8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07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Assessment &amp; Systems Thinking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956077"/>
              </p:ext>
            </p:extLst>
          </p:nvPr>
        </p:nvGraphicFramePr>
        <p:xfrm>
          <a:off x="193168" y="1327631"/>
          <a:ext cx="8726133" cy="5211763"/>
        </p:xfrm>
        <a:graphic>
          <a:graphicData uri="http://schemas.openxmlformats.org/drawingml/2006/table">
            <a:tbl>
              <a:tblPr/>
              <a:tblGrid>
                <a:gridCol w="1208787"/>
                <a:gridCol w="1252891"/>
                <a:gridCol w="1252891"/>
                <a:gridCol w="1252891"/>
                <a:gridCol w="1252891"/>
                <a:gridCol w="1252891"/>
                <a:gridCol w="1252891"/>
              </a:tblGrid>
              <a:tr h="105598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Rockwell"/>
                        </a:rPr>
                        <a:t> </a:t>
                      </a:r>
                    </a:p>
                  </a:txBody>
                  <a:tcPr marL="65125" marR="65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937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Rockwell"/>
                        </a:rPr>
                        <a:t>  </a:t>
                      </a:r>
                      <a:r>
                        <a:rPr lang="en-US" sz="1500" kern="1400" dirty="0">
                          <a:solidFill>
                            <a:srgbClr val="6D0000"/>
                          </a:solidFill>
                          <a:effectLst/>
                          <a:latin typeface="Rockwell"/>
                        </a:rPr>
                        <a:t>Classroom Assessments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65125" marR="65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93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>
                          <a:solidFill>
                            <a:srgbClr val="6D0000"/>
                          </a:solidFill>
                          <a:effectLst/>
                          <a:latin typeface="Rockwell"/>
                        </a:rPr>
                        <a:t>Common Formative Assessments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65125" marR="65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937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>
                          <a:solidFill>
                            <a:srgbClr val="6D0000"/>
                          </a:solidFill>
                          <a:effectLst/>
                          <a:latin typeface="Rockwell"/>
                        </a:rPr>
                        <a:t>Common Interim Assessments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65125" marR="65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937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>
                          <a:solidFill>
                            <a:srgbClr val="6D0000"/>
                          </a:solidFill>
                          <a:effectLst/>
                          <a:latin typeface="Rockwell"/>
                        </a:rPr>
                        <a:t>Student Learning Objectives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65125" marR="65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937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>
                          <a:solidFill>
                            <a:srgbClr val="6D0000"/>
                          </a:solidFill>
                          <a:effectLst/>
                          <a:latin typeface="Rockwell"/>
                        </a:rPr>
                        <a:t>External Assessments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65125" marR="65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9370"/>
                    </a:solidFill>
                  </a:tcPr>
                </a:tc>
              </a:tr>
              <a:tr h="1203460"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>
                          <a:solidFill>
                            <a:srgbClr val="6D0000"/>
                          </a:solidFill>
                          <a:effectLst/>
                          <a:latin typeface="Rockwell"/>
                        </a:rPr>
                        <a:t>Examples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65125" marR="65125" marT="0" marB="0" anchor="ctr">
                    <a:lnL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 dirty="0">
                          <a:solidFill>
                            <a:srgbClr val="585858"/>
                          </a:solidFill>
                          <a:effectLst/>
                          <a:latin typeface="Arial"/>
                        </a:rPr>
                        <a:t>Worksheets, classroom response, whiteboards, exit tickets, conferences, student self-assessment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65125" marR="65125" marT="0" marB="0" anchor="ctr">
                    <a:lnL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 dirty="0">
                          <a:solidFill>
                            <a:srgbClr val="585858"/>
                          </a:solidFill>
                          <a:effectLst/>
                          <a:latin typeface="Arial"/>
                        </a:rPr>
                        <a:t>Chapter/unit tests, final projects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65125" marR="65125" marT="0" marB="0" anchor="ctr">
                    <a:lnL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 dirty="0">
                          <a:solidFill>
                            <a:srgbClr val="585858"/>
                          </a:solidFill>
                          <a:effectLst/>
                          <a:latin typeface="Arial"/>
                        </a:rPr>
                        <a:t>Common tasks and prompts assessed with rubric, quizzes 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65125" marR="65125" marT="0" marB="0" anchor="ctr">
                    <a:lnL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 dirty="0">
                          <a:solidFill>
                            <a:srgbClr val="585858"/>
                          </a:solidFill>
                          <a:effectLst/>
                          <a:latin typeface="Arial"/>
                        </a:rPr>
                        <a:t>Performances, tests, or writing prompts given every 6-8 weeks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65125" marR="65125" marT="0" marB="0" anchor="ctr">
                    <a:lnL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 dirty="0">
                          <a:solidFill>
                            <a:srgbClr val="585858"/>
                          </a:solidFill>
                          <a:effectLst/>
                          <a:latin typeface="Arial"/>
                        </a:rPr>
                        <a:t>Growth measures designed for use with the APPR growth and local achievement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65125" marR="65125" marT="0" marB="0" anchor="ctr">
                    <a:lnL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 dirty="0">
                          <a:solidFill>
                            <a:srgbClr val="585858"/>
                          </a:solidFill>
                          <a:effectLst/>
                          <a:latin typeface="Arial"/>
                        </a:rPr>
                        <a:t>3-8 tests, Regents exams, SAT, AP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65125" marR="65125" marT="0" marB="0" anchor="ctr">
                    <a:lnL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CC"/>
                    </a:solidFill>
                  </a:tcPr>
                </a:tc>
              </a:tr>
              <a:tr h="951547"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>
                          <a:solidFill>
                            <a:srgbClr val="6D0000"/>
                          </a:solidFill>
                          <a:effectLst/>
                          <a:latin typeface="Rockwell"/>
                        </a:rPr>
                        <a:t>Format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65125" marR="65125" marT="0" marB="0" anchor="ctr">
                    <a:lnL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 dirty="0">
                          <a:solidFill>
                            <a:srgbClr val="585858"/>
                          </a:solidFill>
                          <a:effectLst/>
                          <a:latin typeface="Arial"/>
                        </a:rPr>
                        <a:t>Very formative; can be diagnostic if used prior to instruction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65125" marR="65125" marT="0" marB="0" anchor="ctr">
                    <a:lnL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 dirty="0">
                          <a:solidFill>
                            <a:srgbClr val="585858"/>
                          </a:solidFill>
                          <a:effectLst/>
                          <a:latin typeface="Arial"/>
                        </a:rPr>
                        <a:t>Mostly summative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65125" marR="65125" marT="0" marB="0" anchor="ctr">
                    <a:lnL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 dirty="0">
                          <a:solidFill>
                            <a:srgbClr val="585858"/>
                          </a:solidFill>
                          <a:effectLst/>
                          <a:latin typeface="Arial"/>
                        </a:rPr>
                        <a:t>Formative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65125" marR="65125" marT="0" marB="0" anchor="ctr">
                    <a:lnL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 dirty="0">
                          <a:solidFill>
                            <a:srgbClr val="585858"/>
                          </a:solidFill>
                          <a:effectLst/>
                          <a:latin typeface="Arial"/>
                        </a:rPr>
                        <a:t>Formative and summative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65125" marR="65125" marT="0" marB="0" anchor="ctr">
                    <a:lnL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 dirty="0">
                          <a:solidFill>
                            <a:srgbClr val="585858"/>
                          </a:solidFill>
                          <a:effectLst/>
                          <a:latin typeface="Arial"/>
                        </a:rPr>
                        <a:t>Summative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65125" marR="65125" marT="0" marB="0" anchor="ctr">
                    <a:lnL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 dirty="0">
                          <a:solidFill>
                            <a:srgbClr val="585858"/>
                          </a:solidFill>
                          <a:effectLst/>
                          <a:latin typeface="Arial"/>
                        </a:rPr>
                        <a:t>Very summative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65125" marR="65125" marT="0" marB="0" anchor="ctr">
                    <a:lnL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CC"/>
                    </a:solidFill>
                  </a:tcPr>
                </a:tc>
              </a:tr>
              <a:tr h="1002464"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solidFill>
                            <a:srgbClr val="6D0000"/>
                          </a:solidFill>
                          <a:effectLst/>
                          <a:latin typeface="Rockwell"/>
                        </a:rPr>
                        <a:t>Responsibility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65125" marR="65125" marT="0" marB="0" anchor="ctr">
                    <a:lnL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 dirty="0">
                          <a:solidFill>
                            <a:srgbClr val="585858"/>
                          </a:solidFill>
                          <a:effectLst/>
                          <a:latin typeface="Arial"/>
                        </a:rPr>
                        <a:t>Classroom teachers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65125" marR="65125" marT="0" marB="0" anchor="ctr">
                    <a:lnL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 dirty="0">
                          <a:solidFill>
                            <a:srgbClr val="585858"/>
                          </a:solidFill>
                          <a:effectLst/>
                          <a:latin typeface="Arial"/>
                        </a:rPr>
                        <a:t>Classroom teachers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65125" marR="65125" marT="0" marB="0" anchor="ctr">
                    <a:lnL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 dirty="0">
                          <a:solidFill>
                            <a:srgbClr val="585858"/>
                          </a:solidFill>
                          <a:effectLst/>
                          <a:latin typeface="Arial"/>
                        </a:rPr>
                        <a:t>Grade level/discipline teams of teachers working together. District teams of representative  teachers may also look at the data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65125" marR="65125" marT="0" marB="0" anchor="ctr">
                    <a:lnL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 dirty="0">
                          <a:solidFill>
                            <a:srgbClr val="585858"/>
                          </a:solidFill>
                          <a:effectLst/>
                          <a:latin typeface="Arial"/>
                        </a:rPr>
                        <a:t>Teachers and lead evaluators/principals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65125" marR="65125" marT="0" marB="0" anchor="ctr">
                    <a:lnL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 dirty="0">
                          <a:solidFill>
                            <a:srgbClr val="585858"/>
                          </a:solidFill>
                          <a:effectLst/>
                          <a:latin typeface="Arial"/>
                        </a:rPr>
                        <a:t>An external group of “experts”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65125" marR="65125" marT="0" marB="0" anchor="ctr">
                    <a:lnL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CC"/>
                    </a:solidFill>
                  </a:tcPr>
                </a:tc>
              </a:tr>
              <a:tr h="998304"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>
                          <a:solidFill>
                            <a:srgbClr val="6D0000"/>
                          </a:solidFill>
                          <a:effectLst/>
                          <a:latin typeface="Rockwell"/>
                        </a:rPr>
                        <a:t>Purpose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65125" marR="65125" marT="0" marB="0" anchor="ctr">
                    <a:lnL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 dirty="0">
                          <a:solidFill>
                            <a:srgbClr val="585858"/>
                          </a:solidFill>
                          <a:effectLst/>
                          <a:latin typeface="Arial"/>
                        </a:rPr>
                        <a:t>Provides immediate feedback and guides instructional decisions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65125" marR="65125" marT="0" marB="0" anchor="ctr">
                    <a:lnL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 dirty="0">
                          <a:solidFill>
                            <a:srgbClr val="585858"/>
                          </a:solidFill>
                          <a:effectLst/>
                          <a:latin typeface="Arial"/>
                        </a:rPr>
                        <a:t>Provision of grades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65125" marR="65125" marT="0" marB="0" anchor="ctr">
                    <a:lnL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 dirty="0">
                          <a:solidFill>
                            <a:srgbClr val="585858"/>
                          </a:solidFill>
                          <a:effectLst/>
                          <a:latin typeface="Arial"/>
                        </a:rPr>
                        <a:t>To assess student learning in order to make instructional decisions. Also serves to assess curriculum, instruction, and pacing.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65125" marR="65125" marT="0" marB="0" anchor="ctr">
                    <a:lnL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 dirty="0">
                          <a:solidFill>
                            <a:srgbClr val="585858"/>
                          </a:solidFill>
                          <a:effectLst/>
                          <a:latin typeface="Arial"/>
                        </a:rPr>
                        <a:t>Conversion to scores for use in teacher and principal evaluation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65125" marR="65125" marT="0" marB="0" anchor="ctr">
                    <a:lnL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 dirty="0">
                          <a:solidFill>
                            <a:srgbClr val="585858"/>
                          </a:solidFill>
                          <a:effectLst/>
                          <a:latin typeface="Arial"/>
                        </a:rPr>
                        <a:t>Accountability and placement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65125" marR="65125" marT="0" marB="0" anchor="ctr">
                    <a:lnL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93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7393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Long Term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8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RTTT Reporting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3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Other 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9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788713"/>
          </a:xfrm>
        </p:spPr>
        <p:txBody>
          <a:bodyPr>
            <a:normAutofit/>
          </a:bodyPr>
          <a:lstStyle/>
          <a:p>
            <a:r>
              <a:rPr lang="en-US" dirty="0" smtClean="0"/>
              <a:t>WCNY October 30</a:t>
            </a:r>
            <a:r>
              <a:rPr lang="en-US" baseline="30000" dirty="0" smtClean="0"/>
              <a:t>th</a:t>
            </a:r>
            <a:r>
              <a:rPr lang="en-US" dirty="0" smtClean="0"/>
              <a:t> 2:00p</a:t>
            </a:r>
          </a:p>
          <a:p>
            <a:r>
              <a:rPr lang="en-US" dirty="0" smtClean="0"/>
              <a:t>Education Center 3:30p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29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York State</a:t>
            </a:r>
            <a:br>
              <a:rPr lang="en-US" dirty="0" smtClean="0"/>
            </a:br>
            <a:r>
              <a:rPr lang="en-US" dirty="0" smtClean="0"/>
              <a:t>Assessment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October/November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458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0" t="19243" r="1217" b="19819"/>
          <a:stretch/>
        </p:blipFill>
        <p:spPr bwMode="auto">
          <a:xfrm>
            <a:off x="288758" y="1012157"/>
            <a:ext cx="8548753" cy="50758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6809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 &amp;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788713"/>
          </a:xfrm>
        </p:spPr>
        <p:txBody>
          <a:bodyPr>
            <a:normAutofit/>
          </a:bodyPr>
          <a:lstStyle/>
          <a:p>
            <a:r>
              <a:rPr lang="en-US" dirty="0" smtClean="0"/>
              <a:t>Enterprise America status?</a:t>
            </a:r>
          </a:p>
          <a:p>
            <a:r>
              <a:rPr lang="en-US" dirty="0" smtClean="0"/>
              <a:t>Regional Summer School Report out</a:t>
            </a:r>
          </a:p>
          <a:p>
            <a:r>
              <a:rPr lang="en-US" dirty="0" smtClean="0"/>
              <a:t>Regional Vision/New Tech </a:t>
            </a:r>
          </a:p>
          <a:p>
            <a:r>
              <a:rPr lang="en-US" dirty="0" smtClean="0"/>
              <a:t>PBLNY</a:t>
            </a:r>
          </a:p>
          <a:p>
            <a:pPr lvl="1"/>
            <a:r>
              <a:rPr lang="en-US" dirty="0"/>
              <a:t>Yong </a:t>
            </a:r>
            <a:r>
              <a:rPr lang="en-US" dirty="0" smtClean="0"/>
              <a:t>Zhao, Sam Chaltain, Suzie Boss, Ron </a:t>
            </a:r>
            <a:r>
              <a:rPr lang="en-US" dirty="0"/>
              <a:t>Berger</a:t>
            </a:r>
          </a:p>
          <a:p>
            <a:pPr lvl="1"/>
            <a:r>
              <a:rPr lang="en-US" dirty="0"/>
              <a:t>PBL 101</a:t>
            </a:r>
          </a:p>
          <a:p>
            <a:pPr lvl="1"/>
            <a:r>
              <a:rPr lang="en-US" dirty="0"/>
              <a:t>PBL </a:t>
            </a:r>
            <a:r>
              <a:rPr lang="en-US" dirty="0" smtClean="0"/>
              <a:t>Leadership, PBL Systems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7800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BCIC Meetings This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788713"/>
          </a:xfrm>
        </p:spPr>
        <p:txBody>
          <a:bodyPr>
            <a:normAutofit/>
          </a:bodyPr>
          <a:lstStyle/>
          <a:p>
            <a:r>
              <a:rPr lang="en-US" dirty="0" smtClean="0"/>
              <a:t>Share a practice</a:t>
            </a:r>
          </a:p>
          <a:p>
            <a:r>
              <a:rPr lang="en-US" dirty="0" smtClean="0"/>
              <a:t>10 minute slot per meeting</a:t>
            </a:r>
          </a:p>
          <a:p>
            <a:r>
              <a:rPr lang="en-US" dirty="0" smtClean="0"/>
              <a:t>Volunteers?</a:t>
            </a:r>
          </a:p>
          <a:p>
            <a:r>
              <a:rPr lang="en-US" dirty="0" smtClean="0"/>
              <a:t>Set up a schedule?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b="18157"/>
          <a:stretch/>
        </p:blipFill>
        <p:spPr bwMode="auto">
          <a:xfrm>
            <a:off x="4876800" y="2983687"/>
            <a:ext cx="3810000" cy="321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0456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BCIC Meetings Next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1270649"/>
          </a:xfrm>
        </p:spPr>
        <p:txBody>
          <a:bodyPr>
            <a:norm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Thursday of the Month</a:t>
            </a:r>
          </a:p>
          <a:p>
            <a:r>
              <a:rPr lang="en-US" dirty="0" smtClean="0"/>
              <a:t>Rodax 8 Large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49924" y="2678376"/>
            <a:ext cx="36303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September 11,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October 9,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November 13,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December 11,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January 8,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February 12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March 12,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April 9 or 16,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May 14,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June 11,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6959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39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January 2014</a:t>
            </a:r>
            <a:br>
              <a:rPr lang="en-US" dirty="0" smtClean="0"/>
            </a:br>
            <a:r>
              <a:rPr lang="en-US" dirty="0" smtClean="0"/>
              <a:t>Collaborative Regents 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Please respond to </a:t>
            </a:r>
            <a:r>
              <a:rPr lang="en-US" dirty="0">
                <a:hlinkClick r:id="rId2"/>
              </a:rPr>
              <a:t>quick link </a:t>
            </a:r>
            <a:r>
              <a:rPr lang="en-US" dirty="0"/>
              <a:t>--- </a:t>
            </a:r>
            <a:r>
              <a:rPr lang="en-US" dirty="0" smtClean="0"/>
              <a:t>deadline is November 15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coring </a:t>
            </a:r>
            <a:r>
              <a:rPr lang="en-US" dirty="0"/>
              <a:t>leaders are important so please consider nominating </a:t>
            </a:r>
            <a:r>
              <a:rPr lang="en-US" dirty="0" smtClean="0"/>
              <a:t>capable teacher leaders </a:t>
            </a:r>
          </a:p>
        </p:txBody>
      </p:sp>
    </p:spTree>
    <p:extLst>
      <p:ext uri="{BB962C8B-B14F-4D97-AF65-F5344CB8AC3E}">
        <p14:creationId xmlns:p14="http://schemas.microsoft.com/office/powerpoint/2010/main" val="26765556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3-8 Cluster 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Presentation </a:t>
            </a:r>
            <a:r>
              <a:rPr lang="en-US" dirty="0"/>
              <a:t>today from </a:t>
            </a:r>
            <a:r>
              <a:rPr lang="en-US" dirty="0" smtClean="0"/>
              <a:t>another vendor</a:t>
            </a:r>
            <a:endParaRPr lang="en-US" dirty="0"/>
          </a:p>
          <a:p>
            <a:r>
              <a:rPr lang="en-US" dirty="0" smtClean="0"/>
              <a:t>Reconfigure </a:t>
            </a:r>
            <a:r>
              <a:rPr lang="en-US" dirty="0"/>
              <a:t>sites and finalize schedule as </a:t>
            </a:r>
            <a:r>
              <a:rPr lang="en-US" dirty="0" smtClean="0"/>
              <a:t>needed</a:t>
            </a:r>
          </a:p>
          <a:p>
            <a:r>
              <a:rPr lang="en-US" dirty="0"/>
              <a:t>3-8:  Please indicate participation by Dec </a:t>
            </a:r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which will </a:t>
            </a:r>
            <a:r>
              <a:rPr lang="en-US" dirty="0"/>
              <a:t>allow us to share information by </a:t>
            </a:r>
            <a:r>
              <a:rPr lang="en-US" dirty="0" smtClean="0"/>
              <a:t>December </a:t>
            </a:r>
            <a:r>
              <a:rPr lang="en-US" dirty="0"/>
              <a:t>BCIC meeting in the event that there needs to be refinement to clusters.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0361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LOTE Checkpoint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Please take out French version A from pool of assessments</a:t>
            </a:r>
            <a:r>
              <a:rPr lang="en-US" dirty="0" smtClean="0"/>
              <a:t>.</a:t>
            </a:r>
          </a:p>
          <a:p>
            <a:r>
              <a:rPr lang="en-US" dirty="0"/>
              <a:t>Reminder- exams are to be treated as secure exams and that the versions are reused.</a:t>
            </a:r>
          </a:p>
          <a:p>
            <a:r>
              <a:rPr lang="en-US" dirty="0" smtClean="0"/>
              <a:t>Prior to version selection for JUNE – does the group want to reconvene and rewrite additional exams?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849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996319"/>
              </p:ext>
            </p:extLst>
          </p:nvPr>
        </p:nvGraphicFramePr>
        <p:xfrm>
          <a:off x="838767" y="493596"/>
          <a:ext cx="7466466" cy="5867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411"/>
                <a:gridCol w="1244411"/>
                <a:gridCol w="1244411"/>
                <a:gridCol w="1244411"/>
                <a:gridCol w="1244411"/>
                <a:gridCol w="1244411"/>
              </a:tblGrid>
              <a:tr h="49971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00" marR="82200" marT="41100" marB="41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Spanish</a:t>
                      </a:r>
                      <a:endParaRPr lang="en-US" sz="1600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French</a:t>
                      </a:r>
                      <a:endParaRPr lang="en-US" sz="1600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German</a:t>
                      </a:r>
                      <a:endParaRPr lang="en-US" sz="1600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Latin</a:t>
                      </a:r>
                      <a:endParaRPr lang="en-US" sz="1600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Italian</a:t>
                      </a:r>
                      <a:endParaRPr lang="en-US" sz="1600" dirty="0"/>
                    </a:p>
                  </a:txBody>
                  <a:tcPr marL="82200" marR="82200" marT="41100" marB="41100" anchor="ctr"/>
                </a:tc>
              </a:tr>
              <a:tr h="36983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Baldwinsville</a:t>
                      </a:r>
                      <a:endParaRPr lang="en-US" sz="1400" b="1" dirty="0"/>
                    </a:p>
                  </a:txBody>
                  <a:tcPr marL="82200" marR="82200" marT="41100" marB="41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82200" marR="82200" marT="41100" marB="41100" anchor="ctr"/>
                </a:tc>
              </a:tr>
              <a:tr h="31883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DeRuyter</a:t>
                      </a:r>
                      <a:endParaRPr lang="en-US" sz="1400" b="1" dirty="0"/>
                    </a:p>
                  </a:txBody>
                  <a:tcPr marL="82200" marR="82200" marT="41100" marB="41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82200" marR="82200" marT="41100" marB="41100" anchor="ctr"/>
                </a:tc>
              </a:tr>
              <a:tr h="55071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Fabius</a:t>
                      </a:r>
                      <a:r>
                        <a:rPr lang="en-US" sz="1400" b="1" dirty="0" smtClean="0"/>
                        <a:t>-Pompey</a:t>
                      </a:r>
                      <a:endParaRPr lang="en-US" sz="1400" b="1" dirty="0"/>
                    </a:p>
                  </a:txBody>
                  <a:tcPr marL="82200" marR="82200" marT="41100" marB="41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82200" marR="82200" marT="41100" marB="41100" anchor="ctr"/>
                </a:tc>
              </a:tr>
              <a:tr h="31883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F-M</a:t>
                      </a:r>
                      <a:endParaRPr lang="en-US" sz="1400" b="1" dirty="0"/>
                    </a:p>
                  </a:txBody>
                  <a:tcPr marL="82200" marR="82200" marT="41100" marB="41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82200" marR="82200" marT="41100" marB="41100" anchor="ctr"/>
                </a:tc>
              </a:tr>
              <a:tr h="31883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Homer</a:t>
                      </a:r>
                      <a:endParaRPr lang="en-US" sz="1400" b="1" dirty="0"/>
                    </a:p>
                  </a:txBody>
                  <a:tcPr marL="82200" marR="82200" marT="41100" marB="41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82200" marR="82200" marT="41100" marB="4110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LaFayette</a:t>
                      </a:r>
                      <a:endParaRPr lang="en-US" sz="1400" b="1" dirty="0"/>
                    </a:p>
                  </a:txBody>
                  <a:tcPr marL="82200" marR="82200" marT="41100" marB="41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82200" marR="82200" marT="41100" marB="41100" anchor="ctr"/>
                </a:tc>
              </a:tr>
              <a:tr h="31883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Liverpool</a:t>
                      </a:r>
                      <a:endParaRPr lang="en-US" sz="1400" b="1" dirty="0"/>
                    </a:p>
                  </a:txBody>
                  <a:tcPr marL="82200" marR="82200" marT="41100" marB="41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82200" marR="82200" marT="41100" marB="41100" anchor="ctr"/>
                </a:tc>
              </a:tr>
              <a:tr h="31883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Marathon</a:t>
                      </a:r>
                      <a:endParaRPr lang="en-US" sz="1400" b="1" dirty="0"/>
                    </a:p>
                  </a:txBody>
                  <a:tcPr marL="82200" marR="82200" marT="41100" marB="41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82200" marR="82200" marT="41100" marB="41100" anchor="ctr"/>
                </a:tc>
              </a:tr>
              <a:tr h="55071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North Syracuse</a:t>
                      </a:r>
                      <a:endParaRPr lang="en-US" sz="1400" b="1" dirty="0"/>
                    </a:p>
                  </a:txBody>
                  <a:tcPr marL="82200" marR="82200" marT="41100" marB="41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82200" marR="82200" marT="41100" marB="41100" anchor="ctr"/>
                </a:tc>
              </a:tr>
              <a:tr h="31883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OCM</a:t>
                      </a:r>
                      <a:endParaRPr lang="en-US" sz="1400" b="1" dirty="0"/>
                    </a:p>
                  </a:txBody>
                  <a:tcPr marL="82200" marR="82200" marT="41100" marB="41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82200" marR="82200" marT="41100" marB="41100" anchor="ctr"/>
                </a:tc>
              </a:tr>
              <a:tr h="31883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Solvay</a:t>
                      </a:r>
                      <a:endParaRPr lang="en-US" sz="1400" b="1" dirty="0"/>
                    </a:p>
                  </a:txBody>
                  <a:tcPr marL="82200" marR="82200" marT="41100" marB="41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marL="82200" marR="82200" marT="41100" marB="41100" anchor="ctr"/>
                </a:tc>
              </a:tr>
              <a:tr h="31883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Tully</a:t>
                      </a:r>
                      <a:endParaRPr lang="en-US" sz="1400" b="1" dirty="0"/>
                    </a:p>
                  </a:txBody>
                  <a:tcPr marL="82200" marR="82200" marT="41100" marB="41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82200" marR="82200" marT="41100" marB="41100" anchor="ctr"/>
                </a:tc>
              </a:tr>
              <a:tr h="55071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West Genesee</a:t>
                      </a:r>
                      <a:endParaRPr lang="en-US" sz="1400" b="1" dirty="0"/>
                    </a:p>
                  </a:txBody>
                  <a:tcPr marL="82200" marR="82200" marT="41100" marB="41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82200" marR="82200" marT="41100" marB="41100" anchor="ctr"/>
                </a:tc>
              </a:tr>
              <a:tr h="499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Westhill</a:t>
                      </a:r>
                      <a:endParaRPr lang="en-US" sz="1400" b="1" dirty="0"/>
                    </a:p>
                  </a:txBody>
                  <a:tcPr marL="82200" marR="82200" marT="41100" marB="41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82200" marR="82200" marT="41100" marB="411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82200" marR="82200" marT="41100" marB="411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3246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2954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Please note:  Need to pull French Version A</a:t>
            </a:r>
            <a:endParaRPr lang="en-US" sz="2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501891"/>
              </p:ext>
            </p:extLst>
          </p:nvPr>
        </p:nvGraphicFramePr>
        <p:xfrm>
          <a:off x="1219200" y="2057400"/>
          <a:ext cx="6934200" cy="2159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700"/>
                <a:gridCol w="1155700"/>
                <a:gridCol w="1155700"/>
                <a:gridCol w="1155700"/>
                <a:gridCol w="1155700"/>
                <a:gridCol w="1155700"/>
              </a:tblGrid>
              <a:tr h="4222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SPANISH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GERMAN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ITALIAN</a:t>
                      </a:r>
                      <a:endParaRPr lang="en-US" dirty="0"/>
                    </a:p>
                  </a:txBody>
                  <a:tcPr/>
                </a:tc>
              </a:tr>
              <a:tr h="1665677"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VERSIONS OF EXAM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r>
                        <a:rPr lang="en-US" baseline="0" dirty="0" smtClean="0"/>
                        <a:t> plus practice exams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plus practice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plus practice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</a:p>
                    <a:p>
                      <a:r>
                        <a:rPr lang="en-US" dirty="0" smtClean="0"/>
                        <a:t>(second version never had final proofs)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plus practice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409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“Required” Tests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Federal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3-8 ELA</a:t>
            </a:r>
          </a:p>
          <a:p>
            <a:r>
              <a:rPr lang="en-US" dirty="0" smtClean="0"/>
              <a:t>3-8 Math</a:t>
            </a:r>
          </a:p>
          <a:p>
            <a:r>
              <a:rPr lang="en-US" dirty="0" smtClean="0"/>
              <a:t>Science 4, 8, one in HS</a:t>
            </a:r>
          </a:p>
          <a:p>
            <a:r>
              <a:rPr lang="en-US" dirty="0" smtClean="0"/>
              <a:t>HS ELA</a:t>
            </a:r>
          </a:p>
          <a:p>
            <a:r>
              <a:rPr lang="en-US" dirty="0" smtClean="0"/>
              <a:t>HS math</a:t>
            </a:r>
          </a:p>
          <a:p>
            <a:r>
              <a:rPr lang="en-US" dirty="0" smtClean="0"/>
              <a:t>ELL assessments</a:t>
            </a:r>
          </a:p>
          <a:p>
            <a:r>
              <a:rPr lang="en-US" dirty="0" smtClean="0"/>
              <a:t>Special Ed (for 1% NYSAA)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State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Global Regents</a:t>
            </a:r>
          </a:p>
          <a:p>
            <a:r>
              <a:rPr lang="en-US" dirty="0" smtClean="0"/>
              <a:t>US History Regents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189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and suggestions if select to revisit 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Developed 2012</a:t>
            </a:r>
          </a:p>
          <a:p>
            <a:r>
              <a:rPr lang="en-US" dirty="0" smtClean="0"/>
              <a:t>Administered minimally June 2012 and 2013 with some January and August administrations.</a:t>
            </a:r>
          </a:p>
          <a:p>
            <a:r>
              <a:rPr lang="en-US" dirty="0" smtClean="0"/>
              <a:t>Developed using previous Regents as models</a:t>
            </a:r>
          </a:p>
          <a:p>
            <a:r>
              <a:rPr lang="en-US" dirty="0" smtClean="0"/>
              <a:t>French C and Spanish D are only ones not yet administered (according to  my records)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have we learned?</a:t>
            </a:r>
          </a:p>
          <a:p>
            <a:pPr lvl="1"/>
            <a:r>
              <a:rPr lang="en-US" dirty="0" smtClean="0"/>
              <a:t>Map out prior to “revising” Regents items</a:t>
            </a:r>
          </a:p>
          <a:p>
            <a:pPr lvl="1"/>
            <a:r>
              <a:rPr lang="en-US" dirty="0" smtClean="0"/>
              <a:t>Build in structures for scoring and administering spoken language component</a:t>
            </a:r>
          </a:p>
          <a:p>
            <a:pPr lvl="1"/>
            <a:r>
              <a:rPr lang="en-US" dirty="0" smtClean="0"/>
              <a:t>Proofread, Proofread– take exams and have peer edits with printing out so take as if student.</a:t>
            </a:r>
          </a:p>
          <a:p>
            <a:pPr lvl="1"/>
            <a:r>
              <a:rPr lang="en-US" dirty="0" smtClean="0"/>
              <a:t>Tighter time frame to complete the work</a:t>
            </a:r>
          </a:p>
        </p:txBody>
      </p:sp>
    </p:spTree>
    <p:extLst>
      <p:ext uri="{BB962C8B-B14F-4D97-AF65-F5344CB8AC3E}">
        <p14:creationId xmlns:p14="http://schemas.microsoft.com/office/powerpoint/2010/main" val="37419435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5406"/>
            <a:ext cx="8382000" cy="2925762"/>
          </a:xfrm>
        </p:spPr>
        <p:txBody>
          <a:bodyPr>
            <a:normAutofit fontScale="90000"/>
          </a:bodyPr>
          <a:lstStyle/>
          <a:p>
            <a:r>
              <a:rPr lang="en-US" dirty="0"/>
              <a:t>Does the group want to reconvene and rewrite additional exams? </a:t>
            </a:r>
            <a:r>
              <a:rPr lang="en-US" dirty="0" smtClean="0"/>
              <a:t>Spring</a:t>
            </a:r>
            <a:r>
              <a:rPr lang="en-US" dirty="0"/>
              <a:t>? </a:t>
            </a:r>
            <a:r>
              <a:rPr lang="en-US" dirty="0" smtClean="0"/>
              <a:t>Summer</a:t>
            </a:r>
            <a:r>
              <a:rPr lang="en-US" dirty="0"/>
              <a:t>? Next Fall?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C:\Users\lradicel\AppData\Local\Microsoft\Windows\Temporary Internet Files\Content.IE5\35NOLR2G\MC900231635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359" y="3820125"/>
            <a:ext cx="2655683" cy="188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1290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BCIC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December 19, 2013</a:t>
            </a:r>
          </a:p>
          <a:p>
            <a:r>
              <a:rPr lang="en-US" dirty="0" smtClean="0"/>
              <a:t>Henry Large Conference Room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9993139">
            <a:off x="1623849" y="1718441"/>
            <a:ext cx="2112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Stencil" panose="040409050D0802020404" pitchFamily="82" charset="0"/>
              </a:rPr>
              <a:t>NEXT</a:t>
            </a:r>
            <a:endParaRPr lang="en-US" sz="4400" dirty="0">
              <a:solidFill>
                <a:srgbClr val="FFFF00"/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61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“Optional” Tests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Pre-3012(c)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Regents in math</a:t>
            </a:r>
          </a:p>
          <a:p>
            <a:r>
              <a:rPr lang="en-US" dirty="0" smtClean="0"/>
              <a:t>Regents in science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Post-3012(c</a:t>
            </a:r>
            <a:r>
              <a:rPr lang="en-US" sz="2800" dirty="0"/>
              <a:t>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SLOs</a:t>
            </a:r>
          </a:p>
          <a:p>
            <a:r>
              <a:rPr lang="en-US" dirty="0" smtClean="0"/>
              <a:t>LATs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484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Regents gave SED approval to apply for a waiver to USDOE</a:t>
            </a:r>
          </a:p>
          <a:p>
            <a:r>
              <a:rPr lang="en-US" dirty="0" smtClean="0"/>
              <a:t>Allow Algebra </a:t>
            </a:r>
            <a:r>
              <a:rPr lang="en-US" dirty="0"/>
              <a:t>proficient </a:t>
            </a:r>
            <a:r>
              <a:rPr lang="en-US" dirty="0" smtClean="0"/>
              <a:t>score to serve as 8</a:t>
            </a:r>
            <a:r>
              <a:rPr lang="en-US" baseline="30000" dirty="0" smtClean="0"/>
              <a:t>th</a:t>
            </a:r>
            <a:r>
              <a:rPr lang="en-US" dirty="0" smtClean="0"/>
              <a:t> grade proficient score</a:t>
            </a:r>
          </a:p>
          <a:p>
            <a:r>
              <a:rPr lang="en-US" dirty="0" smtClean="0"/>
              <a:t>Would require a different math score in 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86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NYSAA is Changing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NYSAA</a:t>
            </a:r>
            <a:r>
              <a:rPr lang="en-US" dirty="0"/>
              <a:t> is changing to be Common Core-aligned, too.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u="sng" dirty="0">
                <a:hlinkClick r:id="rId2"/>
              </a:rPr>
              <a:t>chart</a:t>
            </a:r>
            <a:r>
              <a:rPr lang="en-US" dirty="0"/>
              <a:t> compares the old format to the </a:t>
            </a:r>
            <a:r>
              <a:rPr lang="en-US" dirty="0" smtClean="0"/>
              <a:t>new</a:t>
            </a:r>
          </a:p>
          <a:p>
            <a:r>
              <a:rPr lang="en-US" dirty="0" smtClean="0"/>
              <a:t>SED </a:t>
            </a:r>
            <a:r>
              <a:rPr lang="en-US" dirty="0"/>
              <a:t>has a </a:t>
            </a:r>
            <a:r>
              <a:rPr lang="en-US" u="sng" dirty="0">
                <a:hlinkClick r:id="rId3"/>
              </a:rPr>
              <a:t>page</a:t>
            </a:r>
            <a:r>
              <a:rPr lang="en-US" dirty="0"/>
              <a:t> with all of the support </a:t>
            </a:r>
            <a:r>
              <a:rPr lang="en-US" dirty="0" smtClean="0"/>
              <a:t>materials</a:t>
            </a:r>
          </a:p>
          <a:p>
            <a:r>
              <a:rPr lang="en-US" dirty="0" smtClean="0"/>
              <a:t>This </a:t>
            </a:r>
            <a:r>
              <a:rPr lang="en-US" u="sng" dirty="0">
                <a:hlinkClick r:id="rId4"/>
              </a:rPr>
              <a:t>detailed presentation</a:t>
            </a:r>
            <a:r>
              <a:rPr lang="en-US" dirty="0"/>
              <a:t> goes through all aspects of the new format.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547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LAB-R is being replaced by the NYSITELL</a:t>
            </a:r>
          </a:p>
          <a:p>
            <a:r>
              <a:rPr lang="en-US" dirty="0" smtClean="0"/>
              <a:t>Piloting now</a:t>
            </a:r>
          </a:p>
          <a:p>
            <a:r>
              <a:rPr lang="en-US" dirty="0" smtClean="0"/>
              <a:t>Start in February</a:t>
            </a:r>
          </a:p>
          <a:p>
            <a:r>
              <a:rPr lang="en-US" dirty="0" smtClean="0"/>
              <a:t>Optional scan or hand score this year</a:t>
            </a:r>
          </a:p>
          <a:p>
            <a:r>
              <a:rPr lang="en-US" dirty="0" smtClean="0"/>
              <a:t>Scores are reported to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07940"/>
      </p:ext>
    </p:extLst>
  </p:cSld>
  <p:clrMapOvr>
    <a:masterClrMapping/>
  </p:clrMapOvr>
</p:sld>
</file>

<file path=ppt/theme/theme1.xml><?xml version="1.0" encoding="utf-8"?>
<a:theme xmlns:a="http://schemas.openxmlformats.org/drawingml/2006/main" name="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211_sc_pp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2813</TotalTime>
  <Words>1429</Words>
  <Application>Microsoft Office PowerPoint</Application>
  <PresentationFormat>On-screen Show (4:3)</PresentationFormat>
  <Paragraphs>300</Paragraphs>
  <Slides>52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IS_template</vt:lpstr>
      <vt:lpstr>1_IS_template</vt:lpstr>
      <vt:lpstr>1211_sc_pptemplate</vt:lpstr>
      <vt:lpstr>BCIC Meeting</vt:lpstr>
      <vt:lpstr>Welcome</vt:lpstr>
      <vt:lpstr>SED Updates</vt:lpstr>
      <vt:lpstr>New York State Assessment Update</vt:lpstr>
      <vt:lpstr>“Required” Tests</vt:lpstr>
      <vt:lpstr>“Optional” Tests</vt:lpstr>
      <vt:lpstr>8th Grade Problem</vt:lpstr>
      <vt:lpstr>NYSAA is Changing</vt:lpstr>
      <vt:lpstr>ELL Screening</vt:lpstr>
      <vt:lpstr>Common Core-aligned Regents</vt:lpstr>
      <vt:lpstr>PowerPoint Presentation</vt:lpstr>
      <vt:lpstr>Algebra 1</vt:lpstr>
      <vt:lpstr>Common Core Regents Exams</vt:lpstr>
      <vt:lpstr>PARCC</vt:lpstr>
      <vt:lpstr>Legislative Updates</vt:lpstr>
      <vt:lpstr>ITD</vt:lpstr>
      <vt:lpstr>CI&amp;A: Upcoming</vt:lpstr>
      <vt:lpstr>Teacher Centers</vt:lpstr>
      <vt:lpstr>Higher Education</vt:lpstr>
      <vt:lpstr>CNY NYS ASCD</vt:lpstr>
      <vt:lpstr>PowerPoint Presentation</vt:lpstr>
      <vt:lpstr>Race To The Top</vt:lpstr>
      <vt:lpstr>The Need for Change</vt:lpstr>
      <vt:lpstr>Network Team</vt:lpstr>
      <vt:lpstr>PowerPoint Presentation</vt:lpstr>
      <vt:lpstr>Core Research Research and the  Common Core Learning Standards (CCLS)</vt:lpstr>
      <vt:lpstr>CCLS and Digger Deeper into Research</vt:lpstr>
      <vt:lpstr>PowerPoint Presentation</vt:lpstr>
      <vt:lpstr>Data-Driven Instruction</vt:lpstr>
      <vt:lpstr>PLCs at Work</vt:lpstr>
      <vt:lpstr>Turn Your RtI Upside Down</vt:lpstr>
      <vt:lpstr>Professional Practice</vt:lpstr>
      <vt:lpstr>Lead Evaluator Training</vt:lpstr>
      <vt:lpstr>Culture</vt:lpstr>
      <vt:lpstr>Assessment &amp; Systems Thinking</vt:lpstr>
      <vt:lpstr>Long Term Planning</vt:lpstr>
      <vt:lpstr>RTTT Reporting</vt:lpstr>
      <vt:lpstr>Other Business</vt:lpstr>
      <vt:lpstr>Enterprise America</vt:lpstr>
      <vt:lpstr>PowerPoint Presentation</vt:lpstr>
      <vt:lpstr>Odds &amp; Ends</vt:lpstr>
      <vt:lpstr>BCIC Meetings This Year</vt:lpstr>
      <vt:lpstr>BCIC Meetings Next Year</vt:lpstr>
      <vt:lpstr>Assessment</vt:lpstr>
      <vt:lpstr>January 2014 Collaborative Regents Scoring</vt:lpstr>
      <vt:lpstr>3-8 Cluster Scoring</vt:lpstr>
      <vt:lpstr>LOTE Checkpoint B</vt:lpstr>
      <vt:lpstr>PowerPoint Presentation</vt:lpstr>
      <vt:lpstr>PowerPoint Presentation</vt:lpstr>
      <vt:lpstr>Background and suggestions if select to revisit the process</vt:lpstr>
      <vt:lpstr>Does the group want to reconvene and rewrite additional exams? Spring? Summer? Next Fall? </vt:lpstr>
      <vt:lpstr>BCIC Meeting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Jeff Craig</cp:lastModifiedBy>
  <cp:revision>254</cp:revision>
  <cp:lastPrinted>2013-11-07T20:06:07Z</cp:lastPrinted>
  <dcterms:created xsi:type="dcterms:W3CDTF">2012-08-15T11:27:34Z</dcterms:created>
  <dcterms:modified xsi:type="dcterms:W3CDTF">2013-11-15T11:43:36Z</dcterms:modified>
</cp:coreProperties>
</file>