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handoutMasterIdLst>
    <p:handoutMasterId r:id="rId26"/>
  </p:handoutMasterIdLst>
  <p:sldIdLst>
    <p:sldId id="280" r:id="rId2"/>
    <p:sldId id="281" r:id="rId3"/>
    <p:sldId id="293" r:id="rId4"/>
    <p:sldId id="296" r:id="rId5"/>
    <p:sldId id="270" r:id="rId6"/>
    <p:sldId id="282" r:id="rId7"/>
    <p:sldId id="268" r:id="rId8"/>
    <p:sldId id="267" r:id="rId9"/>
    <p:sldId id="283" r:id="rId10"/>
    <p:sldId id="284" r:id="rId11"/>
    <p:sldId id="285" r:id="rId12"/>
    <p:sldId id="288" r:id="rId13"/>
    <p:sldId id="297" r:id="rId14"/>
    <p:sldId id="286" r:id="rId15"/>
    <p:sldId id="287" r:id="rId16"/>
    <p:sldId id="298" r:id="rId17"/>
    <p:sldId id="290" r:id="rId18"/>
    <p:sldId id="289" r:id="rId19"/>
    <p:sldId id="299" r:id="rId20"/>
    <p:sldId id="291" r:id="rId21"/>
    <p:sldId id="266" r:id="rId22"/>
    <p:sldId id="295" r:id="rId23"/>
    <p:sldId id="300" r:id="rId24"/>
    <p:sldId id="292" r:id="rId25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008000"/>
    <a:srgbClr val="0099FF"/>
    <a:srgbClr val="0000FF"/>
    <a:srgbClr val="003399"/>
    <a:srgbClr val="FF0000"/>
    <a:srgbClr val="00CC00"/>
    <a:srgbClr val="00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4" autoAdjust="0"/>
    <p:restoredTop sz="94622" autoAdjust="0"/>
  </p:normalViewPr>
  <p:slideViewPr>
    <p:cSldViewPr>
      <p:cViewPr>
        <p:scale>
          <a:sx n="68" d="100"/>
          <a:sy n="68" d="100"/>
        </p:scale>
        <p:origin x="-2136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44966E5-ABD8-4B3F-91EE-DA8F8A432DD3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B9F43C6B-38C2-4776-A80B-78CAF8A42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09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A52F8-577F-497E-B283-DB474DB31262}" type="datetimeFigureOut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3E020-AFE3-4DC2-9C10-38865E001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7F359A-D82D-4DF3-9F5A-E8B1D6284905}" type="datetimeFigureOut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D86B9F-53FE-4F8B-B126-0B3DFBADB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011" y="2967335"/>
            <a:ext cx="9240030" cy="1323439"/>
          </a:xfrm>
          <a:prstGeom prst="rect">
            <a:avLst/>
          </a:prstGeom>
          <a:ln w="38100"/>
          <a:scene3d>
            <a:camera prst="orthographicFront"/>
            <a:lightRig rig="glow" dir="tl">
              <a:rot lat="0" lon="0" rev="5400000"/>
            </a:lightRig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n w="11430">
                  <a:solidFill>
                    <a:srgbClr val="00B0F0"/>
                  </a:solidFill>
                </a:ln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EXAM CHANGES!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  <a:scene3d>
            <a:camera prst="orthographicFront"/>
            <a:lightRig rig="soft" dir="t">
              <a:rot lat="0" lon="0" rev="16800000"/>
            </a:lightRig>
          </a:scene3d>
          <a:sp3d>
            <a:bevelT/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1905">
                  <a:solidFill>
                    <a:srgbClr val="0099FF"/>
                  </a:solidFill>
                </a:ln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ckwell Extra Bold" pitchFamily="18" charset="0"/>
              </a:rPr>
              <a:t>CST</a:t>
            </a:r>
            <a:endParaRPr lang="en-US" sz="6600" dirty="0">
              <a:ln w="1905">
                <a:solidFill>
                  <a:srgbClr val="0099FF"/>
                </a:solidFill>
              </a:ln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ockwell Extra Bold" pitchFamily="18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dirty="0" smtClean="0"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33CC33"/>
                </a:solidFill>
                <a:latin typeface="Rockwell" pitchFamily="18" charset="0"/>
              </a:rPr>
              <a:t>   What is the Content Specialty Test?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dirty="0" smtClean="0">
              <a:solidFill>
                <a:srgbClr val="7E4E99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Rockwell" pitchFamily="18" charset="0"/>
              </a:rPr>
              <a:t>  A more rigorous subject specific test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Rockwell" pitchFamily="18" charset="0"/>
              </a:rPr>
              <a:t>  Consists of multiple-choice questions and a </a:t>
            </a:r>
          </a:p>
          <a:p>
            <a:pPr marL="136525" indent="0" eaLnBrk="1" hangingPunct="1">
              <a:buClr>
                <a:schemeClr val="bg1"/>
              </a:buClr>
              <a:buNone/>
            </a:pPr>
            <a:r>
              <a:rPr lang="en-US" dirty="0" smtClean="0">
                <a:solidFill>
                  <a:srgbClr val="008000"/>
                </a:solidFill>
                <a:latin typeface="Rockwell" pitchFamily="18" charset="0"/>
              </a:rPr>
              <a:t>   written assignment                                              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Rockwell" pitchFamily="18" charset="0"/>
              </a:rPr>
              <a:t>  To assess knowledge and skills in the subject </a:t>
            </a:r>
          </a:p>
          <a:p>
            <a:pPr marL="136525" indent="0" eaLnBrk="1" hangingPunct="1">
              <a:buClr>
                <a:schemeClr val="bg1"/>
              </a:buClr>
              <a:buFontTx/>
              <a:buNone/>
            </a:pPr>
            <a:r>
              <a:rPr lang="en-US" dirty="0" smtClean="0">
                <a:solidFill>
                  <a:srgbClr val="008000"/>
                </a:solidFill>
                <a:latin typeface="Rockwell" pitchFamily="18" charset="0"/>
              </a:rPr>
              <a:t>   in the certificate sought.       </a:t>
            </a:r>
            <a:endParaRPr lang="en-US" dirty="0" smtClean="0">
              <a:solidFill>
                <a:srgbClr val="7E4E99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effectLst/>
                <a:latin typeface="Rockwell Extra Bold" pitchFamily="18" charset="0"/>
              </a:rPr>
              <a:t>Revised CST Exams</a:t>
            </a:r>
            <a:br>
              <a:rPr lang="en-US" dirty="0" smtClean="0">
                <a:solidFill>
                  <a:srgbClr val="0000FF"/>
                </a:solidFill>
                <a:effectLst/>
                <a:latin typeface="Rockwell Extra Bold" pitchFamily="18" charset="0"/>
              </a:rPr>
            </a:br>
            <a:r>
              <a:rPr lang="en-US" dirty="0" smtClean="0">
                <a:solidFill>
                  <a:srgbClr val="0000FF"/>
                </a:solidFill>
                <a:effectLst/>
                <a:latin typeface="Rockwell Extra Bold" pitchFamily="18" charset="0"/>
              </a:rPr>
              <a:t>Groups 1,2, and 3</a:t>
            </a:r>
            <a:endParaRPr lang="en-US" dirty="0">
              <a:solidFill>
                <a:srgbClr val="0000FF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750887"/>
          </a:xfrm>
        </p:spPr>
        <p:txBody>
          <a:bodyPr anchor="ctr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cap="all" dirty="0" smtClean="0">
                <a:solidFill>
                  <a:srgbClr val="0000FF"/>
                </a:solidFill>
                <a:latin typeface="Rockwell" pitchFamily="18" charset="0"/>
              </a:rPr>
              <a:t>Group 1</a:t>
            </a:r>
            <a:endParaRPr lang="en-US" sz="2400" b="1" cap="all" dirty="0">
              <a:solidFill>
                <a:srgbClr val="0000FF"/>
              </a:solidFill>
              <a:latin typeface="Rockwell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457200" y="2057400"/>
            <a:ext cx="4040188" cy="45720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endParaRPr lang="en-US" sz="2400" dirty="0" smtClean="0">
              <a:solidFill>
                <a:srgbClr val="00B0F0"/>
              </a:solidFill>
              <a:latin typeface="+mn-lt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English Language Arts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Health Education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Library Media Specialist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Literacy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Mathematics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Multi-Subject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Physical Education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Students with Disabilities</a:t>
            </a:r>
            <a:endParaRPr lang="en-US" sz="2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28676" name="Content Placeholder 10"/>
          <p:cNvSpPr>
            <a:spLocks noGrp="1"/>
          </p:cNvSpPr>
          <p:nvPr>
            <p:ph sz="quarter" idx="4294967295"/>
          </p:nvPr>
        </p:nvSpPr>
        <p:spPr>
          <a:xfrm>
            <a:off x="4648200" y="2819400"/>
            <a:ext cx="4041775" cy="3763963"/>
          </a:xfrm>
        </p:spPr>
        <p:txBody>
          <a:bodyPr/>
          <a:lstStyle/>
          <a:p>
            <a:pPr eaLnBrk="1" hangingPunct="1"/>
            <a:endParaRPr lang="en-US" sz="2400" dirty="0" smtClean="0">
              <a:solidFill>
                <a:srgbClr val="66FFFF"/>
              </a:solidFill>
              <a:latin typeface="Rockwell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00CCFF"/>
                </a:solidFill>
                <a:latin typeface="Rockwell" pitchFamily="18" charset="0"/>
              </a:rPr>
              <a:t>Tests projected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00CCFF"/>
                </a:solidFill>
                <a:latin typeface="Rockwell" pitchFamily="18" charset="0"/>
              </a:rPr>
              <a:t>availability date: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00CCFF"/>
                </a:solidFill>
                <a:latin typeface="Rockwell" pitchFamily="18" charset="0"/>
              </a:rPr>
              <a:t>Spring 2014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848165" y="4876800"/>
            <a:ext cx="228600" cy="152400"/>
          </a:xfrm>
          <a:prstGeom prst="star5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ight Brace 1"/>
          <p:cNvSpPr/>
          <p:nvPr/>
        </p:nvSpPr>
        <p:spPr>
          <a:xfrm>
            <a:off x="4572000" y="2476500"/>
            <a:ext cx="190500" cy="3886200"/>
          </a:xfrm>
          <a:prstGeom prst="rightBrac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ln w="6350">
                  <a:solidFill>
                    <a:srgbClr val="003399"/>
                  </a:solidFill>
                </a:ln>
                <a:solidFill>
                  <a:srgbClr val="0000FF"/>
                </a:solidFill>
                <a:effectLst/>
                <a:latin typeface="Rockwell Extra Bold" pitchFamily="18" charset="0"/>
              </a:rPr>
              <a:t>Multi-Subject CST</a:t>
            </a:r>
            <a:endParaRPr lang="en-US" sz="4400" dirty="0">
              <a:ln w="6350">
                <a:solidFill>
                  <a:srgbClr val="003399"/>
                </a:solidFill>
              </a:ln>
              <a:solidFill>
                <a:srgbClr val="0000FF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29698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375BB0"/>
                </a:solidFill>
                <a:latin typeface="Rockwell" pitchFamily="18" charset="0"/>
              </a:rPr>
              <a:t>   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3200" b="1" dirty="0">
                <a:solidFill>
                  <a:srgbClr val="375BB0"/>
                </a:solidFill>
                <a:latin typeface="Rockwell" pitchFamily="18" charset="0"/>
              </a:rPr>
              <a:t> </a:t>
            </a:r>
            <a:r>
              <a:rPr lang="en-US" sz="3200" b="1" dirty="0" smtClean="0">
                <a:solidFill>
                  <a:srgbClr val="375BB0"/>
                </a:solidFill>
                <a:latin typeface="Rockwell" pitchFamily="18" charset="0"/>
              </a:rPr>
              <a:t>   </a:t>
            </a:r>
            <a:r>
              <a:rPr lang="en-US" sz="3200" b="1" dirty="0" smtClean="0">
                <a:solidFill>
                  <a:srgbClr val="0000FF"/>
                </a:solidFill>
                <a:latin typeface="Rockwell" pitchFamily="18" charset="0"/>
              </a:rPr>
              <a:t>1 Exam for each Grade Level: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b="1" dirty="0">
              <a:solidFill>
                <a:srgbClr val="0000FF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endParaRPr lang="en-US" b="1" dirty="0" smtClean="0">
              <a:solidFill>
                <a:srgbClr val="0000FF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Early Childhood Education Birth-Grade 2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Childhood Education Grades 1-6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Middle Childhood Education Grades 5-9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Adolescent Generalist Grade 7-12</a:t>
            </a:r>
          </a:p>
          <a:p>
            <a:pPr marL="136525" indent="0" eaLnBrk="1" hangingPunct="1"/>
            <a:endParaRPr lang="en-US" dirty="0" smtClean="0">
              <a:latin typeface="Rockwell" pitchFamily="18" charset="0"/>
            </a:endParaRPr>
          </a:p>
        </p:txBody>
      </p:sp>
      <p:sp>
        <p:nvSpPr>
          <p:cNvPr id="2" name="5-Point Star 1"/>
          <p:cNvSpPr/>
          <p:nvPr/>
        </p:nvSpPr>
        <p:spPr>
          <a:xfrm>
            <a:off x="723900" y="2286000"/>
            <a:ext cx="228600" cy="228600"/>
          </a:xfrm>
          <a:prstGeom prst="star5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3-Part Multi-Subject CST</a:t>
            </a:r>
            <a:endParaRPr lang="en-US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2133600"/>
            <a:ext cx="7086600" cy="4191000"/>
          </a:xfrm>
        </p:spPr>
        <p:txBody>
          <a:bodyPr/>
          <a:lstStyle/>
          <a:p>
            <a:r>
              <a:rPr lang="en-US" sz="2800" dirty="0" smtClean="0">
                <a:solidFill>
                  <a:srgbClr val="7030A0"/>
                </a:solidFill>
                <a:latin typeface="Rockwell" panose="02060603020205020403" pitchFamily="18" charset="0"/>
              </a:rPr>
              <a:t>The </a:t>
            </a:r>
            <a:r>
              <a:rPr lang="en-US" sz="2800" smtClean="0">
                <a:solidFill>
                  <a:srgbClr val="7030A0"/>
                </a:solidFill>
                <a:latin typeface="Rockwell" panose="02060603020205020403" pitchFamily="18" charset="0"/>
              </a:rPr>
              <a:t>Multi-Subject CST tests </a:t>
            </a:r>
            <a:r>
              <a:rPr lang="en-US" sz="2800" dirty="0" smtClean="0">
                <a:solidFill>
                  <a:srgbClr val="7030A0"/>
                </a:solidFill>
                <a:latin typeface="Rockwell" panose="02060603020205020403" pitchFamily="18" charset="0"/>
              </a:rPr>
              <a:t>the knowledge of English Language Arts/Literacy, Mathematics and Arts and Sciences </a:t>
            </a:r>
            <a:r>
              <a:rPr lang="en-US" sz="2800" b="1" dirty="0" smtClean="0">
                <a:solidFill>
                  <a:srgbClr val="7030A0"/>
                </a:solidFill>
                <a:latin typeface="Rockwell" panose="02060603020205020403" pitchFamily="18" charset="0"/>
              </a:rPr>
              <a:t>or</a:t>
            </a:r>
            <a:r>
              <a:rPr lang="en-US" sz="2800" dirty="0" smtClean="0">
                <a:solidFill>
                  <a:srgbClr val="7030A0"/>
                </a:solidFill>
                <a:latin typeface="Rockwell" panose="02060603020205020403" pitchFamily="18" charset="0"/>
              </a:rPr>
              <a:t> Science and Social Studies.</a:t>
            </a:r>
          </a:p>
          <a:p>
            <a:endParaRPr lang="en-US" sz="2800" dirty="0">
              <a:solidFill>
                <a:srgbClr val="7030A0"/>
              </a:solidFill>
              <a:latin typeface="Rockwell" panose="02060603020205020403" pitchFamily="18" charset="0"/>
            </a:endParaRPr>
          </a:p>
          <a:p>
            <a:r>
              <a:rPr lang="en-US" sz="2800" dirty="0" smtClean="0">
                <a:solidFill>
                  <a:srgbClr val="7030A0"/>
                </a:solidFill>
                <a:latin typeface="Rockwell" panose="02060603020205020403" pitchFamily="18" charset="0"/>
              </a:rPr>
              <a:t>Candidates must pass all three parts. If a candidate does not pass one part, they may retake that portion of the test.</a:t>
            </a:r>
            <a:endParaRPr lang="en-US" sz="2800" dirty="0">
              <a:solidFill>
                <a:srgbClr val="7030A0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44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457200"/>
            <a:ext cx="4038600" cy="5668963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Rockwell" pitchFamily="18" charset="0"/>
              </a:rPr>
              <a:t>Group 2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2400" dirty="0" smtClean="0">
              <a:solidFill>
                <a:srgbClr val="FF0000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Agriculture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Business and Marketing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Deaf and Hard of 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None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 Hearing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Educational Technology </a:t>
            </a:r>
            <a:b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</a:b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 Specialist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Family and Consumer </a:t>
            </a:r>
          </a:p>
          <a:p>
            <a:pPr marL="136525" indent="0" eaLnBrk="1" hangingPunct="1">
              <a:buClr>
                <a:srgbClr val="FF0000"/>
              </a:buClr>
              <a:buFont typeface="Wingdings 2" pitchFamily="18" charset="2"/>
              <a:buNone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 Sciences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Gifted Education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Technology Education</a:t>
            </a:r>
          </a:p>
        </p:txBody>
      </p:sp>
      <p:sp>
        <p:nvSpPr>
          <p:cNvPr id="30722" name="Content Placeholder 5"/>
          <p:cNvSpPr>
            <a:spLocks noGrp="1"/>
          </p:cNvSpPr>
          <p:nvPr>
            <p:ph sz="half" idx="4294967295"/>
          </p:nvPr>
        </p:nvSpPr>
        <p:spPr>
          <a:xfrm>
            <a:off x="4648200" y="1981200"/>
            <a:ext cx="4038600" cy="4648200"/>
          </a:xfrm>
        </p:spPr>
        <p:txBody>
          <a:bodyPr/>
          <a:lstStyle/>
          <a:p>
            <a:pPr eaLnBrk="1" hangingPunct="1"/>
            <a:endParaRPr lang="en-US" sz="2400" dirty="0" smtClean="0">
              <a:solidFill>
                <a:srgbClr val="0070C0"/>
              </a:solidFill>
            </a:endParaRPr>
          </a:p>
          <a:p>
            <a:pPr eaLnBrk="1" hangingPunct="1"/>
            <a:endParaRPr lang="en-US" sz="2400" dirty="0" smtClean="0">
              <a:solidFill>
                <a:srgbClr val="0070C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Tests Projected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Availability date: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Fall 2014</a:t>
            </a:r>
          </a:p>
        </p:txBody>
      </p:sp>
      <p:sp>
        <p:nvSpPr>
          <p:cNvPr id="2" name="Right Brace 1"/>
          <p:cNvSpPr/>
          <p:nvPr/>
        </p:nvSpPr>
        <p:spPr>
          <a:xfrm>
            <a:off x="4343400" y="1371600"/>
            <a:ext cx="381000" cy="4267200"/>
          </a:xfrm>
          <a:prstGeom prst="rightBrace">
            <a:avLst>
              <a:gd name="adj1" fmla="val 74794"/>
              <a:gd name="adj2" fmla="val 50000"/>
            </a:avLst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4"/>
          <p:cNvSpPr>
            <a:spLocks noGrp="1"/>
          </p:cNvSpPr>
          <p:nvPr>
            <p:ph sz="half" idx="4294967295"/>
          </p:nvPr>
        </p:nvSpPr>
        <p:spPr>
          <a:xfrm>
            <a:off x="409135" y="685800"/>
            <a:ext cx="4038600" cy="5638800"/>
          </a:xfrm>
        </p:spPr>
        <p:txBody>
          <a:bodyPr/>
          <a:lstStyle/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400" dirty="0" smtClean="0">
              <a:solidFill>
                <a:srgbClr val="CC00FF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dirty="0" smtClean="0">
                <a:solidFill>
                  <a:srgbClr val="CC00FF"/>
                </a:solidFill>
                <a:latin typeface="Rockwell" pitchFamily="18" charset="0"/>
              </a:rPr>
              <a:t>Group 3</a:t>
            </a:r>
          </a:p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000" dirty="0" smtClean="0">
              <a:solidFill>
                <a:srgbClr val="FF66FF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</a:t>
            </a: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American Sign Language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>
                <a:solidFill>
                  <a:srgbClr val="FF66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Biology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Blind and Visually Impaired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>
                <a:solidFill>
                  <a:srgbClr val="FF66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Chemistry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Dance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>
                <a:solidFill>
                  <a:srgbClr val="FF66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Earth Science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>
                <a:solidFill>
                  <a:srgbClr val="FF66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ESOL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Foreign Languages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Music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Physics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Social Studies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Social Studies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Theatre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Visual Arts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None/>
            </a:pPr>
            <a:r>
              <a:rPr lang="en-US" sz="2000" dirty="0" smtClean="0">
                <a:solidFill>
                  <a:srgbClr val="FF66FF"/>
                </a:solidFill>
                <a:latin typeface="Rockwell" pitchFamily="18" charset="0"/>
              </a:rPr>
              <a:t>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4400" dirty="0" smtClean="0">
              <a:solidFill>
                <a:srgbClr val="0033CC"/>
              </a:solidFill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3200" dirty="0" smtClean="0">
              <a:solidFill>
                <a:srgbClr val="CC00FF"/>
              </a:solidFill>
              <a:latin typeface="Rockwell" pitchFamily="18" charset="0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rgbClr val="CC00FF"/>
                </a:solidFill>
                <a:latin typeface="Rockwell" pitchFamily="18" charset="0"/>
              </a:rPr>
              <a:t>Tests projected availability date: Fall 2015</a:t>
            </a:r>
            <a:endParaRPr lang="en-US" sz="3200" dirty="0">
              <a:solidFill>
                <a:srgbClr val="CC00FF"/>
              </a:solidFill>
              <a:latin typeface="Rockwell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209757" y="1447800"/>
            <a:ext cx="190500" cy="4343400"/>
          </a:xfrm>
          <a:prstGeom prst="rightBrace">
            <a:avLst>
              <a:gd name="adj1" fmla="val 74794"/>
              <a:gd name="adj2" fmla="val 50000"/>
            </a:avLst>
          </a:prstGeom>
          <a:ln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752600"/>
            <a:ext cx="7086600" cy="2978614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6600"/>
                </a:solidFill>
                <a:latin typeface="Rockwell" panose="02060603020205020403" pitchFamily="18" charset="0"/>
              </a:rPr>
              <a:t>Candidates will take the existing CST exam until the revised CST becomes available.</a:t>
            </a:r>
            <a:endParaRPr lang="en-US" sz="4000" b="1" dirty="0">
              <a:solidFill>
                <a:srgbClr val="FF6600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85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6350">
                  <a:solidFill>
                    <a:srgbClr val="6600CC"/>
                  </a:solidFill>
                </a:ln>
                <a:solidFill>
                  <a:srgbClr val="33CC33"/>
                </a:solidFill>
                <a:effectLst/>
                <a:latin typeface="Rockwell Extra Bold" pitchFamily="18" charset="0"/>
              </a:rPr>
              <a:t>Who will Fall Under the New Exam Requirements?</a:t>
            </a:r>
            <a:endParaRPr lang="en-US" sz="6600" dirty="0">
              <a:ln w="6350">
                <a:solidFill>
                  <a:srgbClr val="6600CC"/>
                </a:solidFill>
              </a:ln>
              <a:solidFill>
                <a:srgbClr val="33CC33"/>
              </a:solidFill>
              <a:effectLst/>
              <a:latin typeface="Rockwell Extra Bold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5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5622925"/>
          </a:xfrm>
        </p:spPr>
        <p:txBody>
          <a:bodyPr/>
          <a:lstStyle/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sz="3600" b="1" dirty="0" smtClean="0">
                <a:solidFill>
                  <a:srgbClr val="0066FF"/>
                </a:solidFill>
                <a:latin typeface="Rockwell" pitchFamily="18" charset="0"/>
              </a:rPr>
              <a:t>If applying for certification on or after May 1, 2014, the new exams will need to be taken. </a:t>
            </a:r>
          </a:p>
          <a:p>
            <a:pPr marL="136525" indent="0" algn="ctr" eaLnBrk="1" hangingPunct="1">
              <a:buFont typeface="Wingdings 2" pitchFamily="18" charset="2"/>
              <a:buNone/>
            </a:pPr>
            <a:endParaRPr lang="en-US" sz="3600" b="1" dirty="0">
              <a:solidFill>
                <a:srgbClr val="0066FF"/>
              </a:solidFill>
              <a:latin typeface="Rockwell" pitchFamily="18" charset="0"/>
            </a:endParaRPr>
          </a:p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sz="3600" b="1" dirty="0" smtClean="0">
                <a:solidFill>
                  <a:srgbClr val="0066FF"/>
                </a:solidFill>
                <a:latin typeface="Rockwell" pitchFamily="18" charset="0"/>
              </a:rPr>
              <a:t>Those candidates who apply on or before April 30, 2014 but do not meet all requirements prior to May 1, 2014  will be required to pass the new exams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3600" dirty="0">
              <a:solidFill>
                <a:srgbClr val="0066FF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endParaRPr lang="en-US" sz="3600" dirty="0" smtClean="0">
              <a:solidFill>
                <a:srgbClr val="0066FF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endParaRPr lang="en-US" sz="3600" dirty="0" smtClean="0">
              <a:solidFill>
                <a:srgbClr val="0066FF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86600" cy="838200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  <a:effectLst/>
                <a:latin typeface="Rockwell" panose="02060603020205020403" pitchFamily="18" charset="0"/>
              </a:rPr>
              <a:t>Fees for Computer-Based Testing</a:t>
            </a:r>
            <a:endParaRPr lang="en-US" sz="3200" dirty="0">
              <a:solidFill>
                <a:srgbClr val="7030A0"/>
              </a:solidFill>
              <a:effectLst/>
              <a:latin typeface="Rockwell" panose="02060603020205020403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21923"/>
              </p:ext>
            </p:extLst>
          </p:nvPr>
        </p:nvGraphicFramePr>
        <p:xfrm>
          <a:off x="762000" y="1397000"/>
          <a:ext cx="7391400" cy="34036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63800"/>
                <a:gridCol w="2463800"/>
                <a:gridCol w="2463800"/>
              </a:tblGrid>
              <a:tr h="4247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Old Pricing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Pricing</a:t>
                      </a:r>
                      <a:endParaRPr lang="en-US" dirty="0"/>
                    </a:p>
                  </a:txBody>
                  <a:tcPr/>
                </a:tc>
              </a:tr>
              <a:tr h="4247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LAST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$79.00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$119.00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43054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ATS-W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$79.00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$119.00</a:t>
                      </a:r>
                    </a:p>
                  </a:txBody>
                  <a:tcPr/>
                </a:tc>
              </a:tr>
              <a:tr h="424723"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FF0000"/>
                        </a:buClr>
                        <a:buFont typeface="Symbol" panose="05050102010706020507" pitchFamily="18" charset="2"/>
                        <a:buChar char=""/>
                      </a:pPr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CST</a:t>
                      </a:r>
                      <a:r>
                        <a:rPr lang="en-US" sz="2000" baseline="0" dirty="0" smtClean="0">
                          <a:latin typeface="Rockwell" panose="02060603020205020403" pitchFamily="18" charset="0"/>
                        </a:rPr>
                        <a:t> 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$79.00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$119.00</a:t>
                      </a:r>
                    </a:p>
                  </a:txBody>
                  <a:tcPr/>
                </a:tc>
              </a:tr>
              <a:tr h="4247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ATAS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$35.00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$79.00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4247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ALST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$131.00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4247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EAS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$102.00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4247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Rockwell" panose="02060603020205020403" pitchFamily="18" charset="0"/>
                        </a:rPr>
                        <a:t>edTPA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Rockwell" panose="02060603020205020403" pitchFamily="18" charset="0"/>
                        </a:rPr>
                        <a:t>$300.00</a:t>
                      </a:r>
                      <a:endParaRPr lang="en-US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19200" y="4953000"/>
            <a:ext cx="5638800" cy="369332"/>
          </a:xfrm>
          <a:prstGeom prst="rect">
            <a:avLst/>
          </a:prstGeom>
          <a:solidFill>
            <a:schemeClr val="accent1">
              <a:tint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Symbol" panose="05050102010706020507" pitchFamily="18" charset="2"/>
              <a:buChar char="*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513766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Symbol" panose="05050102010706020507" pitchFamily="18" charset="2"/>
              <a:buChar char=""/>
            </a:pPr>
            <a:r>
              <a:rPr lang="en-US" dirty="0" smtClean="0">
                <a:solidFill>
                  <a:schemeClr val="bg1"/>
                </a:solidFill>
              </a:rPr>
              <a:t>Test fees will change effective May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5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8000"/>
                </a:solidFill>
                <a:effectLst/>
                <a:latin typeface="Rockwell Extra Bold" pitchFamily="18" charset="0"/>
              </a:rPr>
              <a:t>Teacher Exams</a:t>
            </a:r>
            <a:endParaRPr lang="en-US" sz="4400" dirty="0">
              <a:solidFill>
                <a:srgbClr val="008000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750887"/>
          </a:xfrm>
        </p:spPr>
        <p:txBody>
          <a:bodyPr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cap="all" dirty="0" smtClean="0">
                <a:solidFill>
                  <a:srgbClr val="008000"/>
                </a:solidFill>
                <a:latin typeface="Rockwell" pitchFamily="18" charset="0"/>
              </a:rPr>
              <a:t>Current</a:t>
            </a:r>
            <a:endParaRPr lang="en-US" sz="2400" cap="all" dirty="0">
              <a:solidFill>
                <a:srgbClr val="008000"/>
              </a:solidFill>
              <a:latin typeface="Rockwell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645025" y="1535113"/>
            <a:ext cx="4041775" cy="750887"/>
          </a:xfrm>
        </p:spPr>
        <p:txBody>
          <a:bodyPr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cap="all" dirty="0" smtClean="0">
                <a:solidFill>
                  <a:srgbClr val="008000"/>
                </a:solidFill>
                <a:latin typeface="Rockwell" pitchFamily="18" charset="0"/>
              </a:rPr>
              <a:t>New 2014 -2015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57200" y="2362200"/>
            <a:ext cx="4040188" cy="3763963"/>
          </a:xfrm>
        </p:spPr>
        <p:txBody>
          <a:bodyPr/>
          <a:lstStyle/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ATS-W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 Assessment of Teaching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 Skills - Written</a:t>
            </a: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solidFill>
                <a:srgbClr val="008000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008000"/>
                </a:solidFill>
                <a:latin typeface="Rockwell" pitchFamily="18" charset="0"/>
              </a:rPr>
              <a:t>  LAST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008000"/>
                </a:solidFill>
                <a:latin typeface="Rockwell" pitchFamily="18" charset="0"/>
              </a:rPr>
              <a:t>   Liberal Arts and Sciences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solidFill>
                <a:srgbClr val="33CC33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CST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 Content Specialty Test</a:t>
            </a:r>
          </a:p>
        </p:txBody>
      </p:sp>
      <p:sp>
        <p:nvSpPr>
          <p:cNvPr id="20485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645025" y="2362200"/>
            <a:ext cx="4041775" cy="37639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err="1" smtClean="0">
                <a:solidFill>
                  <a:srgbClr val="33CC33"/>
                </a:solidFill>
                <a:latin typeface="Rockwell" pitchFamily="18" charset="0"/>
              </a:rPr>
              <a:t>edTPA</a:t>
            </a: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– Teacher Performance Assessment</a:t>
            </a: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EAS – Educating all Students</a:t>
            </a: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008000"/>
                </a:solidFill>
                <a:latin typeface="Rockwell" pitchFamily="18" charset="0"/>
              </a:rPr>
              <a:t>ALST – Academic Literacy Skills</a:t>
            </a: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CST – Revised Content Specialty Test 2013-2015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60825" y="2971800"/>
            <a:ext cx="663575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60825" y="4419600"/>
            <a:ext cx="663575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44950" y="5638800"/>
            <a:ext cx="679450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202362"/>
          </a:xfrm>
          <a:scene3d>
            <a:camera prst="orthographicFront"/>
            <a:lightRig rig="soft" dir="t">
              <a:rot lat="0" lon="0" rev="16800000"/>
            </a:lightRig>
          </a:scene3d>
          <a:sp3d>
            <a:bevelT w="165100" prst="coolSlant"/>
          </a:sp3d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635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Rockwell Extra Bold" pitchFamily="18" charset="0"/>
              </a:rPr>
              <a:t>New Administrative Test Change</a:t>
            </a:r>
            <a:endParaRPr lang="en-US" sz="6600" dirty="0">
              <a:ln w="6350">
                <a:solidFill>
                  <a:schemeClr val="bg2">
                    <a:lumMod val="50000"/>
                  </a:schemeClr>
                </a:solidFill>
              </a:ln>
              <a:solidFill>
                <a:srgbClr val="C00000"/>
              </a:solidFill>
              <a:effectLst/>
              <a:latin typeface="Rockwell Extra Bold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9600" cy="1631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9900FF"/>
                </a:solidFill>
                <a:effectLst/>
                <a:latin typeface="Rockwell Extra Bold" pitchFamily="18" charset="0"/>
              </a:rPr>
              <a:t>School Building Leader Exam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2057400"/>
            <a:ext cx="4040188" cy="750888"/>
          </a:xfrm>
        </p:spPr>
        <p:txBody>
          <a:bodyPr anchor="ctr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u="sng" cap="all" dirty="0" smtClean="0"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u="sng" cap="all" dirty="0" smtClean="0">
                <a:solidFill>
                  <a:srgbClr val="9900FF"/>
                </a:solidFill>
                <a:latin typeface="Rockwell" pitchFamily="18" charset="0"/>
              </a:rPr>
              <a:t>Current</a:t>
            </a:r>
            <a:endParaRPr lang="en-US" sz="2400" b="1" u="sng" cap="all" dirty="0">
              <a:solidFill>
                <a:srgbClr val="9900FF"/>
              </a:solidFill>
              <a:latin typeface="Rockwell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cap="all" dirty="0">
              <a:latin typeface="+mn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648200" y="2057400"/>
            <a:ext cx="4041775" cy="750888"/>
          </a:xfrm>
        </p:spPr>
        <p:txBody>
          <a:bodyPr anchor="ctr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u="sng" cap="all" dirty="0" smtClean="0"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u="sng" cap="all" dirty="0" smtClean="0">
                <a:solidFill>
                  <a:srgbClr val="9900FF"/>
                </a:solidFill>
                <a:latin typeface="Rockwell" pitchFamily="18" charset="0"/>
              </a:rPr>
              <a:t>New</a:t>
            </a:r>
            <a:endParaRPr lang="en-US" sz="2400" b="1" u="sng" cap="all" dirty="0">
              <a:solidFill>
                <a:srgbClr val="9900FF"/>
              </a:solidFill>
              <a:latin typeface="Rockwell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cap="all" dirty="0">
              <a:latin typeface="Rockwell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533400" y="2819400"/>
            <a:ext cx="4040188" cy="3763963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 smtClean="0"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dirty="0" smtClean="0">
                <a:solidFill>
                  <a:srgbClr val="6600CC"/>
                </a:solidFill>
                <a:latin typeface="Rockwell" pitchFamily="18" charset="0"/>
              </a:rPr>
              <a:t>School </a:t>
            </a:r>
            <a:r>
              <a:rPr lang="en-US" sz="2400" dirty="0">
                <a:solidFill>
                  <a:srgbClr val="6600CC"/>
                </a:solidFill>
                <a:latin typeface="Rockwell" pitchFamily="18" charset="0"/>
              </a:rPr>
              <a:t>Building Leader Assessment (SBL)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>
              <a:solidFill>
                <a:srgbClr val="6600CC"/>
              </a:solidFill>
              <a:latin typeface="Rockwell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572000" y="2743200"/>
            <a:ext cx="4419600" cy="3763963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 smtClean="0"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dirty="0" smtClean="0">
                <a:solidFill>
                  <a:srgbClr val="9900FF"/>
                </a:solidFill>
                <a:latin typeface="Rockwell" pitchFamily="18" charset="0"/>
              </a:rPr>
              <a:t>Revised </a:t>
            </a:r>
            <a:r>
              <a:rPr lang="en-US" sz="2400" dirty="0">
                <a:solidFill>
                  <a:srgbClr val="9900FF"/>
                </a:solidFill>
                <a:latin typeface="Rockwell" pitchFamily="18" charset="0"/>
              </a:rPr>
              <a:t>School Building Leader Assessment (SBL)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dirty="0">
              <a:solidFill>
                <a:srgbClr val="9900FF"/>
              </a:solidFill>
              <a:latin typeface="Rockwell" pitchFamily="18" charset="0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dirty="0" smtClean="0">
                <a:solidFill>
                  <a:srgbClr val="9900FF"/>
                </a:solidFill>
                <a:latin typeface="Rockwell" pitchFamily="18" charset="0"/>
              </a:rPr>
              <a:t>Educating </a:t>
            </a:r>
            <a:r>
              <a:rPr lang="en-US" sz="2400" dirty="0">
                <a:solidFill>
                  <a:srgbClr val="9900FF"/>
                </a:solidFill>
                <a:latin typeface="Rockwell" pitchFamily="18" charset="0"/>
              </a:rPr>
              <a:t>all Students (EAS</a:t>
            </a:r>
            <a:r>
              <a:rPr lang="en-US" sz="2400" dirty="0" smtClean="0">
                <a:solidFill>
                  <a:srgbClr val="9900FF"/>
                </a:solidFill>
                <a:latin typeface="Rockwell" pitchFamily="18" charset="0"/>
              </a:rPr>
              <a:t>)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dirty="0" smtClean="0">
                <a:solidFill>
                  <a:srgbClr val="9900FF"/>
                </a:solidFill>
                <a:latin typeface="Rockwell" pitchFamily="18" charset="0"/>
              </a:rPr>
              <a:t>For candidates applying on or after May 1, 2014.</a:t>
            </a:r>
            <a:endParaRPr lang="en-US" sz="2400" dirty="0">
              <a:solidFill>
                <a:srgbClr val="9900FF"/>
              </a:solidFill>
              <a:latin typeface="Rockwell" pitchFamily="18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4255477" y="3276600"/>
            <a:ext cx="304800" cy="2438400"/>
          </a:xfrm>
          <a:prstGeom prst="rightBrac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086600" cy="1219200"/>
          </a:xfrm>
        </p:spPr>
        <p:txBody>
          <a:bodyPr/>
          <a:lstStyle/>
          <a:p>
            <a:pPr algn="ctr"/>
            <a:r>
              <a:rPr lang="en-US" sz="5400" dirty="0" smtClean="0">
                <a:solidFill>
                  <a:srgbClr val="00CC00"/>
                </a:solidFill>
                <a:effectLst/>
                <a:latin typeface="Rockwell" panose="02060603020205020403" pitchFamily="18" charset="0"/>
              </a:rPr>
              <a:t>School District Leader</a:t>
            </a:r>
            <a:endParaRPr lang="en-US" sz="5400" dirty="0">
              <a:solidFill>
                <a:srgbClr val="00CC00"/>
              </a:solidFill>
              <a:effectLst/>
              <a:latin typeface="Rockwell" panose="020606030202050204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799" y="2302133"/>
            <a:ext cx="29460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8000"/>
                </a:solidFill>
                <a:latin typeface="Rockwell" panose="02060603020205020403" pitchFamily="18" charset="0"/>
              </a:rPr>
              <a:t>Current</a:t>
            </a:r>
          </a:p>
          <a:p>
            <a:endParaRPr lang="en-US" b="1" dirty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endParaRPr lang="en-US" b="1" dirty="0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endParaRPr lang="en-US" b="1" dirty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endParaRPr lang="en-US" b="1" dirty="0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endParaRPr lang="en-US" b="1" dirty="0" smtClean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Rockwell" panose="02060603020205020403" pitchFamily="18" charset="0"/>
              </a:rPr>
              <a:t>School District Leader Assessment Part 1 and Part 2</a:t>
            </a:r>
            <a:endParaRPr lang="en-US" b="1" dirty="0">
              <a:solidFill>
                <a:srgbClr val="008000"/>
              </a:solidFill>
              <a:latin typeface="Rockwell" panose="02060603020205020403" pitchFamily="18" charset="0"/>
            </a:endParaRPr>
          </a:p>
          <a:p>
            <a:endParaRPr lang="en-US" b="1" dirty="0">
              <a:latin typeface="Rockwell" panose="020606030202050204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9688" y="2209800"/>
            <a:ext cx="29671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8000"/>
                </a:solidFill>
                <a:latin typeface="Rockwell" panose="02060603020205020403" pitchFamily="18" charset="0"/>
              </a:rPr>
              <a:t>New</a:t>
            </a:r>
          </a:p>
          <a:p>
            <a:endParaRPr lang="en-US" b="1" dirty="0" smtClean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School District Leader Assessment Part 1 and Part 2</a:t>
            </a:r>
          </a:p>
          <a:p>
            <a:endParaRPr lang="en-US" b="1" dirty="0" smtClean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EAS – If completing NYS Approved Teacher Prep. Program and apply on or after 5/1/2015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or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If completing Teacher Prep. Program from another state on or </a:t>
            </a:r>
            <a:r>
              <a:rPr lang="en-US" b="1" smtClean="0">
                <a:solidFill>
                  <a:srgbClr val="008000"/>
                </a:solidFill>
              </a:rPr>
              <a:t>after 5/1/2014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4343400" y="2743200"/>
            <a:ext cx="381000" cy="3581400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45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1828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9933"/>
                </a:solidFill>
                <a:effectLst/>
                <a:latin typeface="Rockwell Extra Bold" panose="02060903040505020403" pitchFamily="18" charset="0"/>
              </a:rPr>
              <a:t>Dignity for All Students Act (D.A.S.A.)</a:t>
            </a:r>
            <a:endParaRPr lang="en-US" dirty="0">
              <a:solidFill>
                <a:srgbClr val="FF9933"/>
              </a:solidFill>
              <a:effectLst/>
              <a:latin typeface="Rockwell Extra Bold" panose="020609030405050204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276600"/>
            <a:ext cx="7086600" cy="1509712"/>
          </a:xfrm>
        </p:spPr>
        <p:txBody>
          <a:bodyPr/>
          <a:lstStyle/>
          <a:p>
            <a:r>
              <a:rPr lang="en-US" sz="3200" dirty="0" smtClean="0">
                <a:solidFill>
                  <a:srgbClr val="FF6600"/>
                </a:solidFill>
                <a:latin typeface="Rockwell" panose="02060603020205020403" pitchFamily="18" charset="0"/>
              </a:rPr>
              <a:t>As of January 1, 2014, all candidates who apply for a new certificate or license will be required to complete a 6-hour D.A.S.A. workshop</a:t>
            </a:r>
            <a:endParaRPr lang="en-US" sz="3200" dirty="0">
              <a:solidFill>
                <a:srgbClr val="FF6600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4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89756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spc="50" dirty="0" smtClean="0">
                <a:ln w="57150">
                  <a:solidFill>
                    <a:srgbClr val="CC00FF"/>
                  </a:solidFill>
                </a:ln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Extra Bold" pitchFamily="18" charset="0"/>
              </a:rPr>
              <a:t>Questions</a:t>
            </a:r>
            <a:endParaRPr lang="en-US" sz="9600" spc="50" dirty="0">
              <a:ln w="57150">
                <a:solidFill>
                  <a:srgbClr val="CC00FF"/>
                </a:solidFill>
              </a:ln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3366FF"/>
                </a:solidFill>
                <a:latin typeface="Rockwell" pitchFamily="18" charset="0"/>
              </a:rPr>
              <a:t>      What is the </a:t>
            </a:r>
            <a:r>
              <a:rPr lang="en-US" b="1" dirty="0" err="1" smtClean="0">
                <a:solidFill>
                  <a:srgbClr val="3366FF"/>
                </a:solidFill>
                <a:latin typeface="Rockwell" pitchFamily="18" charset="0"/>
              </a:rPr>
              <a:t>edTPA</a:t>
            </a:r>
            <a:r>
              <a:rPr lang="en-US" b="1" dirty="0" smtClean="0">
                <a:solidFill>
                  <a:srgbClr val="3366FF"/>
                </a:solidFill>
                <a:latin typeface="Rockwell" pitchFamily="18" charset="0"/>
              </a:rPr>
              <a:t>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3366FF"/>
                </a:solidFill>
                <a:latin typeface="Rockwell" pitchFamily="18" charset="0"/>
              </a:rPr>
              <a:t>The </a:t>
            </a:r>
            <a:r>
              <a:rPr lang="en-US" b="1" dirty="0" err="1" smtClean="0">
                <a:solidFill>
                  <a:srgbClr val="3366FF"/>
                </a:solidFill>
                <a:latin typeface="Rockwell" pitchFamily="18" charset="0"/>
              </a:rPr>
              <a:t>edTPA</a:t>
            </a:r>
            <a:r>
              <a:rPr lang="en-US" b="1" dirty="0" smtClean="0">
                <a:solidFill>
                  <a:srgbClr val="3366FF"/>
                </a:solidFill>
                <a:latin typeface="Rockwell" pitchFamily="18" charset="0"/>
              </a:rPr>
              <a:t> is designed to assess the 5 Dimensions of Teaching:</a:t>
            </a:r>
          </a:p>
          <a:p>
            <a:pPr eaLnBrk="1" hangingPunct="1">
              <a:buFont typeface="Wingdings 2" pitchFamily="18" charset="2"/>
              <a:buNone/>
            </a:pPr>
            <a:endParaRPr lang="en-US" b="1" dirty="0" smtClean="0">
              <a:solidFill>
                <a:srgbClr val="3366FF"/>
              </a:solidFill>
              <a:latin typeface="Rockwell" pitchFamily="18" charset="0"/>
            </a:endParaRPr>
          </a:p>
          <a:p>
            <a:pPr eaLnBrk="1" hangingPunct="1">
              <a:buClr>
                <a:srgbClr val="0000FF"/>
              </a:buClr>
              <a:buFont typeface="Wide Latin" panose="020A0A07050505020404" pitchFamily="18" charset="0"/>
              <a:buChar char="•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Rockwell" pitchFamily="18" charset="0"/>
              </a:rPr>
              <a:t>Planning</a:t>
            </a:r>
          </a:p>
          <a:p>
            <a:pPr eaLnBrk="1" hangingPunct="1">
              <a:buClr>
                <a:srgbClr val="0000FF"/>
              </a:buClr>
              <a:buFont typeface="Wide Latin" panose="020A0A07050505020404" pitchFamily="18" charset="0"/>
              <a:buChar char="•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Rockwell" pitchFamily="18" charset="0"/>
              </a:rPr>
              <a:t>Instruction</a:t>
            </a:r>
          </a:p>
          <a:p>
            <a:pPr eaLnBrk="1" hangingPunct="1">
              <a:buClr>
                <a:srgbClr val="0000FF"/>
              </a:buClr>
              <a:buFont typeface="Wide Latin" panose="020A0A07050505020404" pitchFamily="18" charset="0"/>
              <a:buChar char="•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Rockwell" pitchFamily="18" charset="0"/>
              </a:rPr>
              <a:t>Assessment</a:t>
            </a:r>
          </a:p>
          <a:p>
            <a:pPr eaLnBrk="1" hangingPunct="1">
              <a:buClr>
                <a:srgbClr val="0000FF"/>
              </a:buClr>
              <a:buFont typeface="Wide Latin" panose="020A0A07050505020404" pitchFamily="18" charset="0"/>
              <a:buChar char="•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Rockwell" pitchFamily="18" charset="0"/>
              </a:rPr>
              <a:t>Analysis of Teaching</a:t>
            </a:r>
          </a:p>
          <a:p>
            <a:pPr eaLnBrk="1" hangingPunct="1">
              <a:buClr>
                <a:srgbClr val="0000FF"/>
              </a:buClr>
              <a:buFont typeface="Wide Latin" panose="020A0A07050505020404" pitchFamily="18" charset="0"/>
              <a:buChar char="•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Rockwell" pitchFamily="18" charset="0"/>
              </a:rPr>
              <a:t>Academic Language</a:t>
            </a:r>
          </a:p>
        </p:txBody>
      </p:sp>
      <p:pic>
        <p:nvPicPr>
          <p:cNvPr id="21506" name="Title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540625" cy="114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13893"/>
              </p:ext>
            </p:extLst>
          </p:nvPr>
        </p:nvGraphicFramePr>
        <p:xfrm>
          <a:off x="152400" y="457200"/>
          <a:ext cx="8763000" cy="59207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1000"/>
                <a:gridCol w="2921000"/>
                <a:gridCol w="2921000"/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Artifacts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Rubrics</a:t>
                      </a:r>
                      <a:endParaRPr lang="en-US" dirty="0"/>
                    </a:p>
                  </a:txBody>
                  <a:tcPr/>
                </a:tc>
              </a:tr>
              <a:tr h="1003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Planning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Lesson plans, instructional materials, student assignments, assessments. Planning commentary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Planning for content understandings.</a:t>
                      </a:r>
                      <a:r>
                        <a:rPr lang="en-US" sz="1400" baseline="0" dirty="0" smtClean="0"/>
                        <a:t>  Support students’ learning needs. Planning assessment to monitor student learning.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1003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Instruction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Unedited video clips</a:t>
                      </a:r>
                    </a:p>
                    <a:p>
                      <a:r>
                        <a:rPr lang="en-US" sz="1400" dirty="0" smtClean="0"/>
                        <a:t>Instruction commentary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Demonstrating a positive and engaging learning environment. Engaging students in learning. Deepening learning during instruction. Subject-specific</a:t>
                      </a:r>
                      <a:r>
                        <a:rPr lang="en-US" sz="1400" baseline="0" dirty="0" smtClean="0"/>
                        <a:t> pedagogy.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1003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Assessment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Samples of student work. Summary of student</a:t>
                      </a:r>
                      <a:r>
                        <a:rPr lang="en-US" sz="1400" baseline="0" dirty="0" smtClean="0"/>
                        <a:t> learning. Assessment commentary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Analyzing student learning. Providing feedback to guide learning. Supporting students’ use of feedback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1003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Analysis of Teaching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Planning commentary. Instruction commentary.</a:t>
                      </a:r>
                      <a:r>
                        <a:rPr lang="en-US" sz="1400" baseline="0" dirty="0" smtClean="0"/>
                        <a:t> Assessment commentary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Using knowledge of students</a:t>
                      </a:r>
                      <a:r>
                        <a:rPr lang="en-US" sz="1400" baseline="0" dirty="0" smtClean="0"/>
                        <a:t> to inform planning. Analyzing teaching. Using assessment to inform instruction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1003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Academic Language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Unedited video clips and/or</a:t>
                      </a:r>
                      <a:r>
                        <a:rPr lang="en-US" sz="1400" baseline="0" dirty="0" smtClean="0"/>
                        <a:t> student work samples. Planning and assessment commentaries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Identifying and supporting language demands. Evidence of language use to support content understandings.</a:t>
                      </a:r>
                      <a:endParaRPr lang="en-US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90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4294967295"/>
          </p:nvPr>
        </p:nvSpPr>
        <p:spPr>
          <a:xfrm>
            <a:off x="457200" y="457200"/>
            <a:ext cx="8229600" cy="5851525"/>
          </a:xfrm>
        </p:spPr>
        <p:txBody>
          <a:bodyPr/>
          <a:lstStyle/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FF"/>
                </a:solidFill>
                <a:latin typeface="Rockwell" pitchFamily="18" charset="0"/>
              </a:rPr>
              <a:t>What certificate titles will be required to participate in the </a:t>
            </a:r>
            <a:r>
              <a:rPr lang="en-US" sz="2400" dirty="0" err="1" smtClean="0">
                <a:solidFill>
                  <a:srgbClr val="0000FF"/>
                </a:solidFill>
                <a:latin typeface="Rockwell" pitchFamily="18" charset="0"/>
              </a:rPr>
              <a:t>edTPA</a:t>
            </a:r>
            <a:r>
              <a:rPr lang="en-US" sz="2400" dirty="0" smtClean="0">
                <a:solidFill>
                  <a:srgbClr val="0000FF"/>
                </a:solidFill>
                <a:latin typeface="Rockwell" pitchFamily="18" charset="0"/>
              </a:rPr>
              <a:t>?</a:t>
            </a:r>
          </a:p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dirty="0" smtClean="0">
              <a:solidFill>
                <a:srgbClr val="0000FF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buClr>
                <a:srgbClr val="253D75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375BB0"/>
                </a:solidFill>
                <a:latin typeface="Rockwell" pitchFamily="18" charset="0"/>
              </a:rPr>
              <a:t>     </a:t>
            </a: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Agricultural Education</a:t>
            </a:r>
          </a:p>
          <a:p>
            <a:pPr marL="136525" indent="0" eaLnBrk="1" hangingPunct="1">
              <a:lnSpc>
                <a:spcPct val="80000"/>
              </a:lnSpc>
              <a:buClr>
                <a:srgbClr val="253D75"/>
              </a:buClr>
              <a:buFont typeface="Arial" charset="0"/>
              <a:buChar char="•"/>
            </a:pPr>
            <a:r>
              <a:rPr lang="en-US" sz="2000" dirty="0">
                <a:solidFill>
                  <a:srgbClr val="0099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    Business Education</a:t>
            </a:r>
          </a:p>
          <a:p>
            <a:pPr marL="136525" indent="0" eaLnBrk="1" hangingPunct="1">
              <a:lnSpc>
                <a:spcPct val="80000"/>
              </a:lnSpc>
              <a:buClr>
                <a:srgbClr val="253D75"/>
              </a:buClr>
              <a:buFont typeface="Arial" charset="0"/>
              <a:buChar char="•"/>
            </a:pPr>
            <a:r>
              <a:rPr lang="en-US" sz="2000" dirty="0">
                <a:solidFill>
                  <a:srgbClr val="0099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    Classical Languages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Early Childhood and Childhood Education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>
                <a:solidFill>
                  <a:srgbClr val="0099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English to Speakers of Other Languages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>
                <a:solidFill>
                  <a:srgbClr val="0099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Family and Consumer Sciences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>
                <a:solidFill>
                  <a:srgbClr val="0099FF"/>
                </a:solidFill>
                <a:latin typeface="Rockwell" pitchFamily="18" charset="0"/>
              </a:rPr>
              <a:t> </a:t>
            </a: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Health Education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Middle Childhood Content Specialty Subjects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Performing Arts (Music, Dance, Theater)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Physical Education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Library Media Specialist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Literacy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Secondary Content Specialty Subjects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Special Education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Technology and Engineering Education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000" dirty="0" smtClean="0">
                <a:solidFill>
                  <a:srgbClr val="0099FF"/>
                </a:solidFill>
                <a:latin typeface="Rockwell" pitchFamily="18" charset="0"/>
              </a:rPr>
              <a:t> Visual 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scene3d>
            <a:camera prst="orthographicFront"/>
            <a:lightRig rig="soft" dir="t">
              <a:rot lat="0" lon="0" rev="16800000"/>
            </a:lightRig>
          </a:scene3d>
          <a:sp3d>
            <a:bevelT/>
          </a:sp3d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ckwell Extra Bold" pitchFamily="18" charset="0"/>
              </a:rPr>
              <a:t>EAS</a:t>
            </a:r>
            <a:endParaRPr lang="en-US" sz="6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ockwell Extra Bold" pitchFamily="18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304800" y="1600200"/>
            <a:ext cx="8382000" cy="5029200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CC00FF"/>
                </a:solidFill>
                <a:latin typeface="Rockwell" pitchFamily="18" charset="0"/>
              </a:rPr>
              <a:t>    What is the EAS?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dirty="0" smtClean="0">
              <a:solidFill>
                <a:srgbClr val="CC00FF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CC00FF"/>
                </a:solidFill>
                <a:latin typeface="Rockwell" pitchFamily="18" charset="0"/>
              </a:rPr>
              <a:t>The EAS is designed to ensure that candidates meet the diverse needs of all learners.</a:t>
            </a:r>
          </a:p>
          <a:p>
            <a:pPr marL="136525" indent="0" eaLnBrk="1" hangingPunct="1">
              <a:buClr>
                <a:schemeClr val="bg1"/>
              </a:buClr>
              <a:buNone/>
            </a:pPr>
            <a:endParaRPr lang="en-US" dirty="0" smtClean="0">
              <a:solidFill>
                <a:srgbClr val="FF66FF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66FF"/>
                </a:solidFill>
                <a:latin typeface="Rockwell" pitchFamily="18" charset="0"/>
              </a:rPr>
              <a:t>  Selected-response items = 70% of the total test</a:t>
            </a:r>
          </a:p>
          <a:p>
            <a:pPr marL="136525" indent="0" eaLnBrk="1" hangingPunct="1">
              <a:buClr>
                <a:schemeClr val="bg1"/>
              </a:buClr>
              <a:buFontTx/>
              <a:buNone/>
            </a:pPr>
            <a:r>
              <a:rPr lang="en-US" dirty="0" smtClean="0">
                <a:solidFill>
                  <a:srgbClr val="FF66FF"/>
                </a:solidFill>
                <a:latin typeface="Rockwell" pitchFamily="18" charset="0"/>
              </a:rPr>
              <a:t>    score 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66FF"/>
                </a:solidFill>
                <a:latin typeface="Rockwell" pitchFamily="18" charset="0"/>
              </a:rPr>
              <a:t>  Constructed-response items = 30% of the total</a:t>
            </a:r>
          </a:p>
          <a:p>
            <a:pPr marL="136525" indent="0" eaLnBrk="1" hangingPunct="1">
              <a:buClr>
                <a:schemeClr val="bg1"/>
              </a:buClr>
              <a:buFontTx/>
              <a:buNone/>
            </a:pPr>
            <a:r>
              <a:rPr lang="en-US" dirty="0" smtClean="0">
                <a:solidFill>
                  <a:srgbClr val="FF66FF"/>
                </a:solidFill>
                <a:latin typeface="Rockwell" pitchFamily="18" charset="0"/>
              </a:rPr>
              <a:t>    test score 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dirty="0" smtClean="0">
              <a:solidFill>
                <a:srgbClr val="FF66FF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78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519844"/>
              </p:ext>
            </p:extLst>
          </p:nvPr>
        </p:nvGraphicFramePr>
        <p:xfrm>
          <a:off x="304800" y="762000"/>
          <a:ext cx="8534400" cy="5608641"/>
        </p:xfrm>
        <a:graphic>
          <a:graphicData uri="http://schemas.openxmlformats.org/drawingml/2006/table">
            <a:tbl>
              <a:tblPr/>
              <a:tblGrid>
                <a:gridCol w="1706563"/>
                <a:gridCol w="1706562"/>
                <a:gridCol w="1708150"/>
                <a:gridCol w="1706563"/>
                <a:gridCol w="1706562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Competency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Selected 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Constructed 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Approx. # of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Approx. % of Test 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# of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Approx. % of Test 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Diverse Student Populations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English Language Learners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SWD and Other Learning Needs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Teacher Responsibilities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School-Home Relationships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8%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943600" y="46482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96200" y="46482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943600" y="53340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96200" y="53340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scene3d>
            <a:camera prst="orthographicFront"/>
            <a:lightRig rig="soft" dir="t">
              <a:rot lat="0" lon="0" rev="16800000"/>
            </a:lightRig>
          </a:scene3d>
          <a:sp3d>
            <a:bevelT/>
          </a:sp3d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1905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ckwell Extra Bold" pitchFamily="18" charset="0"/>
              </a:rPr>
              <a:t>ALST</a:t>
            </a:r>
            <a:endParaRPr lang="en-US" sz="6600" dirty="0">
              <a:ln w="1905">
                <a:solidFill>
                  <a:srgbClr val="FF0000"/>
                </a:solidFill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ockwell Extra Bold" pitchFamily="18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47085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FF0000"/>
                </a:solidFill>
                <a:latin typeface="Rockwell" pitchFamily="18" charset="0"/>
              </a:rPr>
              <a:t>   What is the ALST?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FF0000"/>
                </a:solidFill>
                <a:latin typeface="Rockwell" pitchFamily="18" charset="0"/>
              </a:rPr>
              <a:t>The ALST requires candidates to demonstrate competence in reading and writing aligned with the Common Core Standards.</a:t>
            </a:r>
          </a:p>
          <a:p>
            <a:pPr marL="136525" indent="0" eaLnBrk="1" hangingPunct="1">
              <a:buClr>
                <a:schemeClr val="bg1"/>
              </a:buClr>
              <a:buNone/>
            </a:pPr>
            <a:endParaRPr lang="en-US" dirty="0" smtClean="0">
              <a:solidFill>
                <a:srgbClr val="FF9933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  Selected-response items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  Constructed-response items 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  Extended writing assignment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  Extended reading assignment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dirty="0" smtClean="0">
              <a:solidFill>
                <a:srgbClr val="FF9900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735013"/>
          <a:ext cx="8153400" cy="538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11430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Competency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Selected-Response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Constructed-Response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10698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Approximate</a:t>
                      </a:r>
                      <a:r>
                        <a:rPr lang="en-US" baseline="0" dirty="0" smtClean="0"/>
                        <a:t> 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Approximate % of Test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Approximate % of Test Score</a:t>
                      </a:r>
                      <a:endParaRPr lang="en-US" dirty="0"/>
                    </a:p>
                  </a:txBody>
                  <a:tcPr/>
                </a:tc>
              </a:tr>
              <a:tr h="99265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99265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focused response</a:t>
                      </a:r>
                    </a:p>
                    <a:p>
                      <a:r>
                        <a:rPr lang="en-US" dirty="0" smtClean="0"/>
                        <a:t>1 extended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  <a:tr h="99265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5867400" y="3429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43800" y="3429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4572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43400" y="4572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</TotalTime>
  <Words>983</Words>
  <Application>Microsoft Office PowerPoint</Application>
  <PresentationFormat>On-screen Show (4:3)</PresentationFormat>
  <Paragraphs>277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PowerPoint Presentation</vt:lpstr>
      <vt:lpstr>Teacher Exams</vt:lpstr>
      <vt:lpstr>PowerPoint Presentation</vt:lpstr>
      <vt:lpstr>PowerPoint Presentation</vt:lpstr>
      <vt:lpstr>PowerPoint Presentation</vt:lpstr>
      <vt:lpstr>EAS</vt:lpstr>
      <vt:lpstr>PowerPoint Presentation</vt:lpstr>
      <vt:lpstr>ALST</vt:lpstr>
      <vt:lpstr>PowerPoint Presentation</vt:lpstr>
      <vt:lpstr>CST</vt:lpstr>
      <vt:lpstr>Revised CST Exams Groups 1,2, and 3</vt:lpstr>
      <vt:lpstr>Multi-Subject CST</vt:lpstr>
      <vt:lpstr>3-Part Multi-Subject CST</vt:lpstr>
      <vt:lpstr>PowerPoint Presentation</vt:lpstr>
      <vt:lpstr>PowerPoint Presentation</vt:lpstr>
      <vt:lpstr>PowerPoint Presentation</vt:lpstr>
      <vt:lpstr>Who will Fall Under the New Exam Requirements?</vt:lpstr>
      <vt:lpstr>PowerPoint Presentation</vt:lpstr>
      <vt:lpstr>Fees for Computer-Based Testing</vt:lpstr>
      <vt:lpstr>New Administrative Test Change</vt:lpstr>
      <vt:lpstr>School Building Leader Exam</vt:lpstr>
      <vt:lpstr>School District Leader</vt:lpstr>
      <vt:lpstr>Dignity for All Students Act (D.A.S.A.)</vt:lpstr>
      <vt:lpstr>Questions</vt:lpstr>
    </vt:vector>
  </TitlesOfParts>
  <Company>OCM BOCES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Presenter Elaine Liszewski</dc:title>
  <dc:creator>OCM BOCES</dc:creator>
  <cp:lastModifiedBy>jcraig</cp:lastModifiedBy>
  <cp:revision>128</cp:revision>
  <cp:lastPrinted>2013-09-25T15:01:49Z</cp:lastPrinted>
  <dcterms:created xsi:type="dcterms:W3CDTF">2012-10-03T16:53:38Z</dcterms:created>
  <dcterms:modified xsi:type="dcterms:W3CDTF">2013-10-09T14:23:23Z</dcterms:modified>
</cp:coreProperties>
</file>